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7" r:id="rId1"/>
    <p:sldMasterId id="2147483964" r:id="rId2"/>
    <p:sldMasterId id="2147484006" r:id="rId3"/>
  </p:sldMasterIdLst>
  <p:notesMasterIdLst>
    <p:notesMasterId r:id="rId45"/>
  </p:notesMasterIdLst>
  <p:sldIdLst>
    <p:sldId id="1441" r:id="rId4"/>
    <p:sldId id="1442" r:id="rId5"/>
    <p:sldId id="1437" r:id="rId6"/>
    <p:sldId id="1443" r:id="rId7"/>
    <p:sldId id="1444" r:id="rId8"/>
    <p:sldId id="359" r:id="rId9"/>
    <p:sldId id="1426" r:id="rId10"/>
    <p:sldId id="1427" r:id="rId11"/>
    <p:sldId id="308" r:id="rId12"/>
    <p:sldId id="295" r:id="rId13"/>
    <p:sldId id="1428" r:id="rId14"/>
    <p:sldId id="362" r:id="rId15"/>
    <p:sldId id="1445" r:id="rId16"/>
    <p:sldId id="1429" r:id="rId17"/>
    <p:sldId id="1446" r:id="rId18"/>
    <p:sldId id="363" r:id="rId19"/>
    <p:sldId id="270" r:id="rId20"/>
    <p:sldId id="1447" r:id="rId21"/>
    <p:sldId id="1448" r:id="rId22"/>
    <p:sldId id="1449" r:id="rId23"/>
    <p:sldId id="365" r:id="rId24"/>
    <p:sldId id="1430" r:id="rId25"/>
    <p:sldId id="1422" r:id="rId26"/>
    <p:sldId id="1431" r:id="rId27"/>
    <p:sldId id="1434" r:id="rId28"/>
    <p:sldId id="1421" r:id="rId29"/>
    <p:sldId id="1435" r:id="rId30"/>
    <p:sldId id="1196" r:id="rId31"/>
    <p:sldId id="282" r:id="rId32"/>
    <p:sldId id="1195" r:id="rId33"/>
    <p:sldId id="1418" r:id="rId34"/>
    <p:sldId id="1436" r:id="rId35"/>
    <p:sldId id="310" r:id="rId36"/>
    <p:sldId id="1401" r:id="rId37"/>
    <p:sldId id="1440" r:id="rId38"/>
    <p:sldId id="264" r:id="rId39"/>
    <p:sldId id="1412" r:id="rId40"/>
    <p:sldId id="1411" r:id="rId41"/>
    <p:sldId id="1439" r:id="rId42"/>
    <p:sldId id="1414" r:id="rId43"/>
    <p:sldId id="141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32" userDrawn="1">
          <p15:clr>
            <a:srgbClr val="A4A3A4"/>
          </p15:clr>
        </p15:guide>
        <p15:guide id="4" pos="6312" userDrawn="1">
          <p15:clr>
            <a:srgbClr val="A4A3A4"/>
          </p15:clr>
        </p15:guide>
        <p15:guide id="5" orient="horz" pos="3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9ABA"/>
    <a:srgbClr val="FFFFFF"/>
    <a:srgbClr val="74BFAB"/>
    <a:srgbClr val="797777"/>
    <a:srgbClr val="9F9FA0"/>
    <a:srgbClr val="D5D5D5"/>
    <a:srgbClr val="B3B3B3"/>
    <a:srgbClr val="5E9C8B"/>
    <a:srgbClr val="DBDBD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538"/>
    <p:restoredTop sz="95150"/>
  </p:normalViewPr>
  <p:slideViewPr>
    <p:cSldViewPr snapToGrid="0" snapToObjects="1">
      <p:cViewPr>
        <p:scale>
          <a:sx n="65" d="100"/>
          <a:sy n="65" d="100"/>
        </p:scale>
        <p:origin x="144" y="776"/>
      </p:cViewPr>
      <p:guideLst>
        <p:guide pos="4632"/>
        <p:guide pos="6312"/>
        <p:guide orient="horz" pos="3432"/>
      </p:guideLst>
    </p:cSldViewPr>
  </p:slideViewPr>
  <p:outlineViewPr>
    <p:cViewPr>
      <p:scale>
        <a:sx n="33" d="100"/>
        <a:sy n="33" d="100"/>
      </p:scale>
      <p:origin x="0" y="-3064"/>
    </p:cViewPr>
  </p:outlineViewPr>
  <p:notesTextViewPr>
    <p:cViewPr>
      <p:scale>
        <a:sx n="65" d="100"/>
        <a:sy n="6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Assessment</c:v>
                </c:pt>
              </c:strCache>
            </c:strRef>
          </c:tx>
          <c:spPr>
            <a:solidFill>
              <a:srgbClr val="3C3C3D"/>
            </a:solidFill>
            <a:ln>
              <a:solidFill>
                <a:srgbClr val="797777"/>
              </a:solidFill>
            </a:ln>
            <a:effectLst>
              <a:outerShdw blurRad="50800" dist="38100" dir="2700000" algn="tl" rotWithShape="0">
                <a:prstClr val="black">
                  <a:alpha val="28000"/>
                </a:prstClr>
              </a:outerShdw>
            </a:effectLst>
          </c:spPr>
          <c:dPt>
            <c:idx val="0"/>
            <c:bubble3D val="0"/>
            <c:spPr>
              <a:solidFill>
                <a:srgbClr val="74BFAB"/>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1-421D-914D-A3D1-6080955FD4DA}"/>
              </c:ext>
            </c:extLst>
          </c:dPt>
          <c:dPt>
            <c:idx val="1"/>
            <c:bubble3D val="0"/>
            <c:spPr>
              <a:solidFill>
                <a:srgbClr val="FFFFFF"/>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3-421D-914D-A3D1-6080955FD4DA}"/>
              </c:ext>
            </c:extLst>
          </c:dPt>
          <c:dPt>
            <c:idx val="2"/>
            <c:bubble3D val="0"/>
            <c:spPr>
              <a:solidFill>
                <a:srgbClr val="369ABA"/>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5-421D-914D-A3D1-6080955FD4DA}"/>
              </c:ext>
            </c:extLst>
          </c:dPt>
          <c:dLbls>
            <c:delete val="1"/>
          </c:dLbls>
          <c:cat>
            <c:strRef>
              <c:f>Sheet1!$A$2:$A$4</c:f>
              <c:strCache>
                <c:ptCount val="3"/>
                <c:pt idx="0">
                  <c:v>Category 1</c:v>
                </c:pt>
                <c:pt idx="1">
                  <c:v>Category 2</c:v>
                </c:pt>
                <c:pt idx="2">
                  <c:v>Category 3</c:v>
                </c:pt>
              </c:strCache>
            </c:strRef>
          </c:cat>
          <c:val>
            <c:numRef>
              <c:f>Sheet1!$B$2:$B$4</c:f>
              <c:numCache>
                <c:formatCode>General</c:formatCode>
                <c:ptCount val="3"/>
                <c:pt idx="0">
                  <c:v>5.5</c:v>
                </c:pt>
                <c:pt idx="1">
                  <c:v>2.5</c:v>
                </c:pt>
                <c:pt idx="2">
                  <c:v>1.4</c:v>
                </c:pt>
              </c:numCache>
            </c:numRef>
          </c:val>
          <c:extLst>
            <c:ext xmlns:c16="http://schemas.microsoft.com/office/drawing/2014/chart" uri="{C3380CC4-5D6E-409C-BE32-E72D297353CC}">
              <c16:uniqueId val="{00000006-421D-914D-A3D1-6080955FD4DA}"/>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Assessment</c:v>
                </c:pt>
              </c:strCache>
            </c:strRef>
          </c:tx>
          <c:spPr>
            <a:solidFill>
              <a:srgbClr val="3C3C3D"/>
            </a:solidFill>
            <a:ln>
              <a:solidFill>
                <a:srgbClr val="797777"/>
              </a:solidFill>
            </a:ln>
            <a:effectLst>
              <a:outerShdw blurRad="50800" dist="38100" dir="2700000" algn="tl" rotWithShape="0">
                <a:prstClr val="black">
                  <a:alpha val="28000"/>
                </a:prstClr>
              </a:outerShdw>
            </a:effectLst>
          </c:spPr>
          <c:dPt>
            <c:idx val="0"/>
            <c:bubble3D val="0"/>
            <c:spPr>
              <a:solidFill>
                <a:srgbClr val="74BFAB"/>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1-72EA-2C47-925A-897FCC0BD779}"/>
              </c:ext>
            </c:extLst>
          </c:dPt>
          <c:dPt>
            <c:idx val="1"/>
            <c:bubble3D val="0"/>
            <c:spPr>
              <a:solidFill>
                <a:srgbClr val="FFFFFF"/>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3-72EA-2C47-925A-897FCC0BD779}"/>
              </c:ext>
            </c:extLst>
          </c:dPt>
          <c:dPt>
            <c:idx val="2"/>
            <c:bubble3D val="0"/>
            <c:spPr>
              <a:solidFill>
                <a:srgbClr val="369ABA"/>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5-72EA-2C47-925A-897FCC0BD779}"/>
              </c:ext>
            </c:extLst>
          </c:dPt>
          <c:dLbls>
            <c:delete val="1"/>
          </c:dLbls>
          <c:cat>
            <c:strRef>
              <c:f>Sheet1!$A$2:$A$4</c:f>
              <c:strCache>
                <c:ptCount val="3"/>
                <c:pt idx="0">
                  <c:v>Category 1</c:v>
                </c:pt>
                <c:pt idx="1">
                  <c:v>Category 2</c:v>
                </c:pt>
                <c:pt idx="2">
                  <c:v>Category 3</c:v>
                </c:pt>
              </c:strCache>
            </c:strRef>
          </c:cat>
          <c:val>
            <c:numRef>
              <c:f>Sheet1!$B$2:$B$4</c:f>
              <c:numCache>
                <c:formatCode>General</c:formatCode>
                <c:ptCount val="3"/>
                <c:pt idx="0">
                  <c:v>2.5</c:v>
                </c:pt>
                <c:pt idx="1">
                  <c:v>4</c:v>
                </c:pt>
                <c:pt idx="2">
                  <c:v>3</c:v>
                </c:pt>
              </c:numCache>
            </c:numRef>
          </c:val>
          <c:extLst>
            <c:ext xmlns:c16="http://schemas.microsoft.com/office/drawing/2014/chart" uri="{C3380CC4-5D6E-409C-BE32-E72D297353CC}">
              <c16:uniqueId val="{00000006-72EA-2C47-925A-897FCC0BD779}"/>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doughnutChart>
        <c:varyColors val="1"/>
        <c:ser>
          <c:idx val="0"/>
          <c:order val="0"/>
          <c:tx>
            <c:strRef>
              <c:f>Sheet1!$B$1</c:f>
              <c:strCache>
                <c:ptCount val="1"/>
                <c:pt idx="0">
                  <c:v>Assessment</c:v>
                </c:pt>
              </c:strCache>
            </c:strRef>
          </c:tx>
          <c:spPr>
            <a:solidFill>
              <a:srgbClr val="3C3C3D"/>
            </a:solidFill>
            <a:ln>
              <a:solidFill>
                <a:srgbClr val="797777"/>
              </a:solidFill>
            </a:ln>
            <a:effectLst>
              <a:outerShdw blurRad="50800" dist="38100" dir="2700000" algn="tl" rotWithShape="0">
                <a:prstClr val="black">
                  <a:alpha val="28000"/>
                </a:prstClr>
              </a:outerShdw>
            </a:effectLst>
          </c:spPr>
          <c:dPt>
            <c:idx val="0"/>
            <c:bubble3D val="0"/>
            <c:spPr>
              <a:solidFill>
                <a:srgbClr val="74BFAB"/>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1-DF53-1741-A63F-D5FF6BA218D7}"/>
              </c:ext>
            </c:extLst>
          </c:dPt>
          <c:dPt>
            <c:idx val="1"/>
            <c:bubble3D val="0"/>
            <c:spPr>
              <a:solidFill>
                <a:srgbClr val="FFFFFF"/>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3-DF53-1741-A63F-D5FF6BA218D7}"/>
              </c:ext>
            </c:extLst>
          </c:dPt>
          <c:dPt>
            <c:idx val="2"/>
            <c:bubble3D val="0"/>
            <c:spPr>
              <a:solidFill>
                <a:srgbClr val="369ABA"/>
              </a:solidFill>
              <a:ln w="19050">
                <a:noFill/>
              </a:ln>
              <a:effectLst>
                <a:outerShdw blurRad="50800" dist="38100" dir="2700000" algn="tl" rotWithShape="0">
                  <a:prstClr val="black">
                    <a:alpha val="28000"/>
                  </a:prstClr>
                </a:outerShdw>
              </a:effectLst>
            </c:spPr>
            <c:extLst>
              <c:ext xmlns:c16="http://schemas.microsoft.com/office/drawing/2014/chart" uri="{C3380CC4-5D6E-409C-BE32-E72D297353CC}">
                <c16:uniqueId val="{00000005-DF53-1741-A63F-D5FF6BA218D7}"/>
              </c:ext>
            </c:extLst>
          </c:dPt>
          <c:dLbls>
            <c:delete val="1"/>
          </c:dLbls>
          <c:cat>
            <c:strRef>
              <c:f>Sheet1!$A$2:$A$4</c:f>
              <c:strCache>
                <c:ptCount val="3"/>
                <c:pt idx="0">
                  <c:v>Category 1</c:v>
                </c:pt>
                <c:pt idx="1">
                  <c:v>Category 2</c:v>
                </c:pt>
                <c:pt idx="2">
                  <c:v>Category 3</c:v>
                </c:pt>
              </c:strCache>
            </c:strRef>
          </c:cat>
          <c:val>
            <c:numRef>
              <c:f>Sheet1!$B$2:$B$4</c:f>
              <c:numCache>
                <c:formatCode>General</c:formatCode>
                <c:ptCount val="3"/>
                <c:pt idx="0">
                  <c:v>4</c:v>
                </c:pt>
                <c:pt idx="1">
                  <c:v>4</c:v>
                </c:pt>
                <c:pt idx="2">
                  <c:v>2</c:v>
                </c:pt>
              </c:numCache>
            </c:numRef>
          </c:val>
          <c:extLst>
            <c:ext xmlns:c16="http://schemas.microsoft.com/office/drawing/2014/chart" uri="{C3380CC4-5D6E-409C-BE32-E72D297353CC}">
              <c16:uniqueId val="{00000006-DF53-1741-A63F-D5FF6BA218D7}"/>
            </c:ext>
          </c:extLst>
        </c:ser>
        <c:dLbls>
          <c:showLegendKey val="0"/>
          <c:showVal val="0"/>
          <c:showCatName val="0"/>
          <c:showSerName val="0"/>
          <c:showPercent val="1"/>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Administrative Non-Compliance</c:v>
                </c:pt>
              </c:strCache>
            </c:strRef>
          </c:tx>
          <c:spPr>
            <a:solidFill>
              <a:srgbClr val="797777"/>
            </a:solidFill>
            <a:ln w="50800">
              <a:noFill/>
            </a:ln>
            <a:effectLst/>
          </c:spPr>
          <c:invertIfNegative val="0"/>
          <c:cat>
            <c:strRef>
              <c:f>Sheet1!$A$2:$A$6</c:f>
              <c:strCache>
                <c:ptCount val="5"/>
                <c:pt idx="0">
                  <c:v>Occupational health and safety hazard prevention</c:v>
                </c:pt>
                <c:pt idx="1">
                  <c:v>Emergency Prevention, Preparedness, and Response</c:v>
                </c:pt>
                <c:pt idx="2">
                  <c:v>Health and Safety Permits</c:v>
                </c:pt>
                <c:pt idx="3">
                  <c:v>Working and Living Conditions</c:v>
                </c:pt>
                <c:pt idx="4">
                  <c:v>Incident Management</c:v>
                </c:pt>
              </c:strCache>
            </c:strRef>
          </c:cat>
          <c:val>
            <c:numRef>
              <c:f>Sheet1!$B$2:$B$6</c:f>
              <c:numCache>
                <c:formatCode>General</c:formatCode>
                <c:ptCount val="5"/>
                <c:pt idx="0">
                  <c:v>0.4</c:v>
                </c:pt>
                <c:pt idx="1">
                  <c:v>0.7</c:v>
                </c:pt>
                <c:pt idx="2">
                  <c:v>0.2</c:v>
                </c:pt>
                <c:pt idx="3">
                  <c:v>0.2</c:v>
                </c:pt>
                <c:pt idx="4">
                  <c:v>0.1</c:v>
                </c:pt>
              </c:numCache>
            </c:numRef>
          </c:val>
          <c:extLst>
            <c:ext xmlns:c16="http://schemas.microsoft.com/office/drawing/2014/chart" uri="{C3380CC4-5D6E-409C-BE32-E72D297353CC}">
              <c16:uniqueId val="{00000000-DADE-FF4B-A087-E99DD7800464}"/>
            </c:ext>
          </c:extLst>
        </c:ser>
        <c:ser>
          <c:idx val="1"/>
          <c:order val="1"/>
          <c:tx>
            <c:strRef>
              <c:f>Sheet1!$C$1</c:f>
              <c:strCache>
                <c:ptCount val="1"/>
                <c:pt idx="0">
                  <c:v>Violations</c:v>
                </c:pt>
              </c:strCache>
            </c:strRef>
          </c:tx>
          <c:spPr>
            <a:solidFill>
              <a:srgbClr val="369ABA"/>
            </a:solidFill>
            <a:ln w="50800">
              <a:noFill/>
            </a:ln>
            <a:effectLst/>
          </c:spPr>
          <c:invertIfNegative val="0"/>
          <c:cat>
            <c:strRef>
              <c:f>Sheet1!$A$2:$A$6</c:f>
              <c:strCache>
                <c:ptCount val="5"/>
                <c:pt idx="0">
                  <c:v>Occupational health and safety hazard prevention</c:v>
                </c:pt>
                <c:pt idx="1">
                  <c:v>Emergency Prevention, Preparedness, and Response</c:v>
                </c:pt>
                <c:pt idx="2">
                  <c:v>Health and Safety Permits</c:v>
                </c:pt>
                <c:pt idx="3">
                  <c:v>Working and Living Conditions</c:v>
                </c:pt>
                <c:pt idx="4">
                  <c:v>Incident Management</c:v>
                </c:pt>
              </c:strCache>
            </c:strRef>
          </c:cat>
          <c:val>
            <c:numRef>
              <c:f>Sheet1!$C$2:$C$6</c:f>
              <c:numCache>
                <c:formatCode>General</c:formatCode>
                <c:ptCount val="5"/>
                <c:pt idx="0">
                  <c:v>4.8</c:v>
                </c:pt>
                <c:pt idx="1">
                  <c:v>2.7</c:v>
                </c:pt>
                <c:pt idx="2">
                  <c:v>0.9</c:v>
                </c:pt>
                <c:pt idx="3">
                  <c:v>0.4</c:v>
                </c:pt>
                <c:pt idx="4">
                  <c:v>0.1</c:v>
                </c:pt>
              </c:numCache>
            </c:numRef>
          </c:val>
          <c:extLst>
            <c:ext xmlns:c16="http://schemas.microsoft.com/office/drawing/2014/chart" uri="{C3380CC4-5D6E-409C-BE32-E72D297353CC}">
              <c16:uniqueId val="{00000001-DADE-FF4B-A087-E99DD7800464}"/>
            </c:ext>
          </c:extLst>
        </c:ser>
        <c:dLbls>
          <c:showLegendKey val="0"/>
          <c:showVal val="0"/>
          <c:showCatName val="0"/>
          <c:showSerName val="0"/>
          <c:showPercent val="0"/>
          <c:showBubbleSize val="0"/>
        </c:dLbls>
        <c:gapWidth val="500"/>
        <c:overlap val="100"/>
        <c:axId val="1153852480"/>
        <c:axId val="1151408320"/>
      </c:barChart>
      <c:catAx>
        <c:axId val="115385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50000"/>
              </a:lnSpc>
              <a:defRPr sz="5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51408320"/>
        <c:crosses val="autoZero"/>
        <c:auto val="1"/>
        <c:lblAlgn val="ctr"/>
        <c:lblOffset val="100"/>
        <c:noMultiLvlLbl val="0"/>
      </c:catAx>
      <c:valAx>
        <c:axId val="115140832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53852480"/>
        <c:crosses val="autoZero"/>
        <c:crossBetween val="between"/>
        <c:majorUnit val="1"/>
      </c:valAx>
      <c:spPr>
        <a:noFill/>
        <a:ln>
          <a:noFill/>
        </a:ln>
        <a:effectLst/>
      </c:spPr>
    </c:plotArea>
    <c:legend>
      <c:legendPos val="b"/>
      <c:layout>
        <c:manualLayout>
          <c:xMode val="edge"/>
          <c:yMode val="edge"/>
          <c:x val="0.52449184448001129"/>
          <c:y val="0.58946593871785324"/>
          <c:w val="0.45491722530855372"/>
          <c:h val="3.3472469607191691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Administrative Non-Compliance</c:v>
                </c:pt>
              </c:strCache>
            </c:strRef>
          </c:tx>
          <c:spPr>
            <a:solidFill>
              <a:srgbClr val="797777"/>
            </a:solidFill>
            <a:ln w="50800">
              <a:noFill/>
            </a:ln>
            <a:effectLst/>
          </c:spPr>
          <c:invertIfNegative val="0"/>
          <c:cat>
            <c:strRef>
              <c:f>Sheet1!$A$2:$A$8</c:f>
              <c:strCache>
                <c:ptCount val="7"/>
                <c:pt idx="0">
                  <c:v>Working Hours</c:v>
                </c:pt>
                <c:pt idx="1">
                  <c:v>Wages, Benefits, and Contracts</c:v>
                </c:pt>
                <c:pt idx="2">
                  <c:v>Prevention of Involuntary Labor</c:v>
                </c:pt>
                <c:pt idx="3">
                  <c:v>Anti-Discrimination</c:v>
                </c:pt>
                <c:pt idx="4">
                  <c:v>Protected Class</c:v>
                </c:pt>
                <c:pt idx="5">
                  <c:v>Anti-Harassment and Prevention of Abuse</c:v>
                </c:pt>
                <c:pt idx="6">
                  <c:v>Prevention of Underage Labor</c:v>
                </c:pt>
              </c:strCache>
            </c:strRef>
          </c:cat>
          <c:val>
            <c:numRef>
              <c:f>Sheet1!$B$2:$B$8</c:f>
              <c:numCache>
                <c:formatCode>General</c:formatCode>
                <c:ptCount val="7"/>
                <c:pt idx="0">
                  <c:v>0.5</c:v>
                </c:pt>
                <c:pt idx="1">
                  <c:v>0.2</c:v>
                </c:pt>
                <c:pt idx="2">
                  <c:v>0.9</c:v>
                </c:pt>
                <c:pt idx="3">
                  <c:v>0.5</c:v>
                </c:pt>
                <c:pt idx="4">
                  <c:v>0.1</c:v>
                </c:pt>
                <c:pt idx="5">
                  <c:v>0.2</c:v>
                </c:pt>
                <c:pt idx="6">
                  <c:v>0.1</c:v>
                </c:pt>
              </c:numCache>
            </c:numRef>
          </c:val>
          <c:extLst>
            <c:ext xmlns:c16="http://schemas.microsoft.com/office/drawing/2014/chart" uri="{C3380CC4-5D6E-409C-BE32-E72D297353CC}">
              <c16:uniqueId val="{00000000-9042-EF47-83C1-6C3FEA9A53FE}"/>
            </c:ext>
          </c:extLst>
        </c:ser>
        <c:ser>
          <c:idx val="1"/>
          <c:order val="1"/>
          <c:tx>
            <c:strRef>
              <c:f>Sheet1!$C$1</c:f>
              <c:strCache>
                <c:ptCount val="1"/>
                <c:pt idx="0">
                  <c:v>Violations</c:v>
                </c:pt>
              </c:strCache>
            </c:strRef>
          </c:tx>
          <c:spPr>
            <a:solidFill>
              <a:srgbClr val="74BFAB"/>
            </a:solidFill>
            <a:ln w="50800">
              <a:noFill/>
            </a:ln>
            <a:effectLst/>
          </c:spPr>
          <c:invertIfNegative val="0"/>
          <c:cat>
            <c:strRef>
              <c:f>Sheet1!$A$2:$A$8</c:f>
              <c:strCache>
                <c:ptCount val="7"/>
                <c:pt idx="0">
                  <c:v>Working Hours</c:v>
                </c:pt>
                <c:pt idx="1">
                  <c:v>Wages, Benefits, and Contracts</c:v>
                </c:pt>
                <c:pt idx="2">
                  <c:v>Prevention of Involuntary Labor</c:v>
                </c:pt>
                <c:pt idx="3">
                  <c:v>Anti-Discrimination</c:v>
                </c:pt>
                <c:pt idx="4">
                  <c:v>Protected Class</c:v>
                </c:pt>
                <c:pt idx="5">
                  <c:v>Anti-Harassment and Prevention of Abuse</c:v>
                </c:pt>
                <c:pt idx="6">
                  <c:v>Prevention of Underage Labor</c:v>
                </c:pt>
              </c:strCache>
            </c:strRef>
          </c:cat>
          <c:val>
            <c:numRef>
              <c:f>Sheet1!$C$2:$C$8</c:f>
              <c:numCache>
                <c:formatCode>General</c:formatCode>
                <c:ptCount val="7"/>
                <c:pt idx="0">
                  <c:v>4</c:v>
                </c:pt>
                <c:pt idx="1">
                  <c:v>4.4000000000000004</c:v>
                </c:pt>
                <c:pt idx="2">
                  <c:v>0.9</c:v>
                </c:pt>
                <c:pt idx="3">
                  <c:v>0.1</c:v>
                </c:pt>
                <c:pt idx="4">
                  <c:v>0.5</c:v>
                </c:pt>
                <c:pt idx="5">
                  <c:v>0.1</c:v>
                </c:pt>
                <c:pt idx="6">
                  <c:v>0.1</c:v>
                </c:pt>
              </c:numCache>
            </c:numRef>
          </c:val>
          <c:extLst>
            <c:ext xmlns:c16="http://schemas.microsoft.com/office/drawing/2014/chart" uri="{C3380CC4-5D6E-409C-BE32-E72D297353CC}">
              <c16:uniqueId val="{00000001-9042-EF47-83C1-6C3FEA9A53FE}"/>
            </c:ext>
          </c:extLst>
        </c:ser>
        <c:dLbls>
          <c:showLegendKey val="0"/>
          <c:showVal val="0"/>
          <c:showCatName val="0"/>
          <c:showSerName val="0"/>
          <c:showPercent val="0"/>
          <c:showBubbleSize val="0"/>
        </c:dLbls>
        <c:gapWidth val="283"/>
        <c:overlap val="100"/>
        <c:axId val="1153852480"/>
        <c:axId val="1151408320"/>
      </c:barChart>
      <c:catAx>
        <c:axId val="1153852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50000"/>
              </a:lnSpc>
              <a:defRPr sz="5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51408320"/>
        <c:crosses val="autoZero"/>
        <c:auto val="1"/>
        <c:lblAlgn val="ctr"/>
        <c:lblOffset val="100"/>
        <c:noMultiLvlLbl val="0"/>
      </c:catAx>
      <c:valAx>
        <c:axId val="1151408320"/>
        <c:scaling>
          <c:orientation val="minMax"/>
          <c:max val="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1153852480"/>
        <c:crosses val="autoZero"/>
        <c:crossBetween val="between"/>
        <c:majorUnit val="1"/>
      </c:valAx>
      <c:spPr>
        <a:noFill/>
        <a:ln>
          <a:noFill/>
        </a:ln>
        <a:effectLst/>
      </c:spPr>
    </c:plotArea>
    <c:legend>
      <c:legendPos val="b"/>
      <c:layout>
        <c:manualLayout>
          <c:xMode val="edge"/>
          <c:yMode val="edge"/>
          <c:x val="0.52449184448001129"/>
          <c:y val="0.58946593871785324"/>
          <c:w val="0.45491722530855372"/>
          <c:h val="3.3472469607191691E-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EEEA3-8FF7-5140-BAF9-F147AFB3230C}" type="datetimeFigureOut">
              <a:rPr lang="en-US" smtClean="0"/>
              <a:t>3/19/2021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61594-FB97-7B4B-99E8-4855F870B987}" type="slidenum">
              <a:rPr lang="en-US" smtClean="0"/>
              <a:t>‹#›</a:t>
            </a:fld>
            <a:endParaRPr lang="en-US"/>
          </a:p>
        </p:txBody>
      </p:sp>
    </p:spTree>
    <p:extLst>
      <p:ext uri="{BB962C8B-B14F-4D97-AF65-F5344CB8AC3E}">
        <p14:creationId xmlns:p14="http://schemas.microsoft.com/office/powerpoint/2010/main" val="381848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1</a:t>
            </a:fld>
            <a:endParaRPr lang="en-US"/>
          </a:p>
        </p:txBody>
      </p:sp>
    </p:spTree>
    <p:extLst>
      <p:ext uri="{BB962C8B-B14F-4D97-AF65-F5344CB8AC3E}">
        <p14:creationId xmlns:p14="http://schemas.microsoft.com/office/powerpoint/2010/main" val="2607996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0D662-3ACB-4E36-B937-C1D7EE56BD1E}" type="slidenum">
              <a:rPr lang="en-US" smtClean="0"/>
              <a:t>23</a:t>
            </a:fld>
            <a:endParaRPr lang="en-US"/>
          </a:p>
        </p:txBody>
      </p:sp>
    </p:spTree>
    <p:extLst>
      <p:ext uri="{BB962C8B-B14F-4D97-AF65-F5344CB8AC3E}">
        <p14:creationId xmlns:p14="http://schemas.microsoft.com/office/powerpoint/2010/main" val="152964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0D662-3ACB-4E36-B937-C1D7EE56BD1E}" type="slidenum">
              <a:rPr lang="en-US" smtClean="0"/>
              <a:t>24</a:t>
            </a:fld>
            <a:endParaRPr lang="en-US"/>
          </a:p>
        </p:txBody>
      </p:sp>
    </p:spTree>
    <p:extLst>
      <p:ext uri="{BB962C8B-B14F-4D97-AF65-F5344CB8AC3E}">
        <p14:creationId xmlns:p14="http://schemas.microsoft.com/office/powerpoint/2010/main" val="276673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25</a:t>
            </a:fld>
            <a:endParaRPr lang="en-US"/>
          </a:p>
        </p:txBody>
      </p:sp>
    </p:spTree>
    <p:extLst>
      <p:ext uri="{BB962C8B-B14F-4D97-AF65-F5344CB8AC3E}">
        <p14:creationId xmlns:p14="http://schemas.microsoft.com/office/powerpoint/2010/main" val="361625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26</a:t>
            </a:fld>
            <a:endParaRPr lang="en-US"/>
          </a:p>
        </p:txBody>
      </p:sp>
    </p:spTree>
    <p:extLst>
      <p:ext uri="{BB962C8B-B14F-4D97-AF65-F5344CB8AC3E}">
        <p14:creationId xmlns:p14="http://schemas.microsoft.com/office/powerpoint/2010/main" val="2458660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E61594-FB97-7B4B-99E8-4855F870B9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B0D662-3ACB-4E36-B937-C1D7EE56BD1E}" type="slidenum">
              <a:rPr lang="en-US" smtClean="0"/>
              <a:t>30</a:t>
            </a:fld>
            <a:endParaRPr lang="en-US"/>
          </a:p>
        </p:txBody>
      </p:sp>
    </p:spTree>
    <p:extLst>
      <p:ext uri="{BB962C8B-B14F-4D97-AF65-F5344CB8AC3E}">
        <p14:creationId xmlns:p14="http://schemas.microsoft.com/office/powerpoint/2010/main" val="2897403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31</a:t>
            </a:fld>
            <a:endParaRPr lang="en-US"/>
          </a:p>
        </p:txBody>
      </p:sp>
    </p:spTree>
    <p:extLst>
      <p:ext uri="{BB962C8B-B14F-4D97-AF65-F5344CB8AC3E}">
        <p14:creationId xmlns:p14="http://schemas.microsoft.com/office/powerpoint/2010/main" val="4178798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E61594-FB97-7B4B-99E8-4855F870B9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095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34</a:t>
            </a:fld>
            <a:endParaRPr lang="en-US"/>
          </a:p>
        </p:txBody>
      </p:sp>
    </p:spTree>
    <p:extLst>
      <p:ext uri="{BB962C8B-B14F-4D97-AF65-F5344CB8AC3E}">
        <p14:creationId xmlns:p14="http://schemas.microsoft.com/office/powerpoint/2010/main" val="3206730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CB7CDD-5C99-4B77-9E5C-AABED77FF7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443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10</a:t>
            </a:fld>
            <a:endParaRPr lang="en-US"/>
          </a:p>
        </p:txBody>
      </p:sp>
    </p:spTree>
    <p:extLst>
      <p:ext uri="{BB962C8B-B14F-4D97-AF65-F5344CB8AC3E}">
        <p14:creationId xmlns:p14="http://schemas.microsoft.com/office/powerpoint/2010/main" val="3208105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39</a:t>
            </a:fld>
            <a:endParaRPr lang="en-US"/>
          </a:p>
        </p:txBody>
      </p:sp>
    </p:spTree>
    <p:extLst>
      <p:ext uri="{BB962C8B-B14F-4D97-AF65-F5344CB8AC3E}">
        <p14:creationId xmlns:p14="http://schemas.microsoft.com/office/powerpoint/2010/main" val="3795920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12</a:t>
            </a:fld>
            <a:endParaRPr lang="en-US"/>
          </a:p>
        </p:txBody>
      </p:sp>
    </p:spTree>
    <p:extLst>
      <p:ext uri="{BB962C8B-B14F-4D97-AF65-F5344CB8AC3E}">
        <p14:creationId xmlns:p14="http://schemas.microsoft.com/office/powerpoint/2010/main" val="2634710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17</a:t>
            </a:fld>
            <a:endParaRPr lang="en-US"/>
          </a:p>
        </p:txBody>
      </p:sp>
    </p:spTree>
    <p:extLst>
      <p:ext uri="{BB962C8B-B14F-4D97-AF65-F5344CB8AC3E}">
        <p14:creationId xmlns:p14="http://schemas.microsoft.com/office/powerpoint/2010/main" val="420864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18</a:t>
            </a:fld>
            <a:endParaRPr lang="en-US"/>
          </a:p>
        </p:txBody>
      </p:sp>
    </p:spTree>
    <p:extLst>
      <p:ext uri="{BB962C8B-B14F-4D97-AF65-F5344CB8AC3E}">
        <p14:creationId xmlns:p14="http://schemas.microsoft.com/office/powerpoint/2010/main" val="361995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19</a:t>
            </a:fld>
            <a:endParaRPr lang="en-US"/>
          </a:p>
        </p:txBody>
      </p:sp>
    </p:spTree>
    <p:extLst>
      <p:ext uri="{BB962C8B-B14F-4D97-AF65-F5344CB8AC3E}">
        <p14:creationId xmlns:p14="http://schemas.microsoft.com/office/powerpoint/2010/main" val="102198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20</a:t>
            </a:fld>
            <a:endParaRPr lang="en-US"/>
          </a:p>
        </p:txBody>
      </p:sp>
    </p:spTree>
    <p:extLst>
      <p:ext uri="{BB962C8B-B14F-4D97-AF65-F5344CB8AC3E}">
        <p14:creationId xmlns:p14="http://schemas.microsoft.com/office/powerpoint/2010/main" val="194187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21</a:t>
            </a:fld>
            <a:endParaRPr lang="en-US"/>
          </a:p>
        </p:txBody>
      </p:sp>
    </p:spTree>
    <p:extLst>
      <p:ext uri="{BB962C8B-B14F-4D97-AF65-F5344CB8AC3E}">
        <p14:creationId xmlns:p14="http://schemas.microsoft.com/office/powerpoint/2010/main" val="395432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61594-FB97-7B4B-99E8-4855F870B987}" type="slidenum">
              <a:rPr lang="en-US" smtClean="0"/>
              <a:t>22</a:t>
            </a:fld>
            <a:endParaRPr lang="en-US"/>
          </a:p>
        </p:txBody>
      </p:sp>
    </p:spTree>
    <p:extLst>
      <p:ext uri="{BB962C8B-B14F-4D97-AF65-F5344CB8AC3E}">
        <p14:creationId xmlns:p14="http://schemas.microsoft.com/office/powerpoint/2010/main" val="192723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4196306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3374711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3159179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D61A1D6-C997-405F-AB43-56159318D844}"/>
              </a:ext>
            </a:extLst>
          </p:cNvPr>
          <p:cNvSpPr>
            <a:spLocks noGrp="1"/>
          </p:cNvSpPr>
          <p:nvPr>
            <p:ph type="pic" sz="quarter" idx="10" hasCustomPrompt="1"/>
          </p:nvPr>
        </p:nvSpPr>
        <p:spPr>
          <a:xfrm>
            <a:off x="7344697" y="0"/>
            <a:ext cx="4847303" cy="6858000"/>
          </a:xfrm>
          <a:custGeom>
            <a:avLst/>
            <a:gdLst>
              <a:gd name="connsiteX0" fmla="*/ 0 w 4847303"/>
              <a:gd name="connsiteY0" fmla="*/ 0 h 6858000"/>
              <a:gd name="connsiteX1" fmla="*/ 4847303 w 4847303"/>
              <a:gd name="connsiteY1" fmla="*/ 0 h 6858000"/>
              <a:gd name="connsiteX2" fmla="*/ 4847303 w 4847303"/>
              <a:gd name="connsiteY2" fmla="*/ 6858000 h 6858000"/>
              <a:gd name="connsiteX3" fmla="*/ 807900 w 4847303"/>
              <a:gd name="connsiteY3" fmla="*/ 6858000 h 6858000"/>
              <a:gd name="connsiteX4" fmla="*/ 0 w 4847303"/>
              <a:gd name="connsiteY4" fmla="*/ 60501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303" h="6858000">
                <a:moveTo>
                  <a:pt x="0" y="0"/>
                </a:moveTo>
                <a:lnTo>
                  <a:pt x="4847303" y="0"/>
                </a:lnTo>
                <a:lnTo>
                  <a:pt x="4847303" y="6858000"/>
                </a:lnTo>
                <a:lnTo>
                  <a:pt x="807900" y="6858000"/>
                </a:lnTo>
                <a:cubicBezTo>
                  <a:pt x="361709" y="6858000"/>
                  <a:pt x="0" y="6496291"/>
                  <a:pt x="0" y="605010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66660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8 Master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50207021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E12CC12-0C9A-4496-8A9F-9630C48A86FB}"/>
              </a:ext>
            </a:extLst>
          </p:cNvPr>
          <p:cNvSpPr>
            <a:spLocks noGrp="1"/>
          </p:cNvSpPr>
          <p:nvPr>
            <p:ph type="pic" sz="quarter" idx="13" hasCustomPrompt="1"/>
          </p:nvPr>
        </p:nvSpPr>
        <p:spPr>
          <a:xfrm>
            <a:off x="2435646" y="4771488"/>
            <a:ext cx="1356710" cy="1400712"/>
          </a:xfrm>
          <a:prstGeom prst="round1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2" name="Picture Placeholder 11">
            <a:extLst>
              <a:ext uri="{FF2B5EF4-FFF2-40B4-BE49-F238E27FC236}">
                <a16:creationId xmlns:a16="http://schemas.microsoft.com/office/drawing/2014/main" id="{833698B3-5B88-440E-8617-4E728EFCD34A}"/>
              </a:ext>
            </a:extLst>
          </p:cNvPr>
          <p:cNvSpPr>
            <a:spLocks noGrp="1"/>
          </p:cNvSpPr>
          <p:nvPr>
            <p:ph type="pic" sz="quarter" idx="12" hasCustomPrompt="1"/>
          </p:nvPr>
        </p:nvSpPr>
        <p:spPr>
          <a:xfrm>
            <a:off x="4133606" y="4771488"/>
            <a:ext cx="1356710" cy="1400712"/>
          </a:xfrm>
          <a:prstGeom prst="round1Rect">
            <a:avLst/>
          </a:pr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8C583DE4-C7E9-4260-9AD6-D74EAB7F1411}"/>
              </a:ext>
            </a:extLst>
          </p:cNvPr>
          <p:cNvSpPr>
            <a:spLocks noGrp="1"/>
          </p:cNvSpPr>
          <p:nvPr>
            <p:ph type="pic" sz="quarter" idx="10" hasCustomPrompt="1"/>
          </p:nvPr>
        </p:nvSpPr>
        <p:spPr>
          <a:xfrm>
            <a:off x="6735097" y="0"/>
            <a:ext cx="5456903" cy="5372715"/>
          </a:xfrm>
          <a:custGeom>
            <a:avLst/>
            <a:gdLst>
              <a:gd name="connsiteX0" fmla="*/ 0 w 5456903"/>
              <a:gd name="connsiteY0" fmla="*/ 0 h 5372715"/>
              <a:gd name="connsiteX1" fmla="*/ 5456903 w 5456903"/>
              <a:gd name="connsiteY1" fmla="*/ 0 h 5372715"/>
              <a:gd name="connsiteX2" fmla="*/ 5456903 w 5456903"/>
              <a:gd name="connsiteY2" fmla="*/ 5372715 h 5372715"/>
              <a:gd name="connsiteX3" fmla="*/ 0 w 5456903"/>
              <a:gd name="connsiteY3" fmla="*/ 5372715 h 5372715"/>
            </a:gdLst>
            <a:ahLst/>
            <a:cxnLst>
              <a:cxn ang="0">
                <a:pos x="connsiteX0" y="connsiteY0"/>
              </a:cxn>
              <a:cxn ang="0">
                <a:pos x="connsiteX1" y="connsiteY1"/>
              </a:cxn>
              <a:cxn ang="0">
                <a:pos x="connsiteX2" y="connsiteY2"/>
              </a:cxn>
              <a:cxn ang="0">
                <a:pos x="connsiteX3" y="connsiteY3"/>
              </a:cxn>
            </a:cxnLst>
            <a:rect l="l" t="t" r="r" b="b"/>
            <a:pathLst>
              <a:path w="5456903" h="5372715">
                <a:moveTo>
                  <a:pt x="0" y="0"/>
                </a:moveTo>
                <a:lnTo>
                  <a:pt x="5456903" y="0"/>
                </a:lnTo>
                <a:lnTo>
                  <a:pt x="5456903" y="5372715"/>
                </a:lnTo>
                <a:lnTo>
                  <a:pt x="0" y="5372715"/>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E35307E4-2029-4E5A-8476-83A02705D653}"/>
              </a:ext>
            </a:extLst>
          </p:cNvPr>
          <p:cNvSpPr>
            <a:spLocks noGrp="1"/>
          </p:cNvSpPr>
          <p:nvPr>
            <p:ph type="pic" sz="quarter" idx="11" hasCustomPrompt="1"/>
          </p:nvPr>
        </p:nvSpPr>
        <p:spPr>
          <a:xfrm>
            <a:off x="5831565" y="4473985"/>
            <a:ext cx="1644867" cy="1698215"/>
          </a:xfrm>
          <a:prstGeom prst="round1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7870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ppt_x"/>
                                          </p:val>
                                        </p:tav>
                                        <p:tav tm="100000">
                                          <p:val>
                                            <p:strVal val="#ppt_x"/>
                                          </p:val>
                                        </p:tav>
                                      </p:tavLst>
                                    </p:anim>
                                    <p:anim calcmode="lin" valueType="num">
                                      <p:cBhvr additive="base">
                                        <p:cTn id="12" dur="12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ppt_x"/>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8" grpId="0" animBg="1"/>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A1261A-C7DF-440D-B97F-B6F7D6FCBD2E}"/>
              </a:ext>
            </a:extLst>
          </p:cNvPr>
          <p:cNvSpPr>
            <a:spLocks noGrp="1"/>
          </p:cNvSpPr>
          <p:nvPr>
            <p:ph type="pic" sz="quarter" idx="11" hasCustomPrompt="1"/>
          </p:nvPr>
        </p:nvSpPr>
        <p:spPr>
          <a:xfrm>
            <a:off x="9194887" y="4851395"/>
            <a:ext cx="2997113" cy="2006605"/>
          </a:xfrm>
          <a:custGeom>
            <a:avLst/>
            <a:gdLst>
              <a:gd name="connsiteX0" fmla="*/ 334441 w 2997113"/>
              <a:gd name="connsiteY0" fmla="*/ 0 h 2006605"/>
              <a:gd name="connsiteX1" fmla="*/ 2997113 w 2997113"/>
              <a:gd name="connsiteY1" fmla="*/ 0 h 2006605"/>
              <a:gd name="connsiteX2" fmla="*/ 2997113 w 2997113"/>
              <a:gd name="connsiteY2" fmla="*/ 2006605 h 2006605"/>
              <a:gd name="connsiteX3" fmla="*/ 0 w 2997113"/>
              <a:gd name="connsiteY3" fmla="*/ 2006605 h 2006605"/>
              <a:gd name="connsiteX4" fmla="*/ 0 w 2997113"/>
              <a:gd name="connsiteY4" fmla="*/ 334441 h 2006605"/>
              <a:gd name="connsiteX5" fmla="*/ 334441 w 2997113"/>
              <a:gd name="connsiteY5" fmla="*/ 0 h 20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113" h="2006605">
                <a:moveTo>
                  <a:pt x="334441" y="0"/>
                </a:moveTo>
                <a:lnTo>
                  <a:pt x="2997113" y="0"/>
                </a:lnTo>
                <a:lnTo>
                  <a:pt x="2997113" y="2006605"/>
                </a:lnTo>
                <a:lnTo>
                  <a:pt x="0" y="2006605"/>
                </a:lnTo>
                <a:lnTo>
                  <a:pt x="0" y="334441"/>
                </a:lnTo>
                <a:cubicBezTo>
                  <a:pt x="0" y="149734"/>
                  <a:pt x="149734" y="0"/>
                  <a:pt x="334441"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6" name="Picture Placeholder 5">
            <a:extLst>
              <a:ext uri="{FF2B5EF4-FFF2-40B4-BE49-F238E27FC236}">
                <a16:creationId xmlns:a16="http://schemas.microsoft.com/office/drawing/2014/main" id="{24341BC1-5D8F-42BC-95C4-AD24C544E31C}"/>
              </a:ext>
            </a:extLst>
          </p:cNvPr>
          <p:cNvSpPr>
            <a:spLocks noGrp="1"/>
          </p:cNvSpPr>
          <p:nvPr>
            <p:ph type="pic" sz="quarter" idx="10" hasCustomPrompt="1"/>
          </p:nvPr>
        </p:nvSpPr>
        <p:spPr>
          <a:xfrm>
            <a:off x="838201" y="1028700"/>
            <a:ext cx="5530135" cy="3366837"/>
          </a:xfrm>
          <a:custGeom>
            <a:avLst/>
            <a:gdLst>
              <a:gd name="connsiteX0" fmla="*/ 0 w 5530135"/>
              <a:gd name="connsiteY0" fmla="*/ 0 h 3366837"/>
              <a:gd name="connsiteX1" fmla="*/ 4904846 w 5530135"/>
              <a:gd name="connsiteY1" fmla="*/ 0 h 3366837"/>
              <a:gd name="connsiteX2" fmla="*/ 5530135 w 5530135"/>
              <a:gd name="connsiteY2" fmla="*/ 625289 h 3366837"/>
              <a:gd name="connsiteX3" fmla="*/ 5530135 w 5530135"/>
              <a:gd name="connsiteY3" fmla="*/ 3366837 h 3366837"/>
              <a:gd name="connsiteX4" fmla="*/ 0 w 5530135"/>
              <a:gd name="connsiteY4" fmla="*/ 3366837 h 336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135" h="3366837">
                <a:moveTo>
                  <a:pt x="0" y="0"/>
                </a:moveTo>
                <a:lnTo>
                  <a:pt x="4904846" y="0"/>
                </a:lnTo>
                <a:cubicBezTo>
                  <a:pt x="5250184" y="0"/>
                  <a:pt x="5530135" y="279951"/>
                  <a:pt x="5530135" y="625289"/>
                </a:cubicBezTo>
                <a:lnTo>
                  <a:pt x="5530135" y="3366837"/>
                </a:lnTo>
                <a:lnTo>
                  <a:pt x="0" y="3366837"/>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335075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842AE3-3628-464A-862F-88A2E9377F18}"/>
              </a:ext>
            </a:extLst>
          </p:cNvPr>
          <p:cNvSpPr>
            <a:spLocks noGrp="1"/>
          </p:cNvSpPr>
          <p:nvPr>
            <p:ph type="pic" sz="quarter" idx="10" hasCustomPrompt="1"/>
          </p:nvPr>
        </p:nvSpPr>
        <p:spPr>
          <a:xfrm>
            <a:off x="125824" y="1420639"/>
            <a:ext cx="3393487" cy="3737918"/>
          </a:xfrm>
          <a:custGeom>
            <a:avLst/>
            <a:gdLst>
              <a:gd name="connsiteX0" fmla="*/ 0 w 3393487"/>
              <a:gd name="connsiteY0" fmla="*/ 0 h 3737918"/>
              <a:gd name="connsiteX1" fmla="*/ 3393487 w 3393487"/>
              <a:gd name="connsiteY1" fmla="*/ 0 h 3737918"/>
              <a:gd name="connsiteX2" fmla="*/ 3393487 w 3393487"/>
              <a:gd name="connsiteY2" fmla="*/ 3737918 h 3737918"/>
              <a:gd name="connsiteX3" fmla="*/ 0 w 3393487"/>
              <a:gd name="connsiteY3" fmla="*/ 3737918 h 3737918"/>
            </a:gdLst>
            <a:ahLst/>
            <a:cxnLst>
              <a:cxn ang="0">
                <a:pos x="connsiteX0" y="connsiteY0"/>
              </a:cxn>
              <a:cxn ang="0">
                <a:pos x="connsiteX1" y="connsiteY1"/>
              </a:cxn>
              <a:cxn ang="0">
                <a:pos x="connsiteX2" y="connsiteY2"/>
              </a:cxn>
              <a:cxn ang="0">
                <a:pos x="connsiteX3" y="connsiteY3"/>
              </a:cxn>
            </a:cxnLst>
            <a:rect l="l" t="t" r="r" b="b"/>
            <a:pathLst>
              <a:path w="3393487" h="3737918">
                <a:moveTo>
                  <a:pt x="0" y="0"/>
                </a:moveTo>
                <a:lnTo>
                  <a:pt x="3393487" y="0"/>
                </a:lnTo>
                <a:lnTo>
                  <a:pt x="3393487" y="3737918"/>
                </a:lnTo>
                <a:lnTo>
                  <a:pt x="0" y="3737918"/>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71553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31" name="Picture Placeholder 330"/>
          <p:cNvSpPr>
            <a:spLocks noGrp="1"/>
          </p:cNvSpPr>
          <p:nvPr>
            <p:ph type="pic" sz="quarter" idx="10" hasCustomPrompt="1"/>
          </p:nvPr>
        </p:nvSpPr>
        <p:spPr>
          <a:xfrm>
            <a:off x="0" y="0"/>
            <a:ext cx="12192000" cy="6858000"/>
          </a:xfrm>
          <a:prstGeom prst="rect">
            <a:avLst/>
          </a:prstGeom>
          <a:pattFill prst="pct5">
            <a:fgClr>
              <a:schemeClr val="accent1"/>
            </a:fgClr>
            <a:bgClr>
              <a:schemeClr val="bg1"/>
            </a:bgClr>
          </a:pattFill>
        </p:spPr>
        <p:txBody>
          <a:bodyPr/>
          <a:lstStyle>
            <a:lvl1pPr marL="0" indent="0">
              <a:buNone/>
              <a:defRPr sz="1800"/>
            </a:lvl1pPr>
          </a:lstStyle>
          <a:p>
            <a:r>
              <a:rPr lang="en-CA"/>
              <a:t>Picture</a:t>
            </a:r>
            <a:endParaRPr lang="fr-CA"/>
          </a:p>
        </p:txBody>
      </p:sp>
    </p:spTree>
    <p:extLst>
      <p:ext uri="{BB962C8B-B14F-4D97-AF65-F5344CB8AC3E}">
        <p14:creationId xmlns:p14="http://schemas.microsoft.com/office/powerpoint/2010/main" val="404173971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00B480E-3D79-4DC7-9636-931311507F6D}"/>
              </a:ext>
            </a:extLst>
          </p:cNvPr>
          <p:cNvSpPr>
            <a:spLocks noGrp="1"/>
          </p:cNvSpPr>
          <p:nvPr>
            <p:ph type="pic" sz="quarter" idx="10" hasCustomPrompt="1"/>
          </p:nvPr>
        </p:nvSpPr>
        <p:spPr>
          <a:xfrm>
            <a:off x="6260346" y="2230670"/>
            <a:ext cx="2014224" cy="1836022"/>
          </a:xfrm>
          <a:prstGeom prst="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E7C0FDB1-2E30-40BA-8F23-51DC3BE19BDF}"/>
              </a:ext>
            </a:extLst>
          </p:cNvPr>
          <p:cNvSpPr>
            <a:spLocks noGrp="1"/>
          </p:cNvSpPr>
          <p:nvPr>
            <p:ph type="pic" sz="quarter" idx="11" hasCustomPrompt="1"/>
          </p:nvPr>
        </p:nvSpPr>
        <p:spPr>
          <a:xfrm>
            <a:off x="6260346" y="4336177"/>
            <a:ext cx="2014224" cy="1836022"/>
          </a:xfrm>
          <a:prstGeom prst="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4" name="Picture Placeholder 13">
            <a:extLst>
              <a:ext uri="{FF2B5EF4-FFF2-40B4-BE49-F238E27FC236}">
                <a16:creationId xmlns:a16="http://schemas.microsoft.com/office/drawing/2014/main" id="{14871D57-5006-4919-9499-711388A45698}"/>
              </a:ext>
            </a:extLst>
          </p:cNvPr>
          <p:cNvSpPr>
            <a:spLocks noGrp="1"/>
          </p:cNvSpPr>
          <p:nvPr>
            <p:ph type="pic" sz="quarter" idx="13" hasCustomPrompt="1"/>
          </p:nvPr>
        </p:nvSpPr>
        <p:spPr>
          <a:xfrm>
            <a:off x="3916753" y="2230670"/>
            <a:ext cx="2014224" cy="1836022"/>
          </a:xfrm>
          <a:prstGeom prst="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2" name="Picture Placeholder 11">
            <a:extLst>
              <a:ext uri="{FF2B5EF4-FFF2-40B4-BE49-F238E27FC236}">
                <a16:creationId xmlns:a16="http://schemas.microsoft.com/office/drawing/2014/main" id="{704564E7-27E3-40B6-997A-B5E2D328F3BC}"/>
              </a:ext>
            </a:extLst>
          </p:cNvPr>
          <p:cNvSpPr>
            <a:spLocks noGrp="1"/>
          </p:cNvSpPr>
          <p:nvPr>
            <p:ph type="pic" sz="quarter" idx="12" hasCustomPrompt="1"/>
          </p:nvPr>
        </p:nvSpPr>
        <p:spPr>
          <a:xfrm>
            <a:off x="3916752" y="4336176"/>
            <a:ext cx="2014225" cy="1836024"/>
          </a:xfrm>
          <a:custGeom>
            <a:avLst/>
            <a:gdLst>
              <a:gd name="connsiteX0" fmla="*/ 0 w 2014225"/>
              <a:gd name="connsiteY0" fmla="*/ 0 h 1836024"/>
              <a:gd name="connsiteX1" fmla="*/ 2014225 w 2014225"/>
              <a:gd name="connsiteY1" fmla="*/ 0 h 1836024"/>
              <a:gd name="connsiteX2" fmla="*/ 2014225 w 2014225"/>
              <a:gd name="connsiteY2" fmla="*/ 1836024 h 1836024"/>
              <a:gd name="connsiteX3" fmla="*/ 306010 w 2014225"/>
              <a:gd name="connsiteY3" fmla="*/ 1836024 h 1836024"/>
              <a:gd name="connsiteX4" fmla="*/ 0 w 2014225"/>
              <a:gd name="connsiteY4" fmla="*/ 1530014 h 18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225" h="1836024">
                <a:moveTo>
                  <a:pt x="0" y="0"/>
                </a:moveTo>
                <a:lnTo>
                  <a:pt x="2014225" y="0"/>
                </a:lnTo>
                <a:lnTo>
                  <a:pt x="2014225" y="1836024"/>
                </a:lnTo>
                <a:lnTo>
                  <a:pt x="306010" y="1836024"/>
                </a:lnTo>
                <a:cubicBezTo>
                  <a:pt x="137005" y="1836024"/>
                  <a:pt x="0" y="1699019"/>
                  <a:pt x="0" y="1530014"/>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24075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2"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52BD8B-71B9-4185-AA80-07A4C438A794}"/>
              </a:ext>
            </a:extLst>
          </p:cNvPr>
          <p:cNvSpPr>
            <a:spLocks noGrp="1"/>
          </p:cNvSpPr>
          <p:nvPr>
            <p:ph type="pic" sz="quarter" idx="11" hasCustomPrompt="1"/>
          </p:nvPr>
        </p:nvSpPr>
        <p:spPr>
          <a:xfrm>
            <a:off x="5258797" y="4342949"/>
            <a:ext cx="1414719" cy="1414719"/>
          </a:xfrm>
          <a:custGeom>
            <a:avLst/>
            <a:gdLst>
              <a:gd name="connsiteX0" fmla="*/ 0 w 1414719"/>
              <a:gd name="connsiteY0" fmla="*/ 0 h 1414719"/>
              <a:gd name="connsiteX1" fmla="*/ 1414719 w 1414719"/>
              <a:gd name="connsiteY1" fmla="*/ 0 h 1414719"/>
              <a:gd name="connsiteX2" fmla="*/ 1414719 w 1414719"/>
              <a:gd name="connsiteY2" fmla="*/ 1414719 h 1414719"/>
              <a:gd name="connsiteX3" fmla="*/ 0 w 1414719"/>
              <a:gd name="connsiteY3" fmla="*/ 1414719 h 1414719"/>
            </a:gdLst>
            <a:ahLst/>
            <a:cxnLst>
              <a:cxn ang="0">
                <a:pos x="connsiteX0" y="connsiteY0"/>
              </a:cxn>
              <a:cxn ang="0">
                <a:pos x="connsiteX1" y="connsiteY1"/>
              </a:cxn>
              <a:cxn ang="0">
                <a:pos x="connsiteX2" y="connsiteY2"/>
              </a:cxn>
              <a:cxn ang="0">
                <a:pos x="connsiteX3" y="connsiteY3"/>
              </a:cxn>
            </a:cxnLst>
            <a:rect l="l" t="t" r="r" b="b"/>
            <a:pathLst>
              <a:path w="1414719" h="1414719">
                <a:moveTo>
                  <a:pt x="0" y="0"/>
                </a:moveTo>
                <a:lnTo>
                  <a:pt x="1414719" y="0"/>
                </a:lnTo>
                <a:lnTo>
                  <a:pt x="1414719" y="1414719"/>
                </a:lnTo>
                <a:lnTo>
                  <a:pt x="0" y="1414719"/>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1" name="Picture Placeholder 10">
            <a:extLst>
              <a:ext uri="{FF2B5EF4-FFF2-40B4-BE49-F238E27FC236}">
                <a16:creationId xmlns:a16="http://schemas.microsoft.com/office/drawing/2014/main" id="{D6FB8F46-E908-4B25-AA56-698DA85162B1}"/>
              </a:ext>
            </a:extLst>
          </p:cNvPr>
          <p:cNvSpPr>
            <a:spLocks noGrp="1"/>
          </p:cNvSpPr>
          <p:nvPr>
            <p:ph type="pic" sz="quarter" idx="12" hasCustomPrompt="1"/>
          </p:nvPr>
        </p:nvSpPr>
        <p:spPr>
          <a:xfrm>
            <a:off x="5258796" y="2721639"/>
            <a:ext cx="1414720" cy="1414720"/>
          </a:xfrm>
          <a:custGeom>
            <a:avLst/>
            <a:gdLst>
              <a:gd name="connsiteX0" fmla="*/ 0 w 1414720"/>
              <a:gd name="connsiteY0" fmla="*/ 0 h 1414720"/>
              <a:gd name="connsiteX1" fmla="*/ 1414720 w 1414720"/>
              <a:gd name="connsiteY1" fmla="*/ 0 h 1414720"/>
              <a:gd name="connsiteX2" fmla="*/ 1414720 w 1414720"/>
              <a:gd name="connsiteY2" fmla="*/ 1414720 h 1414720"/>
              <a:gd name="connsiteX3" fmla="*/ 0 w 1414720"/>
              <a:gd name="connsiteY3" fmla="*/ 1414720 h 1414720"/>
            </a:gdLst>
            <a:ahLst/>
            <a:cxnLst>
              <a:cxn ang="0">
                <a:pos x="connsiteX0" y="connsiteY0"/>
              </a:cxn>
              <a:cxn ang="0">
                <a:pos x="connsiteX1" y="connsiteY1"/>
              </a:cxn>
              <a:cxn ang="0">
                <a:pos x="connsiteX2" y="connsiteY2"/>
              </a:cxn>
              <a:cxn ang="0">
                <a:pos x="connsiteX3" y="connsiteY3"/>
              </a:cxn>
            </a:cxnLst>
            <a:rect l="l" t="t" r="r" b="b"/>
            <a:pathLst>
              <a:path w="1414720" h="1414720">
                <a:moveTo>
                  <a:pt x="0" y="0"/>
                </a:moveTo>
                <a:lnTo>
                  <a:pt x="1414720" y="0"/>
                </a:lnTo>
                <a:lnTo>
                  <a:pt x="1414720" y="1414720"/>
                </a:lnTo>
                <a:lnTo>
                  <a:pt x="0" y="141472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7" name="Picture Placeholder 6">
            <a:extLst>
              <a:ext uri="{FF2B5EF4-FFF2-40B4-BE49-F238E27FC236}">
                <a16:creationId xmlns:a16="http://schemas.microsoft.com/office/drawing/2014/main" id="{362C51D2-57EA-4F00-B222-15208B7537DA}"/>
              </a:ext>
            </a:extLst>
          </p:cNvPr>
          <p:cNvSpPr>
            <a:spLocks noGrp="1"/>
          </p:cNvSpPr>
          <p:nvPr>
            <p:ph type="pic" sz="quarter" idx="10" hasCustomPrompt="1"/>
          </p:nvPr>
        </p:nvSpPr>
        <p:spPr>
          <a:xfrm>
            <a:off x="5258796" y="1100331"/>
            <a:ext cx="1414721" cy="1414721"/>
          </a:xfrm>
          <a:custGeom>
            <a:avLst/>
            <a:gdLst>
              <a:gd name="connsiteX0" fmla="*/ 0 w 1414721"/>
              <a:gd name="connsiteY0" fmla="*/ 0 h 1414721"/>
              <a:gd name="connsiteX1" fmla="*/ 1414721 w 1414721"/>
              <a:gd name="connsiteY1" fmla="*/ 0 h 1414721"/>
              <a:gd name="connsiteX2" fmla="*/ 1414721 w 1414721"/>
              <a:gd name="connsiteY2" fmla="*/ 1414721 h 1414721"/>
              <a:gd name="connsiteX3" fmla="*/ 0 w 1414721"/>
              <a:gd name="connsiteY3" fmla="*/ 1414721 h 1414721"/>
            </a:gdLst>
            <a:ahLst/>
            <a:cxnLst>
              <a:cxn ang="0">
                <a:pos x="connsiteX0" y="connsiteY0"/>
              </a:cxn>
              <a:cxn ang="0">
                <a:pos x="connsiteX1" y="connsiteY1"/>
              </a:cxn>
              <a:cxn ang="0">
                <a:pos x="connsiteX2" y="connsiteY2"/>
              </a:cxn>
              <a:cxn ang="0">
                <a:pos x="connsiteX3" y="connsiteY3"/>
              </a:cxn>
            </a:cxnLst>
            <a:rect l="l" t="t" r="r" b="b"/>
            <a:pathLst>
              <a:path w="1414721" h="1414721">
                <a:moveTo>
                  <a:pt x="0" y="0"/>
                </a:moveTo>
                <a:lnTo>
                  <a:pt x="1414721" y="0"/>
                </a:lnTo>
                <a:lnTo>
                  <a:pt x="1414721" y="1414721"/>
                </a:lnTo>
                <a:lnTo>
                  <a:pt x="0" y="1414721"/>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93075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1+#ppt_w/2"/>
                                          </p:val>
                                        </p:tav>
                                        <p:tav tm="100000">
                                          <p:val>
                                            <p:strVal val="#ppt_x"/>
                                          </p:val>
                                        </p:tav>
                                      </p:tavLst>
                                    </p:anim>
                                    <p:anim calcmode="lin" valueType="num">
                                      <p:cBhvr additive="base">
                                        <p:cTn id="12" dur="1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1+#ppt_w/2"/>
                                          </p:val>
                                        </p:tav>
                                        <p:tav tm="100000">
                                          <p:val>
                                            <p:strVal val="#ppt_x"/>
                                          </p:val>
                                        </p:tav>
                                      </p:tavLst>
                                    </p:anim>
                                    <p:anim calcmode="lin" valueType="num">
                                      <p:cBhvr additive="base">
                                        <p:cTn id="16"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6821DCC-D00A-2447-BC1F-F99E6E2A38BD}"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34960869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1CB022C-4F01-4310-82B6-1B0B61754E73}"/>
              </a:ext>
            </a:extLst>
          </p:cNvPr>
          <p:cNvSpPr>
            <a:spLocks noGrp="1"/>
          </p:cNvSpPr>
          <p:nvPr>
            <p:ph type="pic" sz="quarter" idx="11"/>
          </p:nvPr>
        </p:nvSpPr>
        <p:spPr>
          <a:xfrm>
            <a:off x="5668439" y="3574143"/>
            <a:ext cx="2732228" cy="2719430"/>
          </a:xfrm>
          <a:custGeom>
            <a:avLst/>
            <a:gdLst>
              <a:gd name="connsiteX0" fmla="*/ 0 w 2732228"/>
              <a:gd name="connsiteY0" fmla="*/ 0 h 2719430"/>
              <a:gd name="connsiteX1" fmla="*/ 2732228 w 2732228"/>
              <a:gd name="connsiteY1" fmla="*/ 0 h 2719430"/>
              <a:gd name="connsiteX2" fmla="*/ 2732228 w 2732228"/>
              <a:gd name="connsiteY2" fmla="*/ 2719430 h 2719430"/>
              <a:gd name="connsiteX3" fmla="*/ 0 w 2732228"/>
              <a:gd name="connsiteY3" fmla="*/ 2719430 h 2719430"/>
            </a:gdLst>
            <a:ahLst/>
            <a:cxnLst>
              <a:cxn ang="0">
                <a:pos x="connsiteX0" y="connsiteY0"/>
              </a:cxn>
              <a:cxn ang="0">
                <a:pos x="connsiteX1" y="connsiteY1"/>
              </a:cxn>
              <a:cxn ang="0">
                <a:pos x="connsiteX2" y="connsiteY2"/>
              </a:cxn>
              <a:cxn ang="0">
                <a:pos x="connsiteX3" y="connsiteY3"/>
              </a:cxn>
            </a:cxnLst>
            <a:rect l="l" t="t" r="r" b="b"/>
            <a:pathLst>
              <a:path w="2732228" h="2719430">
                <a:moveTo>
                  <a:pt x="0" y="0"/>
                </a:moveTo>
                <a:lnTo>
                  <a:pt x="2732228" y="0"/>
                </a:lnTo>
                <a:lnTo>
                  <a:pt x="2732228" y="2719430"/>
                </a:lnTo>
                <a:lnTo>
                  <a:pt x="0" y="2719430"/>
                </a:lnTo>
                <a:close/>
              </a:path>
            </a:pathLst>
          </a:custGeom>
          <a:pattFill prst="pct5">
            <a:fgClr>
              <a:schemeClr val="accent1"/>
            </a:fgClr>
            <a:bgClr>
              <a:schemeClr val="bg1"/>
            </a:bgClr>
          </a:pattFill>
        </p:spPr>
        <p:txBody>
          <a:bodyPr wrap="square">
            <a:noAutofit/>
          </a:bodyPr>
          <a:lstStyle/>
          <a:p>
            <a:endParaRPr lang="fr-CA"/>
          </a:p>
        </p:txBody>
      </p:sp>
      <p:sp>
        <p:nvSpPr>
          <p:cNvPr id="10" name="Picture Placeholder 9">
            <a:extLst>
              <a:ext uri="{FF2B5EF4-FFF2-40B4-BE49-F238E27FC236}">
                <a16:creationId xmlns:a16="http://schemas.microsoft.com/office/drawing/2014/main" id="{B2774250-C2AA-40C6-81E5-4661F5CD7B9D}"/>
              </a:ext>
            </a:extLst>
          </p:cNvPr>
          <p:cNvSpPr>
            <a:spLocks noGrp="1"/>
          </p:cNvSpPr>
          <p:nvPr>
            <p:ph type="pic" sz="quarter" idx="10"/>
          </p:nvPr>
        </p:nvSpPr>
        <p:spPr>
          <a:xfrm>
            <a:off x="8400666" y="854713"/>
            <a:ext cx="2732228" cy="2719430"/>
          </a:xfrm>
          <a:custGeom>
            <a:avLst/>
            <a:gdLst>
              <a:gd name="connsiteX0" fmla="*/ 0 w 2732228"/>
              <a:gd name="connsiteY0" fmla="*/ 0 h 2719430"/>
              <a:gd name="connsiteX1" fmla="*/ 2732228 w 2732228"/>
              <a:gd name="connsiteY1" fmla="*/ 0 h 2719430"/>
              <a:gd name="connsiteX2" fmla="*/ 2732228 w 2732228"/>
              <a:gd name="connsiteY2" fmla="*/ 2719430 h 2719430"/>
              <a:gd name="connsiteX3" fmla="*/ 0 w 2732228"/>
              <a:gd name="connsiteY3" fmla="*/ 2719430 h 2719430"/>
            </a:gdLst>
            <a:ahLst/>
            <a:cxnLst>
              <a:cxn ang="0">
                <a:pos x="connsiteX0" y="connsiteY0"/>
              </a:cxn>
              <a:cxn ang="0">
                <a:pos x="connsiteX1" y="connsiteY1"/>
              </a:cxn>
              <a:cxn ang="0">
                <a:pos x="connsiteX2" y="connsiteY2"/>
              </a:cxn>
              <a:cxn ang="0">
                <a:pos x="connsiteX3" y="connsiteY3"/>
              </a:cxn>
            </a:cxnLst>
            <a:rect l="l" t="t" r="r" b="b"/>
            <a:pathLst>
              <a:path w="2732228" h="2719430">
                <a:moveTo>
                  <a:pt x="0" y="0"/>
                </a:moveTo>
                <a:lnTo>
                  <a:pt x="2732228" y="0"/>
                </a:lnTo>
                <a:lnTo>
                  <a:pt x="2732228" y="2719430"/>
                </a:lnTo>
                <a:lnTo>
                  <a:pt x="0" y="2719430"/>
                </a:lnTo>
                <a:close/>
              </a:path>
            </a:pathLst>
          </a:custGeom>
          <a:pattFill prst="pct5">
            <a:fgClr>
              <a:schemeClr val="accent1"/>
            </a:fgClr>
            <a:bgClr>
              <a:schemeClr val="bg1"/>
            </a:bgClr>
          </a:pattFill>
        </p:spPr>
        <p:txBody>
          <a:bodyPr wrap="square">
            <a:noAutofit/>
          </a:bodyPr>
          <a:lstStyle/>
          <a:p>
            <a:endParaRPr lang="fr-CA"/>
          </a:p>
        </p:txBody>
      </p:sp>
    </p:spTree>
    <p:extLst>
      <p:ext uri="{BB962C8B-B14F-4D97-AF65-F5344CB8AC3E}">
        <p14:creationId xmlns:p14="http://schemas.microsoft.com/office/powerpoint/2010/main" val="243254221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A391D01-E8EB-4A83-8037-907CEADB968D}"/>
              </a:ext>
            </a:extLst>
          </p:cNvPr>
          <p:cNvSpPr>
            <a:spLocks noGrp="1"/>
          </p:cNvSpPr>
          <p:nvPr>
            <p:ph type="pic" sz="quarter" idx="12" hasCustomPrompt="1"/>
          </p:nvPr>
        </p:nvSpPr>
        <p:spPr>
          <a:xfrm>
            <a:off x="5879695" y="1679918"/>
            <a:ext cx="889241" cy="1197941"/>
          </a:xfrm>
          <a:custGeom>
            <a:avLst/>
            <a:gdLst>
              <a:gd name="connsiteX0" fmla="*/ 0 w 889241"/>
              <a:gd name="connsiteY0" fmla="*/ 0 h 1197941"/>
              <a:gd name="connsiteX1" fmla="*/ 889241 w 889241"/>
              <a:gd name="connsiteY1" fmla="*/ 0 h 1197941"/>
              <a:gd name="connsiteX2" fmla="*/ 889241 w 889241"/>
              <a:gd name="connsiteY2" fmla="*/ 1197941 h 1197941"/>
              <a:gd name="connsiteX3" fmla="*/ 0 w 889241"/>
              <a:gd name="connsiteY3" fmla="*/ 1197941 h 1197941"/>
            </a:gdLst>
            <a:ahLst/>
            <a:cxnLst>
              <a:cxn ang="0">
                <a:pos x="connsiteX0" y="connsiteY0"/>
              </a:cxn>
              <a:cxn ang="0">
                <a:pos x="connsiteX1" y="connsiteY1"/>
              </a:cxn>
              <a:cxn ang="0">
                <a:pos x="connsiteX2" y="connsiteY2"/>
              </a:cxn>
              <a:cxn ang="0">
                <a:pos x="connsiteX3" y="connsiteY3"/>
              </a:cxn>
            </a:cxnLst>
            <a:rect l="l" t="t" r="r" b="b"/>
            <a:pathLst>
              <a:path w="889241" h="1197941">
                <a:moveTo>
                  <a:pt x="0" y="0"/>
                </a:moveTo>
                <a:lnTo>
                  <a:pt x="889241" y="0"/>
                </a:lnTo>
                <a:lnTo>
                  <a:pt x="889241" y="1197941"/>
                </a:lnTo>
                <a:lnTo>
                  <a:pt x="0" y="1197941"/>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349AE040-0656-4511-9770-7FDC1DD3D675}"/>
              </a:ext>
            </a:extLst>
          </p:cNvPr>
          <p:cNvSpPr>
            <a:spLocks noGrp="1"/>
          </p:cNvSpPr>
          <p:nvPr>
            <p:ph type="pic" sz="quarter" idx="11" hasCustomPrompt="1"/>
          </p:nvPr>
        </p:nvSpPr>
        <p:spPr>
          <a:xfrm>
            <a:off x="7779210" y="1379185"/>
            <a:ext cx="1675836" cy="1589254"/>
          </a:xfrm>
          <a:custGeom>
            <a:avLst/>
            <a:gdLst>
              <a:gd name="connsiteX0" fmla="*/ 0 w 1675836"/>
              <a:gd name="connsiteY0" fmla="*/ 0 h 1589254"/>
              <a:gd name="connsiteX1" fmla="*/ 1675836 w 1675836"/>
              <a:gd name="connsiteY1" fmla="*/ 0 h 1589254"/>
              <a:gd name="connsiteX2" fmla="*/ 1675836 w 1675836"/>
              <a:gd name="connsiteY2" fmla="*/ 1589254 h 1589254"/>
              <a:gd name="connsiteX3" fmla="*/ 0 w 1675836"/>
              <a:gd name="connsiteY3" fmla="*/ 1589254 h 1589254"/>
            </a:gdLst>
            <a:ahLst/>
            <a:cxnLst>
              <a:cxn ang="0">
                <a:pos x="connsiteX0" y="connsiteY0"/>
              </a:cxn>
              <a:cxn ang="0">
                <a:pos x="connsiteX1" y="connsiteY1"/>
              </a:cxn>
              <a:cxn ang="0">
                <a:pos x="connsiteX2" y="connsiteY2"/>
              </a:cxn>
              <a:cxn ang="0">
                <a:pos x="connsiteX3" y="connsiteY3"/>
              </a:cxn>
            </a:cxnLst>
            <a:rect l="l" t="t" r="r" b="b"/>
            <a:pathLst>
              <a:path w="1675836" h="1589254">
                <a:moveTo>
                  <a:pt x="0" y="0"/>
                </a:moveTo>
                <a:lnTo>
                  <a:pt x="1675836" y="0"/>
                </a:lnTo>
                <a:lnTo>
                  <a:pt x="1675836" y="1589254"/>
                </a:lnTo>
                <a:lnTo>
                  <a:pt x="0" y="1589254"/>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6" name="Picture Placeholder 5">
            <a:extLst>
              <a:ext uri="{FF2B5EF4-FFF2-40B4-BE49-F238E27FC236}">
                <a16:creationId xmlns:a16="http://schemas.microsoft.com/office/drawing/2014/main" id="{0C6A7BE0-6BF5-4F5F-9389-9DEF7539F72F}"/>
              </a:ext>
            </a:extLst>
          </p:cNvPr>
          <p:cNvSpPr>
            <a:spLocks noGrp="1"/>
          </p:cNvSpPr>
          <p:nvPr>
            <p:ph type="pic" sz="quarter" idx="10" hasCustomPrompt="1"/>
          </p:nvPr>
        </p:nvSpPr>
        <p:spPr>
          <a:xfrm>
            <a:off x="2385283" y="1813034"/>
            <a:ext cx="2747156" cy="2747156"/>
          </a:xfrm>
          <a:custGeom>
            <a:avLst/>
            <a:gdLst>
              <a:gd name="connsiteX0" fmla="*/ 0 w 2747156"/>
              <a:gd name="connsiteY0" fmla="*/ 0 h 2747156"/>
              <a:gd name="connsiteX1" fmla="*/ 2747156 w 2747156"/>
              <a:gd name="connsiteY1" fmla="*/ 0 h 2747156"/>
              <a:gd name="connsiteX2" fmla="*/ 2747156 w 2747156"/>
              <a:gd name="connsiteY2" fmla="*/ 2747156 h 2747156"/>
              <a:gd name="connsiteX3" fmla="*/ 0 w 2747156"/>
              <a:gd name="connsiteY3" fmla="*/ 2747156 h 2747156"/>
            </a:gdLst>
            <a:ahLst/>
            <a:cxnLst>
              <a:cxn ang="0">
                <a:pos x="connsiteX0" y="connsiteY0"/>
              </a:cxn>
              <a:cxn ang="0">
                <a:pos x="connsiteX1" y="connsiteY1"/>
              </a:cxn>
              <a:cxn ang="0">
                <a:pos x="connsiteX2" y="connsiteY2"/>
              </a:cxn>
              <a:cxn ang="0">
                <a:pos x="connsiteX3" y="connsiteY3"/>
              </a:cxn>
            </a:cxnLst>
            <a:rect l="l" t="t" r="r" b="b"/>
            <a:pathLst>
              <a:path w="2747156" h="2747156">
                <a:moveTo>
                  <a:pt x="0" y="0"/>
                </a:moveTo>
                <a:lnTo>
                  <a:pt x="2747156" y="0"/>
                </a:lnTo>
                <a:lnTo>
                  <a:pt x="2747156" y="2747156"/>
                </a:lnTo>
                <a:lnTo>
                  <a:pt x="0" y="2747156"/>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51932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2931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Объект с подписью">
    <p:spTree>
      <p:nvGrpSpPr>
        <p:cNvPr id="1" name=""/>
        <p:cNvGrpSpPr/>
        <p:nvPr/>
      </p:nvGrpSpPr>
      <p:grpSpPr>
        <a:xfrm>
          <a:off x="0" y="0"/>
          <a:ext cx="0" cy="0"/>
          <a:chOff x="0" y="0"/>
          <a:chExt cx="0" cy="0"/>
        </a:xfrm>
      </p:grpSpPr>
      <p:sp>
        <p:nvSpPr>
          <p:cNvPr id="6" name="Рисунок 5">
            <a:extLst>
              <a:ext uri="{FF2B5EF4-FFF2-40B4-BE49-F238E27FC236}">
                <a16:creationId xmlns:a16="http://schemas.microsoft.com/office/drawing/2014/main" id="{33BFB2B4-374E-8F4E-95FD-98FD6958EFFD}"/>
              </a:ext>
            </a:extLst>
          </p:cNvPr>
          <p:cNvSpPr>
            <a:spLocks noGrp="1"/>
          </p:cNvSpPr>
          <p:nvPr>
            <p:ph type="pic" sz="quarter" idx="10"/>
          </p:nvPr>
        </p:nvSpPr>
        <p:spPr>
          <a:xfrm>
            <a:off x="3686175" y="2285403"/>
            <a:ext cx="3386138" cy="2285403"/>
          </a:xfrm>
          <a:prstGeom prst="rect">
            <a:avLst/>
          </a:prstGeom>
          <a:pattFill prst="pct5">
            <a:fgClr>
              <a:schemeClr val="accent1"/>
            </a:fgClr>
            <a:bgClr>
              <a:schemeClr val="bg1"/>
            </a:bgClr>
          </a:pattFill>
        </p:spPr>
        <p:txBody>
          <a:bodyPr/>
          <a:lstStyle/>
          <a:p>
            <a:endParaRPr lang="ru-RU"/>
          </a:p>
        </p:txBody>
      </p:sp>
      <p:sp>
        <p:nvSpPr>
          <p:cNvPr id="7" name="Рисунок 5">
            <a:extLst>
              <a:ext uri="{FF2B5EF4-FFF2-40B4-BE49-F238E27FC236}">
                <a16:creationId xmlns:a16="http://schemas.microsoft.com/office/drawing/2014/main" id="{3D1BBE7A-3E62-AA4A-8C4F-9A809000ABCD}"/>
              </a:ext>
            </a:extLst>
          </p:cNvPr>
          <p:cNvSpPr>
            <a:spLocks noGrp="1"/>
          </p:cNvSpPr>
          <p:nvPr>
            <p:ph type="pic" sz="quarter" idx="11"/>
          </p:nvPr>
        </p:nvSpPr>
        <p:spPr>
          <a:xfrm>
            <a:off x="3686175" y="4570806"/>
            <a:ext cx="3386138" cy="2285403"/>
          </a:xfrm>
          <a:prstGeom prst="rect">
            <a:avLst/>
          </a:prstGeom>
          <a:pattFill prst="pct5">
            <a:fgClr>
              <a:schemeClr val="accent1"/>
            </a:fgClr>
            <a:bgClr>
              <a:schemeClr val="bg1"/>
            </a:bgClr>
          </a:pattFill>
        </p:spPr>
        <p:txBody>
          <a:bodyPr/>
          <a:lstStyle/>
          <a:p>
            <a:endParaRPr lang="ru-RU"/>
          </a:p>
        </p:txBody>
      </p:sp>
      <p:sp>
        <p:nvSpPr>
          <p:cNvPr id="8" name="Рисунок 5">
            <a:extLst>
              <a:ext uri="{FF2B5EF4-FFF2-40B4-BE49-F238E27FC236}">
                <a16:creationId xmlns:a16="http://schemas.microsoft.com/office/drawing/2014/main" id="{A0F7D5DD-D35D-9246-90CF-87D50729978B}"/>
              </a:ext>
            </a:extLst>
          </p:cNvPr>
          <p:cNvSpPr>
            <a:spLocks noGrp="1"/>
          </p:cNvSpPr>
          <p:nvPr>
            <p:ph type="pic" sz="quarter" idx="12"/>
          </p:nvPr>
        </p:nvSpPr>
        <p:spPr>
          <a:xfrm>
            <a:off x="3686175" y="0"/>
            <a:ext cx="3386138" cy="2285403"/>
          </a:xfrm>
          <a:prstGeom prst="rect">
            <a:avLst/>
          </a:prstGeom>
          <a:pattFill prst="pct5">
            <a:fgClr>
              <a:schemeClr val="accent1"/>
            </a:fgClr>
            <a:bgClr>
              <a:schemeClr val="bg1"/>
            </a:bgClr>
          </a:pattFill>
        </p:spPr>
        <p:txBody>
          <a:bodyPr/>
          <a:lstStyle/>
          <a:p>
            <a:endParaRPr lang="ru-RU"/>
          </a:p>
        </p:txBody>
      </p:sp>
    </p:spTree>
    <p:extLst>
      <p:ext uri="{BB962C8B-B14F-4D97-AF65-F5344CB8AC3E}">
        <p14:creationId xmlns:p14="http://schemas.microsoft.com/office/powerpoint/2010/main" val="27298283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9476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5E862E9-C96F-4BB8-B81A-7ACFCDADF847}"/>
              </a:ext>
            </a:extLst>
          </p:cNvPr>
          <p:cNvSpPr>
            <a:spLocks noGrp="1"/>
          </p:cNvSpPr>
          <p:nvPr>
            <p:ph type="pic" sz="quarter" idx="12" hasCustomPrompt="1"/>
          </p:nvPr>
        </p:nvSpPr>
        <p:spPr>
          <a:xfrm>
            <a:off x="6548683" y="1047290"/>
            <a:ext cx="1942048" cy="1367167"/>
          </a:xfrm>
          <a:custGeom>
            <a:avLst/>
            <a:gdLst>
              <a:gd name="connsiteX0" fmla="*/ 0 w 1942048"/>
              <a:gd name="connsiteY0" fmla="*/ 0 h 1367167"/>
              <a:gd name="connsiteX1" fmla="*/ 1714182 w 1942048"/>
              <a:gd name="connsiteY1" fmla="*/ 0 h 1367167"/>
              <a:gd name="connsiteX2" fmla="*/ 1942048 w 1942048"/>
              <a:gd name="connsiteY2" fmla="*/ 227866 h 1367167"/>
              <a:gd name="connsiteX3" fmla="*/ 1942048 w 1942048"/>
              <a:gd name="connsiteY3" fmla="*/ 1367167 h 1367167"/>
              <a:gd name="connsiteX4" fmla="*/ 0 w 1942048"/>
              <a:gd name="connsiteY4" fmla="*/ 1367167 h 1367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48" h="1367167">
                <a:moveTo>
                  <a:pt x="0" y="0"/>
                </a:moveTo>
                <a:lnTo>
                  <a:pt x="1714182" y="0"/>
                </a:lnTo>
                <a:cubicBezTo>
                  <a:pt x="1840029" y="0"/>
                  <a:pt x="1942048" y="102019"/>
                  <a:pt x="1942048" y="227866"/>
                </a:cubicBezTo>
                <a:lnTo>
                  <a:pt x="1942048" y="1367167"/>
                </a:lnTo>
                <a:lnTo>
                  <a:pt x="0" y="1367167"/>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1" name="Picture Placeholder 10">
            <a:extLst>
              <a:ext uri="{FF2B5EF4-FFF2-40B4-BE49-F238E27FC236}">
                <a16:creationId xmlns:a16="http://schemas.microsoft.com/office/drawing/2014/main" id="{B04A9E40-97E0-4E07-BE70-215E79C95758}"/>
              </a:ext>
            </a:extLst>
          </p:cNvPr>
          <p:cNvSpPr>
            <a:spLocks noGrp="1"/>
          </p:cNvSpPr>
          <p:nvPr>
            <p:ph type="pic" sz="quarter" idx="13" hasCustomPrompt="1"/>
          </p:nvPr>
        </p:nvSpPr>
        <p:spPr>
          <a:xfrm>
            <a:off x="3693441" y="1047290"/>
            <a:ext cx="1942048" cy="1367167"/>
          </a:xfrm>
          <a:custGeom>
            <a:avLst/>
            <a:gdLst>
              <a:gd name="connsiteX0" fmla="*/ 0 w 1942048"/>
              <a:gd name="connsiteY0" fmla="*/ 0 h 1367167"/>
              <a:gd name="connsiteX1" fmla="*/ 1714182 w 1942048"/>
              <a:gd name="connsiteY1" fmla="*/ 0 h 1367167"/>
              <a:gd name="connsiteX2" fmla="*/ 1942048 w 1942048"/>
              <a:gd name="connsiteY2" fmla="*/ 227866 h 1367167"/>
              <a:gd name="connsiteX3" fmla="*/ 1942048 w 1942048"/>
              <a:gd name="connsiteY3" fmla="*/ 1367167 h 1367167"/>
              <a:gd name="connsiteX4" fmla="*/ 0 w 1942048"/>
              <a:gd name="connsiteY4" fmla="*/ 1367167 h 1367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48" h="1367167">
                <a:moveTo>
                  <a:pt x="0" y="0"/>
                </a:moveTo>
                <a:lnTo>
                  <a:pt x="1714182" y="0"/>
                </a:lnTo>
                <a:cubicBezTo>
                  <a:pt x="1840029" y="0"/>
                  <a:pt x="1942048" y="102019"/>
                  <a:pt x="1942048" y="227866"/>
                </a:cubicBezTo>
                <a:lnTo>
                  <a:pt x="1942048" y="1367167"/>
                </a:lnTo>
                <a:lnTo>
                  <a:pt x="0" y="1367167"/>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9" name="Picture Placeholder 8">
            <a:extLst>
              <a:ext uri="{FF2B5EF4-FFF2-40B4-BE49-F238E27FC236}">
                <a16:creationId xmlns:a16="http://schemas.microsoft.com/office/drawing/2014/main" id="{2B6D2D62-5BBE-48C1-A51A-91F8CFAC65F4}"/>
              </a:ext>
            </a:extLst>
          </p:cNvPr>
          <p:cNvSpPr>
            <a:spLocks noGrp="1"/>
          </p:cNvSpPr>
          <p:nvPr>
            <p:ph type="pic" sz="quarter" idx="11" hasCustomPrompt="1"/>
          </p:nvPr>
        </p:nvSpPr>
        <p:spPr>
          <a:xfrm>
            <a:off x="9430201" y="2020546"/>
            <a:ext cx="1942048" cy="1367167"/>
          </a:xfrm>
          <a:custGeom>
            <a:avLst/>
            <a:gdLst>
              <a:gd name="connsiteX0" fmla="*/ 0 w 1942048"/>
              <a:gd name="connsiteY0" fmla="*/ 0 h 1367167"/>
              <a:gd name="connsiteX1" fmla="*/ 1714182 w 1942048"/>
              <a:gd name="connsiteY1" fmla="*/ 0 h 1367167"/>
              <a:gd name="connsiteX2" fmla="*/ 1942048 w 1942048"/>
              <a:gd name="connsiteY2" fmla="*/ 227866 h 1367167"/>
              <a:gd name="connsiteX3" fmla="*/ 1942048 w 1942048"/>
              <a:gd name="connsiteY3" fmla="*/ 1367167 h 1367167"/>
              <a:gd name="connsiteX4" fmla="*/ 0 w 1942048"/>
              <a:gd name="connsiteY4" fmla="*/ 1367167 h 1367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48" h="1367167">
                <a:moveTo>
                  <a:pt x="0" y="0"/>
                </a:moveTo>
                <a:lnTo>
                  <a:pt x="1714182" y="0"/>
                </a:lnTo>
                <a:cubicBezTo>
                  <a:pt x="1840029" y="0"/>
                  <a:pt x="1942048" y="102019"/>
                  <a:pt x="1942048" y="227866"/>
                </a:cubicBezTo>
                <a:lnTo>
                  <a:pt x="1942048" y="1367167"/>
                </a:lnTo>
                <a:lnTo>
                  <a:pt x="0" y="1367167"/>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7759947C-F31D-44DB-A732-11C3D2AED572}"/>
              </a:ext>
            </a:extLst>
          </p:cNvPr>
          <p:cNvSpPr>
            <a:spLocks noGrp="1"/>
          </p:cNvSpPr>
          <p:nvPr>
            <p:ph type="pic" sz="quarter" idx="10" hasCustomPrompt="1"/>
          </p:nvPr>
        </p:nvSpPr>
        <p:spPr>
          <a:xfrm>
            <a:off x="838200" y="2020546"/>
            <a:ext cx="1942048" cy="1367167"/>
          </a:xfrm>
          <a:custGeom>
            <a:avLst/>
            <a:gdLst>
              <a:gd name="connsiteX0" fmla="*/ 0 w 1942048"/>
              <a:gd name="connsiteY0" fmla="*/ 0 h 1367167"/>
              <a:gd name="connsiteX1" fmla="*/ 1714182 w 1942048"/>
              <a:gd name="connsiteY1" fmla="*/ 0 h 1367167"/>
              <a:gd name="connsiteX2" fmla="*/ 1942048 w 1942048"/>
              <a:gd name="connsiteY2" fmla="*/ 227866 h 1367167"/>
              <a:gd name="connsiteX3" fmla="*/ 1942048 w 1942048"/>
              <a:gd name="connsiteY3" fmla="*/ 1367167 h 1367167"/>
              <a:gd name="connsiteX4" fmla="*/ 0 w 1942048"/>
              <a:gd name="connsiteY4" fmla="*/ 1367167 h 1367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048" h="1367167">
                <a:moveTo>
                  <a:pt x="0" y="0"/>
                </a:moveTo>
                <a:lnTo>
                  <a:pt x="1714182" y="0"/>
                </a:lnTo>
                <a:cubicBezTo>
                  <a:pt x="1840029" y="0"/>
                  <a:pt x="1942048" y="102019"/>
                  <a:pt x="1942048" y="227866"/>
                </a:cubicBezTo>
                <a:lnTo>
                  <a:pt x="1942048" y="1367167"/>
                </a:lnTo>
                <a:lnTo>
                  <a:pt x="0" y="1367167"/>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9491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9" grpId="0" animBg="1"/>
      <p:bldP spid="8"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4022865-85EB-4173-9931-80AFC6199AFB}"/>
              </a:ext>
            </a:extLst>
          </p:cNvPr>
          <p:cNvSpPr>
            <a:spLocks/>
          </p:cNvSpPr>
          <p:nvPr userDrawn="1"/>
        </p:nvSpPr>
        <p:spPr bwMode="auto">
          <a:xfrm rot="18900000" flipH="1">
            <a:off x="226123" y="-1507904"/>
            <a:ext cx="4287869" cy="10826308"/>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solidFill>
            <a:schemeClr val="bg1">
              <a:lumMod val="95000"/>
              <a:alpha val="47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 name="Picture Placeholder 2">
            <a:extLst>
              <a:ext uri="{FF2B5EF4-FFF2-40B4-BE49-F238E27FC236}">
                <a16:creationId xmlns:a16="http://schemas.microsoft.com/office/drawing/2014/main" id="{ED3F7208-5D61-41D8-8434-F44052D66FC6}"/>
              </a:ext>
            </a:extLst>
          </p:cNvPr>
          <p:cNvSpPr>
            <a:spLocks noGrp="1"/>
          </p:cNvSpPr>
          <p:nvPr>
            <p:ph type="pic" sz="quarter" idx="11" hasCustomPrompt="1"/>
          </p:nvPr>
        </p:nvSpPr>
        <p:spPr>
          <a:xfrm>
            <a:off x="857250" y="1015135"/>
            <a:ext cx="3709856" cy="4827730"/>
          </a:xfrm>
          <a:custGeom>
            <a:avLst/>
            <a:gdLst>
              <a:gd name="connsiteX0" fmla="*/ 703221 w 1353378"/>
              <a:gd name="connsiteY0" fmla="*/ 0 h 1761185"/>
              <a:gd name="connsiteX1" fmla="*/ 1169383 w 1353378"/>
              <a:gd name="connsiteY1" fmla="*/ 146374 h 1761185"/>
              <a:gd name="connsiteX2" fmla="*/ 1345149 w 1353378"/>
              <a:gd name="connsiteY2" fmla="*/ 523183 h 1761185"/>
              <a:gd name="connsiteX3" fmla="*/ 1342798 w 1353378"/>
              <a:gd name="connsiteY3" fmla="*/ 530237 h 1761185"/>
              <a:gd name="connsiteX4" fmla="*/ 957171 w 1353378"/>
              <a:gd name="connsiteY4" fmla="*/ 530237 h 1761185"/>
              <a:gd name="connsiteX5" fmla="*/ 887805 w 1353378"/>
              <a:gd name="connsiteY5" fmla="*/ 363877 h 1761185"/>
              <a:gd name="connsiteX6" fmla="*/ 696167 w 1353378"/>
              <a:gd name="connsiteY6" fmla="*/ 299801 h 1761185"/>
              <a:gd name="connsiteX7" fmla="*/ 508057 w 1353378"/>
              <a:gd name="connsiteY7" fmla="*/ 352708 h 1761185"/>
              <a:gd name="connsiteX8" fmla="*/ 439866 w 1353378"/>
              <a:gd name="connsiteY8" fmla="*/ 483209 h 1761185"/>
              <a:gd name="connsiteX9" fmla="*/ 508645 w 1353378"/>
              <a:gd name="connsiteY9" fmla="*/ 603717 h 1761185"/>
              <a:gd name="connsiteX10" fmla="*/ 766709 w 1353378"/>
              <a:gd name="connsiteY10" fmla="*/ 717171 h 1761185"/>
              <a:gd name="connsiteX11" fmla="*/ 1205830 w 1353378"/>
              <a:gd name="connsiteY11" fmla="*/ 931148 h 1761185"/>
              <a:gd name="connsiteX12" fmla="*/ 1353378 w 1353378"/>
              <a:gd name="connsiteY12" fmla="*/ 1280328 h 1761185"/>
              <a:gd name="connsiteX13" fmla="*/ 1177613 w 1353378"/>
              <a:gd name="connsiteY13" fmla="*/ 1633623 h 1761185"/>
              <a:gd name="connsiteX14" fmla="*/ 711451 w 1353378"/>
              <a:gd name="connsiteY14" fmla="*/ 1761185 h 1761185"/>
              <a:gd name="connsiteX15" fmla="*/ 207080 w 1353378"/>
              <a:gd name="connsiteY15" fmla="*/ 1614811 h 1761185"/>
              <a:gd name="connsiteX16" fmla="*/ 159 w 1353378"/>
              <a:gd name="connsiteY16" fmla="*/ 1193326 h 1761185"/>
              <a:gd name="connsiteX17" fmla="*/ 2510 w 1353378"/>
              <a:gd name="connsiteY17" fmla="*/ 1186272 h 1761185"/>
              <a:gd name="connsiteX18" fmla="*/ 389312 w 1353378"/>
              <a:gd name="connsiteY18" fmla="*/ 1186272 h 1761185"/>
              <a:gd name="connsiteX19" fmla="*/ 469259 w 1353378"/>
              <a:gd name="connsiteY19" fmla="*/ 1397897 h 1761185"/>
              <a:gd name="connsiteX20" fmla="*/ 711451 w 1353378"/>
              <a:gd name="connsiteY20" fmla="*/ 1461384 h 1761185"/>
              <a:gd name="connsiteX21" fmla="*/ 895447 w 1353378"/>
              <a:gd name="connsiteY21" fmla="*/ 1412005 h 1761185"/>
              <a:gd name="connsiteX22" fmla="*/ 955995 w 1353378"/>
              <a:gd name="connsiteY22" fmla="*/ 1282679 h 1761185"/>
              <a:gd name="connsiteX23" fmla="*/ 896035 w 1353378"/>
              <a:gd name="connsiteY23" fmla="*/ 1142772 h 1761185"/>
              <a:gd name="connsiteX24" fmla="*/ 680883 w 1353378"/>
              <a:gd name="connsiteY24" fmla="*/ 1038136 h 1761185"/>
              <a:gd name="connsiteX25" fmla="*/ 200026 w 1353378"/>
              <a:gd name="connsiteY25" fmla="*/ 818869 h 1761185"/>
              <a:gd name="connsiteX26" fmla="*/ 43659 w 1353378"/>
              <a:gd name="connsiteY26" fmla="*/ 480858 h 1761185"/>
              <a:gd name="connsiteX27" fmla="*/ 230006 w 1353378"/>
              <a:gd name="connsiteY27" fmla="*/ 132854 h 1761185"/>
              <a:gd name="connsiteX28" fmla="*/ 703221 w 1353378"/>
              <a:gd name="connsiteY28"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378" h="1761185">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55921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remove" grpId="1" nodeType="withEffect">
                                  <p:stCondLst>
                                    <p:cond delay="750"/>
                                  </p:stCondLst>
                                  <p:childTnLst>
                                    <p:animRot by="120000">
                                      <p:cBhvr>
                                        <p:cTn id="11" dur="500" fill="hold">
                                          <p:stCondLst>
                                            <p:cond delay="0"/>
                                          </p:stCondLst>
                                        </p:cTn>
                                        <p:tgtEl>
                                          <p:spTgt spid="4"/>
                                        </p:tgtEl>
                                        <p:attrNameLst>
                                          <p:attrName>r</p:attrName>
                                        </p:attrNameLst>
                                      </p:cBhvr>
                                    </p:animRot>
                                    <p:animRot by="-240000">
                                      <p:cBhvr>
                                        <p:cTn id="12" dur="1000" fill="hold">
                                          <p:stCondLst>
                                            <p:cond delay="1000"/>
                                          </p:stCondLst>
                                        </p:cTn>
                                        <p:tgtEl>
                                          <p:spTgt spid="4"/>
                                        </p:tgtEl>
                                        <p:attrNameLst>
                                          <p:attrName>r</p:attrName>
                                        </p:attrNameLst>
                                      </p:cBhvr>
                                    </p:animRot>
                                    <p:animRot by="240000">
                                      <p:cBhvr>
                                        <p:cTn id="13" dur="1000" fill="hold">
                                          <p:stCondLst>
                                            <p:cond delay="2000"/>
                                          </p:stCondLst>
                                        </p:cTn>
                                        <p:tgtEl>
                                          <p:spTgt spid="4"/>
                                        </p:tgtEl>
                                        <p:attrNameLst>
                                          <p:attrName>r</p:attrName>
                                        </p:attrNameLst>
                                      </p:cBhvr>
                                    </p:animRot>
                                    <p:animRot by="-240000">
                                      <p:cBhvr>
                                        <p:cTn id="14" dur="1000" fill="hold">
                                          <p:stCondLst>
                                            <p:cond delay="3000"/>
                                          </p:stCondLst>
                                        </p:cTn>
                                        <p:tgtEl>
                                          <p:spTgt spid="4"/>
                                        </p:tgtEl>
                                        <p:attrNameLst>
                                          <p:attrName>r</p:attrName>
                                        </p:attrNameLst>
                                      </p:cBhvr>
                                    </p:animRot>
                                    <p:animRot by="120000">
                                      <p:cBhvr>
                                        <p:cTn id="15" dur="1000" fill="hold">
                                          <p:stCondLst>
                                            <p:cond delay="4000"/>
                                          </p:stCondLst>
                                        </p:cTn>
                                        <p:tgtEl>
                                          <p:spTgt spid="4"/>
                                        </p:tgtEl>
                                        <p:attrNameLst>
                                          <p:attrName>r</p:attrName>
                                        </p:attrNameLst>
                                      </p:cBhvr>
                                    </p:animRot>
                                  </p:childTnLst>
                                </p:cTn>
                              </p:par>
                              <p:par>
                                <p:cTn id="16" presetID="2" presetClass="entr" presetSubtype="8" decel="100000" fill="hold" grpId="0" nodeType="withEffect">
                                  <p:stCondLst>
                                    <p:cond delay="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250" fill="hold"/>
                                        <p:tgtEl>
                                          <p:spTgt spid="3"/>
                                        </p:tgtEl>
                                        <p:attrNameLst>
                                          <p:attrName>ppt_x</p:attrName>
                                        </p:attrNameLst>
                                      </p:cBhvr>
                                      <p:tavLst>
                                        <p:tav tm="0">
                                          <p:val>
                                            <p:strVal val="0-#ppt_w/2"/>
                                          </p:val>
                                        </p:tav>
                                        <p:tav tm="100000">
                                          <p:val>
                                            <p:strVal val="#ppt_x"/>
                                          </p:val>
                                        </p:tav>
                                      </p:tavLst>
                                    </p:anim>
                                    <p:anim calcmode="lin" valueType="num">
                                      <p:cBhvr additive="base">
                                        <p:cTn id="19" dur="1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4022865-85EB-4173-9931-80AFC6199AFB}"/>
              </a:ext>
            </a:extLst>
          </p:cNvPr>
          <p:cNvSpPr>
            <a:spLocks/>
          </p:cNvSpPr>
          <p:nvPr userDrawn="1"/>
        </p:nvSpPr>
        <p:spPr bwMode="auto">
          <a:xfrm rot="2700000">
            <a:off x="7700663" y="-1507906"/>
            <a:ext cx="4287869" cy="10826308"/>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solidFill>
            <a:schemeClr val="bg1">
              <a:lumMod val="95000"/>
              <a:alpha val="47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3" name="Picture Placeholder 22">
            <a:extLst>
              <a:ext uri="{FF2B5EF4-FFF2-40B4-BE49-F238E27FC236}">
                <a16:creationId xmlns:a16="http://schemas.microsoft.com/office/drawing/2014/main" id="{A06455D5-6037-4FE0-89C4-3134D64AEC83}"/>
              </a:ext>
            </a:extLst>
          </p:cNvPr>
          <p:cNvSpPr>
            <a:spLocks noGrp="1"/>
          </p:cNvSpPr>
          <p:nvPr>
            <p:ph type="pic" sz="quarter" idx="11" hasCustomPrompt="1"/>
          </p:nvPr>
        </p:nvSpPr>
        <p:spPr>
          <a:xfrm>
            <a:off x="6286410" y="1378382"/>
            <a:ext cx="5067390" cy="4101235"/>
          </a:xfrm>
          <a:custGeom>
            <a:avLst/>
            <a:gdLst>
              <a:gd name="connsiteX0" fmla="*/ 0 w 2115066"/>
              <a:gd name="connsiteY0" fmla="*/ 0 h 1711805"/>
              <a:gd name="connsiteX1" fmla="*/ 385627 w 2115066"/>
              <a:gd name="connsiteY1" fmla="*/ 0 h 1711805"/>
              <a:gd name="connsiteX2" fmla="*/ 610183 w 2115066"/>
              <a:gd name="connsiteY2" fmla="*/ 1122784 h 1711805"/>
              <a:gd name="connsiteX3" fmla="*/ 617237 w 2115066"/>
              <a:gd name="connsiteY3" fmla="*/ 1122784 h 1711805"/>
              <a:gd name="connsiteX4" fmla="*/ 919390 w 2115066"/>
              <a:gd name="connsiteY4" fmla="*/ 0 h 1711805"/>
              <a:gd name="connsiteX5" fmla="*/ 1195677 w 2115066"/>
              <a:gd name="connsiteY5" fmla="*/ 0 h 1711805"/>
              <a:gd name="connsiteX6" fmla="*/ 1499005 w 2115066"/>
              <a:gd name="connsiteY6" fmla="*/ 1122784 h 1711805"/>
              <a:gd name="connsiteX7" fmla="*/ 1506059 w 2115066"/>
              <a:gd name="connsiteY7" fmla="*/ 1122784 h 1711805"/>
              <a:gd name="connsiteX8" fmla="*/ 1730616 w 2115066"/>
              <a:gd name="connsiteY8" fmla="*/ 0 h 1711805"/>
              <a:gd name="connsiteX9" fmla="*/ 2115066 w 2115066"/>
              <a:gd name="connsiteY9" fmla="*/ 0 h 1711805"/>
              <a:gd name="connsiteX10" fmla="*/ 1722386 w 2115066"/>
              <a:gd name="connsiteY10" fmla="*/ 1711805 h 1711805"/>
              <a:gd name="connsiteX11" fmla="*/ 1348517 w 2115066"/>
              <a:gd name="connsiteY11" fmla="*/ 1711805 h 1711805"/>
              <a:gd name="connsiteX12" fmla="*/ 1060472 w 2115066"/>
              <a:gd name="connsiteY12" fmla="*/ 656035 h 1711805"/>
              <a:gd name="connsiteX13" fmla="*/ 1053418 w 2115066"/>
              <a:gd name="connsiteY13" fmla="*/ 656035 h 1711805"/>
              <a:gd name="connsiteX14" fmla="*/ 767726 w 2115066"/>
              <a:gd name="connsiteY14" fmla="*/ 1711805 h 1711805"/>
              <a:gd name="connsiteX15" fmla="*/ 393855 w 2115066"/>
              <a:gd name="connsiteY15" fmla="*/ 1711805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6" h="1711805">
                <a:moveTo>
                  <a:pt x="0" y="0"/>
                </a:moveTo>
                <a:lnTo>
                  <a:pt x="385627" y="0"/>
                </a:lnTo>
                <a:lnTo>
                  <a:pt x="610183" y="1122784"/>
                </a:lnTo>
                <a:lnTo>
                  <a:pt x="617237" y="1122784"/>
                </a:lnTo>
                <a:lnTo>
                  <a:pt x="919390" y="0"/>
                </a:lnTo>
                <a:lnTo>
                  <a:pt x="1195677" y="0"/>
                </a:lnTo>
                <a:lnTo>
                  <a:pt x="1499005" y="1122784"/>
                </a:lnTo>
                <a:lnTo>
                  <a:pt x="1506059" y="1122784"/>
                </a:lnTo>
                <a:lnTo>
                  <a:pt x="1730616" y="0"/>
                </a:lnTo>
                <a:lnTo>
                  <a:pt x="2115066" y="0"/>
                </a:lnTo>
                <a:lnTo>
                  <a:pt x="1722386" y="1711805"/>
                </a:lnTo>
                <a:lnTo>
                  <a:pt x="1348517" y="1711805"/>
                </a:lnTo>
                <a:lnTo>
                  <a:pt x="1060472" y="656035"/>
                </a:lnTo>
                <a:lnTo>
                  <a:pt x="1053418" y="656035"/>
                </a:lnTo>
                <a:lnTo>
                  <a:pt x="767726" y="1711805"/>
                </a:lnTo>
                <a:lnTo>
                  <a:pt x="393855" y="1711805"/>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7969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remove" grpId="1" nodeType="withEffect">
                                  <p:stCondLst>
                                    <p:cond delay="750"/>
                                  </p:stCondLst>
                                  <p:childTnLst>
                                    <p:animRot by="120000">
                                      <p:cBhvr>
                                        <p:cTn id="11" dur="500" fill="hold">
                                          <p:stCondLst>
                                            <p:cond delay="0"/>
                                          </p:stCondLst>
                                        </p:cTn>
                                        <p:tgtEl>
                                          <p:spTgt spid="4"/>
                                        </p:tgtEl>
                                        <p:attrNameLst>
                                          <p:attrName>r</p:attrName>
                                        </p:attrNameLst>
                                      </p:cBhvr>
                                    </p:animRot>
                                    <p:animRot by="-240000">
                                      <p:cBhvr>
                                        <p:cTn id="12" dur="1000" fill="hold">
                                          <p:stCondLst>
                                            <p:cond delay="1000"/>
                                          </p:stCondLst>
                                        </p:cTn>
                                        <p:tgtEl>
                                          <p:spTgt spid="4"/>
                                        </p:tgtEl>
                                        <p:attrNameLst>
                                          <p:attrName>r</p:attrName>
                                        </p:attrNameLst>
                                      </p:cBhvr>
                                    </p:animRot>
                                    <p:animRot by="240000">
                                      <p:cBhvr>
                                        <p:cTn id="13" dur="1000" fill="hold">
                                          <p:stCondLst>
                                            <p:cond delay="2000"/>
                                          </p:stCondLst>
                                        </p:cTn>
                                        <p:tgtEl>
                                          <p:spTgt spid="4"/>
                                        </p:tgtEl>
                                        <p:attrNameLst>
                                          <p:attrName>r</p:attrName>
                                        </p:attrNameLst>
                                      </p:cBhvr>
                                    </p:animRot>
                                    <p:animRot by="-240000">
                                      <p:cBhvr>
                                        <p:cTn id="14" dur="1000" fill="hold">
                                          <p:stCondLst>
                                            <p:cond delay="3000"/>
                                          </p:stCondLst>
                                        </p:cTn>
                                        <p:tgtEl>
                                          <p:spTgt spid="4"/>
                                        </p:tgtEl>
                                        <p:attrNameLst>
                                          <p:attrName>r</p:attrName>
                                        </p:attrNameLst>
                                      </p:cBhvr>
                                    </p:animRot>
                                    <p:animRot by="120000">
                                      <p:cBhvr>
                                        <p:cTn id="15" dur="1000" fill="hold">
                                          <p:stCondLst>
                                            <p:cond delay="4000"/>
                                          </p:stCondLst>
                                        </p:cTn>
                                        <p:tgtEl>
                                          <p:spTgt spid="4"/>
                                        </p:tgtEl>
                                        <p:attrNameLst>
                                          <p:attrName>r</p:attrName>
                                        </p:attrNameLst>
                                      </p:cBhvr>
                                    </p:animRot>
                                  </p:childTnLst>
                                </p:cTn>
                              </p:par>
                              <p:par>
                                <p:cTn id="16" presetID="2" presetClass="entr" presetSubtype="2" decel="100000" fill="hold" grpId="0" nodeType="withEffect">
                                  <p:stCondLst>
                                    <p:cond delay="50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1250" fill="hold"/>
                                        <p:tgtEl>
                                          <p:spTgt spid="23"/>
                                        </p:tgtEl>
                                        <p:attrNameLst>
                                          <p:attrName>ppt_x</p:attrName>
                                        </p:attrNameLst>
                                      </p:cBhvr>
                                      <p:tavLst>
                                        <p:tav tm="0">
                                          <p:val>
                                            <p:strVal val="1+#ppt_w/2"/>
                                          </p:val>
                                        </p:tav>
                                        <p:tav tm="100000">
                                          <p:val>
                                            <p:strVal val="#ppt_x"/>
                                          </p:val>
                                        </p:tav>
                                      </p:tavLst>
                                    </p:anim>
                                    <p:anim calcmode="lin" valueType="num">
                                      <p:cBhvr additive="base">
                                        <p:cTn id="19"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23"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71152C4-28AD-4D0A-AEF5-B90DA4E02D17}"/>
              </a:ext>
            </a:extLst>
          </p:cNvPr>
          <p:cNvSpPr>
            <a:spLocks/>
          </p:cNvSpPr>
          <p:nvPr userDrawn="1"/>
        </p:nvSpPr>
        <p:spPr bwMode="auto">
          <a:xfrm rot="18900000" flipH="1">
            <a:off x="226123" y="-1507904"/>
            <a:ext cx="4287869" cy="10826308"/>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solidFill>
            <a:schemeClr val="bg1">
              <a:lumMod val="95000"/>
              <a:alpha val="47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Picture Placeholder 4">
            <a:extLst>
              <a:ext uri="{FF2B5EF4-FFF2-40B4-BE49-F238E27FC236}">
                <a16:creationId xmlns:a16="http://schemas.microsoft.com/office/drawing/2014/main" id="{847D1117-324E-4A27-BD4A-803E0E90BCBF}"/>
              </a:ext>
            </a:extLst>
          </p:cNvPr>
          <p:cNvSpPr>
            <a:spLocks noGrp="1"/>
          </p:cNvSpPr>
          <p:nvPr>
            <p:ph type="pic" sz="quarter" idx="12" hasCustomPrompt="1"/>
          </p:nvPr>
        </p:nvSpPr>
        <p:spPr>
          <a:xfrm>
            <a:off x="838200" y="1015135"/>
            <a:ext cx="3986579" cy="4827730"/>
          </a:xfrm>
          <a:custGeom>
            <a:avLst/>
            <a:gdLst>
              <a:gd name="connsiteX0" fmla="*/ 727751 w 1454328"/>
              <a:gd name="connsiteY0" fmla="*/ 305680 h 1761185"/>
              <a:gd name="connsiteX1" fmla="*/ 481444 w 1454328"/>
              <a:gd name="connsiteY1" fmla="*/ 422661 h 1761185"/>
              <a:gd name="connsiteX2" fmla="*/ 396206 w 1454328"/>
              <a:gd name="connsiteY2" fmla="*/ 724226 h 1761185"/>
              <a:gd name="connsiteX3" fmla="*/ 396206 w 1454328"/>
              <a:gd name="connsiteY3" fmla="*/ 1034608 h 1761185"/>
              <a:gd name="connsiteX4" fmla="*/ 482620 w 1454328"/>
              <a:gd name="connsiteY4" fmla="*/ 1337936 h 1761185"/>
              <a:gd name="connsiteX5" fmla="*/ 730103 w 1454328"/>
              <a:gd name="connsiteY5" fmla="*/ 1455505 h 1761185"/>
              <a:gd name="connsiteX6" fmla="*/ 972295 w 1454328"/>
              <a:gd name="connsiteY6" fmla="*/ 1337936 h 1761185"/>
              <a:gd name="connsiteX7" fmla="*/ 1058120 w 1454328"/>
              <a:gd name="connsiteY7" fmla="*/ 1034608 h 1761185"/>
              <a:gd name="connsiteX8" fmla="*/ 1058120 w 1454328"/>
              <a:gd name="connsiteY8" fmla="*/ 724226 h 1761185"/>
              <a:gd name="connsiteX9" fmla="*/ 971707 w 1454328"/>
              <a:gd name="connsiteY9" fmla="*/ 423249 h 1761185"/>
              <a:gd name="connsiteX10" fmla="*/ 727751 w 1454328"/>
              <a:gd name="connsiteY10" fmla="*/ 305680 h 1761185"/>
              <a:gd name="connsiteX11" fmla="*/ 727751 w 1454328"/>
              <a:gd name="connsiteY11" fmla="*/ 0 h 1761185"/>
              <a:gd name="connsiteX12" fmla="*/ 1252110 w 1454328"/>
              <a:gd name="connsiteY12" fmla="*/ 205746 h 1761185"/>
              <a:gd name="connsiteX13" fmla="*/ 1454328 w 1454328"/>
              <a:gd name="connsiteY13" fmla="*/ 726577 h 1761185"/>
              <a:gd name="connsiteX14" fmla="*/ 1454328 w 1454328"/>
              <a:gd name="connsiteY14" fmla="*/ 1034608 h 1761185"/>
              <a:gd name="connsiteX15" fmla="*/ 1253873 w 1454328"/>
              <a:gd name="connsiteY15" fmla="*/ 1556027 h 1761185"/>
              <a:gd name="connsiteX16" fmla="*/ 730103 w 1454328"/>
              <a:gd name="connsiteY16" fmla="*/ 1761185 h 1761185"/>
              <a:gd name="connsiteX17" fmla="*/ 202218 w 1454328"/>
              <a:gd name="connsiteY17" fmla="*/ 1556027 h 1761185"/>
              <a:gd name="connsiteX18" fmla="*/ 0 w 1454328"/>
              <a:gd name="connsiteY18" fmla="*/ 1034608 h 1761185"/>
              <a:gd name="connsiteX19" fmla="*/ 0 w 1454328"/>
              <a:gd name="connsiteY19" fmla="*/ 726577 h 1761185"/>
              <a:gd name="connsiteX20" fmla="*/ 201631 w 1454328"/>
              <a:gd name="connsiteY20" fmla="*/ 205746 h 1761185"/>
              <a:gd name="connsiteX21" fmla="*/ 727751 w 1454328"/>
              <a:gd name="connsiteY21"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4328" h="1761185">
                <a:moveTo>
                  <a:pt x="727751" y="305680"/>
                </a:moveTo>
                <a:cubicBezTo>
                  <a:pt x="620372" y="305680"/>
                  <a:pt x="538269" y="344674"/>
                  <a:pt x="481444" y="422661"/>
                </a:cubicBezTo>
                <a:cubicBezTo>
                  <a:pt x="424619" y="500649"/>
                  <a:pt x="396206" y="601170"/>
                  <a:pt x="396206" y="724226"/>
                </a:cubicBezTo>
                <a:lnTo>
                  <a:pt x="396206" y="1034608"/>
                </a:lnTo>
                <a:cubicBezTo>
                  <a:pt x="396206" y="1158447"/>
                  <a:pt x="425011" y="1259557"/>
                  <a:pt x="482620" y="1337936"/>
                </a:cubicBezTo>
                <a:cubicBezTo>
                  <a:pt x="540229" y="1416316"/>
                  <a:pt x="622722" y="1455505"/>
                  <a:pt x="730103" y="1455505"/>
                </a:cubicBezTo>
                <a:cubicBezTo>
                  <a:pt x="834347" y="1455505"/>
                  <a:pt x="915078" y="1416316"/>
                  <a:pt x="972295" y="1337936"/>
                </a:cubicBezTo>
                <a:cubicBezTo>
                  <a:pt x="1029513" y="1259557"/>
                  <a:pt x="1058120" y="1158447"/>
                  <a:pt x="1058120" y="1034608"/>
                </a:cubicBezTo>
                <a:lnTo>
                  <a:pt x="1058120" y="724226"/>
                </a:lnTo>
                <a:cubicBezTo>
                  <a:pt x="1058120" y="601955"/>
                  <a:pt x="1029317" y="501628"/>
                  <a:pt x="971707" y="423249"/>
                </a:cubicBezTo>
                <a:cubicBezTo>
                  <a:pt x="914099" y="344869"/>
                  <a:pt x="832780" y="305680"/>
                  <a:pt x="727751" y="305680"/>
                </a:cubicBezTo>
                <a:close/>
                <a:moveTo>
                  <a:pt x="727751" y="0"/>
                </a:moveTo>
                <a:cubicBezTo>
                  <a:pt x="942511" y="0"/>
                  <a:pt x="1117296" y="68583"/>
                  <a:pt x="1252110" y="205746"/>
                </a:cubicBezTo>
                <a:cubicBezTo>
                  <a:pt x="1386922" y="342910"/>
                  <a:pt x="1454328" y="516521"/>
                  <a:pt x="1454328" y="726577"/>
                </a:cubicBezTo>
                <a:lnTo>
                  <a:pt x="1454328" y="1034608"/>
                </a:lnTo>
                <a:cubicBezTo>
                  <a:pt x="1454328" y="1245449"/>
                  <a:pt x="1387510" y="1419254"/>
                  <a:pt x="1253873" y="1556027"/>
                </a:cubicBezTo>
                <a:cubicBezTo>
                  <a:pt x="1120236" y="1692799"/>
                  <a:pt x="945646" y="1761185"/>
                  <a:pt x="730103" y="1761185"/>
                </a:cubicBezTo>
                <a:cubicBezTo>
                  <a:pt x="512991" y="1761185"/>
                  <a:pt x="337030" y="1692799"/>
                  <a:pt x="202218" y="1556027"/>
                </a:cubicBezTo>
                <a:cubicBezTo>
                  <a:pt x="67405" y="1419254"/>
                  <a:pt x="0" y="1245449"/>
                  <a:pt x="0" y="1034608"/>
                </a:cubicBezTo>
                <a:lnTo>
                  <a:pt x="0" y="726577"/>
                </a:lnTo>
                <a:cubicBezTo>
                  <a:pt x="0" y="516521"/>
                  <a:pt x="67209" y="342910"/>
                  <a:pt x="201631" y="205746"/>
                </a:cubicBezTo>
                <a:cubicBezTo>
                  <a:pt x="336051" y="68583"/>
                  <a:pt x="511424" y="0"/>
                  <a:pt x="727751"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21787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75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remove" grpId="1" nodeType="withEffect">
                                  <p:stCondLst>
                                    <p:cond delay="750"/>
                                  </p:stCondLst>
                                  <p:childTnLst>
                                    <p:animRot by="120000">
                                      <p:cBhvr>
                                        <p:cTn id="15" dur="500" fill="hold">
                                          <p:stCondLst>
                                            <p:cond delay="0"/>
                                          </p:stCondLst>
                                        </p:cTn>
                                        <p:tgtEl>
                                          <p:spTgt spid="23"/>
                                        </p:tgtEl>
                                        <p:attrNameLst>
                                          <p:attrName>r</p:attrName>
                                        </p:attrNameLst>
                                      </p:cBhvr>
                                    </p:animRot>
                                    <p:animRot by="-240000">
                                      <p:cBhvr>
                                        <p:cTn id="16" dur="1000" fill="hold">
                                          <p:stCondLst>
                                            <p:cond delay="1000"/>
                                          </p:stCondLst>
                                        </p:cTn>
                                        <p:tgtEl>
                                          <p:spTgt spid="23"/>
                                        </p:tgtEl>
                                        <p:attrNameLst>
                                          <p:attrName>r</p:attrName>
                                        </p:attrNameLst>
                                      </p:cBhvr>
                                    </p:animRot>
                                    <p:animRot by="240000">
                                      <p:cBhvr>
                                        <p:cTn id="17" dur="1000" fill="hold">
                                          <p:stCondLst>
                                            <p:cond delay="2000"/>
                                          </p:stCondLst>
                                        </p:cTn>
                                        <p:tgtEl>
                                          <p:spTgt spid="23"/>
                                        </p:tgtEl>
                                        <p:attrNameLst>
                                          <p:attrName>r</p:attrName>
                                        </p:attrNameLst>
                                      </p:cBhvr>
                                    </p:animRot>
                                    <p:animRot by="-240000">
                                      <p:cBhvr>
                                        <p:cTn id="18" dur="1000" fill="hold">
                                          <p:stCondLst>
                                            <p:cond delay="3000"/>
                                          </p:stCondLst>
                                        </p:cTn>
                                        <p:tgtEl>
                                          <p:spTgt spid="23"/>
                                        </p:tgtEl>
                                        <p:attrNameLst>
                                          <p:attrName>r</p:attrName>
                                        </p:attrNameLst>
                                      </p:cBhvr>
                                    </p:animRot>
                                    <p:animRot by="120000">
                                      <p:cBhvr>
                                        <p:cTn id="19" dur="1000" fill="hold">
                                          <p:stCondLst>
                                            <p:cond delay="400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5"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4022865-85EB-4173-9931-80AFC6199AFB}"/>
              </a:ext>
            </a:extLst>
          </p:cNvPr>
          <p:cNvSpPr>
            <a:spLocks/>
          </p:cNvSpPr>
          <p:nvPr userDrawn="1"/>
        </p:nvSpPr>
        <p:spPr bwMode="auto">
          <a:xfrm rot="2700000">
            <a:off x="7700663" y="-1507906"/>
            <a:ext cx="4287869" cy="10826308"/>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solidFill>
            <a:schemeClr val="bg1">
              <a:lumMod val="95000"/>
              <a:alpha val="47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5" name="Picture Placeholder 4">
            <a:extLst>
              <a:ext uri="{FF2B5EF4-FFF2-40B4-BE49-F238E27FC236}">
                <a16:creationId xmlns:a16="http://schemas.microsoft.com/office/drawing/2014/main" id="{14A24BDD-DCF1-4C17-98CC-3A4BEB34DC20}"/>
              </a:ext>
            </a:extLst>
          </p:cNvPr>
          <p:cNvSpPr>
            <a:spLocks noGrp="1"/>
          </p:cNvSpPr>
          <p:nvPr>
            <p:ph type="pic" sz="quarter" idx="12" hasCustomPrompt="1"/>
          </p:nvPr>
        </p:nvSpPr>
        <p:spPr>
          <a:xfrm>
            <a:off x="7962901" y="1192973"/>
            <a:ext cx="3390899" cy="4472055"/>
          </a:xfrm>
          <a:custGeom>
            <a:avLst/>
            <a:gdLst>
              <a:gd name="connsiteX0" fmla="*/ 0 w 1297962"/>
              <a:gd name="connsiteY0" fmla="*/ 0 h 1711805"/>
              <a:gd name="connsiteX1" fmla="*/ 1297962 w 1297962"/>
              <a:gd name="connsiteY1" fmla="*/ 0 h 1711805"/>
              <a:gd name="connsiteX2" fmla="*/ 1297962 w 1297962"/>
              <a:gd name="connsiteY2" fmla="*/ 305679 h 1711805"/>
              <a:gd name="connsiteX3" fmla="*/ 846497 w 1297962"/>
              <a:gd name="connsiteY3" fmla="*/ 305679 h 1711805"/>
              <a:gd name="connsiteX4" fmla="*/ 846497 w 1297962"/>
              <a:gd name="connsiteY4" fmla="*/ 1711805 h 1711805"/>
              <a:gd name="connsiteX5" fmla="*/ 447938 w 1297962"/>
              <a:gd name="connsiteY5" fmla="*/ 1711805 h 1711805"/>
              <a:gd name="connsiteX6" fmla="*/ 447938 w 1297962"/>
              <a:gd name="connsiteY6" fmla="*/ 305679 h 1711805"/>
              <a:gd name="connsiteX7" fmla="*/ 0 w 1297962"/>
              <a:gd name="connsiteY7" fmla="*/ 305679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962" h="1711805">
                <a:moveTo>
                  <a:pt x="0" y="0"/>
                </a:moveTo>
                <a:lnTo>
                  <a:pt x="1297962" y="0"/>
                </a:lnTo>
                <a:lnTo>
                  <a:pt x="1297962" y="305679"/>
                </a:lnTo>
                <a:lnTo>
                  <a:pt x="846497" y="305679"/>
                </a:lnTo>
                <a:lnTo>
                  <a:pt x="846497" y="1711805"/>
                </a:lnTo>
                <a:lnTo>
                  <a:pt x="447938" y="1711805"/>
                </a:lnTo>
                <a:lnTo>
                  <a:pt x="447938" y="305679"/>
                </a:lnTo>
                <a:lnTo>
                  <a:pt x="0" y="305679"/>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21758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par>
                                <p:cTn id="9" presetID="47" presetClass="entr" presetSubtype="0" fill="hold" grpId="0" nodeType="withEffect">
                                  <p:stCondLst>
                                    <p:cond delay="75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32" presetClass="emph" presetSubtype="0" repeatCount="indefinite" fill="remove" grpId="1" nodeType="withEffect">
                                  <p:stCondLst>
                                    <p:cond delay="750"/>
                                  </p:stCondLst>
                                  <p:childTnLst>
                                    <p:animRot by="120000">
                                      <p:cBhvr>
                                        <p:cTn id="15" dur="500" fill="hold">
                                          <p:stCondLst>
                                            <p:cond delay="0"/>
                                          </p:stCondLst>
                                        </p:cTn>
                                        <p:tgtEl>
                                          <p:spTgt spid="4"/>
                                        </p:tgtEl>
                                        <p:attrNameLst>
                                          <p:attrName>r</p:attrName>
                                        </p:attrNameLst>
                                      </p:cBhvr>
                                    </p:animRot>
                                    <p:animRot by="-240000">
                                      <p:cBhvr>
                                        <p:cTn id="16" dur="1000" fill="hold">
                                          <p:stCondLst>
                                            <p:cond delay="1000"/>
                                          </p:stCondLst>
                                        </p:cTn>
                                        <p:tgtEl>
                                          <p:spTgt spid="4"/>
                                        </p:tgtEl>
                                        <p:attrNameLst>
                                          <p:attrName>r</p:attrName>
                                        </p:attrNameLst>
                                      </p:cBhvr>
                                    </p:animRot>
                                    <p:animRot by="240000">
                                      <p:cBhvr>
                                        <p:cTn id="17" dur="1000" fill="hold">
                                          <p:stCondLst>
                                            <p:cond delay="2000"/>
                                          </p:stCondLst>
                                        </p:cTn>
                                        <p:tgtEl>
                                          <p:spTgt spid="4"/>
                                        </p:tgtEl>
                                        <p:attrNameLst>
                                          <p:attrName>r</p:attrName>
                                        </p:attrNameLst>
                                      </p:cBhvr>
                                    </p:animRot>
                                    <p:animRot by="-240000">
                                      <p:cBhvr>
                                        <p:cTn id="18" dur="1000" fill="hold">
                                          <p:stCondLst>
                                            <p:cond delay="3000"/>
                                          </p:stCondLst>
                                        </p:cTn>
                                        <p:tgtEl>
                                          <p:spTgt spid="4"/>
                                        </p:tgtEl>
                                        <p:attrNameLst>
                                          <p:attrName>r</p:attrName>
                                        </p:attrNameLst>
                                      </p:cBhvr>
                                    </p:animRot>
                                    <p:animRot by="120000">
                                      <p:cBhvr>
                                        <p:cTn id="19" dur="1000" fill="hold">
                                          <p:stCondLst>
                                            <p:cond delay="40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6821DCC-D00A-2447-BC1F-F99E6E2A38BD}"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3533383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Custom Layout">
    <p:bg>
      <p:bgPr>
        <a:gradFill>
          <a:gsLst>
            <a:gs pos="0">
              <a:schemeClr val="accent1"/>
            </a:gs>
            <a:gs pos="85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2" name="Group 58">
            <a:extLst>
              <a:ext uri="{FF2B5EF4-FFF2-40B4-BE49-F238E27FC236}">
                <a16:creationId xmlns:a16="http://schemas.microsoft.com/office/drawing/2014/main" id="{F76C3A54-B6CA-4B38-9163-09C41BA53EE5}"/>
              </a:ext>
            </a:extLst>
          </p:cNvPr>
          <p:cNvGrpSpPr>
            <a:grpSpLocks noChangeAspect="1"/>
          </p:cNvGrpSpPr>
          <p:nvPr userDrawn="1"/>
        </p:nvGrpSpPr>
        <p:grpSpPr bwMode="auto">
          <a:xfrm>
            <a:off x="450560" y="340429"/>
            <a:ext cx="482890" cy="486927"/>
            <a:chOff x="3544" y="339"/>
            <a:chExt cx="2392" cy="2412"/>
          </a:xfrm>
        </p:grpSpPr>
        <p:sp>
          <p:nvSpPr>
            <p:cNvPr id="3" name="Freeform 60">
              <a:extLst>
                <a:ext uri="{FF2B5EF4-FFF2-40B4-BE49-F238E27FC236}">
                  <a16:creationId xmlns:a16="http://schemas.microsoft.com/office/drawing/2014/main" id="{1E599479-70D7-4571-97B2-6DD6EBCB68DF}"/>
                </a:ext>
              </a:extLst>
            </p:cNvPr>
            <p:cNvSpPr>
              <a:spLocks/>
            </p:cNvSpPr>
            <p:nvPr/>
          </p:nvSpPr>
          <p:spPr bwMode="auto">
            <a:xfrm>
              <a:off x="3544" y="873"/>
              <a:ext cx="676" cy="1742"/>
            </a:xfrm>
            <a:custGeom>
              <a:avLst/>
              <a:gdLst>
                <a:gd name="T0" fmla="*/ 198 w 395"/>
                <a:gd name="T1" fmla="*/ 881 h 1015"/>
                <a:gd name="T2" fmla="*/ 348 w 395"/>
                <a:gd name="T3" fmla="*/ 1015 h 1015"/>
                <a:gd name="T4" fmla="*/ 227 w 395"/>
                <a:gd name="T5" fmla="*/ 344 h 1015"/>
                <a:gd name="T6" fmla="*/ 230 w 395"/>
                <a:gd name="T7" fmla="*/ 0 h 1015"/>
                <a:gd name="T8" fmla="*/ 198 w 395"/>
                <a:gd name="T9" fmla="*/ 881 h 1015"/>
              </a:gdLst>
              <a:ahLst/>
              <a:cxnLst>
                <a:cxn ang="0">
                  <a:pos x="T0" y="T1"/>
                </a:cxn>
                <a:cxn ang="0">
                  <a:pos x="T2" y="T3"/>
                </a:cxn>
                <a:cxn ang="0">
                  <a:pos x="T4" y="T5"/>
                </a:cxn>
                <a:cxn ang="0">
                  <a:pos x="T6" y="T7"/>
                </a:cxn>
                <a:cxn ang="0">
                  <a:pos x="T8" y="T9"/>
                </a:cxn>
              </a:cxnLst>
              <a:rect l="0" t="0" r="r" b="b"/>
              <a:pathLst>
                <a:path w="395" h="1015">
                  <a:moveTo>
                    <a:pt x="198" y="881"/>
                  </a:moveTo>
                  <a:cubicBezTo>
                    <a:pt x="237" y="936"/>
                    <a:pt x="288" y="981"/>
                    <a:pt x="348" y="1015"/>
                  </a:cubicBezTo>
                  <a:cubicBezTo>
                    <a:pt x="395" y="701"/>
                    <a:pt x="285" y="519"/>
                    <a:pt x="227" y="344"/>
                  </a:cubicBezTo>
                  <a:cubicBezTo>
                    <a:pt x="191" y="236"/>
                    <a:pt x="175" y="131"/>
                    <a:pt x="230" y="0"/>
                  </a:cubicBezTo>
                  <a:cubicBezTo>
                    <a:pt x="67" y="303"/>
                    <a:pt x="0" y="628"/>
                    <a:pt x="198" y="8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61">
              <a:extLst>
                <a:ext uri="{FF2B5EF4-FFF2-40B4-BE49-F238E27FC236}">
                  <a16:creationId xmlns:a16="http://schemas.microsoft.com/office/drawing/2014/main" id="{8A216861-9BFA-44FB-B1AE-7A3F0BB52C8F}"/>
                </a:ext>
              </a:extLst>
            </p:cNvPr>
            <p:cNvSpPr>
              <a:spLocks/>
            </p:cNvSpPr>
            <p:nvPr/>
          </p:nvSpPr>
          <p:spPr bwMode="auto">
            <a:xfrm>
              <a:off x="3544" y="873"/>
              <a:ext cx="393" cy="1512"/>
            </a:xfrm>
            <a:custGeom>
              <a:avLst/>
              <a:gdLst>
                <a:gd name="T0" fmla="*/ 126 w 230"/>
                <a:gd name="T1" fmla="*/ 592 h 881"/>
                <a:gd name="T2" fmla="*/ 227 w 230"/>
                <a:gd name="T3" fmla="*/ 344 h 881"/>
                <a:gd name="T4" fmla="*/ 230 w 230"/>
                <a:gd name="T5" fmla="*/ 0 h 881"/>
                <a:gd name="T6" fmla="*/ 198 w 230"/>
                <a:gd name="T7" fmla="*/ 881 h 881"/>
                <a:gd name="T8" fmla="*/ 126 w 230"/>
                <a:gd name="T9" fmla="*/ 592 h 881"/>
              </a:gdLst>
              <a:ahLst/>
              <a:cxnLst>
                <a:cxn ang="0">
                  <a:pos x="T0" y="T1"/>
                </a:cxn>
                <a:cxn ang="0">
                  <a:pos x="T2" y="T3"/>
                </a:cxn>
                <a:cxn ang="0">
                  <a:pos x="T4" y="T5"/>
                </a:cxn>
                <a:cxn ang="0">
                  <a:pos x="T6" y="T7"/>
                </a:cxn>
                <a:cxn ang="0">
                  <a:pos x="T8" y="T9"/>
                </a:cxn>
              </a:cxnLst>
              <a:rect l="0" t="0" r="r" b="b"/>
              <a:pathLst>
                <a:path w="230" h="881">
                  <a:moveTo>
                    <a:pt x="126" y="592"/>
                  </a:moveTo>
                  <a:cubicBezTo>
                    <a:pt x="135" y="494"/>
                    <a:pt x="175" y="415"/>
                    <a:pt x="227" y="344"/>
                  </a:cubicBezTo>
                  <a:cubicBezTo>
                    <a:pt x="191" y="236"/>
                    <a:pt x="175" y="131"/>
                    <a:pt x="230" y="0"/>
                  </a:cubicBezTo>
                  <a:cubicBezTo>
                    <a:pt x="67" y="303"/>
                    <a:pt x="0" y="628"/>
                    <a:pt x="198" y="881"/>
                  </a:cubicBezTo>
                  <a:cubicBezTo>
                    <a:pt x="144" y="803"/>
                    <a:pt x="116" y="706"/>
                    <a:pt x="126" y="5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2">
              <a:extLst>
                <a:ext uri="{FF2B5EF4-FFF2-40B4-BE49-F238E27FC236}">
                  <a16:creationId xmlns:a16="http://schemas.microsoft.com/office/drawing/2014/main" id="{9F419F3E-13FC-4810-87EC-C6A625278F79}"/>
                </a:ext>
              </a:extLst>
            </p:cNvPr>
            <p:cNvSpPr>
              <a:spLocks/>
            </p:cNvSpPr>
            <p:nvPr/>
          </p:nvSpPr>
          <p:spPr bwMode="auto">
            <a:xfrm>
              <a:off x="4064" y="772"/>
              <a:ext cx="1872" cy="1979"/>
            </a:xfrm>
            <a:custGeom>
              <a:avLst/>
              <a:gdLst>
                <a:gd name="T0" fmla="*/ 543 w 1094"/>
                <a:gd name="T1" fmla="*/ 1089 h 1153"/>
                <a:gd name="T2" fmla="*/ 875 w 1094"/>
                <a:gd name="T3" fmla="*/ 0 h 1153"/>
                <a:gd name="T4" fmla="*/ 749 w 1094"/>
                <a:gd name="T5" fmla="*/ 304 h 1153"/>
                <a:gd name="T6" fmla="*/ 230 w 1094"/>
                <a:gd name="T7" fmla="*/ 1138 h 1153"/>
                <a:gd name="T8" fmla="*/ 543 w 1094"/>
                <a:gd name="T9" fmla="*/ 1089 h 1153"/>
              </a:gdLst>
              <a:ahLst/>
              <a:cxnLst>
                <a:cxn ang="0">
                  <a:pos x="T0" y="T1"/>
                </a:cxn>
                <a:cxn ang="0">
                  <a:pos x="T2" y="T3"/>
                </a:cxn>
                <a:cxn ang="0">
                  <a:pos x="T4" y="T5"/>
                </a:cxn>
                <a:cxn ang="0">
                  <a:pos x="T6" y="T7"/>
                </a:cxn>
                <a:cxn ang="0">
                  <a:pos x="T8" y="T9"/>
                </a:cxn>
              </a:cxnLst>
              <a:rect l="0" t="0" r="r" b="b"/>
              <a:pathLst>
                <a:path w="1094" h="1153">
                  <a:moveTo>
                    <a:pt x="543" y="1089"/>
                  </a:moveTo>
                  <a:cubicBezTo>
                    <a:pt x="882" y="954"/>
                    <a:pt x="1094" y="573"/>
                    <a:pt x="875" y="0"/>
                  </a:cubicBezTo>
                  <a:cubicBezTo>
                    <a:pt x="899" y="121"/>
                    <a:pt x="841" y="217"/>
                    <a:pt x="749" y="304"/>
                  </a:cubicBezTo>
                  <a:cubicBezTo>
                    <a:pt x="499" y="542"/>
                    <a:pt x="0" y="715"/>
                    <a:pt x="230" y="1138"/>
                  </a:cubicBezTo>
                  <a:cubicBezTo>
                    <a:pt x="335" y="1153"/>
                    <a:pt x="445" y="1138"/>
                    <a:pt x="543" y="108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3">
              <a:extLst>
                <a:ext uri="{FF2B5EF4-FFF2-40B4-BE49-F238E27FC236}">
                  <a16:creationId xmlns:a16="http://schemas.microsoft.com/office/drawing/2014/main" id="{98FAB08B-0E52-49CD-B2CE-C1C17F04A1A4}"/>
                </a:ext>
              </a:extLst>
            </p:cNvPr>
            <p:cNvSpPr>
              <a:spLocks/>
            </p:cNvSpPr>
            <p:nvPr/>
          </p:nvSpPr>
          <p:spPr bwMode="auto">
            <a:xfrm>
              <a:off x="4993" y="772"/>
              <a:ext cx="943" cy="1869"/>
            </a:xfrm>
            <a:custGeom>
              <a:avLst/>
              <a:gdLst>
                <a:gd name="T0" fmla="*/ 206 w 551"/>
                <a:gd name="T1" fmla="*/ 304 h 1089"/>
                <a:gd name="T2" fmla="*/ 194 w 551"/>
                <a:gd name="T3" fmla="*/ 910 h 1089"/>
                <a:gd name="T4" fmla="*/ 0 w 551"/>
                <a:gd name="T5" fmla="*/ 1089 h 1089"/>
                <a:gd name="T6" fmla="*/ 332 w 551"/>
                <a:gd name="T7" fmla="*/ 0 h 1089"/>
                <a:gd name="T8" fmla="*/ 206 w 551"/>
                <a:gd name="T9" fmla="*/ 304 h 1089"/>
              </a:gdLst>
              <a:ahLst/>
              <a:cxnLst>
                <a:cxn ang="0">
                  <a:pos x="T0" y="T1"/>
                </a:cxn>
                <a:cxn ang="0">
                  <a:pos x="T2" y="T3"/>
                </a:cxn>
                <a:cxn ang="0">
                  <a:pos x="T4" y="T5"/>
                </a:cxn>
                <a:cxn ang="0">
                  <a:pos x="T6" y="T7"/>
                </a:cxn>
                <a:cxn ang="0">
                  <a:pos x="T8" y="T9"/>
                </a:cxn>
              </a:cxnLst>
              <a:rect l="0" t="0" r="r" b="b"/>
              <a:pathLst>
                <a:path w="551" h="1089">
                  <a:moveTo>
                    <a:pt x="206" y="304"/>
                  </a:moveTo>
                  <a:cubicBezTo>
                    <a:pt x="289" y="511"/>
                    <a:pt x="301" y="736"/>
                    <a:pt x="194" y="910"/>
                  </a:cubicBezTo>
                  <a:cubicBezTo>
                    <a:pt x="143" y="992"/>
                    <a:pt x="75" y="1051"/>
                    <a:pt x="0" y="1089"/>
                  </a:cubicBezTo>
                  <a:cubicBezTo>
                    <a:pt x="339" y="954"/>
                    <a:pt x="551" y="573"/>
                    <a:pt x="332" y="0"/>
                  </a:cubicBezTo>
                  <a:cubicBezTo>
                    <a:pt x="356" y="121"/>
                    <a:pt x="298" y="217"/>
                    <a:pt x="206"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4">
              <a:extLst>
                <a:ext uri="{FF2B5EF4-FFF2-40B4-BE49-F238E27FC236}">
                  <a16:creationId xmlns:a16="http://schemas.microsoft.com/office/drawing/2014/main" id="{AD162B61-BA57-443F-9F80-3458FA191BE7}"/>
                </a:ext>
              </a:extLst>
            </p:cNvPr>
            <p:cNvSpPr>
              <a:spLocks/>
            </p:cNvSpPr>
            <p:nvPr/>
          </p:nvSpPr>
          <p:spPr bwMode="auto">
            <a:xfrm>
              <a:off x="5224" y="772"/>
              <a:ext cx="378" cy="522"/>
            </a:xfrm>
            <a:custGeom>
              <a:avLst/>
              <a:gdLst>
                <a:gd name="T0" fmla="*/ 71 w 221"/>
                <a:gd name="T1" fmla="*/ 304 h 304"/>
                <a:gd name="T2" fmla="*/ 197 w 221"/>
                <a:gd name="T3" fmla="*/ 0 h 304"/>
                <a:gd name="T4" fmla="*/ 0 w 221"/>
                <a:gd name="T5" fmla="*/ 160 h 304"/>
                <a:gd name="T6" fmla="*/ 71 w 221"/>
                <a:gd name="T7" fmla="*/ 304 h 304"/>
              </a:gdLst>
              <a:ahLst/>
              <a:cxnLst>
                <a:cxn ang="0">
                  <a:pos x="T0" y="T1"/>
                </a:cxn>
                <a:cxn ang="0">
                  <a:pos x="T2" y="T3"/>
                </a:cxn>
                <a:cxn ang="0">
                  <a:pos x="T4" y="T5"/>
                </a:cxn>
                <a:cxn ang="0">
                  <a:pos x="T6" y="T7"/>
                </a:cxn>
              </a:cxnLst>
              <a:rect l="0" t="0" r="r" b="b"/>
              <a:pathLst>
                <a:path w="221" h="304">
                  <a:moveTo>
                    <a:pt x="71" y="304"/>
                  </a:moveTo>
                  <a:cubicBezTo>
                    <a:pt x="163" y="217"/>
                    <a:pt x="221" y="121"/>
                    <a:pt x="197" y="0"/>
                  </a:cubicBezTo>
                  <a:cubicBezTo>
                    <a:pt x="138" y="72"/>
                    <a:pt x="72" y="123"/>
                    <a:pt x="0" y="160"/>
                  </a:cubicBezTo>
                  <a:cubicBezTo>
                    <a:pt x="27" y="207"/>
                    <a:pt x="51" y="255"/>
                    <a:pt x="71"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5">
              <a:extLst>
                <a:ext uri="{FF2B5EF4-FFF2-40B4-BE49-F238E27FC236}">
                  <a16:creationId xmlns:a16="http://schemas.microsoft.com/office/drawing/2014/main" id="{54458970-BB07-4928-8F26-1BF0EAFF1A2E}"/>
                </a:ext>
              </a:extLst>
            </p:cNvPr>
            <p:cNvSpPr>
              <a:spLocks/>
            </p:cNvSpPr>
            <p:nvPr/>
          </p:nvSpPr>
          <p:spPr bwMode="auto">
            <a:xfrm>
              <a:off x="3918" y="772"/>
              <a:ext cx="1824" cy="1953"/>
            </a:xfrm>
            <a:custGeom>
              <a:avLst/>
              <a:gdLst>
                <a:gd name="T0" fmla="*/ 315 w 1066"/>
                <a:gd name="T1" fmla="*/ 1138 h 1138"/>
                <a:gd name="T2" fmla="*/ 960 w 1066"/>
                <a:gd name="T3" fmla="*/ 0 h 1138"/>
                <a:gd name="T4" fmla="*/ 315 w 1066"/>
                <a:gd name="T5" fmla="*/ 1138 h 1138"/>
              </a:gdLst>
              <a:ahLst/>
              <a:cxnLst>
                <a:cxn ang="0">
                  <a:pos x="T0" y="T1"/>
                </a:cxn>
                <a:cxn ang="0">
                  <a:pos x="T2" y="T3"/>
                </a:cxn>
                <a:cxn ang="0">
                  <a:pos x="T4" y="T5"/>
                </a:cxn>
              </a:cxnLst>
              <a:rect l="0" t="0" r="r" b="b"/>
              <a:pathLst>
                <a:path w="1066" h="1138">
                  <a:moveTo>
                    <a:pt x="315" y="1138"/>
                  </a:moveTo>
                  <a:cubicBezTo>
                    <a:pt x="23" y="573"/>
                    <a:pt x="1066" y="458"/>
                    <a:pt x="960" y="0"/>
                  </a:cubicBezTo>
                  <a:cubicBezTo>
                    <a:pt x="1051" y="449"/>
                    <a:pt x="0" y="560"/>
                    <a:pt x="315" y="113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6">
              <a:extLst>
                <a:ext uri="{FF2B5EF4-FFF2-40B4-BE49-F238E27FC236}">
                  <a16:creationId xmlns:a16="http://schemas.microsoft.com/office/drawing/2014/main" id="{A5347E15-6F9B-4E66-BE26-417358A98A26}"/>
                </a:ext>
              </a:extLst>
            </p:cNvPr>
            <p:cNvSpPr>
              <a:spLocks/>
            </p:cNvSpPr>
            <p:nvPr/>
          </p:nvSpPr>
          <p:spPr bwMode="auto">
            <a:xfrm>
              <a:off x="3665" y="873"/>
              <a:ext cx="606" cy="1742"/>
            </a:xfrm>
            <a:custGeom>
              <a:avLst/>
              <a:gdLst>
                <a:gd name="T0" fmla="*/ 277 w 354"/>
                <a:gd name="T1" fmla="*/ 1015 h 1015"/>
                <a:gd name="T2" fmla="*/ 159 w 354"/>
                <a:gd name="T3" fmla="*/ 0 h 1015"/>
                <a:gd name="T4" fmla="*/ 277 w 354"/>
                <a:gd name="T5" fmla="*/ 1015 h 1015"/>
              </a:gdLst>
              <a:ahLst/>
              <a:cxnLst>
                <a:cxn ang="0">
                  <a:pos x="T0" y="T1"/>
                </a:cxn>
                <a:cxn ang="0">
                  <a:pos x="T2" y="T3"/>
                </a:cxn>
                <a:cxn ang="0">
                  <a:pos x="T4" y="T5"/>
                </a:cxn>
              </a:cxnLst>
              <a:rect l="0" t="0" r="r" b="b"/>
              <a:pathLst>
                <a:path w="354" h="1015">
                  <a:moveTo>
                    <a:pt x="277" y="1015"/>
                  </a:moveTo>
                  <a:cubicBezTo>
                    <a:pt x="354" y="506"/>
                    <a:pt x="16" y="342"/>
                    <a:pt x="159" y="0"/>
                  </a:cubicBezTo>
                  <a:cubicBezTo>
                    <a:pt x="0" y="344"/>
                    <a:pt x="324" y="510"/>
                    <a:pt x="277" y="101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7">
              <a:extLst>
                <a:ext uri="{FF2B5EF4-FFF2-40B4-BE49-F238E27FC236}">
                  <a16:creationId xmlns:a16="http://schemas.microsoft.com/office/drawing/2014/main" id="{E19584BF-365B-4594-9A22-3FC6D4C4EB4E}"/>
                </a:ext>
              </a:extLst>
            </p:cNvPr>
            <p:cNvSpPr>
              <a:spLocks/>
            </p:cNvSpPr>
            <p:nvPr/>
          </p:nvSpPr>
          <p:spPr bwMode="auto">
            <a:xfrm>
              <a:off x="3843" y="873"/>
              <a:ext cx="385" cy="591"/>
            </a:xfrm>
            <a:custGeom>
              <a:avLst/>
              <a:gdLst>
                <a:gd name="T0" fmla="*/ 52 w 225"/>
                <a:gd name="T1" fmla="*/ 344 h 344"/>
                <a:gd name="T2" fmla="*/ 225 w 225"/>
                <a:gd name="T3" fmla="*/ 140 h 344"/>
                <a:gd name="T4" fmla="*/ 55 w 225"/>
                <a:gd name="T5" fmla="*/ 0 h 344"/>
                <a:gd name="T6" fmla="*/ 52 w 225"/>
                <a:gd name="T7" fmla="*/ 344 h 344"/>
              </a:gdLst>
              <a:ahLst/>
              <a:cxnLst>
                <a:cxn ang="0">
                  <a:pos x="T0" y="T1"/>
                </a:cxn>
                <a:cxn ang="0">
                  <a:pos x="T2" y="T3"/>
                </a:cxn>
                <a:cxn ang="0">
                  <a:pos x="T4" y="T5"/>
                </a:cxn>
                <a:cxn ang="0">
                  <a:pos x="T6" y="T7"/>
                </a:cxn>
              </a:cxnLst>
              <a:rect l="0" t="0" r="r" b="b"/>
              <a:pathLst>
                <a:path w="225" h="344">
                  <a:moveTo>
                    <a:pt x="52" y="344"/>
                  </a:moveTo>
                  <a:cubicBezTo>
                    <a:pt x="105" y="273"/>
                    <a:pt x="169" y="208"/>
                    <a:pt x="225" y="140"/>
                  </a:cubicBezTo>
                  <a:cubicBezTo>
                    <a:pt x="152" y="106"/>
                    <a:pt x="84" y="70"/>
                    <a:pt x="55" y="0"/>
                  </a:cubicBezTo>
                  <a:cubicBezTo>
                    <a:pt x="0" y="131"/>
                    <a:pt x="16" y="236"/>
                    <a:pt x="52" y="34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8">
              <a:extLst>
                <a:ext uri="{FF2B5EF4-FFF2-40B4-BE49-F238E27FC236}">
                  <a16:creationId xmlns:a16="http://schemas.microsoft.com/office/drawing/2014/main" id="{FC498965-99DD-4713-9A0B-DE5AD4009E44}"/>
                </a:ext>
              </a:extLst>
            </p:cNvPr>
            <p:cNvSpPr>
              <a:spLocks/>
            </p:cNvSpPr>
            <p:nvPr/>
          </p:nvSpPr>
          <p:spPr bwMode="auto">
            <a:xfrm>
              <a:off x="3932" y="1070"/>
              <a:ext cx="296" cy="394"/>
            </a:xfrm>
            <a:custGeom>
              <a:avLst/>
              <a:gdLst>
                <a:gd name="T0" fmla="*/ 0 w 173"/>
                <a:gd name="T1" fmla="*/ 229 h 229"/>
                <a:gd name="T2" fmla="*/ 173 w 173"/>
                <a:gd name="T3" fmla="*/ 25 h 229"/>
                <a:gd name="T4" fmla="*/ 123 w 173"/>
                <a:gd name="T5" fmla="*/ 0 h 229"/>
                <a:gd name="T6" fmla="*/ 0 w 173"/>
                <a:gd name="T7" fmla="*/ 229 h 229"/>
              </a:gdLst>
              <a:ahLst/>
              <a:cxnLst>
                <a:cxn ang="0">
                  <a:pos x="T0" y="T1"/>
                </a:cxn>
                <a:cxn ang="0">
                  <a:pos x="T2" y="T3"/>
                </a:cxn>
                <a:cxn ang="0">
                  <a:pos x="T4" y="T5"/>
                </a:cxn>
                <a:cxn ang="0">
                  <a:pos x="T6" y="T7"/>
                </a:cxn>
              </a:cxnLst>
              <a:rect l="0" t="0" r="r" b="b"/>
              <a:pathLst>
                <a:path w="173" h="229">
                  <a:moveTo>
                    <a:pt x="0" y="229"/>
                  </a:moveTo>
                  <a:cubicBezTo>
                    <a:pt x="53" y="158"/>
                    <a:pt x="117" y="93"/>
                    <a:pt x="173" y="25"/>
                  </a:cubicBezTo>
                  <a:cubicBezTo>
                    <a:pt x="156" y="17"/>
                    <a:pt x="140" y="9"/>
                    <a:pt x="123" y="0"/>
                  </a:cubicBezTo>
                  <a:cubicBezTo>
                    <a:pt x="83" y="77"/>
                    <a:pt x="35" y="151"/>
                    <a:pt x="0" y="22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7D80D470-62C5-4044-B019-851CF67D119C}"/>
                </a:ext>
              </a:extLst>
            </p:cNvPr>
            <p:cNvSpPr>
              <a:spLocks/>
            </p:cNvSpPr>
            <p:nvPr/>
          </p:nvSpPr>
          <p:spPr bwMode="auto">
            <a:xfrm>
              <a:off x="3932" y="339"/>
              <a:ext cx="1413" cy="2386"/>
            </a:xfrm>
            <a:custGeom>
              <a:avLst/>
              <a:gdLst>
                <a:gd name="T0" fmla="*/ 307 w 826"/>
                <a:gd name="T1" fmla="*/ 1390 h 1390"/>
                <a:gd name="T2" fmla="*/ 826 w 826"/>
                <a:gd name="T3" fmla="*/ 556 h 1390"/>
                <a:gd name="T4" fmla="*/ 291 w 826"/>
                <a:gd name="T5" fmla="*/ 0 h 1390"/>
                <a:gd name="T6" fmla="*/ 0 w 826"/>
                <a:gd name="T7" fmla="*/ 655 h 1390"/>
                <a:gd name="T8" fmla="*/ 121 w 826"/>
                <a:gd name="T9" fmla="*/ 1326 h 1390"/>
                <a:gd name="T10" fmla="*/ 307 w 826"/>
                <a:gd name="T11" fmla="*/ 1390 h 1390"/>
              </a:gdLst>
              <a:ahLst/>
              <a:cxnLst>
                <a:cxn ang="0">
                  <a:pos x="T0" y="T1"/>
                </a:cxn>
                <a:cxn ang="0">
                  <a:pos x="T2" y="T3"/>
                </a:cxn>
                <a:cxn ang="0">
                  <a:pos x="T4" y="T5"/>
                </a:cxn>
                <a:cxn ang="0">
                  <a:pos x="T6" y="T7"/>
                </a:cxn>
                <a:cxn ang="0">
                  <a:pos x="T8" y="T9"/>
                </a:cxn>
                <a:cxn ang="0">
                  <a:pos x="T10" y="T11"/>
                </a:cxn>
              </a:cxnLst>
              <a:rect l="0" t="0" r="r" b="b"/>
              <a:pathLst>
                <a:path w="826" h="1390">
                  <a:moveTo>
                    <a:pt x="307" y="1390"/>
                  </a:moveTo>
                  <a:cubicBezTo>
                    <a:pt x="77" y="967"/>
                    <a:pt x="576" y="794"/>
                    <a:pt x="826" y="556"/>
                  </a:cubicBezTo>
                  <a:cubicBezTo>
                    <a:pt x="724" y="303"/>
                    <a:pt x="516" y="77"/>
                    <a:pt x="291" y="0"/>
                  </a:cubicBezTo>
                  <a:cubicBezTo>
                    <a:pt x="373" y="323"/>
                    <a:pt x="142" y="461"/>
                    <a:pt x="0" y="655"/>
                  </a:cubicBezTo>
                  <a:cubicBezTo>
                    <a:pt x="58" y="830"/>
                    <a:pt x="168" y="1012"/>
                    <a:pt x="121" y="1326"/>
                  </a:cubicBezTo>
                  <a:cubicBezTo>
                    <a:pt x="177" y="1358"/>
                    <a:pt x="241" y="1380"/>
                    <a:pt x="307" y="13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0">
              <a:extLst>
                <a:ext uri="{FF2B5EF4-FFF2-40B4-BE49-F238E27FC236}">
                  <a16:creationId xmlns:a16="http://schemas.microsoft.com/office/drawing/2014/main" id="{AB6F1D1F-9575-4B53-B859-60B5FC86348B}"/>
                </a:ext>
              </a:extLst>
            </p:cNvPr>
            <p:cNvSpPr>
              <a:spLocks/>
            </p:cNvSpPr>
            <p:nvPr/>
          </p:nvSpPr>
          <p:spPr bwMode="auto">
            <a:xfrm>
              <a:off x="3975" y="1204"/>
              <a:ext cx="1370" cy="1521"/>
            </a:xfrm>
            <a:custGeom>
              <a:avLst/>
              <a:gdLst>
                <a:gd name="T0" fmla="*/ 282 w 801"/>
                <a:gd name="T1" fmla="*/ 886 h 886"/>
                <a:gd name="T2" fmla="*/ 801 w 801"/>
                <a:gd name="T3" fmla="*/ 52 h 886"/>
                <a:gd name="T4" fmla="*/ 778 w 801"/>
                <a:gd name="T5" fmla="*/ 0 h 886"/>
                <a:gd name="T6" fmla="*/ 282 w 801"/>
                <a:gd name="T7" fmla="*/ 886 h 886"/>
              </a:gdLst>
              <a:ahLst/>
              <a:cxnLst>
                <a:cxn ang="0">
                  <a:pos x="T0" y="T1"/>
                </a:cxn>
                <a:cxn ang="0">
                  <a:pos x="T2" y="T3"/>
                </a:cxn>
                <a:cxn ang="0">
                  <a:pos x="T4" y="T5"/>
                </a:cxn>
                <a:cxn ang="0">
                  <a:pos x="T6" y="T7"/>
                </a:cxn>
              </a:cxnLst>
              <a:rect l="0" t="0" r="r" b="b"/>
              <a:pathLst>
                <a:path w="801" h="886">
                  <a:moveTo>
                    <a:pt x="282" y="886"/>
                  </a:moveTo>
                  <a:cubicBezTo>
                    <a:pt x="52" y="463"/>
                    <a:pt x="551" y="290"/>
                    <a:pt x="801" y="52"/>
                  </a:cubicBezTo>
                  <a:cubicBezTo>
                    <a:pt x="794" y="35"/>
                    <a:pt x="787" y="18"/>
                    <a:pt x="778" y="0"/>
                  </a:cubicBezTo>
                  <a:cubicBezTo>
                    <a:pt x="537" y="275"/>
                    <a:pt x="0" y="433"/>
                    <a:pt x="282" y="8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1">
              <a:extLst>
                <a:ext uri="{FF2B5EF4-FFF2-40B4-BE49-F238E27FC236}">
                  <a16:creationId xmlns:a16="http://schemas.microsoft.com/office/drawing/2014/main" id="{A7B60C7B-6325-4D8D-9AAD-EDBAEF906E44}"/>
                </a:ext>
              </a:extLst>
            </p:cNvPr>
            <p:cNvSpPr>
              <a:spLocks/>
            </p:cNvSpPr>
            <p:nvPr/>
          </p:nvSpPr>
          <p:spPr bwMode="auto">
            <a:xfrm>
              <a:off x="3932" y="339"/>
              <a:ext cx="1292" cy="1212"/>
            </a:xfrm>
            <a:custGeom>
              <a:avLst/>
              <a:gdLst>
                <a:gd name="T0" fmla="*/ 18 w 755"/>
                <a:gd name="T1" fmla="*/ 706 h 706"/>
                <a:gd name="T2" fmla="*/ 755 w 755"/>
                <a:gd name="T3" fmla="*/ 412 h 706"/>
                <a:gd name="T4" fmla="*/ 291 w 755"/>
                <a:gd name="T5" fmla="*/ 0 h 706"/>
                <a:gd name="T6" fmla="*/ 0 w 755"/>
                <a:gd name="T7" fmla="*/ 655 h 706"/>
                <a:gd name="T8" fmla="*/ 18 w 755"/>
                <a:gd name="T9" fmla="*/ 706 h 706"/>
              </a:gdLst>
              <a:ahLst/>
              <a:cxnLst>
                <a:cxn ang="0">
                  <a:pos x="T0" y="T1"/>
                </a:cxn>
                <a:cxn ang="0">
                  <a:pos x="T2" y="T3"/>
                </a:cxn>
                <a:cxn ang="0">
                  <a:pos x="T4" y="T5"/>
                </a:cxn>
                <a:cxn ang="0">
                  <a:pos x="T6" y="T7"/>
                </a:cxn>
                <a:cxn ang="0">
                  <a:pos x="T8" y="T9"/>
                </a:cxn>
              </a:cxnLst>
              <a:rect l="0" t="0" r="r" b="b"/>
              <a:pathLst>
                <a:path w="755" h="706">
                  <a:moveTo>
                    <a:pt x="18" y="706"/>
                  </a:moveTo>
                  <a:cubicBezTo>
                    <a:pt x="215" y="519"/>
                    <a:pt x="512" y="541"/>
                    <a:pt x="755" y="412"/>
                  </a:cubicBezTo>
                  <a:cubicBezTo>
                    <a:pt x="642" y="221"/>
                    <a:pt x="472" y="62"/>
                    <a:pt x="291" y="0"/>
                  </a:cubicBezTo>
                  <a:cubicBezTo>
                    <a:pt x="373" y="323"/>
                    <a:pt x="142" y="461"/>
                    <a:pt x="0" y="655"/>
                  </a:cubicBezTo>
                  <a:cubicBezTo>
                    <a:pt x="5" y="672"/>
                    <a:pt x="12" y="689"/>
                    <a:pt x="18" y="7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2">
              <a:extLst>
                <a:ext uri="{FF2B5EF4-FFF2-40B4-BE49-F238E27FC236}">
                  <a16:creationId xmlns:a16="http://schemas.microsoft.com/office/drawing/2014/main" id="{463F40BC-5BC8-4271-88CF-3C929C4AA0D2}"/>
                </a:ext>
              </a:extLst>
            </p:cNvPr>
            <p:cNvSpPr>
              <a:spLocks/>
            </p:cNvSpPr>
            <p:nvPr/>
          </p:nvSpPr>
          <p:spPr bwMode="auto">
            <a:xfrm>
              <a:off x="3932" y="1113"/>
              <a:ext cx="585" cy="438"/>
            </a:xfrm>
            <a:custGeom>
              <a:avLst/>
              <a:gdLst>
                <a:gd name="T0" fmla="*/ 18 w 342"/>
                <a:gd name="T1" fmla="*/ 255 h 255"/>
                <a:gd name="T2" fmla="*/ 342 w 342"/>
                <a:gd name="T3" fmla="*/ 94 h 255"/>
                <a:gd name="T4" fmla="*/ 173 w 342"/>
                <a:gd name="T5" fmla="*/ 0 h 255"/>
                <a:gd name="T6" fmla="*/ 0 w 342"/>
                <a:gd name="T7" fmla="*/ 204 h 255"/>
                <a:gd name="T8" fmla="*/ 18 w 342"/>
                <a:gd name="T9" fmla="*/ 255 h 255"/>
              </a:gdLst>
              <a:ahLst/>
              <a:cxnLst>
                <a:cxn ang="0">
                  <a:pos x="T0" y="T1"/>
                </a:cxn>
                <a:cxn ang="0">
                  <a:pos x="T2" y="T3"/>
                </a:cxn>
                <a:cxn ang="0">
                  <a:pos x="T4" y="T5"/>
                </a:cxn>
                <a:cxn ang="0">
                  <a:pos x="T6" y="T7"/>
                </a:cxn>
                <a:cxn ang="0">
                  <a:pos x="T8" y="T9"/>
                </a:cxn>
              </a:cxnLst>
              <a:rect l="0" t="0" r="r" b="b"/>
              <a:pathLst>
                <a:path w="342" h="255">
                  <a:moveTo>
                    <a:pt x="18" y="255"/>
                  </a:moveTo>
                  <a:cubicBezTo>
                    <a:pt x="110" y="168"/>
                    <a:pt x="223" y="126"/>
                    <a:pt x="342" y="94"/>
                  </a:cubicBezTo>
                  <a:cubicBezTo>
                    <a:pt x="294" y="52"/>
                    <a:pt x="232" y="27"/>
                    <a:pt x="173" y="0"/>
                  </a:cubicBezTo>
                  <a:cubicBezTo>
                    <a:pt x="117" y="68"/>
                    <a:pt x="53" y="133"/>
                    <a:pt x="0" y="204"/>
                  </a:cubicBezTo>
                  <a:cubicBezTo>
                    <a:pt x="5" y="221"/>
                    <a:pt x="12" y="238"/>
                    <a:pt x="18" y="25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3">
              <a:extLst>
                <a:ext uri="{FF2B5EF4-FFF2-40B4-BE49-F238E27FC236}">
                  <a16:creationId xmlns:a16="http://schemas.microsoft.com/office/drawing/2014/main" id="{5250440D-78A0-4182-9C53-48159585599F}"/>
                </a:ext>
              </a:extLst>
            </p:cNvPr>
            <p:cNvSpPr>
              <a:spLocks/>
            </p:cNvSpPr>
            <p:nvPr/>
          </p:nvSpPr>
          <p:spPr bwMode="auto">
            <a:xfrm>
              <a:off x="3932" y="1374"/>
              <a:ext cx="339" cy="1241"/>
            </a:xfrm>
            <a:custGeom>
              <a:avLst/>
              <a:gdLst>
                <a:gd name="T0" fmla="*/ 121 w 198"/>
                <a:gd name="T1" fmla="*/ 723 h 723"/>
                <a:gd name="T2" fmla="*/ 41 w 198"/>
                <a:gd name="T3" fmla="*/ 0 h 723"/>
                <a:gd name="T4" fmla="*/ 0 w 198"/>
                <a:gd name="T5" fmla="*/ 52 h 723"/>
                <a:gd name="T6" fmla="*/ 121 w 198"/>
                <a:gd name="T7" fmla="*/ 723 h 723"/>
              </a:gdLst>
              <a:ahLst/>
              <a:cxnLst>
                <a:cxn ang="0">
                  <a:pos x="T0" y="T1"/>
                </a:cxn>
                <a:cxn ang="0">
                  <a:pos x="T2" y="T3"/>
                </a:cxn>
                <a:cxn ang="0">
                  <a:pos x="T4" y="T5"/>
                </a:cxn>
                <a:cxn ang="0">
                  <a:pos x="T6" y="T7"/>
                </a:cxn>
              </a:cxnLst>
              <a:rect l="0" t="0" r="r" b="b"/>
              <a:pathLst>
                <a:path w="198" h="723">
                  <a:moveTo>
                    <a:pt x="121" y="723"/>
                  </a:moveTo>
                  <a:cubicBezTo>
                    <a:pt x="198" y="387"/>
                    <a:pt x="78" y="192"/>
                    <a:pt x="41" y="0"/>
                  </a:cubicBezTo>
                  <a:cubicBezTo>
                    <a:pt x="27" y="17"/>
                    <a:pt x="13" y="35"/>
                    <a:pt x="0" y="52"/>
                  </a:cubicBezTo>
                  <a:cubicBezTo>
                    <a:pt x="58" y="227"/>
                    <a:pt x="168" y="409"/>
                    <a:pt x="121" y="7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B1D3B35D-F8D1-4D26-9BA6-1A929B53642F}"/>
              </a:ext>
            </a:extLst>
          </p:cNvPr>
          <p:cNvSpPr/>
          <p:nvPr userDrawn="1"/>
        </p:nvSpPr>
        <p:spPr>
          <a:xfrm>
            <a:off x="1073264" y="474133"/>
            <a:ext cx="758893" cy="235196"/>
          </a:xfrm>
          <a:custGeom>
            <a:avLst/>
            <a:gdLst/>
            <a:ahLst/>
            <a:cxnLst/>
            <a:rect l="l" t="t" r="r" b="b"/>
            <a:pathLst>
              <a:path w="2360254" h="731490">
                <a:moveTo>
                  <a:pt x="198732" y="449461"/>
                </a:moveTo>
                <a:lnTo>
                  <a:pt x="197243" y="450205"/>
                </a:lnTo>
                <a:cubicBezTo>
                  <a:pt x="197243" y="454918"/>
                  <a:pt x="194081" y="458887"/>
                  <a:pt x="187756" y="462112"/>
                </a:cubicBezTo>
                <a:cubicBezTo>
                  <a:pt x="181430" y="465336"/>
                  <a:pt x="177400" y="468499"/>
                  <a:pt x="175663" y="471599"/>
                </a:cubicBezTo>
                <a:cubicBezTo>
                  <a:pt x="173927" y="474700"/>
                  <a:pt x="171384" y="476622"/>
                  <a:pt x="168036" y="477366"/>
                </a:cubicBezTo>
                <a:cubicBezTo>
                  <a:pt x="164687" y="478111"/>
                  <a:pt x="162765" y="482327"/>
                  <a:pt x="162269" y="490017"/>
                </a:cubicBezTo>
                <a:cubicBezTo>
                  <a:pt x="161277" y="491505"/>
                  <a:pt x="157618" y="493241"/>
                  <a:pt x="151293" y="495226"/>
                </a:cubicBezTo>
                <a:cubicBezTo>
                  <a:pt x="144967" y="497210"/>
                  <a:pt x="141433" y="501551"/>
                  <a:pt x="140689" y="508248"/>
                </a:cubicBezTo>
                <a:cubicBezTo>
                  <a:pt x="139944" y="514946"/>
                  <a:pt x="138208" y="518790"/>
                  <a:pt x="135480" y="519782"/>
                </a:cubicBezTo>
                <a:lnTo>
                  <a:pt x="126550" y="521271"/>
                </a:lnTo>
                <a:cubicBezTo>
                  <a:pt x="124566" y="522263"/>
                  <a:pt x="123015" y="524247"/>
                  <a:pt x="121899" y="527224"/>
                </a:cubicBezTo>
                <a:cubicBezTo>
                  <a:pt x="120783" y="530200"/>
                  <a:pt x="116248" y="537146"/>
                  <a:pt x="108295" y="548060"/>
                </a:cubicBezTo>
                <a:lnTo>
                  <a:pt x="102703" y="561454"/>
                </a:lnTo>
                <a:lnTo>
                  <a:pt x="98970" y="565547"/>
                </a:lnTo>
                <a:cubicBezTo>
                  <a:pt x="94742" y="572244"/>
                  <a:pt x="91508" y="581546"/>
                  <a:pt x="89267" y="593452"/>
                </a:cubicBezTo>
                <a:lnTo>
                  <a:pt x="82925" y="604242"/>
                </a:lnTo>
                <a:cubicBezTo>
                  <a:pt x="79444" y="607715"/>
                  <a:pt x="77704" y="611064"/>
                  <a:pt x="77704" y="614288"/>
                </a:cubicBezTo>
                <a:cubicBezTo>
                  <a:pt x="77704" y="617265"/>
                  <a:pt x="75348" y="623342"/>
                  <a:pt x="70635" y="632520"/>
                </a:cubicBezTo>
                <a:lnTo>
                  <a:pt x="70635" y="638473"/>
                </a:lnTo>
                <a:cubicBezTo>
                  <a:pt x="68154" y="642690"/>
                  <a:pt x="66914" y="645294"/>
                  <a:pt x="66914" y="646286"/>
                </a:cubicBezTo>
                <a:lnTo>
                  <a:pt x="67658" y="654472"/>
                </a:lnTo>
                <a:lnTo>
                  <a:pt x="65426" y="659309"/>
                </a:lnTo>
                <a:lnTo>
                  <a:pt x="67658" y="668239"/>
                </a:lnTo>
                <a:lnTo>
                  <a:pt x="66170" y="684238"/>
                </a:lnTo>
                <a:cubicBezTo>
                  <a:pt x="66170" y="689943"/>
                  <a:pt x="67410" y="692795"/>
                  <a:pt x="69891" y="692795"/>
                </a:cubicBezTo>
                <a:cubicBezTo>
                  <a:pt x="77340" y="688578"/>
                  <a:pt x="83303" y="683307"/>
                  <a:pt x="87779" y="676982"/>
                </a:cubicBezTo>
                <a:cubicBezTo>
                  <a:pt x="92256" y="670657"/>
                  <a:pt x="95489" y="666502"/>
                  <a:pt x="97479" y="664518"/>
                </a:cubicBezTo>
                <a:cubicBezTo>
                  <a:pt x="99469" y="662533"/>
                  <a:pt x="101769" y="658379"/>
                  <a:pt x="104380" y="652053"/>
                </a:cubicBezTo>
                <a:cubicBezTo>
                  <a:pt x="106990" y="645728"/>
                  <a:pt x="108793" y="642566"/>
                  <a:pt x="109789" y="642566"/>
                </a:cubicBezTo>
                <a:lnTo>
                  <a:pt x="113522" y="642566"/>
                </a:lnTo>
                <a:cubicBezTo>
                  <a:pt x="115510" y="642566"/>
                  <a:pt x="116504" y="638969"/>
                  <a:pt x="116504" y="631776"/>
                </a:cubicBezTo>
                <a:cubicBezTo>
                  <a:pt x="116504" y="631031"/>
                  <a:pt x="117682" y="626567"/>
                  <a:pt x="120039" y="618381"/>
                </a:cubicBezTo>
                <a:cubicBezTo>
                  <a:pt x="122395" y="610196"/>
                  <a:pt x="124814" y="605731"/>
                  <a:pt x="127294" y="604987"/>
                </a:cubicBezTo>
                <a:cubicBezTo>
                  <a:pt x="127790" y="603994"/>
                  <a:pt x="128286" y="602010"/>
                  <a:pt x="128782" y="599033"/>
                </a:cubicBezTo>
                <a:lnTo>
                  <a:pt x="133991" y="592336"/>
                </a:lnTo>
                <a:cubicBezTo>
                  <a:pt x="135232" y="590600"/>
                  <a:pt x="136596" y="587995"/>
                  <a:pt x="138084" y="584523"/>
                </a:cubicBezTo>
                <a:lnTo>
                  <a:pt x="140317" y="575221"/>
                </a:lnTo>
                <a:cubicBezTo>
                  <a:pt x="145277" y="560338"/>
                  <a:pt x="151355" y="551781"/>
                  <a:pt x="158548" y="549548"/>
                </a:cubicBezTo>
                <a:cubicBezTo>
                  <a:pt x="159540" y="549052"/>
                  <a:pt x="160036" y="547936"/>
                  <a:pt x="160036" y="546199"/>
                </a:cubicBezTo>
                <a:lnTo>
                  <a:pt x="163385" y="535037"/>
                </a:lnTo>
                <a:cubicBezTo>
                  <a:pt x="165369" y="525116"/>
                  <a:pt x="169586" y="519038"/>
                  <a:pt x="176035" y="516806"/>
                </a:cubicBezTo>
                <a:lnTo>
                  <a:pt x="176035" y="516062"/>
                </a:lnTo>
                <a:cubicBezTo>
                  <a:pt x="176035" y="514822"/>
                  <a:pt x="175787" y="513209"/>
                  <a:pt x="175291" y="511225"/>
                </a:cubicBezTo>
                <a:lnTo>
                  <a:pt x="175291" y="508992"/>
                </a:lnTo>
                <a:cubicBezTo>
                  <a:pt x="175291" y="507504"/>
                  <a:pt x="175911" y="505768"/>
                  <a:pt x="177152" y="503783"/>
                </a:cubicBezTo>
                <a:cubicBezTo>
                  <a:pt x="178392" y="501799"/>
                  <a:pt x="179508" y="498885"/>
                  <a:pt x="180500" y="495040"/>
                </a:cubicBezTo>
                <a:cubicBezTo>
                  <a:pt x="181492" y="491195"/>
                  <a:pt x="184097" y="486916"/>
                  <a:pt x="188314" y="482203"/>
                </a:cubicBezTo>
                <a:lnTo>
                  <a:pt x="188314" y="477739"/>
                </a:lnTo>
                <a:cubicBezTo>
                  <a:pt x="188314" y="472282"/>
                  <a:pt x="190360" y="468499"/>
                  <a:pt x="194453" y="466390"/>
                </a:cubicBezTo>
                <a:cubicBezTo>
                  <a:pt x="198546" y="464282"/>
                  <a:pt x="200592" y="461491"/>
                  <a:pt x="200592" y="458019"/>
                </a:cubicBezTo>
                <a:close/>
                <a:moveTo>
                  <a:pt x="1792484" y="345255"/>
                </a:moveTo>
                <a:lnTo>
                  <a:pt x="1791130" y="348258"/>
                </a:lnTo>
                <a:lnTo>
                  <a:pt x="1791480" y="351138"/>
                </a:lnTo>
                <a:close/>
                <a:moveTo>
                  <a:pt x="2198177" y="306958"/>
                </a:moveTo>
                <a:cubicBezTo>
                  <a:pt x="2194208" y="306958"/>
                  <a:pt x="2190798" y="307764"/>
                  <a:pt x="2187945" y="309377"/>
                </a:cubicBezTo>
                <a:cubicBezTo>
                  <a:pt x="2185093" y="310989"/>
                  <a:pt x="2179634" y="312787"/>
                  <a:pt x="2171571" y="314772"/>
                </a:cubicBezTo>
                <a:cubicBezTo>
                  <a:pt x="2163507" y="316756"/>
                  <a:pt x="2156250" y="320167"/>
                  <a:pt x="2149799" y="325004"/>
                </a:cubicBezTo>
                <a:cubicBezTo>
                  <a:pt x="2143348" y="329841"/>
                  <a:pt x="2138634" y="332259"/>
                  <a:pt x="2135657" y="332259"/>
                </a:cubicBezTo>
                <a:cubicBezTo>
                  <a:pt x="2133921" y="335980"/>
                  <a:pt x="2128092" y="341313"/>
                  <a:pt x="2118170" y="348258"/>
                </a:cubicBezTo>
                <a:cubicBezTo>
                  <a:pt x="2112213" y="350242"/>
                  <a:pt x="2108367" y="354583"/>
                  <a:pt x="2106630" y="361281"/>
                </a:cubicBezTo>
                <a:cubicBezTo>
                  <a:pt x="2100181" y="366490"/>
                  <a:pt x="2096956" y="369466"/>
                  <a:pt x="2096956" y="370210"/>
                </a:cubicBezTo>
                <a:lnTo>
                  <a:pt x="2094352" y="376535"/>
                </a:lnTo>
                <a:cubicBezTo>
                  <a:pt x="2092368" y="378272"/>
                  <a:pt x="2089887" y="379698"/>
                  <a:pt x="2086910" y="380814"/>
                </a:cubicBezTo>
                <a:cubicBezTo>
                  <a:pt x="2083934" y="381930"/>
                  <a:pt x="2082198" y="384535"/>
                  <a:pt x="2081701" y="388628"/>
                </a:cubicBezTo>
                <a:cubicBezTo>
                  <a:pt x="2081205" y="392720"/>
                  <a:pt x="2079531" y="396441"/>
                  <a:pt x="2076678" y="399790"/>
                </a:cubicBezTo>
                <a:cubicBezTo>
                  <a:pt x="2073826" y="403138"/>
                  <a:pt x="2072400" y="405805"/>
                  <a:pt x="2072400" y="407789"/>
                </a:cubicBezTo>
                <a:cubicBezTo>
                  <a:pt x="2072400" y="419944"/>
                  <a:pt x="2074756" y="426021"/>
                  <a:pt x="2079469" y="426021"/>
                </a:cubicBezTo>
                <a:cubicBezTo>
                  <a:pt x="2081453" y="426021"/>
                  <a:pt x="2085608" y="424719"/>
                  <a:pt x="2091933" y="422114"/>
                </a:cubicBezTo>
                <a:cubicBezTo>
                  <a:pt x="2098259" y="419510"/>
                  <a:pt x="2101917" y="417711"/>
                  <a:pt x="2102909" y="416719"/>
                </a:cubicBezTo>
                <a:cubicBezTo>
                  <a:pt x="2103902" y="415727"/>
                  <a:pt x="2105886" y="414735"/>
                  <a:pt x="2108863" y="413742"/>
                </a:cubicBezTo>
                <a:lnTo>
                  <a:pt x="2115938" y="410022"/>
                </a:lnTo>
                <a:cubicBezTo>
                  <a:pt x="2116930" y="409030"/>
                  <a:pt x="2118046" y="408409"/>
                  <a:pt x="2119286" y="408161"/>
                </a:cubicBezTo>
                <a:cubicBezTo>
                  <a:pt x="2120527" y="407913"/>
                  <a:pt x="2121767" y="407107"/>
                  <a:pt x="2123007" y="405743"/>
                </a:cubicBezTo>
                <a:cubicBezTo>
                  <a:pt x="2124247" y="404379"/>
                  <a:pt x="2126480" y="402890"/>
                  <a:pt x="2129704" y="401278"/>
                </a:cubicBezTo>
                <a:cubicBezTo>
                  <a:pt x="2132929" y="399666"/>
                  <a:pt x="2135409" y="397495"/>
                  <a:pt x="2137146" y="394767"/>
                </a:cubicBezTo>
                <a:cubicBezTo>
                  <a:pt x="2141362" y="392286"/>
                  <a:pt x="2148186" y="388442"/>
                  <a:pt x="2157615" y="383233"/>
                </a:cubicBezTo>
                <a:lnTo>
                  <a:pt x="2165429" y="377280"/>
                </a:lnTo>
                <a:cubicBezTo>
                  <a:pt x="2170886" y="374799"/>
                  <a:pt x="2174235" y="372691"/>
                  <a:pt x="2175475" y="370954"/>
                </a:cubicBezTo>
                <a:cubicBezTo>
                  <a:pt x="2176715" y="369218"/>
                  <a:pt x="2179195" y="367482"/>
                  <a:pt x="2182916" y="365745"/>
                </a:cubicBezTo>
                <a:cubicBezTo>
                  <a:pt x="2183912" y="360288"/>
                  <a:pt x="2186953" y="356134"/>
                  <a:pt x="2192037" y="353281"/>
                </a:cubicBezTo>
                <a:cubicBezTo>
                  <a:pt x="2197123" y="350429"/>
                  <a:pt x="2200161" y="347514"/>
                  <a:pt x="2201153" y="344537"/>
                </a:cubicBezTo>
                <a:cubicBezTo>
                  <a:pt x="2205866" y="341065"/>
                  <a:pt x="2212627" y="334864"/>
                  <a:pt x="2221434" y="325934"/>
                </a:cubicBezTo>
                <a:cubicBezTo>
                  <a:pt x="2230242" y="317004"/>
                  <a:pt x="2234646" y="311547"/>
                  <a:pt x="2234646" y="309563"/>
                </a:cubicBezTo>
                <a:cubicBezTo>
                  <a:pt x="2234646" y="308819"/>
                  <a:pt x="2234150" y="308447"/>
                  <a:pt x="2233157" y="308447"/>
                </a:cubicBezTo>
                <a:lnTo>
                  <a:pt x="2232413" y="308447"/>
                </a:lnTo>
                <a:lnTo>
                  <a:pt x="2229436" y="310307"/>
                </a:lnTo>
                <a:lnTo>
                  <a:pt x="2222739" y="309563"/>
                </a:lnTo>
                <a:lnTo>
                  <a:pt x="2215664" y="310307"/>
                </a:lnTo>
                <a:lnTo>
                  <a:pt x="2210455" y="307702"/>
                </a:lnTo>
                <a:lnTo>
                  <a:pt x="2205618" y="308447"/>
                </a:lnTo>
                <a:close/>
                <a:moveTo>
                  <a:pt x="512252" y="306958"/>
                </a:moveTo>
                <a:cubicBezTo>
                  <a:pt x="508283" y="306958"/>
                  <a:pt x="504873" y="307764"/>
                  <a:pt x="502020" y="309377"/>
                </a:cubicBezTo>
                <a:cubicBezTo>
                  <a:pt x="499168" y="310989"/>
                  <a:pt x="493710" y="312787"/>
                  <a:pt x="485646" y="314772"/>
                </a:cubicBezTo>
                <a:cubicBezTo>
                  <a:pt x="477583" y="316756"/>
                  <a:pt x="470325" y="320167"/>
                  <a:pt x="463874" y="325004"/>
                </a:cubicBezTo>
                <a:cubicBezTo>
                  <a:pt x="457423" y="329841"/>
                  <a:pt x="452709" y="332259"/>
                  <a:pt x="449733" y="332259"/>
                </a:cubicBezTo>
                <a:cubicBezTo>
                  <a:pt x="447996" y="335980"/>
                  <a:pt x="442167" y="341313"/>
                  <a:pt x="432245" y="348258"/>
                </a:cubicBezTo>
                <a:cubicBezTo>
                  <a:pt x="426288" y="350242"/>
                  <a:pt x="422442" y="354583"/>
                  <a:pt x="420705" y="361281"/>
                </a:cubicBezTo>
                <a:cubicBezTo>
                  <a:pt x="414256" y="366490"/>
                  <a:pt x="411031" y="369466"/>
                  <a:pt x="411031" y="370210"/>
                </a:cubicBezTo>
                <a:lnTo>
                  <a:pt x="408427" y="376535"/>
                </a:lnTo>
                <a:cubicBezTo>
                  <a:pt x="406443" y="378272"/>
                  <a:pt x="403962" y="379698"/>
                  <a:pt x="400986" y="380814"/>
                </a:cubicBezTo>
                <a:cubicBezTo>
                  <a:pt x="398009" y="381930"/>
                  <a:pt x="396273" y="384535"/>
                  <a:pt x="395777" y="388628"/>
                </a:cubicBezTo>
                <a:cubicBezTo>
                  <a:pt x="395280" y="392720"/>
                  <a:pt x="393606" y="396441"/>
                  <a:pt x="390754" y="399790"/>
                </a:cubicBezTo>
                <a:cubicBezTo>
                  <a:pt x="387901" y="403138"/>
                  <a:pt x="386475" y="405805"/>
                  <a:pt x="386475" y="407789"/>
                </a:cubicBezTo>
                <a:cubicBezTo>
                  <a:pt x="386475" y="419944"/>
                  <a:pt x="388831" y="426021"/>
                  <a:pt x="393544" y="426021"/>
                </a:cubicBezTo>
                <a:cubicBezTo>
                  <a:pt x="395528" y="426021"/>
                  <a:pt x="399683" y="424719"/>
                  <a:pt x="406008" y="422114"/>
                </a:cubicBezTo>
                <a:cubicBezTo>
                  <a:pt x="412334" y="419510"/>
                  <a:pt x="415992" y="417711"/>
                  <a:pt x="416985" y="416719"/>
                </a:cubicBezTo>
                <a:cubicBezTo>
                  <a:pt x="417977" y="415727"/>
                  <a:pt x="419961" y="414735"/>
                  <a:pt x="422938" y="413742"/>
                </a:cubicBezTo>
                <a:lnTo>
                  <a:pt x="430013" y="410022"/>
                </a:lnTo>
                <a:cubicBezTo>
                  <a:pt x="431005" y="409030"/>
                  <a:pt x="432121" y="408409"/>
                  <a:pt x="433361" y="408161"/>
                </a:cubicBezTo>
                <a:cubicBezTo>
                  <a:pt x="434602" y="407913"/>
                  <a:pt x="435842" y="407107"/>
                  <a:pt x="437082" y="405743"/>
                </a:cubicBezTo>
                <a:cubicBezTo>
                  <a:pt x="438322" y="404379"/>
                  <a:pt x="440555" y="402890"/>
                  <a:pt x="443779" y="401278"/>
                </a:cubicBezTo>
                <a:cubicBezTo>
                  <a:pt x="447004" y="399666"/>
                  <a:pt x="449485" y="397495"/>
                  <a:pt x="451221" y="394767"/>
                </a:cubicBezTo>
                <a:cubicBezTo>
                  <a:pt x="455438" y="392286"/>
                  <a:pt x="462261" y="388442"/>
                  <a:pt x="471691" y="383233"/>
                </a:cubicBezTo>
                <a:lnTo>
                  <a:pt x="479504" y="377280"/>
                </a:lnTo>
                <a:cubicBezTo>
                  <a:pt x="484961" y="374799"/>
                  <a:pt x="488310" y="372691"/>
                  <a:pt x="489550" y="370954"/>
                </a:cubicBezTo>
                <a:cubicBezTo>
                  <a:pt x="490790" y="369218"/>
                  <a:pt x="493271" y="367482"/>
                  <a:pt x="496991" y="365745"/>
                </a:cubicBezTo>
                <a:cubicBezTo>
                  <a:pt x="497987" y="360288"/>
                  <a:pt x="501028" y="356134"/>
                  <a:pt x="506113" y="353281"/>
                </a:cubicBezTo>
                <a:cubicBezTo>
                  <a:pt x="511198" y="350429"/>
                  <a:pt x="514236" y="347514"/>
                  <a:pt x="515229" y="344537"/>
                </a:cubicBezTo>
                <a:cubicBezTo>
                  <a:pt x="519941" y="341065"/>
                  <a:pt x="526702" y="334864"/>
                  <a:pt x="535509" y="325934"/>
                </a:cubicBezTo>
                <a:cubicBezTo>
                  <a:pt x="544317" y="317004"/>
                  <a:pt x="548721" y="311547"/>
                  <a:pt x="548721" y="309563"/>
                </a:cubicBezTo>
                <a:cubicBezTo>
                  <a:pt x="548721" y="308819"/>
                  <a:pt x="548225" y="308447"/>
                  <a:pt x="547232" y="308447"/>
                </a:cubicBezTo>
                <a:lnTo>
                  <a:pt x="546488" y="308447"/>
                </a:lnTo>
                <a:lnTo>
                  <a:pt x="543512" y="310307"/>
                </a:lnTo>
                <a:lnTo>
                  <a:pt x="536814" y="309563"/>
                </a:lnTo>
                <a:lnTo>
                  <a:pt x="529739" y="310307"/>
                </a:lnTo>
                <a:lnTo>
                  <a:pt x="524530" y="307702"/>
                </a:lnTo>
                <a:lnTo>
                  <a:pt x="519693" y="308447"/>
                </a:lnTo>
                <a:close/>
                <a:moveTo>
                  <a:pt x="1308668" y="278309"/>
                </a:moveTo>
                <a:cubicBezTo>
                  <a:pt x="1306684" y="278309"/>
                  <a:pt x="1303707" y="279549"/>
                  <a:pt x="1299739" y="282030"/>
                </a:cubicBezTo>
                <a:lnTo>
                  <a:pt x="1291181" y="282030"/>
                </a:lnTo>
                <a:cubicBezTo>
                  <a:pt x="1290189" y="282030"/>
                  <a:pt x="1287460" y="283518"/>
                  <a:pt x="1282995" y="286494"/>
                </a:cubicBezTo>
                <a:lnTo>
                  <a:pt x="1276670" y="287983"/>
                </a:lnTo>
                <a:lnTo>
                  <a:pt x="1272205" y="290215"/>
                </a:lnTo>
                <a:cubicBezTo>
                  <a:pt x="1271213" y="290711"/>
                  <a:pt x="1268299" y="292882"/>
                  <a:pt x="1263462" y="296726"/>
                </a:cubicBezTo>
                <a:cubicBezTo>
                  <a:pt x="1258625" y="300571"/>
                  <a:pt x="1253912" y="303672"/>
                  <a:pt x="1249323" y="306028"/>
                </a:cubicBezTo>
                <a:cubicBezTo>
                  <a:pt x="1244734" y="308385"/>
                  <a:pt x="1240021" y="314524"/>
                  <a:pt x="1235184" y="324446"/>
                </a:cubicBezTo>
                <a:cubicBezTo>
                  <a:pt x="1230348" y="334367"/>
                  <a:pt x="1227929" y="340073"/>
                  <a:pt x="1227929" y="341561"/>
                </a:cubicBezTo>
                <a:cubicBezTo>
                  <a:pt x="1227929" y="343049"/>
                  <a:pt x="1228673" y="343793"/>
                  <a:pt x="1230161" y="343793"/>
                </a:cubicBezTo>
                <a:lnTo>
                  <a:pt x="1242812" y="338212"/>
                </a:lnTo>
                <a:cubicBezTo>
                  <a:pt x="1247525" y="335980"/>
                  <a:pt x="1251928" y="333127"/>
                  <a:pt x="1256020" y="329655"/>
                </a:cubicBezTo>
                <a:cubicBezTo>
                  <a:pt x="1260113" y="326182"/>
                  <a:pt x="1266004" y="321965"/>
                  <a:pt x="1273694" y="317004"/>
                </a:cubicBezTo>
                <a:lnTo>
                  <a:pt x="1276670" y="314028"/>
                </a:lnTo>
                <a:cubicBezTo>
                  <a:pt x="1277166" y="313035"/>
                  <a:pt x="1279461" y="311237"/>
                  <a:pt x="1283554" y="308633"/>
                </a:cubicBezTo>
                <a:cubicBezTo>
                  <a:pt x="1287646" y="306028"/>
                  <a:pt x="1290685" y="303486"/>
                  <a:pt x="1292669" y="301005"/>
                </a:cubicBezTo>
                <a:lnTo>
                  <a:pt x="1296390" y="299517"/>
                </a:lnTo>
                <a:cubicBezTo>
                  <a:pt x="1300607" y="292820"/>
                  <a:pt x="1304886" y="288727"/>
                  <a:pt x="1309226" y="287239"/>
                </a:cubicBezTo>
                <a:cubicBezTo>
                  <a:pt x="1313567" y="285750"/>
                  <a:pt x="1315738" y="284262"/>
                  <a:pt x="1315738" y="282774"/>
                </a:cubicBezTo>
                <a:cubicBezTo>
                  <a:pt x="1315738" y="279797"/>
                  <a:pt x="1313381" y="278309"/>
                  <a:pt x="1308668" y="278309"/>
                </a:cubicBezTo>
                <a:close/>
                <a:moveTo>
                  <a:pt x="2218710" y="251520"/>
                </a:moveTo>
                <a:cubicBezTo>
                  <a:pt x="2234109" y="251520"/>
                  <a:pt x="2242554" y="262186"/>
                  <a:pt x="2244046" y="283518"/>
                </a:cubicBezTo>
                <a:cubicBezTo>
                  <a:pt x="2244543" y="287983"/>
                  <a:pt x="2245785" y="290215"/>
                  <a:pt x="2247773" y="290215"/>
                </a:cubicBezTo>
                <a:cubicBezTo>
                  <a:pt x="2250253" y="290215"/>
                  <a:pt x="2253791" y="285688"/>
                  <a:pt x="2258386" y="276635"/>
                </a:cubicBezTo>
                <a:cubicBezTo>
                  <a:pt x="2262980" y="267581"/>
                  <a:pt x="2272721" y="263054"/>
                  <a:pt x="2287608" y="263054"/>
                </a:cubicBezTo>
                <a:cubicBezTo>
                  <a:pt x="2298274" y="263054"/>
                  <a:pt x="2303607" y="269875"/>
                  <a:pt x="2303607" y="283518"/>
                </a:cubicBezTo>
                <a:cubicBezTo>
                  <a:pt x="2303607" y="299641"/>
                  <a:pt x="2296413" y="314896"/>
                  <a:pt x="2282027" y="329282"/>
                </a:cubicBezTo>
                <a:cubicBezTo>
                  <a:pt x="2281034" y="331267"/>
                  <a:pt x="2280290" y="333499"/>
                  <a:pt x="2279794" y="335980"/>
                </a:cubicBezTo>
                <a:lnTo>
                  <a:pt x="2274585" y="351235"/>
                </a:lnTo>
                <a:lnTo>
                  <a:pt x="2274585" y="351979"/>
                </a:lnTo>
                <a:cubicBezTo>
                  <a:pt x="2274585" y="353467"/>
                  <a:pt x="2273531" y="355513"/>
                  <a:pt x="2271423" y="358118"/>
                </a:cubicBezTo>
                <a:cubicBezTo>
                  <a:pt x="2269314" y="360722"/>
                  <a:pt x="2268260" y="363017"/>
                  <a:pt x="2268260" y="365001"/>
                </a:cubicBezTo>
                <a:lnTo>
                  <a:pt x="2269004" y="374303"/>
                </a:lnTo>
                <a:lnTo>
                  <a:pt x="2267516" y="384721"/>
                </a:lnTo>
                <a:cubicBezTo>
                  <a:pt x="2267516" y="389434"/>
                  <a:pt x="2268382" y="392534"/>
                  <a:pt x="2270115" y="394023"/>
                </a:cubicBezTo>
                <a:cubicBezTo>
                  <a:pt x="2278029" y="392038"/>
                  <a:pt x="2283779" y="388752"/>
                  <a:pt x="2287366" y="384163"/>
                </a:cubicBezTo>
                <a:cubicBezTo>
                  <a:pt x="2290953" y="379574"/>
                  <a:pt x="2293487" y="377032"/>
                  <a:pt x="2294968" y="376535"/>
                </a:cubicBezTo>
                <a:lnTo>
                  <a:pt x="2298677" y="375047"/>
                </a:lnTo>
                <a:cubicBezTo>
                  <a:pt x="2300905" y="371326"/>
                  <a:pt x="2303502" y="368226"/>
                  <a:pt x="2306467" y="365745"/>
                </a:cubicBezTo>
                <a:lnTo>
                  <a:pt x="2312402" y="360536"/>
                </a:lnTo>
                <a:cubicBezTo>
                  <a:pt x="2316111" y="360536"/>
                  <a:pt x="2318337" y="358862"/>
                  <a:pt x="2319080" y="355513"/>
                </a:cubicBezTo>
                <a:cubicBezTo>
                  <a:pt x="2319822" y="352165"/>
                  <a:pt x="2322480" y="349498"/>
                  <a:pt x="2327056" y="347514"/>
                </a:cubicBezTo>
                <a:cubicBezTo>
                  <a:pt x="2331631" y="345530"/>
                  <a:pt x="2335897" y="341499"/>
                  <a:pt x="2339854" y="335422"/>
                </a:cubicBezTo>
                <a:cubicBezTo>
                  <a:pt x="2343811" y="329345"/>
                  <a:pt x="2347891" y="326306"/>
                  <a:pt x="2352092" y="326306"/>
                </a:cubicBezTo>
                <a:cubicBezTo>
                  <a:pt x="2353577" y="326306"/>
                  <a:pt x="2355308" y="327546"/>
                  <a:pt x="2357286" y="330027"/>
                </a:cubicBezTo>
                <a:cubicBezTo>
                  <a:pt x="2359265" y="332507"/>
                  <a:pt x="2360254" y="334491"/>
                  <a:pt x="2360254" y="335980"/>
                </a:cubicBezTo>
                <a:cubicBezTo>
                  <a:pt x="2360254" y="344165"/>
                  <a:pt x="2357774" y="352599"/>
                  <a:pt x="2352813" y="361281"/>
                </a:cubicBezTo>
                <a:lnTo>
                  <a:pt x="2351330" y="371699"/>
                </a:lnTo>
                <a:lnTo>
                  <a:pt x="2348726" y="376535"/>
                </a:lnTo>
                <a:cubicBezTo>
                  <a:pt x="2345005" y="378520"/>
                  <a:pt x="2342587" y="380628"/>
                  <a:pt x="2341470" y="382861"/>
                </a:cubicBezTo>
                <a:cubicBezTo>
                  <a:pt x="2340354" y="385093"/>
                  <a:pt x="2337442" y="387822"/>
                  <a:pt x="2332733" y="391046"/>
                </a:cubicBezTo>
                <a:lnTo>
                  <a:pt x="2329012" y="396255"/>
                </a:lnTo>
                <a:cubicBezTo>
                  <a:pt x="2323555" y="397991"/>
                  <a:pt x="2319897" y="400844"/>
                  <a:pt x="2318039" y="404813"/>
                </a:cubicBezTo>
                <a:cubicBezTo>
                  <a:pt x="2316180" y="408782"/>
                  <a:pt x="2313577" y="411014"/>
                  <a:pt x="2310228" y="411510"/>
                </a:cubicBezTo>
                <a:cubicBezTo>
                  <a:pt x="2306879" y="412006"/>
                  <a:pt x="2303223" y="414487"/>
                  <a:pt x="2299258" y="418951"/>
                </a:cubicBezTo>
                <a:cubicBezTo>
                  <a:pt x="2296778" y="420192"/>
                  <a:pt x="2293801" y="421308"/>
                  <a:pt x="2290328" y="422300"/>
                </a:cubicBezTo>
                <a:lnTo>
                  <a:pt x="2289584" y="426021"/>
                </a:lnTo>
                <a:cubicBezTo>
                  <a:pt x="2287104" y="428501"/>
                  <a:pt x="2283198" y="430486"/>
                  <a:pt x="2277867" y="431974"/>
                </a:cubicBezTo>
                <a:cubicBezTo>
                  <a:pt x="2272536" y="433462"/>
                  <a:pt x="2268569" y="434888"/>
                  <a:pt x="2265967" y="436253"/>
                </a:cubicBezTo>
                <a:cubicBezTo>
                  <a:pt x="2263364" y="437617"/>
                  <a:pt x="2261566" y="438299"/>
                  <a:pt x="2260574" y="438299"/>
                </a:cubicBezTo>
                <a:cubicBezTo>
                  <a:pt x="2255862" y="438299"/>
                  <a:pt x="2251522" y="437369"/>
                  <a:pt x="2247555" y="435509"/>
                </a:cubicBezTo>
                <a:cubicBezTo>
                  <a:pt x="2243588" y="433648"/>
                  <a:pt x="2239496" y="432470"/>
                  <a:pt x="2235279" y="431974"/>
                </a:cubicBezTo>
                <a:cubicBezTo>
                  <a:pt x="2233791" y="430486"/>
                  <a:pt x="2232923" y="428873"/>
                  <a:pt x="2232675" y="427137"/>
                </a:cubicBezTo>
                <a:cubicBezTo>
                  <a:pt x="2232427" y="425401"/>
                  <a:pt x="2231188" y="423106"/>
                  <a:pt x="2228957" y="420254"/>
                </a:cubicBezTo>
                <a:cubicBezTo>
                  <a:pt x="2226727" y="417401"/>
                  <a:pt x="2225611" y="413494"/>
                  <a:pt x="2225611" y="408533"/>
                </a:cubicBezTo>
                <a:lnTo>
                  <a:pt x="2227100" y="401464"/>
                </a:lnTo>
                <a:cubicBezTo>
                  <a:pt x="2227100" y="400472"/>
                  <a:pt x="2226480" y="399232"/>
                  <a:pt x="2225239" y="397743"/>
                </a:cubicBezTo>
                <a:cubicBezTo>
                  <a:pt x="2223999" y="396255"/>
                  <a:pt x="2223379" y="395015"/>
                  <a:pt x="2223379" y="394023"/>
                </a:cubicBezTo>
                <a:cubicBezTo>
                  <a:pt x="2223379" y="393031"/>
                  <a:pt x="2223627" y="392286"/>
                  <a:pt x="2224123" y="391790"/>
                </a:cubicBezTo>
                <a:cubicBezTo>
                  <a:pt x="2224619" y="391294"/>
                  <a:pt x="2224867" y="390550"/>
                  <a:pt x="2224867" y="389558"/>
                </a:cubicBezTo>
                <a:cubicBezTo>
                  <a:pt x="2224867" y="388318"/>
                  <a:pt x="2224619" y="386953"/>
                  <a:pt x="2224123" y="385465"/>
                </a:cubicBezTo>
                <a:cubicBezTo>
                  <a:pt x="2223627" y="383977"/>
                  <a:pt x="2223379" y="382737"/>
                  <a:pt x="2223379" y="381744"/>
                </a:cubicBezTo>
                <a:lnTo>
                  <a:pt x="2225611" y="363513"/>
                </a:lnTo>
                <a:cubicBezTo>
                  <a:pt x="2225611" y="362025"/>
                  <a:pt x="2225115" y="361281"/>
                  <a:pt x="2224123" y="361281"/>
                </a:cubicBezTo>
                <a:cubicBezTo>
                  <a:pt x="2223131" y="361281"/>
                  <a:pt x="2221332" y="362521"/>
                  <a:pt x="2218728" y="365001"/>
                </a:cubicBezTo>
                <a:cubicBezTo>
                  <a:pt x="2216123" y="367482"/>
                  <a:pt x="2213085" y="368722"/>
                  <a:pt x="2209612" y="368722"/>
                </a:cubicBezTo>
                <a:cubicBezTo>
                  <a:pt x="2207628" y="370210"/>
                  <a:pt x="2206013" y="373311"/>
                  <a:pt x="2204769" y="378024"/>
                </a:cubicBezTo>
                <a:cubicBezTo>
                  <a:pt x="2202785" y="380504"/>
                  <a:pt x="2200305" y="382737"/>
                  <a:pt x="2197328" y="384721"/>
                </a:cubicBezTo>
                <a:lnTo>
                  <a:pt x="2195840" y="386953"/>
                </a:lnTo>
                <a:cubicBezTo>
                  <a:pt x="2195344" y="388690"/>
                  <a:pt x="2193483" y="390116"/>
                  <a:pt x="2190259" y="391232"/>
                </a:cubicBezTo>
                <a:cubicBezTo>
                  <a:pt x="2187034" y="392348"/>
                  <a:pt x="2184802" y="393775"/>
                  <a:pt x="2183562" y="395511"/>
                </a:cubicBezTo>
                <a:lnTo>
                  <a:pt x="2179841" y="399232"/>
                </a:lnTo>
                <a:lnTo>
                  <a:pt x="2172771" y="398488"/>
                </a:lnTo>
                <a:cubicBezTo>
                  <a:pt x="2172271" y="398984"/>
                  <a:pt x="2170905" y="401154"/>
                  <a:pt x="2168673" y="404999"/>
                </a:cubicBezTo>
                <a:cubicBezTo>
                  <a:pt x="2166440" y="408844"/>
                  <a:pt x="2163588" y="412006"/>
                  <a:pt x="2160115" y="414487"/>
                </a:cubicBezTo>
                <a:lnTo>
                  <a:pt x="2131832" y="437555"/>
                </a:lnTo>
                <a:cubicBezTo>
                  <a:pt x="2128855" y="439539"/>
                  <a:pt x="2124515" y="442020"/>
                  <a:pt x="2118810" y="444996"/>
                </a:cubicBezTo>
                <a:lnTo>
                  <a:pt x="2116577" y="447229"/>
                </a:lnTo>
                <a:cubicBezTo>
                  <a:pt x="2096730" y="460375"/>
                  <a:pt x="2082713" y="466949"/>
                  <a:pt x="2074527" y="466949"/>
                </a:cubicBezTo>
                <a:cubicBezTo>
                  <a:pt x="2067826" y="466949"/>
                  <a:pt x="2060011" y="465088"/>
                  <a:pt x="2051081" y="461367"/>
                </a:cubicBezTo>
                <a:cubicBezTo>
                  <a:pt x="2042152" y="457647"/>
                  <a:pt x="2037315" y="453182"/>
                  <a:pt x="2036570" y="447973"/>
                </a:cubicBezTo>
                <a:lnTo>
                  <a:pt x="2032850" y="432718"/>
                </a:lnTo>
                <a:cubicBezTo>
                  <a:pt x="2030617" y="429245"/>
                  <a:pt x="2029501" y="424408"/>
                  <a:pt x="2029501" y="418207"/>
                </a:cubicBezTo>
                <a:cubicBezTo>
                  <a:pt x="2029501" y="415231"/>
                  <a:pt x="2029749" y="413246"/>
                  <a:pt x="2030245" y="412254"/>
                </a:cubicBezTo>
                <a:lnTo>
                  <a:pt x="2030245" y="410022"/>
                </a:lnTo>
                <a:lnTo>
                  <a:pt x="2029501" y="397743"/>
                </a:lnTo>
                <a:cubicBezTo>
                  <a:pt x="2029501" y="394767"/>
                  <a:pt x="2031858" y="393279"/>
                  <a:pt x="2036570" y="393279"/>
                </a:cubicBezTo>
                <a:lnTo>
                  <a:pt x="2035826" y="383233"/>
                </a:lnTo>
                <a:cubicBezTo>
                  <a:pt x="2035826" y="382240"/>
                  <a:pt x="2037997" y="378334"/>
                  <a:pt x="2042338" y="371512"/>
                </a:cubicBezTo>
                <a:cubicBezTo>
                  <a:pt x="2046678" y="364691"/>
                  <a:pt x="2049593" y="360784"/>
                  <a:pt x="2051081" y="359792"/>
                </a:cubicBezTo>
                <a:lnTo>
                  <a:pt x="2054802" y="354955"/>
                </a:lnTo>
                <a:cubicBezTo>
                  <a:pt x="2054554" y="351979"/>
                  <a:pt x="2056292" y="348816"/>
                  <a:pt x="2060017" y="345468"/>
                </a:cubicBezTo>
                <a:cubicBezTo>
                  <a:pt x="2063741" y="342119"/>
                  <a:pt x="2066722" y="338708"/>
                  <a:pt x="2068958" y="335236"/>
                </a:cubicBezTo>
                <a:cubicBezTo>
                  <a:pt x="2071194" y="331763"/>
                  <a:pt x="2075417" y="327918"/>
                  <a:pt x="2081626" y="323701"/>
                </a:cubicBezTo>
                <a:lnTo>
                  <a:pt x="2092800" y="312539"/>
                </a:lnTo>
                <a:cubicBezTo>
                  <a:pt x="2101493" y="303858"/>
                  <a:pt x="2110930" y="296912"/>
                  <a:pt x="2121112" y="291703"/>
                </a:cubicBezTo>
                <a:cubicBezTo>
                  <a:pt x="2122600" y="291207"/>
                  <a:pt x="2125642" y="288727"/>
                  <a:pt x="2130236" y="284262"/>
                </a:cubicBezTo>
                <a:cubicBezTo>
                  <a:pt x="2134831" y="279797"/>
                  <a:pt x="2140047" y="276511"/>
                  <a:pt x="2145884" y="274402"/>
                </a:cubicBezTo>
                <a:cubicBezTo>
                  <a:pt x="2151720" y="272294"/>
                  <a:pt x="2157432" y="269627"/>
                  <a:pt x="2163019" y="266403"/>
                </a:cubicBezTo>
                <a:cubicBezTo>
                  <a:pt x="2168606" y="263178"/>
                  <a:pt x="2173016" y="261566"/>
                  <a:pt x="2176248" y="261566"/>
                </a:cubicBezTo>
                <a:lnTo>
                  <a:pt x="2179225" y="261566"/>
                </a:lnTo>
                <a:cubicBezTo>
                  <a:pt x="2180217" y="261566"/>
                  <a:pt x="2186798" y="258465"/>
                  <a:pt x="2198968" y="252264"/>
                </a:cubicBezTo>
                <a:lnTo>
                  <a:pt x="2201206" y="252264"/>
                </a:lnTo>
                <a:cubicBezTo>
                  <a:pt x="2202198" y="252264"/>
                  <a:pt x="2204556" y="253256"/>
                  <a:pt x="2208281" y="255240"/>
                </a:cubicBezTo>
                <a:lnTo>
                  <a:pt x="2209025" y="255240"/>
                </a:lnTo>
                <a:lnTo>
                  <a:pt x="2214990" y="252264"/>
                </a:lnTo>
                <a:cubicBezTo>
                  <a:pt x="2215982" y="251768"/>
                  <a:pt x="2217222" y="251520"/>
                  <a:pt x="2218710" y="251520"/>
                </a:cubicBezTo>
                <a:close/>
                <a:moveTo>
                  <a:pt x="1321435" y="247055"/>
                </a:moveTo>
                <a:cubicBezTo>
                  <a:pt x="1322427" y="247055"/>
                  <a:pt x="1324473" y="247799"/>
                  <a:pt x="1327571" y="249287"/>
                </a:cubicBezTo>
                <a:cubicBezTo>
                  <a:pt x="1330670" y="250776"/>
                  <a:pt x="1334450" y="251520"/>
                  <a:pt x="1338911" y="251520"/>
                </a:cubicBezTo>
                <a:cubicBezTo>
                  <a:pt x="1344364" y="251520"/>
                  <a:pt x="1349384" y="254000"/>
                  <a:pt x="1353971" y="258961"/>
                </a:cubicBezTo>
                <a:cubicBezTo>
                  <a:pt x="1358558" y="263922"/>
                  <a:pt x="1360851" y="268511"/>
                  <a:pt x="1360851" y="272728"/>
                </a:cubicBezTo>
                <a:cubicBezTo>
                  <a:pt x="1360851" y="280417"/>
                  <a:pt x="1356890" y="288231"/>
                  <a:pt x="1348968" y="296168"/>
                </a:cubicBezTo>
                <a:cubicBezTo>
                  <a:pt x="1341046" y="304106"/>
                  <a:pt x="1334733" y="308571"/>
                  <a:pt x="1330027" y="309563"/>
                </a:cubicBezTo>
                <a:cubicBezTo>
                  <a:pt x="1325818" y="313780"/>
                  <a:pt x="1322600" y="316446"/>
                  <a:pt x="1320371" y="317562"/>
                </a:cubicBezTo>
                <a:cubicBezTo>
                  <a:pt x="1318143" y="318678"/>
                  <a:pt x="1315852" y="320415"/>
                  <a:pt x="1313499" y="322771"/>
                </a:cubicBezTo>
                <a:cubicBezTo>
                  <a:pt x="1311147" y="325128"/>
                  <a:pt x="1309228" y="326306"/>
                  <a:pt x="1307744" y="326306"/>
                </a:cubicBezTo>
                <a:cubicBezTo>
                  <a:pt x="1306752" y="326306"/>
                  <a:pt x="1306009" y="325996"/>
                  <a:pt x="1305514" y="325376"/>
                </a:cubicBezTo>
                <a:cubicBezTo>
                  <a:pt x="1305020" y="324756"/>
                  <a:pt x="1304277" y="324446"/>
                  <a:pt x="1303285" y="324446"/>
                </a:cubicBezTo>
                <a:cubicBezTo>
                  <a:pt x="1299324" y="324446"/>
                  <a:pt x="1294993" y="329282"/>
                  <a:pt x="1290292" y="338956"/>
                </a:cubicBezTo>
                <a:lnTo>
                  <a:pt x="1283606" y="338212"/>
                </a:lnTo>
                <a:cubicBezTo>
                  <a:pt x="1279397" y="340941"/>
                  <a:pt x="1276673" y="343917"/>
                  <a:pt x="1275435" y="347142"/>
                </a:cubicBezTo>
                <a:cubicBezTo>
                  <a:pt x="1274197" y="350366"/>
                  <a:pt x="1271597" y="351979"/>
                  <a:pt x="1267636" y="351979"/>
                </a:cubicBezTo>
                <a:cubicBezTo>
                  <a:pt x="1258474" y="361157"/>
                  <a:pt x="1252284" y="365745"/>
                  <a:pt x="1249067" y="365745"/>
                </a:cubicBezTo>
                <a:cubicBezTo>
                  <a:pt x="1248571" y="365745"/>
                  <a:pt x="1246837" y="365249"/>
                  <a:pt x="1243864" y="364257"/>
                </a:cubicBezTo>
                <a:cubicBezTo>
                  <a:pt x="1241884" y="366738"/>
                  <a:pt x="1240893" y="369342"/>
                  <a:pt x="1240893" y="372071"/>
                </a:cubicBezTo>
                <a:cubicBezTo>
                  <a:pt x="1240893" y="375047"/>
                  <a:pt x="1238913" y="376783"/>
                  <a:pt x="1234952" y="377280"/>
                </a:cubicBezTo>
                <a:lnTo>
                  <a:pt x="1230127" y="381744"/>
                </a:lnTo>
                <a:lnTo>
                  <a:pt x="1226412" y="381000"/>
                </a:lnTo>
                <a:lnTo>
                  <a:pt x="1218982" y="388814"/>
                </a:lnTo>
                <a:cubicBezTo>
                  <a:pt x="1215269" y="388814"/>
                  <a:pt x="1211432" y="390054"/>
                  <a:pt x="1207471" y="392534"/>
                </a:cubicBezTo>
                <a:cubicBezTo>
                  <a:pt x="1206975" y="395511"/>
                  <a:pt x="1206231" y="399294"/>
                  <a:pt x="1205239" y="403883"/>
                </a:cubicBezTo>
                <a:cubicBezTo>
                  <a:pt x="1204247" y="408471"/>
                  <a:pt x="1203750" y="411014"/>
                  <a:pt x="1203750" y="411510"/>
                </a:cubicBezTo>
                <a:cubicBezTo>
                  <a:pt x="1203750" y="418703"/>
                  <a:pt x="1210324" y="422300"/>
                  <a:pt x="1223470" y="422300"/>
                </a:cubicBezTo>
                <a:lnTo>
                  <a:pt x="1241335" y="419696"/>
                </a:lnTo>
                <a:cubicBezTo>
                  <a:pt x="1246048" y="419696"/>
                  <a:pt x="1250451" y="418455"/>
                  <a:pt x="1254544" y="415975"/>
                </a:cubicBezTo>
                <a:cubicBezTo>
                  <a:pt x="1258636" y="413494"/>
                  <a:pt x="1263041" y="412254"/>
                  <a:pt x="1267758" y="412254"/>
                </a:cubicBezTo>
                <a:cubicBezTo>
                  <a:pt x="1269246" y="412254"/>
                  <a:pt x="1271479" y="411758"/>
                  <a:pt x="1274455" y="410766"/>
                </a:cubicBezTo>
                <a:lnTo>
                  <a:pt x="1278176" y="412254"/>
                </a:lnTo>
                <a:cubicBezTo>
                  <a:pt x="1279912" y="408533"/>
                  <a:pt x="1283137" y="405185"/>
                  <a:pt x="1287850" y="402208"/>
                </a:cubicBezTo>
                <a:cubicBezTo>
                  <a:pt x="1292563" y="399232"/>
                  <a:pt x="1296285" y="397743"/>
                  <a:pt x="1299018" y="397743"/>
                </a:cubicBezTo>
                <a:lnTo>
                  <a:pt x="1302738" y="395511"/>
                </a:lnTo>
                <a:cubicBezTo>
                  <a:pt x="1303731" y="392534"/>
                  <a:pt x="1305219" y="390550"/>
                  <a:pt x="1307203" y="389558"/>
                </a:cubicBezTo>
                <a:lnTo>
                  <a:pt x="1310180" y="386953"/>
                </a:lnTo>
                <a:cubicBezTo>
                  <a:pt x="1312164" y="384969"/>
                  <a:pt x="1314025" y="383977"/>
                  <a:pt x="1315761" y="383977"/>
                </a:cubicBezTo>
                <a:lnTo>
                  <a:pt x="1320970" y="383977"/>
                </a:lnTo>
                <a:lnTo>
                  <a:pt x="1322458" y="383233"/>
                </a:lnTo>
                <a:cubicBezTo>
                  <a:pt x="1325435" y="376783"/>
                  <a:pt x="1329591" y="373001"/>
                  <a:pt x="1334925" y="371885"/>
                </a:cubicBezTo>
                <a:cubicBezTo>
                  <a:pt x="1340260" y="370768"/>
                  <a:pt x="1343610" y="368970"/>
                  <a:pt x="1344974" y="366490"/>
                </a:cubicBezTo>
                <a:cubicBezTo>
                  <a:pt x="1346339" y="364009"/>
                  <a:pt x="1348757" y="362521"/>
                  <a:pt x="1352230" y="362025"/>
                </a:cubicBezTo>
                <a:cubicBezTo>
                  <a:pt x="1355702" y="361529"/>
                  <a:pt x="1358617" y="359854"/>
                  <a:pt x="1360973" y="357002"/>
                </a:cubicBezTo>
                <a:cubicBezTo>
                  <a:pt x="1363330" y="354149"/>
                  <a:pt x="1366245" y="351483"/>
                  <a:pt x="1369720" y="349002"/>
                </a:cubicBezTo>
                <a:cubicBezTo>
                  <a:pt x="1373194" y="346522"/>
                  <a:pt x="1375614" y="344661"/>
                  <a:pt x="1376978" y="343421"/>
                </a:cubicBezTo>
                <a:cubicBezTo>
                  <a:pt x="1378342" y="342181"/>
                  <a:pt x="1379521" y="341561"/>
                  <a:pt x="1380513" y="341561"/>
                </a:cubicBezTo>
                <a:cubicBezTo>
                  <a:pt x="1382001" y="341561"/>
                  <a:pt x="1382745" y="342677"/>
                  <a:pt x="1382745" y="344909"/>
                </a:cubicBezTo>
                <a:cubicBezTo>
                  <a:pt x="1382745" y="347142"/>
                  <a:pt x="1383241" y="348258"/>
                  <a:pt x="1384233" y="348258"/>
                </a:cubicBezTo>
                <a:cubicBezTo>
                  <a:pt x="1385226" y="348258"/>
                  <a:pt x="1385722" y="347762"/>
                  <a:pt x="1385722" y="346770"/>
                </a:cubicBezTo>
                <a:cubicBezTo>
                  <a:pt x="1385722" y="345778"/>
                  <a:pt x="1385474" y="344537"/>
                  <a:pt x="1384978" y="343049"/>
                </a:cubicBezTo>
                <a:lnTo>
                  <a:pt x="1384978" y="340445"/>
                </a:lnTo>
                <a:cubicBezTo>
                  <a:pt x="1384978" y="336724"/>
                  <a:pt x="1386962" y="334243"/>
                  <a:pt x="1390931" y="333003"/>
                </a:cubicBezTo>
                <a:lnTo>
                  <a:pt x="1406792" y="322781"/>
                </a:lnTo>
                <a:lnTo>
                  <a:pt x="1407791" y="321710"/>
                </a:lnTo>
                <a:lnTo>
                  <a:pt x="1409120" y="316027"/>
                </a:lnTo>
                <a:cubicBezTo>
                  <a:pt x="1409834" y="314508"/>
                  <a:pt x="1410780" y="313532"/>
                  <a:pt x="1411959" y="313097"/>
                </a:cubicBezTo>
                <a:cubicBezTo>
                  <a:pt x="1414315" y="312229"/>
                  <a:pt x="1416113" y="311237"/>
                  <a:pt x="1417354" y="310121"/>
                </a:cubicBezTo>
                <a:cubicBezTo>
                  <a:pt x="1418594" y="309005"/>
                  <a:pt x="1419958" y="308447"/>
                  <a:pt x="1421446" y="308447"/>
                </a:cubicBezTo>
                <a:cubicBezTo>
                  <a:pt x="1423059" y="308447"/>
                  <a:pt x="1424268" y="308912"/>
                  <a:pt x="1425074" y="309842"/>
                </a:cubicBezTo>
                <a:lnTo>
                  <a:pt x="1425088" y="309889"/>
                </a:lnTo>
                <a:lnTo>
                  <a:pt x="1430931" y="306214"/>
                </a:lnTo>
                <a:cubicBezTo>
                  <a:pt x="1436632" y="301997"/>
                  <a:pt x="1442333" y="299765"/>
                  <a:pt x="1448034" y="299517"/>
                </a:cubicBezTo>
                <a:lnTo>
                  <a:pt x="1450633" y="295796"/>
                </a:lnTo>
                <a:cubicBezTo>
                  <a:pt x="1459059" y="292572"/>
                  <a:pt x="1464759" y="287487"/>
                  <a:pt x="1467734" y="280541"/>
                </a:cubicBezTo>
                <a:cubicBezTo>
                  <a:pt x="1470708" y="273596"/>
                  <a:pt x="1474798" y="270123"/>
                  <a:pt x="1480003" y="270123"/>
                </a:cubicBezTo>
                <a:cubicBezTo>
                  <a:pt x="1493634" y="270123"/>
                  <a:pt x="1504042" y="275146"/>
                  <a:pt x="1511228" y="285192"/>
                </a:cubicBezTo>
                <a:cubicBezTo>
                  <a:pt x="1518414" y="295238"/>
                  <a:pt x="1522006" y="303238"/>
                  <a:pt x="1522006" y="309191"/>
                </a:cubicBezTo>
                <a:lnTo>
                  <a:pt x="1522751" y="319237"/>
                </a:lnTo>
                <a:cubicBezTo>
                  <a:pt x="1522751" y="322709"/>
                  <a:pt x="1522008" y="327546"/>
                  <a:pt x="1520524" y="333747"/>
                </a:cubicBezTo>
                <a:cubicBezTo>
                  <a:pt x="1517547" y="338212"/>
                  <a:pt x="1516059" y="341561"/>
                  <a:pt x="1516059" y="343793"/>
                </a:cubicBezTo>
                <a:cubicBezTo>
                  <a:pt x="1516059" y="345778"/>
                  <a:pt x="1517299" y="346770"/>
                  <a:pt x="1519780" y="346770"/>
                </a:cubicBezTo>
                <a:cubicBezTo>
                  <a:pt x="1521264" y="346770"/>
                  <a:pt x="1523246" y="345716"/>
                  <a:pt x="1525724" y="343607"/>
                </a:cubicBezTo>
                <a:cubicBezTo>
                  <a:pt x="1528203" y="341499"/>
                  <a:pt x="1530991" y="339576"/>
                  <a:pt x="1534090" y="337840"/>
                </a:cubicBezTo>
                <a:cubicBezTo>
                  <a:pt x="1537189" y="336104"/>
                  <a:pt x="1538986" y="334616"/>
                  <a:pt x="1539482" y="333375"/>
                </a:cubicBezTo>
                <a:cubicBezTo>
                  <a:pt x="1541959" y="327422"/>
                  <a:pt x="1546295" y="323329"/>
                  <a:pt x="1552490" y="321097"/>
                </a:cubicBezTo>
                <a:cubicBezTo>
                  <a:pt x="1558685" y="318865"/>
                  <a:pt x="1562527" y="317004"/>
                  <a:pt x="1564016" y="315516"/>
                </a:cubicBezTo>
                <a:lnTo>
                  <a:pt x="1567730" y="312539"/>
                </a:lnTo>
                <a:lnTo>
                  <a:pt x="1570707" y="306958"/>
                </a:lnTo>
                <a:cubicBezTo>
                  <a:pt x="1577397" y="303982"/>
                  <a:pt x="1581856" y="301253"/>
                  <a:pt x="1584087" y="298773"/>
                </a:cubicBezTo>
                <a:cubicBezTo>
                  <a:pt x="1586318" y="296292"/>
                  <a:pt x="1589292" y="294680"/>
                  <a:pt x="1593011" y="293936"/>
                </a:cubicBezTo>
                <a:cubicBezTo>
                  <a:pt x="1596730" y="293192"/>
                  <a:pt x="1600944" y="290959"/>
                  <a:pt x="1605653" y="287239"/>
                </a:cubicBezTo>
                <a:lnTo>
                  <a:pt x="1611228" y="285750"/>
                </a:lnTo>
                <a:lnTo>
                  <a:pt x="1616431" y="282774"/>
                </a:lnTo>
                <a:cubicBezTo>
                  <a:pt x="1616927" y="282278"/>
                  <a:pt x="1618414" y="281657"/>
                  <a:pt x="1620893" y="280913"/>
                </a:cubicBezTo>
                <a:cubicBezTo>
                  <a:pt x="1623371" y="280169"/>
                  <a:pt x="1627026" y="278867"/>
                  <a:pt x="1631857" y="277007"/>
                </a:cubicBezTo>
                <a:cubicBezTo>
                  <a:pt x="1636688" y="275146"/>
                  <a:pt x="1639972" y="274216"/>
                  <a:pt x="1641708" y="274216"/>
                </a:cubicBezTo>
                <a:cubicBezTo>
                  <a:pt x="1654347" y="274216"/>
                  <a:pt x="1664322" y="279301"/>
                  <a:pt x="1671634" y="289471"/>
                </a:cubicBezTo>
                <a:cubicBezTo>
                  <a:pt x="1678946" y="299641"/>
                  <a:pt x="1682601" y="307826"/>
                  <a:pt x="1682601" y="314028"/>
                </a:cubicBezTo>
                <a:lnTo>
                  <a:pt x="1681857" y="320725"/>
                </a:lnTo>
                <a:lnTo>
                  <a:pt x="1683345" y="330771"/>
                </a:lnTo>
                <a:lnTo>
                  <a:pt x="1683345" y="332259"/>
                </a:lnTo>
                <a:lnTo>
                  <a:pt x="1680369" y="352723"/>
                </a:lnTo>
                <a:lnTo>
                  <a:pt x="1681113" y="359792"/>
                </a:lnTo>
                <a:cubicBezTo>
                  <a:pt x="1681113" y="371450"/>
                  <a:pt x="1678633" y="379512"/>
                  <a:pt x="1673672" y="383977"/>
                </a:cubicBezTo>
                <a:cubicBezTo>
                  <a:pt x="1672431" y="384473"/>
                  <a:pt x="1671811" y="385713"/>
                  <a:pt x="1671811" y="387698"/>
                </a:cubicBezTo>
                <a:lnTo>
                  <a:pt x="1671811" y="391046"/>
                </a:lnTo>
                <a:lnTo>
                  <a:pt x="1679253" y="406673"/>
                </a:lnTo>
                <a:cubicBezTo>
                  <a:pt x="1681489" y="412130"/>
                  <a:pt x="1683227" y="414859"/>
                  <a:pt x="1684467" y="414859"/>
                </a:cubicBezTo>
                <a:lnTo>
                  <a:pt x="1696403" y="411510"/>
                </a:lnTo>
                <a:cubicBezTo>
                  <a:pt x="1699883" y="410518"/>
                  <a:pt x="1702744" y="407913"/>
                  <a:pt x="1704984" y="403697"/>
                </a:cubicBezTo>
                <a:cubicBezTo>
                  <a:pt x="1706972" y="402704"/>
                  <a:pt x="1710452" y="399728"/>
                  <a:pt x="1715425" y="394767"/>
                </a:cubicBezTo>
                <a:cubicBezTo>
                  <a:pt x="1716917" y="390798"/>
                  <a:pt x="1719279" y="388814"/>
                  <a:pt x="1722512" y="388814"/>
                </a:cubicBezTo>
                <a:lnTo>
                  <a:pt x="1724000" y="388814"/>
                </a:lnTo>
                <a:lnTo>
                  <a:pt x="1727732" y="390302"/>
                </a:lnTo>
                <a:cubicBezTo>
                  <a:pt x="1728228" y="390302"/>
                  <a:pt x="1728725" y="390054"/>
                  <a:pt x="1729221" y="389558"/>
                </a:cubicBezTo>
                <a:cubicBezTo>
                  <a:pt x="1729221" y="385341"/>
                  <a:pt x="1731211" y="381744"/>
                  <a:pt x="1735191" y="378768"/>
                </a:cubicBezTo>
                <a:cubicBezTo>
                  <a:pt x="1736435" y="374055"/>
                  <a:pt x="1739233" y="370458"/>
                  <a:pt x="1743583" y="367978"/>
                </a:cubicBezTo>
                <a:cubicBezTo>
                  <a:pt x="1747934" y="365497"/>
                  <a:pt x="1754833" y="361405"/>
                  <a:pt x="1764282" y="355699"/>
                </a:cubicBezTo>
                <a:lnTo>
                  <a:pt x="1773602" y="347514"/>
                </a:lnTo>
                <a:lnTo>
                  <a:pt x="1778078" y="345282"/>
                </a:lnTo>
                <a:lnTo>
                  <a:pt x="1781060" y="341561"/>
                </a:lnTo>
                <a:cubicBezTo>
                  <a:pt x="1783797" y="338336"/>
                  <a:pt x="1786407" y="336724"/>
                  <a:pt x="1788891" y="336724"/>
                </a:cubicBezTo>
                <a:cubicBezTo>
                  <a:pt x="1790755" y="336724"/>
                  <a:pt x="1792154" y="337065"/>
                  <a:pt x="1793086" y="337747"/>
                </a:cubicBezTo>
                <a:lnTo>
                  <a:pt x="1793579" y="338830"/>
                </a:lnTo>
                <a:lnTo>
                  <a:pt x="1794192" y="335236"/>
                </a:lnTo>
                <a:lnTo>
                  <a:pt x="1793442" y="333003"/>
                </a:lnTo>
                <a:lnTo>
                  <a:pt x="1799407" y="327794"/>
                </a:lnTo>
                <a:lnTo>
                  <a:pt x="1801639" y="327794"/>
                </a:lnTo>
                <a:cubicBezTo>
                  <a:pt x="1803376" y="327794"/>
                  <a:pt x="1805982" y="325934"/>
                  <a:pt x="1809459" y="322213"/>
                </a:cubicBezTo>
                <a:lnTo>
                  <a:pt x="1813185" y="320725"/>
                </a:lnTo>
                <a:cubicBezTo>
                  <a:pt x="1818150" y="313283"/>
                  <a:pt x="1822495" y="308943"/>
                  <a:pt x="1826219" y="307702"/>
                </a:cubicBezTo>
                <a:lnTo>
                  <a:pt x="1832184" y="303238"/>
                </a:lnTo>
                <a:cubicBezTo>
                  <a:pt x="1833176" y="302245"/>
                  <a:pt x="1834603" y="301377"/>
                  <a:pt x="1836466" y="300633"/>
                </a:cubicBezTo>
                <a:cubicBezTo>
                  <a:pt x="1838328" y="299889"/>
                  <a:pt x="1841308" y="297470"/>
                  <a:pt x="1845404" y="293378"/>
                </a:cubicBezTo>
                <a:cubicBezTo>
                  <a:pt x="1849501" y="289285"/>
                  <a:pt x="1852791" y="287239"/>
                  <a:pt x="1855276" y="287239"/>
                </a:cubicBezTo>
                <a:cubicBezTo>
                  <a:pt x="1857760" y="287239"/>
                  <a:pt x="1859746" y="287487"/>
                  <a:pt x="1861235" y="287983"/>
                </a:cubicBezTo>
                <a:cubicBezTo>
                  <a:pt x="1862723" y="285006"/>
                  <a:pt x="1865702" y="282092"/>
                  <a:pt x="1870173" y="279239"/>
                </a:cubicBezTo>
                <a:cubicBezTo>
                  <a:pt x="1874644" y="276386"/>
                  <a:pt x="1878245" y="272976"/>
                  <a:pt x="1880978" y="269007"/>
                </a:cubicBezTo>
                <a:lnTo>
                  <a:pt x="1885820" y="266775"/>
                </a:lnTo>
                <a:cubicBezTo>
                  <a:pt x="1889793" y="264790"/>
                  <a:pt x="1893331" y="262248"/>
                  <a:pt x="1896433" y="259147"/>
                </a:cubicBezTo>
                <a:cubicBezTo>
                  <a:pt x="1899536" y="256047"/>
                  <a:pt x="1903571" y="254496"/>
                  <a:pt x="1908540" y="254496"/>
                </a:cubicBezTo>
                <a:cubicBezTo>
                  <a:pt x="1915741" y="254496"/>
                  <a:pt x="1923248" y="258155"/>
                  <a:pt x="1931062" y="265472"/>
                </a:cubicBezTo>
                <a:cubicBezTo>
                  <a:pt x="1938875" y="272790"/>
                  <a:pt x="1942782" y="279797"/>
                  <a:pt x="1942782" y="286494"/>
                </a:cubicBezTo>
                <a:lnTo>
                  <a:pt x="1936457" y="315516"/>
                </a:lnTo>
                <a:cubicBezTo>
                  <a:pt x="1932240" y="336848"/>
                  <a:pt x="1927527" y="348010"/>
                  <a:pt x="1922318" y="349002"/>
                </a:cubicBezTo>
                <a:lnTo>
                  <a:pt x="1920830" y="356816"/>
                </a:lnTo>
                <a:cubicBezTo>
                  <a:pt x="1917357" y="359296"/>
                  <a:pt x="1915621" y="361281"/>
                  <a:pt x="1915621" y="362769"/>
                </a:cubicBezTo>
                <a:lnTo>
                  <a:pt x="1917853" y="371699"/>
                </a:lnTo>
                <a:cubicBezTo>
                  <a:pt x="1917853" y="372939"/>
                  <a:pt x="1916489" y="374799"/>
                  <a:pt x="1913761" y="377280"/>
                </a:cubicBezTo>
                <a:cubicBezTo>
                  <a:pt x="1913264" y="377280"/>
                  <a:pt x="1913016" y="378024"/>
                  <a:pt x="1913016" y="379512"/>
                </a:cubicBezTo>
                <a:lnTo>
                  <a:pt x="1913016" y="394767"/>
                </a:lnTo>
                <a:cubicBezTo>
                  <a:pt x="1913016" y="397495"/>
                  <a:pt x="1911280" y="399728"/>
                  <a:pt x="1907807" y="401464"/>
                </a:cubicBezTo>
                <a:cubicBezTo>
                  <a:pt x="1908304" y="401960"/>
                  <a:pt x="1909048" y="402456"/>
                  <a:pt x="1910040" y="402952"/>
                </a:cubicBezTo>
                <a:cubicBezTo>
                  <a:pt x="1911528" y="401464"/>
                  <a:pt x="1914877" y="400720"/>
                  <a:pt x="1920086" y="400720"/>
                </a:cubicBezTo>
                <a:lnTo>
                  <a:pt x="1926033" y="401464"/>
                </a:lnTo>
                <a:lnTo>
                  <a:pt x="1934207" y="393279"/>
                </a:lnTo>
                <a:cubicBezTo>
                  <a:pt x="1935939" y="392782"/>
                  <a:pt x="1938354" y="391604"/>
                  <a:pt x="1941451" y="389744"/>
                </a:cubicBezTo>
                <a:cubicBezTo>
                  <a:pt x="1944547" y="387884"/>
                  <a:pt x="1949813" y="385465"/>
                  <a:pt x="1957246" y="382489"/>
                </a:cubicBezTo>
                <a:lnTo>
                  <a:pt x="2005924" y="345282"/>
                </a:lnTo>
                <a:cubicBezTo>
                  <a:pt x="2012609" y="338584"/>
                  <a:pt x="2017686" y="335236"/>
                  <a:pt x="2021155" y="335236"/>
                </a:cubicBezTo>
                <a:cubicBezTo>
                  <a:pt x="2024872" y="335236"/>
                  <a:pt x="2026730" y="337592"/>
                  <a:pt x="2026730" y="342305"/>
                </a:cubicBezTo>
                <a:cubicBezTo>
                  <a:pt x="2026730" y="347762"/>
                  <a:pt x="2025676" y="352289"/>
                  <a:pt x="2023568" y="355886"/>
                </a:cubicBezTo>
                <a:cubicBezTo>
                  <a:pt x="2021459" y="359482"/>
                  <a:pt x="2019537" y="363823"/>
                  <a:pt x="2017801" y="368908"/>
                </a:cubicBezTo>
                <a:cubicBezTo>
                  <a:pt x="2016064" y="373993"/>
                  <a:pt x="2014019" y="377528"/>
                  <a:pt x="2011664" y="379512"/>
                </a:cubicBezTo>
                <a:cubicBezTo>
                  <a:pt x="2009310" y="381496"/>
                  <a:pt x="2007389" y="383667"/>
                  <a:pt x="2005900" y="386023"/>
                </a:cubicBezTo>
                <a:cubicBezTo>
                  <a:pt x="2004412" y="388380"/>
                  <a:pt x="2000381" y="391790"/>
                  <a:pt x="1993808" y="396255"/>
                </a:cubicBezTo>
                <a:cubicBezTo>
                  <a:pt x="1987235" y="400720"/>
                  <a:pt x="1981655" y="405247"/>
                  <a:pt x="1977068" y="409836"/>
                </a:cubicBezTo>
                <a:cubicBezTo>
                  <a:pt x="1972481" y="414425"/>
                  <a:pt x="1968699" y="417711"/>
                  <a:pt x="1965722" y="419696"/>
                </a:cubicBezTo>
                <a:lnTo>
                  <a:pt x="1949729" y="431230"/>
                </a:lnTo>
                <a:lnTo>
                  <a:pt x="1947497" y="434950"/>
                </a:lnTo>
                <a:cubicBezTo>
                  <a:pt x="1947001" y="435447"/>
                  <a:pt x="1944706" y="436501"/>
                  <a:pt x="1940614" y="438113"/>
                </a:cubicBezTo>
                <a:cubicBezTo>
                  <a:pt x="1936521" y="439725"/>
                  <a:pt x="1932862" y="441772"/>
                  <a:pt x="1929637" y="444252"/>
                </a:cubicBezTo>
                <a:lnTo>
                  <a:pt x="1922946" y="447973"/>
                </a:lnTo>
                <a:cubicBezTo>
                  <a:pt x="1921458" y="448965"/>
                  <a:pt x="1919039" y="449585"/>
                  <a:pt x="1915691" y="449833"/>
                </a:cubicBezTo>
                <a:cubicBezTo>
                  <a:pt x="1912342" y="450081"/>
                  <a:pt x="1909427" y="451508"/>
                  <a:pt x="1906947" y="454112"/>
                </a:cubicBezTo>
                <a:cubicBezTo>
                  <a:pt x="1904467" y="456717"/>
                  <a:pt x="1902482" y="458019"/>
                  <a:pt x="1900994" y="458019"/>
                </a:cubicBezTo>
                <a:lnTo>
                  <a:pt x="1895413" y="457275"/>
                </a:lnTo>
                <a:lnTo>
                  <a:pt x="1887977" y="459507"/>
                </a:lnTo>
                <a:cubicBezTo>
                  <a:pt x="1883760" y="459507"/>
                  <a:pt x="1878613" y="456965"/>
                  <a:pt x="1872536" y="451880"/>
                </a:cubicBezTo>
                <a:cubicBezTo>
                  <a:pt x="1866459" y="446795"/>
                  <a:pt x="1863421" y="441400"/>
                  <a:pt x="1863421" y="435695"/>
                </a:cubicBezTo>
                <a:lnTo>
                  <a:pt x="1863421" y="433462"/>
                </a:lnTo>
                <a:lnTo>
                  <a:pt x="1864165" y="428253"/>
                </a:lnTo>
                <a:cubicBezTo>
                  <a:pt x="1864165" y="427261"/>
                  <a:pt x="1863421" y="424719"/>
                  <a:pt x="1861932" y="420626"/>
                </a:cubicBezTo>
                <a:cubicBezTo>
                  <a:pt x="1860444" y="416533"/>
                  <a:pt x="1859700" y="414239"/>
                  <a:pt x="1859700" y="413742"/>
                </a:cubicBezTo>
                <a:lnTo>
                  <a:pt x="1860444" y="408533"/>
                </a:lnTo>
                <a:lnTo>
                  <a:pt x="1859700" y="406301"/>
                </a:lnTo>
                <a:cubicBezTo>
                  <a:pt x="1859700" y="399604"/>
                  <a:pt x="1860196" y="395387"/>
                  <a:pt x="1861188" y="393651"/>
                </a:cubicBezTo>
                <a:cubicBezTo>
                  <a:pt x="1862180" y="391914"/>
                  <a:pt x="1862924" y="389496"/>
                  <a:pt x="1863421" y="386395"/>
                </a:cubicBezTo>
                <a:cubicBezTo>
                  <a:pt x="1863917" y="383295"/>
                  <a:pt x="1864413" y="380752"/>
                  <a:pt x="1864909" y="378768"/>
                </a:cubicBezTo>
                <a:lnTo>
                  <a:pt x="1866769" y="369466"/>
                </a:lnTo>
                <a:cubicBezTo>
                  <a:pt x="1867761" y="366490"/>
                  <a:pt x="1869002" y="364505"/>
                  <a:pt x="1870490" y="363513"/>
                </a:cubicBezTo>
                <a:cubicBezTo>
                  <a:pt x="1870986" y="361529"/>
                  <a:pt x="1871978" y="358180"/>
                  <a:pt x="1873466" y="353467"/>
                </a:cubicBezTo>
                <a:lnTo>
                  <a:pt x="1874955" y="346770"/>
                </a:lnTo>
                <a:lnTo>
                  <a:pt x="1878675" y="341561"/>
                </a:lnTo>
                <a:cubicBezTo>
                  <a:pt x="1880660" y="339576"/>
                  <a:pt x="1881838" y="336910"/>
                  <a:pt x="1882210" y="333561"/>
                </a:cubicBezTo>
                <a:cubicBezTo>
                  <a:pt x="1882582" y="330213"/>
                  <a:pt x="1883884" y="326678"/>
                  <a:pt x="1886117" y="322957"/>
                </a:cubicBezTo>
                <a:cubicBezTo>
                  <a:pt x="1888349" y="319237"/>
                  <a:pt x="1889465" y="317004"/>
                  <a:pt x="1889465" y="316260"/>
                </a:cubicBezTo>
                <a:cubicBezTo>
                  <a:pt x="1889465" y="313283"/>
                  <a:pt x="1887977" y="311795"/>
                  <a:pt x="1885001" y="311795"/>
                </a:cubicBezTo>
                <a:cubicBezTo>
                  <a:pt x="1884009" y="311795"/>
                  <a:pt x="1880908" y="313780"/>
                  <a:pt x="1875699" y="317748"/>
                </a:cubicBezTo>
                <a:lnTo>
                  <a:pt x="1868996" y="315516"/>
                </a:lnTo>
                <a:cubicBezTo>
                  <a:pt x="1868500" y="315516"/>
                  <a:pt x="1867135" y="316756"/>
                  <a:pt x="1864903" y="319237"/>
                </a:cubicBezTo>
                <a:cubicBezTo>
                  <a:pt x="1864903" y="320229"/>
                  <a:pt x="1863787" y="320973"/>
                  <a:pt x="1861554" y="321469"/>
                </a:cubicBezTo>
                <a:cubicBezTo>
                  <a:pt x="1859322" y="321965"/>
                  <a:pt x="1857214" y="323825"/>
                  <a:pt x="1855229" y="327050"/>
                </a:cubicBezTo>
                <a:lnTo>
                  <a:pt x="1852247" y="327794"/>
                </a:lnTo>
                <a:lnTo>
                  <a:pt x="1847410" y="325562"/>
                </a:lnTo>
                <a:lnTo>
                  <a:pt x="1845922" y="325562"/>
                </a:lnTo>
                <a:cubicBezTo>
                  <a:pt x="1843441" y="325562"/>
                  <a:pt x="1841953" y="328290"/>
                  <a:pt x="1841457" y="333747"/>
                </a:cubicBezTo>
                <a:cubicBezTo>
                  <a:pt x="1838728" y="337716"/>
                  <a:pt x="1835130" y="340321"/>
                  <a:pt x="1830661" y="341561"/>
                </a:cubicBezTo>
                <a:lnTo>
                  <a:pt x="1822475" y="343793"/>
                </a:lnTo>
                <a:cubicBezTo>
                  <a:pt x="1819747" y="344785"/>
                  <a:pt x="1817761" y="347018"/>
                  <a:pt x="1816519" y="350490"/>
                </a:cubicBezTo>
                <a:cubicBezTo>
                  <a:pt x="1815277" y="353963"/>
                  <a:pt x="1812796" y="357126"/>
                  <a:pt x="1809075" y="359978"/>
                </a:cubicBezTo>
                <a:cubicBezTo>
                  <a:pt x="1805354" y="362831"/>
                  <a:pt x="1802874" y="364257"/>
                  <a:pt x="1801634" y="364257"/>
                </a:cubicBezTo>
                <a:cubicBezTo>
                  <a:pt x="1798159" y="364257"/>
                  <a:pt x="1795553" y="363296"/>
                  <a:pt x="1793816" y="361374"/>
                </a:cubicBezTo>
                <a:lnTo>
                  <a:pt x="1791987" y="355302"/>
                </a:lnTo>
                <a:lnTo>
                  <a:pt x="1792624" y="360536"/>
                </a:lnTo>
                <a:cubicBezTo>
                  <a:pt x="1792624" y="365001"/>
                  <a:pt x="1791071" y="368970"/>
                  <a:pt x="1787967" y="372443"/>
                </a:cubicBezTo>
                <a:cubicBezTo>
                  <a:pt x="1784863" y="375915"/>
                  <a:pt x="1780082" y="381000"/>
                  <a:pt x="1773625" y="387698"/>
                </a:cubicBezTo>
                <a:lnTo>
                  <a:pt x="1754620" y="407789"/>
                </a:lnTo>
                <a:lnTo>
                  <a:pt x="1744563" y="412998"/>
                </a:lnTo>
                <a:cubicBezTo>
                  <a:pt x="1742078" y="414487"/>
                  <a:pt x="1739844" y="416223"/>
                  <a:pt x="1737860" y="418207"/>
                </a:cubicBezTo>
                <a:lnTo>
                  <a:pt x="1723326" y="430486"/>
                </a:lnTo>
                <a:cubicBezTo>
                  <a:pt x="1723326" y="433958"/>
                  <a:pt x="1722209" y="436563"/>
                  <a:pt x="1719977" y="438299"/>
                </a:cubicBezTo>
                <a:lnTo>
                  <a:pt x="1714012" y="438299"/>
                </a:lnTo>
                <a:lnTo>
                  <a:pt x="1711036" y="439787"/>
                </a:lnTo>
                <a:cubicBezTo>
                  <a:pt x="1709295" y="444500"/>
                  <a:pt x="1704203" y="449089"/>
                  <a:pt x="1695757" y="453554"/>
                </a:cubicBezTo>
                <a:lnTo>
                  <a:pt x="1690543" y="457275"/>
                </a:lnTo>
                <a:cubicBezTo>
                  <a:pt x="1688803" y="458763"/>
                  <a:pt x="1687188" y="459507"/>
                  <a:pt x="1685700" y="459507"/>
                </a:cubicBezTo>
                <a:lnTo>
                  <a:pt x="1675265" y="458019"/>
                </a:lnTo>
                <a:lnTo>
                  <a:pt x="1668189" y="459507"/>
                </a:lnTo>
                <a:cubicBezTo>
                  <a:pt x="1666201" y="459507"/>
                  <a:pt x="1663531" y="458515"/>
                  <a:pt x="1660178" y="456531"/>
                </a:cubicBezTo>
                <a:cubicBezTo>
                  <a:pt x="1656826" y="454546"/>
                  <a:pt x="1653411" y="452996"/>
                  <a:pt x="1649935" y="451880"/>
                </a:cubicBezTo>
                <a:cubicBezTo>
                  <a:pt x="1646458" y="450763"/>
                  <a:pt x="1642050" y="446175"/>
                  <a:pt x="1636709" y="438113"/>
                </a:cubicBezTo>
                <a:cubicBezTo>
                  <a:pt x="1631368" y="430052"/>
                  <a:pt x="1628450" y="424781"/>
                  <a:pt x="1627953" y="422300"/>
                </a:cubicBezTo>
                <a:cubicBezTo>
                  <a:pt x="1627953" y="421308"/>
                  <a:pt x="1627394" y="419634"/>
                  <a:pt x="1626276" y="417277"/>
                </a:cubicBezTo>
                <a:cubicBezTo>
                  <a:pt x="1625158" y="414921"/>
                  <a:pt x="1624599" y="413494"/>
                  <a:pt x="1624599" y="412998"/>
                </a:cubicBezTo>
                <a:cubicBezTo>
                  <a:pt x="1624599" y="412502"/>
                  <a:pt x="1625717" y="410022"/>
                  <a:pt x="1627953" y="405557"/>
                </a:cubicBezTo>
                <a:lnTo>
                  <a:pt x="1627953" y="404813"/>
                </a:lnTo>
                <a:cubicBezTo>
                  <a:pt x="1627953" y="404069"/>
                  <a:pt x="1627270" y="402332"/>
                  <a:pt x="1625904" y="399604"/>
                </a:cubicBezTo>
                <a:cubicBezTo>
                  <a:pt x="1624538" y="396875"/>
                  <a:pt x="1623855" y="393527"/>
                  <a:pt x="1623855" y="389558"/>
                </a:cubicBezTo>
                <a:cubicBezTo>
                  <a:pt x="1623855" y="387325"/>
                  <a:pt x="1623111" y="384473"/>
                  <a:pt x="1621622" y="381000"/>
                </a:cubicBezTo>
                <a:cubicBezTo>
                  <a:pt x="1623607" y="379016"/>
                  <a:pt x="1624599" y="377528"/>
                  <a:pt x="1624599" y="376535"/>
                </a:cubicBezTo>
                <a:cubicBezTo>
                  <a:pt x="1624599" y="375543"/>
                  <a:pt x="1624227" y="374117"/>
                  <a:pt x="1623483" y="372257"/>
                </a:cubicBezTo>
                <a:cubicBezTo>
                  <a:pt x="1622739" y="370396"/>
                  <a:pt x="1622367" y="368970"/>
                  <a:pt x="1622367" y="367978"/>
                </a:cubicBezTo>
                <a:lnTo>
                  <a:pt x="1624599" y="349746"/>
                </a:lnTo>
                <a:lnTo>
                  <a:pt x="1623117" y="340445"/>
                </a:lnTo>
                <a:lnTo>
                  <a:pt x="1623855" y="331515"/>
                </a:lnTo>
                <a:cubicBezTo>
                  <a:pt x="1623855" y="326306"/>
                  <a:pt x="1621630" y="323701"/>
                  <a:pt x="1617181" y="323701"/>
                </a:cubicBezTo>
                <a:cubicBezTo>
                  <a:pt x="1615204" y="323701"/>
                  <a:pt x="1612733" y="325066"/>
                  <a:pt x="1609769" y="327794"/>
                </a:cubicBezTo>
                <a:lnTo>
                  <a:pt x="1607176" y="328538"/>
                </a:lnTo>
                <a:cubicBezTo>
                  <a:pt x="1600502" y="331763"/>
                  <a:pt x="1595805" y="334429"/>
                  <a:pt x="1593086" y="336538"/>
                </a:cubicBezTo>
                <a:cubicBezTo>
                  <a:pt x="1590368" y="338646"/>
                  <a:pt x="1587524" y="339700"/>
                  <a:pt x="1584555" y="339700"/>
                </a:cubicBezTo>
                <a:cubicBezTo>
                  <a:pt x="1583074" y="341189"/>
                  <a:pt x="1580232" y="342553"/>
                  <a:pt x="1576026" y="343793"/>
                </a:cubicBezTo>
                <a:lnTo>
                  <a:pt x="1573061" y="346026"/>
                </a:lnTo>
                <a:cubicBezTo>
                  <a:pt x="1572073" y="347018"/>
                  <a:pt x="1570097" y="348506"/>
                  <a:pt x="1567132" y="350490"/>
                </a:cubicBezTo>
                <a:cubicBezTo>
                  <a:pt x="1567132" y="351235"/>
                  <a:pt x="1562497" y="355389"/>
                  <a:pt x="1553228" y="362955"/>
                </a:cubicBezTo>
                <a:cubicBezTo>
                  <a:pt x="1543960" y="370520"/>
                  <a:pt x="1535617" y="377652"/>
                  <a:pt x="1528201" y="384349"/>
                </a:cubicBezTo>
                <a:cubicBezTo>
                  <a:pt x="1520785" y="391046"/>
                  <a:pt x="1515408" y="394705"/>
                  <a:pt x="1512071" y="395325"/>
                </a:cubicBezTo>
                <a:cubicBezTo>
                  <a:pt x="1508734" y="395945"/>
                  <a:pt x="1507066" y="399108"/>
                  <a:pt x="1507066" y="404813"/>
                </a:cubicBezTo>
                <a:cubicBezTo>
                  <a:pt x="1507066" y="405805"/>
                  <a:pt x="1504841" y="407789"/>
                  <a:pt x="1500392" y="410766"/>
                </a:cubicBezTo>
                <a:cubicBezTo>
                  <a:pt x="1499899" y="410766"/>
                  <a:pt x="1497304" y="413494"/>
                  <a:pt x="1492607" y="418951"/>
                </a:cubicBezTo>
                <a:cubicBezTo>
                  <a:pt x="1488654" y="415975"/>
                  <a:pt x="1486429" y="414487"/>
                  <a:pt x="1485933" y="414487"/>
                </a:cubicBezTo>
                <a:cubicBezTo>
                  <a:pt x="1482701" y="414487"/>
                  <a:pt x="1480339" y="418579"/>
                  <a:pt x="1478846" y="426765"/>
                </a:cubicBezTo>
                <a:cubicBezTo>
                  <a:pt x="1477354" y="429990"/>
                  <a:pt x="1473376" y="431974"/>
                  <a:pt x="1466911" y="432718"/>
                </a:cubicBezTo>
                <a:cubicBezTo>
                  <a:pt x="1466411" y="432966"/>
                  <a:pt x="1465539" y="434826"/>
                  <a:pt x="1464295" y="438299"/>
                </a:cubicBezTo>
                <a:lnTo>
                  <a:pt x="1462807" y="439787"/>
                </a:lnTo>
                <a:lnTo>
                  <a:pt x="1459074" y="439787"/>
                </a:lnTo>
                <a:cubicBezTo>
                  <a:pt x="1458578" y="439787"/>
                  <a:pt x="1456838" y="441214"/>
                  <a:pt x="1453854" y="444066"/>
                </a:cubicBezTo>
                <a:cubicBezTo>
                  <a:pt x="1450869" y="446919"/>
                  <a:pt x="1448257" y="448717"/>
                  <a:pt x="1446017" y="449461"/>
                </a:cubicBezTo>
                <a:cubicBezTo>
                  <a:pt x="1442785" y="456158"/>
                  <a:pt x="1440050" y="459507"/>
                  <a:pt x="1437814" y="459507"/>
                </a:cubicBezTo>
                <a:cubicBezTo>
                  <a:pt x="1436818" y="459507"/>
                  <a:pt x="1435388" y="459011"/>
                  <a:pt x="1433523" y="458019"/>
                </a:cubicBezTo>
                <a:cubicBezTo>
                  <a:pt x="1431659" y="457027"/>
                  <a:pt x="1429362" y="456158"/>
                  <a:pt x="1426631" y="455414"/>
                </a:cubicBezTo>
                <a:cubicBezTo>
                  <a:pt x="1423901" y="454670"/>
                  <a:pt x="1420861" y="451632"/>
                  <a:pt x="1417513" y="446299"/>
                </a:cubicBezTo>
                <a:cubicBezTo>
                  <a:pt x="1414164" y="440966"/>
                  <a:pt x="1412490" y="436439"/>
                  <a:pt x="1412490" y="432718"/>
                </a:cubicBezTo>
                <a:cubicBezTo>
                  <a:pt x="1412490" y="405185"/>
                  <a:pt x="1417823" y="390178"/>
                  <a:pt x="1428489" y="387698"/>
                </a:cubicBezTo>
                <a:lnTo>
                  <a:pt x="1429233" y="386209"/>
                </a:lnTo>
                <a:lnTo>
                  <a:pt x="1429233" y="383233"/>
                </a:lnTo>
                <a:cubicBezTo>
                  <a:pt x="1429233" y="380008"/>
                  <a:pt x="1430659" y="377714"/>
                  <a:pt x="1433512" y="376349"/>
                </a:cubicBezTo>
                <a:cubicBezTo>
                  <a:pt x="1436364" y="374985"/>
                  <a:pt x="1439279" y="372257"/>
                  <a:pt x="1442256" y="368164"/>
                </a:cubicBezTo>
                <a:cubicBezTo>
                  <a:pt x="1445232" y="364071"/>
                  <a:pt x="1447216" y="361777"/>
                  <a:pt x="1448209" y="361281"/>
                </a:cubicBezTo>
                <a:lnTo>
                  <a:pt x="1453046" y="361281"/>
                </a:lnTo>
                <a:cubicBezTo>
                  <a:pt x="1454038" y="361281"/>
                  <a:pt x="1454534" y="358676"/>
                  <a:pt x="1454534" y="353467"/>
                </a:cubicBezTo>
                <a:cubicBezTo>
                  <a:pt x="1454534" y="351979"/>
                  <a:pt x="1455154" y="350615"/>
                  <a:pt x="1456394" y="349374"/>
                </a:cubicBezTo>
                <a:cubicBezTo>
                  <a:pt x="1457634" y="348134"/>
                  <a:pt x="1458379" y="346336"/>
                  <a:pt x="1458627" y="343979"/>
                </a:cubicBezTo>
                <a:cubicBezTo>
                  <a:pt x="1458875" y="341623"/>
                  <a:pt x="1460673" y="337778"/>
                  <a:pt x="1464022" y="332445"/>
                </a:cubicBezTo>
                <a:cubicBezTo>
                  <a:pt x="1467370" y="327112"/>
                  <a:pt x="1469045" y="323949"/>
                  <a:pt x="1469045" y="322957"/>
                </a:cubicBezTo>
                <a:lnTo>
                  <a:pt x="1468300" y="321469"/>
                </a:lnTo>
                <a:cubicBezTo>
                  <a:pt x="1462099" y="327174"/>
                  <a:pt x="1457634" y="330275"/>
                  <a:pt x="1454906" y="330771"/>
                </a:cubicBezTo>
                <a:cubicBezTo>
                  <a:pt x="1452177" y="331267"/>
                  <a:pt x="1448457" y="334864"/>
                  <a:pt x="1443744" y="341561"/>
                </a:cubicBezTo>
                <a:lnTo>
                  <a:pt x="1437791" y="340445"/>
                </a:lnTo>
                <a:cubicBezTo>
                  <a:pt x="1427361" y="348134"/>
                  <a:pt x="1420902" y="352475"/>
                  <a:pt x="1418414" y="353467"/>
                </a:cubicBezTo>
                <a:lnTo>
                  <a:pt x="1416206" y="355092"/>
                </a:lnTo>
                <a:lnTo>
                  <a:pt x="1415207" y="357978"/>
                </a:lnTo>
                <a:cubicBezTo>
                  <a:pt x="1414400" y="359436"/>
                  <a:pt x="1413499" y="360288"/>
                  <a:pt x="1412505" y="360536"/>
                </a:cubicBezTo>
                <a:lnTo>
                  <a:pt x="1411331" y="360536"/>
                </a:lnTo>
                <a:lnTo>
                  <a:pt x="1410205" y="362025"/>
                </a:lnTo>
                <a:cubicBezTo>
                  <a:pt x="1410205" y="363513"/>
                  <a:pt x="1409334" y="364505"/>
                  <a:pt x="1407592" y="365001"/>
                </a:cubicBezTo>
                <a:cubicBezTo>
                  <a:pt x="1405850" y="365497"/>
                  <a:pt x="1402616" y="367482"/>
                  <a:pt x="1397892" y="370954"/>
                </a:cubicBezTo>
                <a:lnTo>
                  <a:pt x="1396955" y="370954"/>
                </a:lnTo>
                <a:lnTo>
                  <a:pt x="1393512" y="373559"/>
                </a:lnTo>
                <a:lnTo>
                  <a:pt x="1380856" y="388070"/>
                </a:lnTo>
                <a:cubicBezTo>
                  <a:pt x="1378371" y="390550"/>
                  <a:pt x="1376260" y="392782"/>
                  <a:pt x="1374522" y="394767"/>
                </a:cubicBezTo>
                <a:cubicBezTo>
                  <a:pt x="1372784" y="396751"/>
                  <a:pt x="1371418" y="397743"/>
                  <a:pt x="1370426" y="397743"/>
                </a:cubicBezTo>
                <a:lnTo>
                  <a:pt x="1367450" y="394767"/>
                </a:lnTo>
                <a:cubicBezTo>
                  <a:pt x="1367450" y="394271"/>
                  <a:pt x="1366954" y="394023"/>
                  <a:pt x="1365961" y="394023"/>
                </a:cubicBezTo>
                <a:cubicBezTo>
                  <a:pt x="1363477" y="394023"/>
                  <a:pt x="1361925" y="395511"/>
                  <a:pt x="1361305" y="398488"/>
                </a:cubicBezTo>
                <a:cubicBezTo>
                  <a:pt x="1360684" y="401464"/>
                  <a:pt x="1359380" y="404069"/>
                  <a:pt x="1357392" y="406301"/>
                </a:cubicBezTo>
                <a:cubicBezTo>
                  <a:pt x="1349947" y="409774"/>
                  <a:pt x="1345106" y="412998"/>
                  <a:pt x="1342870" y="415975"/>
                </a:cubicBezTo>
                <a:lnTo>
                  <a:pt x="1340637" y="416719"/>
                </a:lnTo>
                <a:lnTo>
                  <a:pt x="1333934" y="416719"/>
                </a:lnTo>
                <a:cubicBezTo>
                  <a:pt x="1330710" y="416719"/>
                  <a:pt x="1328476" y="419137"/>
                  <a:pt x="1327234" y="423974"/>
                </a:cubicBezTo>
                <a:cubicBezTo>
                  <a:pt x="1325992" y="428811"/>
                  <a:pt x="1322454" y="431602"/>
                  <a:pt x="1316621" y="432346"/>
                </a:cubicBezTo>
                <a:cubicBezTo>
                  <a:pt x="1310788" y="433090"/>
                  <a:pt x="1306630" y="434578"/>
                  <a:pt x="1304145" y="436811"/>
                </a:cubicBezTo>
                <a:cubicBezTo>
                  <a:pt x="1303649" y="437307"/>
                  <a:pt x="1302532" y="437803"/>
                  <a:pt x="1300794" y="438299"/>
                </a:cubicBezTo>
                <a:cubicBezTo>
                  <a:pt x="1299056" y="438795"/>
                  <a:pt x="1295580" y="440780"/>
                  <a:pt x="1290367" y="444252"/>
                </a:cubicBezTo>
                <a:lnTo>
                  <a:pt x="1259090" y="455414"/>
                </a:lnTo>
                <a:cubicBezTo>
                  <a:pt x="1256606" y="456655"/>
                  <a:pt x="1254991" y="457275"/>
                  <a:pt x="1254247" y="457275"/>
                </a:cubicBezTo>
                <a:lnTo>
                  <a:pt x="1243823" y="458763"/>
                </a:lnTo>
                <a:cubicBezTo>
                  <a:pt x="1242331" y="458763"/>
                  <a:pt x="1240841" y="457771"/>
                  <a:pt x="1239353" y="455786"/>
                </a:cubicBezTo>
                <a:cubicBezTo>
                  <a:pt x="1237865" y="453802"/>
                  <a:pt x="1236872" y="452810"/>
                  <a:pt x="1236376" y="452810"/>
                </a:cubicBezTo>
                <a:lnTo>
                  <a:pt x="1229673" y="455042"/>
                </a:lnTo>
                <a:cubicBezTo>
                  <a:pt x="1224708" y="456531"/>
                  <a:pt x="1219992" y="457275"/>
                  <a:pt x="1215523" y="457275"/>
                </a:cubicBezTo>
                <a:cubicBezTo>
                  <a:pt x="1213039" y="457275"/>
                  <a:pt x="1210307" y="456407"/>
                  <a:pt x="1207329" y="454670"/>
                </a:cubicBezTo>
                <a:cubicBezTo>
                  <a:pt x="1204350" y="452934"/>
                  <a:pt x="1201993" y="451694"/>
                  <a:pt x="1200256" y="450949"/>
                </a:cubicBezTo>
                <a:cubicBezTo>
                  <a:pt x="1193055" y="450949"/>
                  <a:pt x="1187967" y="445368"/>
                  <a:pt x="1184990" y="434206"/>
                </a:cubicBezTo>
                <a:lnTo>
                  <a:pt x="1180519" y="434950"/>
                </a:lnTo>
                <a:cubicBezTo>
                  <a:pt x="1179527" y="434950"/>
                  <a:pt x="1176177" y="426145"/>
                  <a:pt x="1170467" y="408533"/>
                </a:cubicBezTo>
                <a:cubicBezTo>
                  <a:pt x="1168979" y="406549"/>
                  <a:pt x="1166623" y="405123"/>
                  <a:pt x="1163398" y="404255"/>
                </a:cubicBezTo>
                <a:cubicBezTo>
                  <a:pt x="1160174" y="403387"/>
                  <a:pt x="1158561" y="400968"/>
                  <a:pt x="1158561" y="396999"/>
                </a:cubicBezTo>
                <a:cubicBezTo>
                  <a:pt x="1158561" y="385837"/>
                  <a:pt x="1160980" y="378334"/>
                  <a:pt x="1165817" y="374489"/>
                </a:cubicBezTo>
                <a:cubicBezTo>
                  <a:pt x="1170654" y="370644"/>
                  <a:pt x="1173320" y="367730"/>
                  <a:pt x="1173816" y="365745"/>
                </a:cubicBezTo>
                <a:lnTo>
                  <a:pt x="1179019" y="346398"/>
                </a:lnTo>
                <a:cubicBezTo>
                  <a:pt x="1180012" y="345654"/>
                  <a:pt x="1181252" y="343173"/>
                  <a:pt x="1182740" y="338956"/>
                </a:cubicBezTo>
                <a:lnTo>
                  <a:pt x="1191292" y="323329"/>
                </a:lnTo>
                <a:cubicBezTo>
                  <a:pt x="1192284" y="321593"/>
                  <a:pt x="1194515" y="317252"/>
                  <a:pt x="1197983" y="310307"/>
                </a:cubicBezTo>
                <a:lnTo>
                  <a:pt x="1205797" y="303982"/>
                </a:lnTo>
                <a:cubicBezTo>
                  <a:pt x="1211746" y="303486"/>
                  <a:pt x="1214968" y="300385"/>
                  <a:pt x="1215462" y="294680"/>
                </a:cubicBezTo>
                <a:cubicBezTo>
                  <a:pt x="1215956" y="288975"/>
                  <a:pt x="1220046" y="284014"/>
                  <a:pt x="1227731" y="279797"/>
                </a:cubicBezTo>
                <a:lnTo>
                  <a:pt x="1232196" y="273472"/>
                </a:lnTo>
                <a:cubicBezTo>
                  <a:pt x="1235913" y="269751"/>
                  <a:pt x="1246075" y="264914"/>
                  <a:pt x="1262683" y="258961"/>
                </a:cubicBezTo>
                <a:cubicBezTo>
                  <a:pt x="1266900" y="256481"/>
                  <a:pt x="1269752" y="254248"/>
                  <a:pt x="1271240" y="252264"/>
                </a:cubicBezTo>
                <a:cubicBezTo>
                  <a:pt x="1271737" y="251768"/>
                  <a:pt x="1272231" y="251520"/>
                  <a:pt x="1272723" y="251520"/>
                </a:cubicBezTo>
                <a:lnTo>
                  <a:pt x="1278676" y="253008"/>
                </a:lnTo>
                <a:cubicBezTo>
                  <a:pt x="1281897" y="253008"/>
                  <a:pt x="1286049" y="252140"/>
                  <a:pt x="1291132" y="250404"/>
                </a:cubicBezTo>
                <a:cubicBezTo>
                  <a:pt x="1296215" y="248667"/>
                  <a:pt x="1301111" y="247799"/>
                  <a:pt x="1305820" y="247799"/>
                </a:cubicBezTo>
                <a:close/>
                <a:moveTo>
                  <a:pt x="1979477" y="106040"/>
                </a:moveTo>
                <a:cubicBezTo>
                  <a:pt x="1983942" y="107032"/>
                  <a:pt x="1988593" y="110939"/>
                  <a:pt x="1993430" y="117761"/>
                </a:cubicBezTo>
                <a:cubicBezTo>
                  <a:pt x="1998267" y="124582"/>
                  <a:pt x="2000685" y="130597"/>
                  <a:pt x="2000685" y="135806"/>
                </a:cubicBezTo>
                <a:cubicBezTo>
                  <a:pt x="2000685" y="136302"/>
                  <a:pt x="2000313" y="137418"/>
                  <a:pt x="1999569" y="139155"/>
                </a:cubicBezTo>
                <a:cubicBezTo>
                  <a:pt x="1998825" y="140891"/>
                  <a:pt x="1998329" y="144178"/>
                  <a:pt x="1998081" y="149014"/>
                </a:cubicBezTo>
                <a:cubicBezTo>
                  <a:pt x="1997833" y="153851"/>
                  <a:pt x="1995415" y="158068"/>
                  <a:pt x="1990826" y="161665"/>
                </a:cubicBezTo>
                <a:cubicBezTo>
                  <a:pt x="1986237" y="165262"/>
                  <a:pt x="1981338" y="167060"/>
                  <a:pt x="1976129" y="167060"/>
                </a:cubicBezTo>
                <a:cubicBezTo>
                  <a:pt x="1972656" y="167060"/>
                  <a:pt x="1968253" y="164641"/>
                  <a:pt x="1962920" y="159804"/>
                </a:cubicBezTo>
                <a:cubicBezTo>
                  <a:pt x="1957587" y="154968"/>
                  <a:pt x="1954673" y="150689"/>
                  <a:pt x="1954177" y="146968"/>
                </a:cubicBezTo>
                <a:lnTo>
                  <a:pt x="1951944" y="132457"/>
                </a:lnTo>
                <a:lnTo>
                  <a:pt x="1951944" y="130225"/>
                </a:lnTo>
                <a:cubicBezTo>
                  <a:pt x="1951944" y="118567"/>
                  <a:pt x="1955913" y="112117"/>
                  <a:pt x="1963850" y="110877"/>
                </a:cubicBezTo>
                <a:cubicBezTo>
                  <a:pt x="1965587" y="110629"/>
                  <a:pt x="1970796" y="109017"/>
                  <a:pt x="1979477" y="106040"/>
                </a:cubicBezTo>
                <a:close/>
                <a:moveTo>
                  <a:pt x="1166568" y="37207"/>
                </a:moveTo>
                <a:cubicBezTo>
                  <a:pt x="1172765" y="37207"/>
                  <a:pt x="1177104" y="43160"/>
                  <a:pt x="1179584" y="55067"/>
                </a:cubicBezTo>
                <a:lnTo>
                  <a:pt x="1183305" y="69205"/>
                </a:lnTo>
                <a:cubicBezTo>
                  <a:pt x="1183305" y="69453"/>
                  <a:pt x="1182685" y="71252"/>
                  <a:pt x="1181445" y="74600"/>
                </a:cubicBezTo>
                <a:cubicBezTo>
                  <a:pt x="1180205" y="77949"/>
                  <a:pt x="1179646" y="81298"/>
                  <a:pt x="1179770" y="84646"/>
                </a:cubicBezTo>
                <a:cubicBezTo>
                  <a:pt x="1179894" y="87995"/>
                  <a:pt x="1179770" y="90227"/>
                  <a:pt x="1179398" y="91344"/>
                </a:cubicBezTo>
                <a:cubicBezTo>
                  <a:pt x="1179026" y="92460"/>
                  <a:pt x="1178840" y="93762"/>
                  <a:pt x="1178840" y="95250"/>
                </a:cubicBezTo>
                <a:cubicBezTo>
                  <a:pt x="1178840" y="97235"/>
                  <a:pt x="1180949" y="98227"/>
                  <a:pt x="1185166" y="98227"/>
                </a:cubicBezTo>
                <a:cubicBezTo>
                  <a:pt x="1186654" y="98227"/>
                  <a:pt x="1189382" y="97235"/>
                  <a:pt x="1193351" y="95250"/>
                </a:cubicBezTo>
                <a:lnTo>
                  <a:pt x="1195583" y="94506"/>
                </a:lnTo>
                <a:cubicBezTo>
                  <a:pt x="1198064" y="95994"/>
                  <a:pt x="1200172" y="96739"/>
                  <a:pt x="1201909" y="96739"/>
                </a:cubicBezTo>
                <a:cubicBezTo>
                  <a:pt x="1202405" y="96739"/>
                  <a:pt x="1205939" y="95498"/>
                  <a:pt x="1212513" y="93018"/>
                </a:cubicBezTo>
                <a:cubicBezTo>
                  <a:pt x="1219086" y="90537"/>
                  <a:pt x="1223241" y="89173"/>
                  <a:pt x="1224977" y="88925"/>
                </a:cubicBezTo>
                <a:cubicBezTo>
                  <a:pt x="1226713" y="88677"/>
                  <a:pt x="1229690" y="87685"/>
                  <a:pt x="1233907" y="85948"/>
                </a:cubicBezTo>
                <a:lnTo>
                  <a:pt x="1238371" y="85948"/>
                </a:lnTo>
                <a:lnTo>
                  <a:pt x="1241348" y="87065"/>
                </a:lnTo>
                <a:cubicBezTo>
                  <a:pt x="1242340" y="87065"/>
                  <a:pt x="1244387" y="86010"/>
                  <a:pt x="1247487" y="83902"/>
                </a:cubicBezTo>
                <a:cubicBezTo>
                  <a:pt x="1250588" y="81794"/>
                  <a:pt x="1256479" y="80491"/>
                  <a:pt x="1265161" y="79995"/>
                </a:cubicBezTo>
                <a:lnTo>
                  <a:pt x="1270370" y="77763"/>
                </a:lnTo>
                <a:lnTo>
                  <a:pt x="1271858" y="77763"/>
                </a:lnTo>
                <a:cubicBezTo>
                  <a:pt x="1280043" y="77763"/>
                  <a:pt x="1284136" y="81360"/>
                  <a:pt x="1284136" y="88553"/>
                </a:cubicBezTo>
                <a:cubicBezTo>
                  <a:pt x="1284136" y="90041"/>
                  <a:pt x="1282958" y="92646"/>
                  <a:pt x="1280601" y="96366"/>
                </a:cubicBezTo>
                <a:cubicBezTo>
                  <a:pt x="1278245" y="100087"/>
                  <a:pt x="1276323" y="104304"/>
                  <a:pt x="1274834" y="109017"/>
                </a:cubicBezTo>
                <a:lnTo>
                  <a:pt x="1257719" y="130597"/>
                </a:lnTo>
                <a:cubicBezTo>
                  <a:pt x="1252014" y="138038"/>
                  <a:pt x="1246309" y="141759"/>
                  <a:pt x="1240604" y="141759"/>
                </a:cubicBezTo>
                <a:cubicBezTo>
                  <a:pt x="1239612" y="141759"/>
                  <a:pt x="1236511" y="138410"/>
                  <a:pt x="1231302" y="131713"/>
                </a:cubicBezTo>
                <a:cubicBezTo>
                  <a:pt x="1231302" y="131217"/>
                  <a:pt x="1230806" y="130969"/>
                  <a:pt x="1229814" y="130969"/>
                </a:cubicBezTo>
                <a:cubicBezTo>
                  <a:pt x="1227333" y="130969"/>
                  <a:pt x="1224729" y="131465"/>
                  <a:pt x="1222000" y="132457"/>
                </a:cubicBezTo>
                <a:cubicBezTo>
                  <a:pt x="1219272" y="133449"/>
                  <a:pt x="1217039" y="133946"/>
                  <a:pt x="1215303" y="133946"/>
                </a:cubicBezTo>
                <a:cubicBezTo>
                  <a:pt x="1214559" y="133946"/>
                  <a:pt x="1207986" y="135806"/>
                  <a:pt x="1195583" y="139527"/>
                </a:cubicBezTo>
                <a:lnTo>
                  <a:pt x="1186654" y="141015"/>
                </a:lnTo>
                <a:cubicBezTo>
                  <a:pt x="1185661" y="141015"/>
                  <a:pt x="1183305" y="141511"/>
                  <a:pt x="1179584" y="142503"/>
                </a:cubicBezTo>
                <a:lnTo>
                  <a:pt x="1160591" y="146224"/>
                </a:lnTo>
                <a:cubicBezTo>
                  <a:pt x="1154138" y="149449"/>
                  <a:pt x="1149050" y="155526"/>
                  <a:pt x="1145325" y="164455"/>
                </a:cubicBezTo>
                <a:cubicBezTo>
                  <a:pt x="1145325" y="164951"/>
                  <a:pt x="1144083" y="166068"/>
                  <a:pt x="1141598" y="167804"/>
                </a:cubicBezTo>
                <a:lnTo>
                  <a:pt x="1124844" y="198314"/>
                </a:lnTo>
                <a:cubicBezTo>
                  <a:pt x="1119375" y="199802"/>
                  <a:pt x="1115772" y="203027"/>
                  <a:pt x="1114036" y="207988"/>
                </a:cubicBezTo>
                <a:lnTo>
                  <a:pt x="1112542" y="210220"/>
                </a:lnTo>
                <a:cubicBezTo>
                  <a:pt x="1109810" y="210716"/>
                  <a:pt x="1107325" y="212266"/>
                  <a:pt x="1105089" y="214871"/>
                </a:cubicBezTo>
                <a:cubicBezTo>
                  <a:pt x="1102853" y="217475"/>
                  <a:pt x="1100740" y="219522"/>
                  <a:pt x="1098752" y="221010"/>
                </a:cubicBezTo>
                <a:lnTo>
                  <a:pt x="1092043" y="231056"/>
                </a:lnTo>
                <a:cubicBezTo>
                  <a:pt x="1089307" y="234529"/>
                  <a:pt x="1086573" y="238311"/>
                  <a:pt x="1083840" y="242404"/>
                </a:cubicBezTo>
                <a:cubicBezTo>
                  <a:pt x="1081108" y="246497"/>
                  <a:pt x="1079121" y="250838"/>
                  <a:pt x="1077879" y="255427"/>
                </a:cubicBezTo>
                <a:cubicBezTo>
                  <a:pt x="1076636" y="260015"/>
                  <a:pt x="1075642" y="262682"/>
                  <a:pt x="1074896" y="263426"/>
                </a:cubicBezTo>
                <a:cubicBezTo>
                  <a:pt x="1074150" y="264170"/>
                  <a:pt x="1073777" y="265534"/>
                  <a:pt x="1073777" y="267519"/>
                </a:cubicBezTo>
                <a:lnTo>
                  <a:pt x="1072661" y="270495"/>
                </a:lnTo>
                <a:cubicBezTo>
                  <a:pt x="1069677" y="273472"/>
                  <a:pt x="1068184" y="276821"/>
                  <a:pt x="1068184" y="280541"/>
                </a:cubicBezTo>
                <a:lnTo>
                  <a:pt x="1069678" y="286494"/>
                </a:lnTo>
                <a:cubicBezTo>
                  <a:pt x="1066198" y="298401"/>
                  <a:pt x="1064458" y="304726"/>
                  <a:pt x="1064458" y="305470"/>
                </a:cubicBezTo>
                <a:cubicBezTo>
                  <a:pt x="1064458" y="305966"/>
                  <a:pt x="1064706" y="307330"/>
                  <a:pt x="1065202" y="309563"/>
                </a:cubicBezTo>
                <a:lnTo>
                  <a:pt x="1065202" y="311795"/>
                </a:lnTo>
                <a:cubicBezTo>
                  <a:pt x="1065202" y="317252"/>
                  <a:pt x="1063214" y="324074"/>
                  <a:pt x="1059237" y="332259"/>
                </a:cubicBezTo>
                <a:lnTo>
                  <a:pt x="1059987" y="338212"/>
                </a:lnTo>
                <a:lnTo>
                  <a:pt x="1057749" y="354955"/>
                </a:lnTo>
                <a:cubicBezTo>
                  <a:pt x="1057749" y="357188"/>
                  <a:pt x="1058495" y="361281"/>
                  <a:pt x="1059987" y="367234"/>
                </a:cubicBezTo>
                <a:cubicBezTo>
                  <a:pt x="1058991" y="368226"/>
                  <a:pt x="1058493" y="368970"/>
                  <a:pt x="1058493" y="369466"/>
                </a:cubicBezTo>
                <a:cubicBezTo>
                  <a:pt x="1058493" y="376411"/>
                  <a:pt x="1062158" y="384039"/>
                  <a:pt x="1069489" y="392348"/>
                </a:cubicBezTo>
                <a:cubicBezTo>
                  <a:pt x="1076820" y="400658"/>
                  <a:pt x="1080486" y="413618"/>
                  <a:pt x="1080486" y="431230"/>
                </a:cubicBezTo>
                <a:cubicBezTo>
                  <a:pt x="1080486" y="432718"/>
                  <a:pt x="1080113" y="434888"/>
                  <a:pt x="1079367" y="437741"/>
                </a:cubicBezTo>
                <a:cubicBezTo>
                  <a:pt x="1078621" y="440594"/>
                  <a:pt x="1078124" y="443694"/>
                  <a:pt x="1077875" y="447043"/>
                </a:cubicBezTo>
                <a:cubicBezTo>
                  <a:pt x="1077627" y="450391"/>
                  <a:pt x="1075702" y="453678"/>
                  <a:pt x="1072100" y="456903"/>
                </a:cubicBezTo>
                <a:cubicBezTo>
                  <a:pt x="1068497" y="460127"/>
                  <a:pt x="1065454" y="461740"/>
                  <a:pt x="1062969" y="461740"/>
                </a:cubicBezTo>
                <a:cubicBezTo>
                  <a:pt x="1049796" y="461740"/>
                  <a:pt x="1039979" y="452190"/>
                  <a:pt x="1033518" y="433090"/>
                </a:cubicBezTo>
                <a:cubicBezTo>
                  <a:pt x="1027057" y="413991"/>
                  <a:pt x="1023826" y="401712"/>
                  <a:pt x="1023826" y="396255"/>
                </a:cubicBezTo>
                <a:lnTo>
                  <a:pt x="1024576" y="381744"/>
                </a:lnTo>
                <a:lnTo>
                  <a:pt x="1022338" y="374303"/>
                </a:lnTo>
                <a:lnTo>
                  <a:pt x="1024576" y="341561"/>
                </a:lnTo>
                <a:lnTo>
                  <a:pt x="1023082" y="333747"/>
                </a:lnTo>
                <a:lnTo>
                  <a:pt x="1031657" y="301749"/>
                </a:lnTo>
                <a:lnTo>
                  <a:pt x="1031657" y="290215"/>
                </a:lnTo>
                <a:cubicBezTo>
                  <a:pt x="1031657" y="289719"/>
                  <a:pt x="1033396" y="287735"/>
                  <a:pt x="1036872" y="284262"/>
                </a:cubicBezTo>
                <a:cubicBezTo>
                  <a:pt x="1036872" y="283766"/>
                  <a:pt x="1036376" y="283518"/>
                  <a:pt x="1035384" y="283518"/>
                </a:cubicBezTo>
                <a:cubicBezTo>
                  <a:pt x="1033892" y="283518"/>
                  <a:pt x="1031904" y="285006"/>
                  <a:pt x="1029419" y="287983"/>
                </a:cubicBezTo>
                <a:cubicBezTo>
                  <a:pt x="1026935" y="290959"/>
                  <a:pt x="1023828" y="293812"/>
                  <a:pt x="1020100" y="296540"/>
                </a:cubicBezTo>
                <a:lnTo>
                  <a:pt x="1017118" y="301749"/>
                </a:lnTo>
                <a:cubicBezTo>
                  <a:pt x="1016622" y="301253"/>
                  <a:pt x="1015627" y="300757"/>
                  <a:pt x="1014135" y="300261"/>
                </a:cubicBezTo>
                <a:cubicBezTo>
                  <a:pt x="1012895" y="300757"/>
                  <a:pt x="1008794" y="306586"/>
                  <a:pt x="1001834" y="317748"/>
                </a:cubicBezTo>
                <a:cubicBezTo>
                  <a:pt x="996617" y="318492"/>
                  <a:pt x="992518" y="321469"/>
                  <a:pt x="989535" y="326678"/>
                </a:cubicBezTo>
                <a:cubicBezTo>
                  <a:pt x="986553" y="331887"/>
                  <a:pt x="982453" y="334491"/>
                  <a:pt x="977237" y="334491"/>
                </a:cubicBezTo>
                <a:lnTo>
                  <a:pt x="975742" y="335236"/>
                </a:lnTo>
                <a:cubicBezTo>
                  <a:pt x="974750" y="342429"/>
                  <a:pt x="971272" y="346026"/>
                  <a:pt x="965307" y="346026"/>
                </a:cubicBezTo>
                <a:lnTo>
                  <a:pt x="963819" y="346770"/>
                </a:lnTo>
                <a:cubicBezTo>
                  <a:pt x="960090" y="355203"/>
                  <a:pt x="956238" y="359296"/>
                  <a:pt x="952261" y="359048"/>
                </a:cubicBezTo>
                <a:cubicBezTo>
                  <a:pt x="949777" y="366490"/>
                  <a:pt x="943688" y="371574"/>
                  <a:pt x="933995" y="374303"/>
                </a:cubicBezTo>
                <a:cubicBezTo>
                  <a:pt x="932503" y="377280"/>
                  <a:pt x="930328" y="379512"/>
                  <a:pt x="927472" y="381000"/>
                </a:cubicBezTo>
                <a:lnTo>
                  <a:pt x="926493" y="381652"/>
                </a:lnTo>
                <a:lnTo>
                  <a:pt x="925678" y="383698"/>
                </a:lnTo>
                <a:cubicBezTo>
                  <a:pt x="924717" y="385248"/>
                  <a:pt x="923647" y="386209"/>
                  <a:pt x="922469" y="386581"/>
                </a:cubicBezTo>
                <a:cubicBezTo>
                  <a:pt x="920112" y="387325"/>
                  <a:pt x="916826" y="389806"/>
                  <a:pt x="912609" y="394023"/>
                </a:cubicBezTo>
                <a:cubicBezTo>
                  <a:pt x="908392" y="398240"/>
                  <a:pt x="902440" y="403200"/>
                  <a:pt x="894752" y="408906"/>
                </a:cubicBezTo>
                <a:cubicBezTo>
                  <a:pt x="887065" y="414611"/>
                  <a:pt x="881795" y="419013"/>
                  <a:pt x="878942" y="422114"/>
                </a:cubicBezTo>
                <a:cubicBezTo>
                  <a:pt x="876090" y="425215"/>
                  <a:pt x="874167" y="426765"/>
                  <a:pt x="873175" y="426765"/>
                </a:cubicBezTo>
                <a:cubicBezTo>
                  <a:pt x="872679" y="426765"/>
                  <a:pt x="871687" y="426269"/>
                  <a:pt x="870199" y="425277"/>
                </a:cubicBezTo>
                <a:cubicBezTo>
                  <a:pt x="868710" y="424284"/>
                  <a:pt x="867718" y="423788"/>
                  <a:pt x="867222" y="423788"/>
                </a:cubicBezTo>
                <a:cubicBezTo>
                  <a:pt x="865738" y="423788"/>
                  <a:pt x="864748" y="425525"/>
                  <a:pt x="864252" y="428997"/>
                </a:cubicBezTo>
                <a:lnTo>
                  <a:pt x="862763" y="432718"/>
                </a:lnTo>
                <a:cubicBezTo>
                  <a:pt x="859538" y="434702"/>
                  <a:pt x="857678" y="435695"/>
                  <a:pt x="857182" y="435695"/>
                </a:cubicBezTo>
                <a:lnTo>
                  <a:pt x="854950" y="434950"/>
                </a:lnTo>
                <a:lnTo>
                  <a:pt x="853461" y="434950"/>
                </a:lnTo>
                <a:cubicBezTo>
                  <a:pt x="850485" y="434950"/>
                  <a:pt x="848997" y="436067"/>
                  <a:pt x="848997" y="438299"/>
                </a:cubicBezTo>
                <a:lnTo>
                  <a:pt x="851229" y="442020"/>
                </a:lnTo>
                <a:lnTo>
                  <a:pt x="851229" y="442764"/>
                </a:lnTo>
                <a:cubicBezTo>
                  <a:pt x="851229" y="446237"/>
                  <a:pt x="849244" y="447973"/>
                  <a:pt x="845276" y="447973"/>
                </a:cubicBezTo>
                <a:cubicBezTo>
                  <a:pt x="842547" y="447973"/>
                  <a:pt x="834612" y="452562"/>
                  <a:pt x="821469" y="461740"/>
                </a:cubicBezTo>
                <a:lnTo>
                  <a:pt x="810679" y="463972"/>
                </a:lnTo>
                <a:lnTo>
                  <a:pt x="801755" y="468809"/>
                </a:lnTo>
                <a:cubicBezTo>
                  <a:pt x="798779" y="467073"/>
                  <a:pt x="796918" y="466204"/>
                  <a:pt x="796174" y="466204"/>
                </a:cubicBezTo>
                <a:lnTo>
                  <a:pt x="790221" y="468065"/>
                </a:lnTo>
                <a:lnTo>
                  <a:pt x="779431" y="468809"/>
                </a:lnTo>
                <a:cubicBezTo>
                  <a:pt x="779183" y="468809"/>
                  <a:pt x="774657" y="466328"/>
                  <a:pt x="765853" y="461367"/>
                </a:cubicBezTo>
                <a:cubicBezTo>
                  <a:pt x="757050" y="456407"/>
                  <a:pt x="751780" y="451446"/>
                  <a:pt x="750043" y="446485"/>
                </a:cubicBezTo>
                <a:cubicBezTo>
                  <a:pt x="748307" y="441524"/>
                  <a:pt x="746075" y="436501"/>
                  <a:pt x="743346" y="431416"/>
                </a:cubicBezTo>
                <a:cubicBezTo>
                  <a:pt x="740617" y="426331"/>
                  <a:pt x="739253" y="422796"/>
                  <a:pt x="739253" y="420812"/>
                </a:cubicBezTo>
                <a:cubicBezTo>
                  <a:pt x="739253" y="408906"/>
                  <a:pt x="740245" y="400410"/>
                  <a:pt x="742230" y="395325"/>
                </a:cubicBezTo>
                <a:cubicBezTo>
                  <a:pt x="744214" y="390240"/>
                  <a:pt x="745454" y="386457"/>
                  <a:pt x="745951" y="383977"/>
                </a:cubicBezTo>
                <a:cubicBezTo>
                  <a:pt x="746447" y="381496"/>
                  <a:pt x="747873" y="378830"/>
                  <a:pt x="750229" y="375977"/>
                </a:cubicBezTo>
                <a:cubicBezTo>
                  <a:pt x="752586" y="373125"/>
                  <a:pt x="754508" y="368474"/>
                  <a:pt x="755996" y="362025"/>
                </a:cubicBezTo>
                <a:cubicBezTo>
                  <a:pt x="763190" y="347638"/>
                  <a:pt x="768151" y="338832"/>
                  <a:pt x="770879" y="335608"/>
                </a:cubicBezTo>
                <a:cubicBezTo>
                  <a:pt x="773608" y="332383"/>
                  <a:pt x="775716" y="328414"/>
                  <a:pt x="777204" y="323701"/>
                </a:cubicBezTo>
                <a:lnTo>
                  <a:pt x="782041" y="317004"/>
                </a:lnTo>
                <a:cubicBezTo>
                  <a:pt x="782537" y="316508"/>
                  <a:pt x="783282" y="314586"/>
                  <a:pt x="784274" y="311237"/>
                </a:cubicBezTo>
                <a:cubicBezTo>
                  <a:pt x="785266" y="307888"/>
                  <a:pt x="786506" y="305966"/>
                  <a:pt x="787994" y="305470"/>
                </a:cubicBezTo>
                <a:cubicBezTo>
                  <a:pt x="789979" y="301997"/>
                  <a:pt x="790971" y="299765"/>
                  <a:pt x="790971" y="298773"/>
                </a:cubicBezTo>
                <a:cubicBezTo>
                  <a:pt x="790971" y="291579"/>
                  <a:pt x="787746" y="287983"/>
                  <a:pt x="781297" y="287983"/>
                </a:cubicBezTo>
                <a:cubicBezTo>
                  <a:pt x="780057" y="287983"/>
                  <a:pt x="778693" y="289285"/>
                  <a:pt x="777204" y="291889"/>
                </a:cubicBezTo>
                <a:cubicBezTo>
                  <a:pt x="775716" y="294494"/>
                  <a:pt x="772306" y="297036"/>
                  <a:pt x="766972" y="299517"/>
                </a:cubicBezTo>
                <a:cubicBezTo>
                  <a:pt x="761639" y="301997"/>
                  <a:pt x="758353" y="303858"/>
                  <a:pt x="757113" y="305098"/>
                </a:cubicBezTo>
                <a:cubicBezTo>
                  <a:pt x="755872" y="306338"/>
                  <a:pt x="753205" y="307888"/>
                  <a:pt x="749110" y="309749"/>
                </a:cubicBezTo>
                <a:cubicBezTo>
                  <a:pt x="745015" y="311609"/>
                  <a:pt x="741480" y="314524"/>
                  <a:pt x="738503" y="318492"/>
                </a:cubicBezTo>
                <a:lnTo>
                  <a:pt x="732178" y="321469"/>
                </a:lnTo>
                <a:cubicBezTo>
                  <a:pt x="730190" y="326182"/>
                  <a:pt x="728452" y="328786"/>
                  <a:pt x="726963" y="329282"/>
                </a:cubicBezTo>
                <a:cubicBezTo>
                  <a:pt x="725475" y="329779"/>
                  <a:pt x="720886" y="331019"/>
                  <a:pt x="713197" y="333003"/>
                </a:cubicBezTo>
                <a:cubicBezTo>
                  <a:pt x="712701" y="333251"/>
                  <a:pt x="711459" y="334740"/>
                  <a:pt x="709473" y="337468"/>
                </a:cubicBezTo>
                <a:cubicBezTo>
                  <a:pt x="707487" y="340197"/>
                  <a:pt x="704633" y="341561"/>
                  <a:pt x="700913" y="341561"/>
                </a:cubicBezTo>
                <a:cubicBezTo>
                  <a:pt x="697936" y="344537"/>
                  <a:pt x="694958" y="348010"/>
                  <a:pt x="691977" y="351979"/>
                </a:cubicBezTo>
                <a:cubicBezTo>
                  <a:pt x="690985" y="351979"/>
                  <a:pt x="688380" y="352971"/>
                  <a:pt x="684164" y="354955"/>
                </a:cubicBezTo>
                <a:lnTo>
                  <a:pt x="676716" y="356816"/>
                </a:lnTo>
                <a:cubicBezTo>
                  <a:pt x="674732" y="358304"/>
                  <a:pt x="672562" y="360660"/>
                  <a:pt x="670205" y="363885"/>
                </a:cubicBezTo>
                <a:lnTo>
                  <a:pt x="666099" y="366822"/>
                </a:lnTo>
                <a:lnTo>
                  <a:pt x="665405" y="371699"/>
                </a:lnTo>
                <a:lnTo>
                  <a:pt x="662801" y="376535"/>
                </a:lnTo>
                <a:cubicBezTo>
                  <a:pt x="659080" y="378520"/>
                  <a:pt x="656662" y="380628"/>
                  <a:pt x="655546" y="382861"/>
                </a:cubicBezTo>
                <a:cubicBezTo>
                  <a:pt x="654429" y="385093"/>
                  <a:pt x="651517" y="387822"/>
                  <a:pt x="646808" y="391046"/>
                </a:cubicBezTo>
                <a:lnTo>
                  <a:pt x="643087" y="396255"/>
                </a:lnTo>
                <a:cubicBezTo>
                  <a:pt x="637630" y="397991"/>
                  <a:pt x="633972" y="400844"/>
                  <a:pt x="632114" y="404813"/>
                </a:cubicBezTo>
                <a:cubicBezTo>
                  <a:pt x="630255" y="408782"/>
                  <a:pt x="627652" y="411014"/>
                  <a:pt x="624303" y="411510"/>
                </a:cubicBezTo>
                <a:cubicBezTo>
                  <a:pt x="620955" y="412006"/>
                  <a:pt x="617298" y="414487"/>
                  <a:pt x="613333" y="418951"/>
                </a:cubicBezTo>
                <a:cubicBezTo>
                  <a:pt x="610853" y="420192"/>
                  <a:pt x="607876" y="421308"/>
                  <a:pt x="604403" y="422300"/>
                </a:cubicBezTo>
                <a:lnTo>
                  <a:pt x="603659" y="426021"/>
                </a:lnTo>
                <a:cubicBezTo>
                  <a:pt x="601179" y="428501"/>
                  <a:pt x="597273" y="430486"/>
                  <a:pt x="591942" y="431974"/>
                </a:cubicBezTo>
                <a:cubicBezTo>
                  <a:pt x="586611" y="433462"/>
                  <a:pt x="582644" y="434888"/>
                  <a:pt x="580041" y="436253"/>
                </a:cubicBezTo>
                <a:cubicBezTo>
                  <a:pt x="577439" y="437617"/>
                  <a:pt x="575642" y="438299"/>
                  <a:pt x="574649" y="438299"/>
                </a:cubicBezTo>
                <a:cubicBezTo>
                  <a:pt x="569936" y="438299"/>
                  <a:pt x="565597" y="437369"/>
                  <a:pt x="561630" y="435509"/>
                </a:cubicBezTo>
                <a:cubicBezTo>
                  <a:pt x="557663" y="433648"/>
                  <a:pt x="553571" y="432470"/>
                  <a:pt x="549354" y="431974"/>
                </a:cubicBezTo>
                <a:cubicBezTo>
                  <a:pt x="547866" y="430486"/>
                  <a:pt x="546998" y="428873"/>
                  <a:pt x="546750" y="427137"/>
                </a:cubicBezTo>
                <a:cubicBezTo>
                  <a:pt x="546502" y="425401"/>
                  <a:pt x="545263" y="423106"/>
                  <a:pt x="543032" y="420254"/>
                </a:cubicBezTo>
                <a:cubicBezTo>
                  <a:pt x="540802" y="417401"/>
                  <a:pt x="539686" y="413494"/>
                  <a:pt x="539686" y="408533"/>
                </a:cubicBezTo>
                <a:lnTo>
                  <a:pt x="541175" y="401464"/>
                </a:lnTo>
                <a:cubicBezTo>
                  <a:pt x="541175" y="400472"/>
                  <a:pt x="540555" y="399232"/>
                  <a:pt x="539314" y="397743"/>
                </a:cubicBezTo>
                <a:cubicBezTo>
                  <a:pt x="538074" y="396255"/>
                  <a:pt x="537454" y="395015"/>
                  <a:pt x="537454" y="394023"/>
                </a:cubicBezTo>
                <a:cubicBezTo>
                  <a:pt x="537454" y="393031"/>
                  <a:pt x="537702" y="392286"/>
                  <a:pt x="538198" y="391790"/>
                </a:cubicBezTo>
                <a:cubicBezTo>
                  <a:pt x="538694" y="391294"/>
                  <a:pt x="538942" y="390550"/>
                  <a:pt x="538942" y="389558"/>
                </a:cubicBezTo>
                <a:cubicBezTo>
                  <a:pt x="538942" y="388318"/>
                  <a:pt x="538694" y="386953"/>
                  <a:pt x="538198" y="385465"/>
                </a:cubicBezTo>
                <a:cubicBezTo>
                  <a:pt x="537702" y="383977"/>
                  <a:pt x="537454" y="382737"/>
                  <a:pt x="537454" y="381744"/>
                </a:cubicBezTo>
                <a:lnTo>
                  <a:pt x="539686" y="363513"/>
                </a:lnTo>
                <a:cubicBezTo>
                  <a:pt x="539686" y="362025"/>
                  <a:pt x="539190" y="361281"/>
                  <a:pt x="538198" y="361281"/>
                </a:cubicBezTo>
                <a:cubicBezTo>
                  <a:pt x="537206" y="361281"/>
                  <a:pt x="535408" y="362521"/>
                  <a:pt x="532803" y="365001"/>
                </a:cubicBezTo>
                <a:cubicBezTo>
                  <a:pt x="530199" y="367482"/>
                  <a:pt x="527160" y="368722"/>
                  <a:pt x="523687" y="368722"/>
                </a:cubicBezTo>
                <a:cubicBezTo>
                  <a:pt x="521703" y="370210"/>
                  <a:pt x="520089" y="373311"/>
                  <a:pt x="518845" y="378024"/>
                </a:cubicBezTo>
                <a:cubicBezTo>
                  <a:pt x="516860" y="380504"/>
                  <a:pt x="514380" y="382737"/>
                  <a:pt x="511403" y="384721"/>
                </a:cubicBezTo>
                <a:lnTo>
                  <a:pt x="509915" y="386953"/>
                </a:lnTo>
                <a:cubicBezTo>
                  <a:pt x="509419" y="388690"/>
                  <a:pt x="507559" y="390116"/>
                  <a:pt x="504334" y="391232"/>
                </a:cubicBezTo>
                <a:cubicBezTo>
                  <a:pt x="501109" y="392348"/>
                  <a:pt x="498877" y="393775"/>
                  <a:pt x="497637" y="395511"/>
                </a:cubicBezTo>
                <a:lnTo>
                  <a:pt x="493916" y="399232"/>
                </a:lnTo>
                <a:lnTo>
                  <a:pt x="486847" y="398488"/>
                </a:lnTo>
                <a:cubicBezTo>
                  <a:pt x="486347" y="398984"/>
                  <a:pt x="484980" y="401154"/>
                  <a:pt x="482748" y="404999"/>
                </a:cubicBezTo>
                <a:cubicBezTo>
                  <a:pt x="480516" y="408844"/>
                  <a:pt x="477663" y="412006"/>
                  <a:pt x="474190" y="414487"/>
                </a:cubicBezTo>
                <a:lnTo>
                  <a:pt x="445907" y="437555"/>
                </a:lnTo>
                <a:cubicBezTo>
                  <a:pt x="442931" y="439539"/>
                  <a:pt x="438590" y="442020"/>
                  <a:pt x="432885" y="444996"/>
                </a:cubicBezTo>
                <a:lnTo>
                  <a:pt x="430652" y="447229"/>
                </a:lnTo>
                <a:cubicBezTo>
                  <a:pt x="410805" y="460375"/>
                  <a:pt x="396788" y="466949"/>
                  <a:pt x="388603" y="466949"/>
                </a:cubicBezTo>
                <a:cubicBezTo>
                  <a:pt x="381901" y="466949"/>
                  <a:pt x="374086" y="465088"/>
                  <a:pt x="365156" y="461367"/>
                </a:cubicBezTo>
                <a:cubicBezTo>
                  <a:pt x="356227" y="457647"/>
                  <a:pt x="351390" y="453182"/>
                  <a:pt x="350646" y="447973"/>
                </a:cubicBezTo>
                <a:lnTo>
                  <a:pt x="346925" y="432718"/>
                </a:lnTo>
                <a:cubicBezTo>
                  <a:pt x="344692" y="429245"/>
                  <a:pt x="343576" y="424408"/>
                  <a:pt x="343576" y="418207"/>
                </a:cubicBezTo>
                <a:cubicBezTo>
                  <a:pt x="343576" y="415231"/>
                  <a:pt x="343824" y="413246"/>
                  <a:pt x="344320" y="412254"/>
                </a:cubicBezTo>
                <a:lnTo>
                  <a:pt x="344320" y="410022"/>
                </a:lnTo>
                <a:lnTo>
                  <a:pt x="343576" y="397743"/>
                </a:lnTo>
                <a:cubicBezTo>
                  <a:pt x="343576" y="394767"/>
                  <a:pt x="345933" y="393279"/>
                  <a:pt x="350646" y="393279"/>
                </a:cubicBezTo>
                <a:lnTo>
                  <a:pt x="349901" y="383233"/>
                </a:lnTo>
                <a:cubicBezTo>
                  <a:pt x="349901" y="382240"/>
                  <a:pt x="352072" y="378334"/>
                  <a:pt x="356413" y="371512"/>
                </a:cubicBezTo>
                <a:cubicBezTo>
                  <a:pt x="360753" y="364691"/>
                  <a:pt x="363668" y="360784"/>
                  <a:pt x="365156" y="359792"/>
                </a:cubicBezTo>
                <a:lnTo>
                  <a:pt x="368877" y="354955"/>
                </a:lnTo>
                <a:cubicBezTo>
                  <a:pt x="368629" y="351979"/>
                  <a:pt x="370367" y="348816"/>
                  <a:pt x="374092" y="345468"/>
                </a:cubicBezTo>
                <a:cubicBezTo>
                  <a:pt x="377816" y="342119"/>
                  <a:pt x="380797" y="338708"/>
                  <a:pt x="383033" y="335236"/>
                </a:cubicBezTo>
                <a:cubicBezTo>
                  <a:pt x="385269" y="331763"/>
                  <a:pt x="389492" y="327918"/>
                  <a:pt x="395701" y="323701"/>
                </a:cubicBezTo>
                <a:lnTo>
                  <a:pt x="406875" y="312539"/>
                </a:lnTo>
                <a:cubicBezTo>
                  <a:pt x="415568" y="303858"/>
                  <a:pt x="425005" y="296912"/>
                  <a:pt x="435187" y="291703"/>
                </a:cubicBezTo>
                <a:cubicBezTo>
                  <a:pt x="436675" y="291207"/>
                  <a:pt x="439717" y="288727"/>
                  <a:pt x="444311" y="284262"/>
                </a:cubicBezTo>
                <a:cubicBezTo>
                  <a:pt x="448906" y="279797"/>
                  <a:pt x="454122" y="276511"/>
                  <a:pt x="459959" y="274402"/>
                </a:cubicBezTo>
                <a:cubicBezTo>
                  <a:pt x="465796" y="272294"/>
                  <a:pt x="471507" y="269627"/>
                  <a:pt x="477094" y="266403"/>
                </a:cubicBezTo>
                <a:cubicBezTo>
                  <a:pt x="482681" y="263178"/>
                  <a:pt x="487091" y="261566"/>
                  <a:pt x="490323" y="261566"/>
                </a:cubicBezTo>
                <a:lnTo>
                  <a:pt x="493300" y="261566"/>
                </a:lnTo>
                <a:cubicBezTo>
                  <a:pt x="494292" y="261566"/>
                  <a:pt x="500873" y="258465"/>
                  <a:pt x="513043" y="252264"/>
                </a:cubicBezTo>
                <a:lnTo>
                  <a:pt x="515281" y="252264"/>
                </a:lnTo>
                <a:cubicBezTo>
                  <a:pt x="516273" y="252264"/>
                  <a:pt x="518631" y="253256"/>
                  <a:pt x="522356" y="255240"/>
                </a:cubicBezTo>
                <a:lnTo>
                  <a:pt x="523100" y="255240"/>
                </a:lnTo>
                <a:lnTo>
                  <a:pt x="529065" y="252264"/>
                </a:lnTo>
                <a:cubicBezTo>
                  <a:pt x="530057" y="251768"/>
                  <a:pt x="531297" y="251520"/>
                  <a:pt x="532786" y="251520"/>
                </a:cubicBezTo>
                <a:cubicBezTo>
                  <a:pt x="548184" y="251520"/>
                  <a:pt x="556629" y="262186"/>
                  <a:pt x="558121" y="283518"/>
                </a:cubicBezTo>
                <a:cubicBezTo>
                  <a:pt x="558617" y="287983"/>
                  <a:pt x="559860" y="290215"/>
                  <a:pt x="561848" y="290215"/>
                </a:cubicBezTo>
                <a:cubicBezTo>
                  <a:pt x="564328" y="290215"/>
                  <a:pt x="567866" y="285688"/>
                  <a:pt x="572461" y="276635"/>
                </a:cubicBezTo>
                <a:cubicBezTo>
                  <a:pt x="577055" y="267581"/>
                  <a:pt x="586796" y="263054"/>
                  <a:pt x="601683" y="263054"/>
                </a:cubicBezTo>
                <a:cubicBezTo>
                  <a:pt x="612349" y="263054"/>
                  <a:pt x="617682" y="269875"/>
                  <a:pt x="617682" y="283518"/>
                </a:cubicBezTo>
                <a:cubicBezTo>
                  <a:pt x="617682" y="299641"/>
                  <a:pt x="610488" y="314896"/>
                  <a:pt x="596102" y="329282"/>
                </a:cubicBezTo>
                <a:cubicBezTo>
                  <a:pt x="595109" y="331267"/>
                  <a:pt x="594365" y="333499"/>
                  <a:pt x="593869" y="335980"/>
                </a:cubicBezTo>
                <a:lnTo>
                  <a:pt x="588660" y="351235"/>
                </a:lnTo>
                <a:lnTo>
                  <a:pt x="588660" y="351979"/>
                </a:lnTo>
                <a:cubicBezTo>
                  <a:pt x="588660" y="353467"/>
                  <a:pt x="587606" y="355513"/>
                  <a:pt x="585497" y="358118"/>
                </a:cubicBezTo>
                <a:cubicBezTo>
                  <a:pt x="583389" y="360722"/>
                  <a:pt x="582335" y="363017"/>
                  <a:pt x="582335" y="365001"/>
                </a:cubicBezTo>
                <a:lnTo>
                  <a:pt x="583079" y="374303"/>
                </a:lnTo>
                <a:lnTo>
                  <a:pt x="581591" y="384721"/>
                </a:lnTo>
                <a:cubicBezTo>
                  <a:pt x="581591" y="389434"/>
                  <a:pt x="582457" y="392534"/>
                  <a:pt x="584189" y="394023"/>
                </a:cubicBezTo>
                <a:cubicBezTo>
                  <a:pt x="592104" y="392038"/>
                  <a:pt x="597854" y="388752"/>
                  <a:pt x="601441" y="384163"/>
                </a:cubicBezTo>
                <a:cubicBezTo>
                  <a:pt x="605028" y="379574"/>
                  <a:pt x="607562" y="377032"/>
                  <a:pt x="609043" y="376535"/>
                </a:cubicBezTo>
                <a:lnTo>
                  <a:pt x="612752" y="375047"/>
                </a:lnTo>
                <a:cubicBezTo>
                  <a:pt x="614980" y="371326"/>
                  <a:pt x="617577" y="368226"/>
                  <a:pt x="620542" y="365745"/>
                </a:cubicBezTo>
                <a:lnTo>
                  <a:pt x="626478" y="360536"/>
                </a:lnTo>
                <a:cubicBezTo>
                  <a:pt x="630187" y="360536"/>
                  <a:pt x="632412" y="358862"/>
                  <a:pt x="633155" y="355513"/>
                </a:cubicBezTo>
                <a:cubicBezTo>
                  <a:pt x="633897" y="352165"/>
                  <a:pt x="636556" y="349498"/>
                  <a:pt x="641131" y="347514"/>
                </a:cubicBezTo>
                <a:cubicBezTo>
                  <a:pt x="645706" y="345530"/>
                  <a:pt x="649972" y="341499"/>
                  <a:pt x="653929" y="335422"/>
                </a:cubicBezTo>
                <a:cubicBezTo>
                  <a:pt x="657887" y="329345"/>
                  <a:pt x="661966" y="326306"/>
                  <a:pt x="666167" y="326306"/>
                </a:cubicBezTo>
                <a:cubicBezTo>
                  <a:pt x="666909" y="326306"/>
                  <a:pt x="667713" y="326616"/>
                  <a:pt x="668579" y="327236"/>
                </a:cubicBezTo>
                <a:lnTo>
                  <a:pt x="668755" y="327413"/>
                </a:lnTo>
                <a:lnTo>
                  <a:pt x="675363" y="322492"/>
                </a:lnTo>
                <a:cubicBezTo>
                  <a:pt x="678495" y="320570"/>
                  <a:pt x="681053" y="319485"/>
                  <a:pt x="683039" y="319237"/>
                </a:cubicBezTo>
                <a:cubicBezTo>
                  <a:pt x="687009" y="318741"/>
                  <a:pt x="689491" y="317252"/>
                  <a:pt x="690483" y="314772"/>
                </a:cubicBezTo>
                <a:cubicBezTo>
                  <a:pt x="691475" y="312291"/>
                  <a:pt x="693894" y="310245"/>
                  <a:pt x="697738" y="308633"/>
                </a:cubicBezTo>
                <a:cubicBezTo>
                  <a:pt x="701583" y="307020"/>
                  <a:pt x="706048" y="303424"/>
                  <a:pt x="711133" y="297843"/>
                </a:cubicBezTo>
                <a:cubicBezTo>
                  <a:pt x="716218" y="292261"/>
                  <a:pt x="721737" y="288479"/>
                  <a:pt x="727690" y="286494"/>
                </a:cubicBezTo>
                <a:lnTo>
                  <a:pt x="732155" y="281285"/>
                </a:lnTo>
                <a:lnTo>
                  <a:pt x="737736" y="279797"/>
                </a:lnTo>
                <a:lnTo>
                  <a:pt x="739968" y="274960"/>
                </a:lnTo>
                <a:cubicBezTo>
                  <a:pt x="752123" y="267767"/>
                  <a:pt x="760806" y="260946"/>
                  <a:pt x="766019" y="254496"/>
                </a:cubicBezTo>
                <a:cubicBezTo>
                  <a:pt x="766515" y="253504"/>
                  <a:pt x="767631" y="252512"/>
                  <a:pt x="769368" y="251520"/>
                </a:cubicBezTo>
                <a:cubicBezTo>
                  <a:pt x="771104" y="250528"/>
                  <a:pt x="772964" y="248791"/>
                  <a:pt x="774949" y="246311"/>
                </a:cubicBezTo>
                <a:cubicBezTo>
                  <a:pt x="784126" y="237133"/>
                  <a:pt x="795041" y="232544"/>
                  <a:pt x="807691" y="232544"/>
                </a:cubicBezTo>
                <a:cubicBezTo>
                  <a:pt x="822574" y="232544"/>
                  <a:pt x="830511" y="241598"/>
                  <a:pt x="831503" y="259705"/>
                </a:cubicBezTo>
                <a:lnTo>
                  <a:pt x="833736" y="265286"/>
                </a:lnTo>
                <a:cubicBezTo>
                  <a:pt x="835720" y="268759"/>
                  <a:pt x="838511" y="275828"/>
                  <a:pt x="842108" y="286494"/>
                </a:cubicBezTo>
                <a:cubicBezTo>
                  <a:pt x="845704" y="297160"/>
                  <a:pt x="847503" y="303734"/>
                  <a:pt x="847503" y="306214"/>
                </a:cubicBezTo>
                <a:cubicBezTo>
                  <a:pt x="847503" y="312911"/>
                  <a:pt x="845394" y="319609"/>
                  <a:pt x="841177" y="326306"/>
                </a:cubicBezTo>
                <a:cubicBezTo>
                  <a:pt x="837705" y="328042"/>
                  <a:pt x="829395" y="337344"/>
                  <a:pt x="816249" y="354211"/>
                </a:cubicBezTo>
                <a:lnTo>
                  <a:pt x="812528" y="356816"/>
                </a:lnTo>
                <a:cubicBezTo>
                  <a:pt x="810543" y="361281"/>
                  <a:pt x="807939" y="365745"/>
                  <a:pt x="804714" y="370210"/>
                </a:cubicBezTo>
                <a:cubicBezTo>
                  <a:pt x="799753" y="371947"/>
                  <a:pt x="797273" y="373807"/>
                  <a:pt x="797273" y="375791"/>
                </a:cubicBezTo>
                <a:lnTo>
                  <a:pt x="797273" y="382489"/>
                </a:lnTo>
                <a:cubicBezTo>
                  <a:pt x="797273" y="382985"/>
                  <a:pt x="796715" y="383977"/>
                  <a:pt x="795599" y="385465"/>
                </a:cubicBezTo>
                <a:cubicBezTo>
                  <a:pt x="794482" y="386953"/>
                  <a:pt x="792932" y="389806"/>
                  <a:pt x="790948" y="394023"/>
                </a:cubicBezTo>
                <a:lnTo>
                  <a:pt x="787971" y="398488"/>
                </a:lnTo>
                <a:cubicBezTo>
                  <a:pt x="786979" y="399480"/>
                  <a:pt x="785987" y="401526"/>
                  <a:pt x="784995" y="404627"/>
                </a:cubicBezTo>
                <a:cubicBezTo>
                  <a:pt x="784002" y="407727"/>
                  <a:pt x="782576" y="410518"/>
                  <a:pt x="780716" y="412998"/>
                </a:cubicBezTo>
                <a:cubicBezTo>
                  <a:pt x="778855" y="415479"/>
                  <a:pt x="777925" y="417463"/>
                  <a:pt x="777925" y="418951"/>
                </a:cubicBezTo>
                <a:cubicBezTo>
                  <a:pt x="777925" y="422672"/>
                  <a:pt x="782762" y="424533"/>
                  <a:pt x="792436" y="424533"/>
                </a:cubicBezTo>
                <a:cubicBezTo>
                  <a:pt x="792932" y="424533"/>
                  <a:pt x="794793" y="423788"/>
                  <a:pt x="798017" y="422300"/>
                </a:cubicBezTo>
                <a:lnTo>
                  <a:pt x="803226" y="423788"/>
                </a:lnTo>
                <a:cubicBezTo>
                  <a:pt x="803722" y="423788"/>
                  <a:pt x="804962" y="422982"/>
                  <a:pt x="806947" y="421370"/>
                </a:cubicBezTo>
                <a:cubicBezTo>
                  <a:pt x="808931" y="419758"/>
                  <a:pt x="811970" y="418455"/>
                  <a:pt x="816062" y="417463"/>
                </a:cubicBezTo>
                <a:cubicBezTo>
                  <a:pt x="820155" y="416471"/>
                  <a:pt x="823752" y="414983"/>
                  <a:pt x="826853" y="412998"/>
                </a:cubicBezTo>
                <a:cubicBezTo>
                  <a:pt x="829953" y="411014"/>
                  <a:pt x="833673" y="409278"/>
                  <a:pt x="838012" y="407789"/>
                </a:cubicBezTo>
                <a:cubicBezTo>
                  <a:pt x="842351" y="406301"/>
                  <a:pt x="846504" y="403883"/>
                  <a:pt x="850473" y="400534"/>
                </a:cubicBezTo>
                <a:cubicBezTo>
                  <a:pt x="854442" y="397185"/>
                  <a:pt x="858349" y="394767"/>
                  <a:pt x="862193" y="393279"/>
                </a:cubicBezTo>
                <a:cubicBezTo>
                  <a:pt x="866038" y="391790"/>
                  <a:pt x="869635" y="389496"/>
                  <a:pt x="872983" y="386395"/>
                </a:cubicBezTo>
                <a:cubicBezTo>
                  <a:pt x="876332" y="383295"/>
                  <a:pt x="880115" y="380380"/>
                  <a:pt x="884332" y="377652"/>
                </a:cubicBezTo>
                <a:cubicBezTo>
                  <a:pt x="888548" y="374923"/>
                  <a:pt x="895246" y="368970"/>
                  <a:pt x="904423" y="359792"/>
                </a:cubicBezTo>
                <a:cubicBezTo>
                  <a:pt x="907398" y="357436"/>
                  <a:pt x="909908" y="355606"/>
                  <a:pt x="911953" y="354304"/>
                </a:cubicBezTo>
                <a:lnTo>
                  <a:pt x="915505" y="352563"/>
                </a:lnTo>
                <a:lnTo>
                  <a:pt x="915730" y="351142"/>
                </a:lnTo>
                <a:cubicBezTo>
                  <a:pt x="916723" y="348723"/>
                  <a:pt x="918213" y="347018"/>
                  <a:pt x="920199" y="346026"/>
                </a:cubicBezTo>
                <a:lnTo>
                  <a:pt x="921700" y="344589"/>
                </a:lnTo>
                <a:lnTo>
                  <a:pt x="923207" y="342119"/>
                </a:lnTo>
                <a:cubicBezTo>
                  <a:pt x="925129" y="338832"/>
                  <a:pt x="927191" y="336367"/>
                  <a:pt x="929393" y="334724"/>
                </a:cubicBezTo>
                <a:lnTo>
                  <a:pt x="934473" y="332941"/>
                </a:lnTo>
                <a:lnTo>
                  <a:pt x="936591" y="331143"/>
                </a:lnTo>
                <a:cubicBezTo>
                  <a:pt x="940317" y="329903"/>
                  <a:pt x="942180" y="328290"/>
                  <a:pt x="942180" y="326306"/>
                </a:cubicBezTo>
                <a:cubicBezTo>
                  <a:pt x="942180" y="324570"/>
                  <a:pt x="945409" y="321097"/>
                  <a:pt x="951866" y="315888"/>
                </a:cubicBezTo>
                <a:cubicBezTo>
                  <a:pt x="958323" y="310679"/>
                  <a:pt x="963041" y="306152"/>
                  <a:pt x="966019" y="302307"/>
                </a:cubicBezTo>
                <a:cubicBezTo>
                  <a:pt x="968997" y="298463"/>
                  <a:pt x="971481" y="296540"/>
                  <a:pt x="973469" y="296540"/>
                </a:cubicBezTo>
                <a:lnTo>
                  <a:pt x="974957" y="295052"/>
                </a:lnTo>
                <a:cubicBezTo>
                  <a:pt x="975453" y="288851"/>
                  <a:pt x="977814" y="285750"/>
                  <a:pt x="982038" y="285750"/>
                </a:cubicBezTo>
                <a:lnTo>
                  <a:pt x="985759" y="283518"/>
                </a:lnTo>
                <a:lnTo>
                  <a:pt x="986509" y="280541"/>
                </a:lnTo>
                <a:lnTo>
                  <a:pt x="988742" y="279053"/>
                </a:lnTo>
                <a:lnTo>
                  <a:pt x="991724" y="279053"/>
                </a:lnTo>
                <a:lnTo>
                  <a:pt x="993584" y="277565"/>
                </a:lnTo>
                <a:cubicBezTo>
                  <a:pt x="994080" y="271364"/>
                  <a:pt x="996998" y="266527"/>
                  <a:pt x="1002337" y="263054"/>
                </a:cubicBezTo>
                <a:cubicBezTo>
                  <a:pt x="1007675" y="259581"/>
                  <a:pt x="1017423" y="249845"/>
                  <a:pt x="1031579" y="233846"/>
                </a:cubicBezTo>
                <a:cubicBezTo>
                  <a:pt x="1045735" y="217847"/>
                  <a:pt x="1053682" y="207615"/>
                  <a:pt x="1055421" y="203151"/>
                </a:cubicBezTo>
                <a:cubicBezTo>
                  <a:pt x="1057159" y="198686"/>
                  <a:pt x="1060325" y="192671"/>
                  <a:pt x="1064920" y="185105"/>
                </a:cubicBezTo>
                <a:cubicBezTo>
                  <a:pt x="1069514" y="177540"/>
                  <a:pt x="1072060" y="170408"/>
                  <a:pt x="1072556" y="163711"/>
                </a:cubicBezTo>
                <a:cubicBezTo>
                  <a:pt x="1072060" y="162719"/>
                  <a:pt x="1071316" y="161727"/>
                  <a:pt x="1070324" y="160735"/>
                </a:cubicBezTo>
                <a:lnTo>
                  <a:pt x="1054325" y="168548"/>
                </a:lnTo>
                <a:cubicBezTo>
                  <a:pt x="1054325" y="167804"/>
                  <a:pt x="1051844" y="166688"/>
                  <a:pt x="1046883" y="165199"/>
                </a:cubicBezTo>
                <a:cubicBezTo>
                  <a:pt x="1043162" y="167432"/>
                  <a:pt x="1040434" y="169664"/>
                  <a:pt x="1038698" y="171897"/>
                </a:cubicBezTo>
                <a:cubicBezTo>
                  <a:pt x="1036961" y="174129"/>
                  <a:pt x="1035597" y="175245"/>
                  <a:pt x="1034605" y="175245"/>
                </a:cubicBezTo>
                <a:lnTo>
                  <a:pt x="1029396" y="174501"/>
                </a:lnTo>
                <a:lnTo>
                  <a:pt x="1013025" y="176362"/>
                </a:lnTo>
                <a:cubicBezTo>
                  <a:pt x="998390" y="177602"/>
                  <a:pt x="987352" y="180578"/>
                  <a:pt x="979911" y="185291"/>
                </a:cubicBezTo>
                <a:lnTo>
                  <a:pt x="964656" y="189756"/>
                </a:lnTo>
                <a:lnTo>
                  <a:pt x="961307" y="189756"/>
                </a:lnTo>
                <a:cubicBezTo>
                  <a:pt x="959323" y="189756"/>
                  <a:pt x="956346" y="190996"/>
                  <a:pt x="952378" y="193477"/>
                </a:cubicBezTo>
                <a:lnTo>
                  <a:pt x="943820" y="192733"/>
                </a:lnTo>
                <a:cubicBezTo>
                  <a:pt x="935882" y="196949"/>
                  <a:pt x="930053" y="199058"/>
                  <a:pt x="926332" y="199058"/>
                </a:cubicBezTo>
                <a:cubicBezTo>
                  <a:pt x="925836" y="199058"/>
                  <a:pt x="924348" y="198810"/>
                  <a:pt x="921868" y="198314"/>
                </a:cubicBezTo>
                <a:lnTo>
                  <a:pt x="883917" y="208732"/>
                </a:lnTo>
                <a:cubicBezTo>
                  <a:pt x="880940" y="209724"/>
                  <a:pt x="874243" y="214809"/>
                  <a:pt x="863825" y="223987"/>
                </a:cubicBezTo>
                <a:lnTo>
                  <a:pt x="860848" y="224731"/>
                </a:lnTo>
                <a:cubicBezTo>
                  <a:pt x="858368" y="224731"/>
                  <a:pt x="855453" y="221940"/>
                  <a:pt x="852104" y="216359"/>
                </a:cubicBezTo>
                <a:cubicBezTo>
                  <a:pt x="848756" y="210778"/>
                  <a:pt x="847081" y="205755"/>
                  <a:pt x="847081" y="201290"/>
                </a:cubicBezTo>
                <a:cubicBezTo>
                  <a:pt x="847081" y="176734"/>
                  <a:pt x="868165" y="162471"/>
                  <a:pt x="910333" y="158502"/>
                </a:cubicBezTo>
                <a:lnTo>
                  <a:pt x="925588" y="152549"/>
                </a:lnTo>
                <a:lnTo>
                  <a:pt x="926332" y="152549"/>
                </a:lnTo>
                <a:lnTo>
                  <a:pt x="930425" y="154037"/>
                </a:lnTo>
                <a:lnTo>
                  <a:pt x="931913" y="154037"/>
                </a:lnTo>
                <a:cubicBezTo>
                  <a:pt x="933402" y="154037"/>
                  <a:pt x="935758" y="153107"/>
                  <a:pt x="938983" y="151247"/>
                </a:cubicBezTo>
                <a:cubicBezTo>
                  <a:pt x="942207" y="149386"/>
                  <a:pt x="949401" y="147092"/>
                  <a:pt x="960563" y="144364"/>
                </a:cubicBezTo>
                <a:lnTo>
                  <a:pt x="975818" y="140271"/>
                </a:lnTo>
                <a:lnTo>
                  <a:pt x="980655" y="141015"/>
                </a:lnTo>
                <a:cubicBezTo>
                  <a:pt x="983135" y="141015"/>
                  <a:pt x="985926" y="140023"/>
                  <a:pt x="989026" y="138038"/>
                </a:cubicBezTo>
                <a:cubicBezTo>
                  <a:pt x="992127" y="136054"/>
                  <a:pt x="996840" y="134628"/>
                  <a:pt x="1003165" y="133760"/>
                </a:cubicBezTo>
                <a:cubicBezTo>
                  <a:pt x="1009490" y="132891"/>
                  <a:pt x="1013893" y="131961"/>
                  <a:pt x="1016374" y="130969"/>
                </a:cubicBezTo>
                <a:lnTo>
                  <a:pt x="1022327" y="129481"/>
                </a:lnTo>
                <a:cubicBezTo>
                  <a:pt x="1023319" y="129481"/>
                  <a:pt x="1025365" y="128613"/>
                  <a:pt x="1028466" y="126876"/>
                </a:cubicBezTo>
                <a:cubicBezTo>
                  <a:pt x="1031566" y="125140"/>
                  <a:pt x="1035597" y="124272"/>
                  <a:pt x="1040558" y="124272"/>
                </a:cubicBezTo>
                <a:cubicBezTo>
                  <a:pt x="1041302" y="124272"/>
                  <a:pt x="1043162" y="124768"/>
                  <a:pt x="1046139" y="125760"/>
                </a:cubicBezTo>
                <a:lnTo>
                  <a:pt x="1051348" y="124272"/>
                </a:lnTo>
                <a:lnTo>
                  <a:pt x="1055069" y="120551"/>
                </a:lnTo>
                <a:lnTo>
                  <a:pt x="1055813" y="120551"/>
                </a:lnTo>
                <a:lnTo>
                  <a:pt x="1059162" y="122039"/>
                </a:lnTo>
                <a:lnTo>
                  <a:pt x="1059906" y="122039"/>
                </a:lnTo>
                <a:cubicBezTo>
                  <a:pt x="1065859" y="122039"/>
                  <a:pt x="1071147" y="120861"/>
                  <a:pt x="1075771" y="118505"/>
                </a:cubicBezTo>
                <a:cubicBezTo>
                  <a:pt x="1080395" y="116148"/>
                  <a:pt x="1084274" y="114474"/>
                  <a:pt x="1087407" y="113482"/>
                </a:cubicBezTo>
                <a:cubicBezTo>
                  <a:pt x="1090540" y="112490"/>
                  <a:pt x="1092483" y="111745"/>
                  <a:pt x="1093235" y="111249"/>
                </a:cubicBezTo>
                <a:cubicBezTo>
                  <a:pt x="1093987" y="110753"/>
                  <a:pt x="1094613" y="110505"/>
                  <a:pt x="1095113" y="110505"/>
                </a:cubicBezTo>
                <a:lnTo>
                  <a:pt x="1101130" y="111249"/>
                </a:lnTo>
                <a:cubicBezTo>
                  <a:pt x="1103114" y="111249"/>
                  <a:pt x="1105779" y="107715"/>
                  <a:pt x="1109124" y="100645"/>
                </a:cubicBezTo>
                <a:cubicBezTo>
                  <a:pt x="1112468" y="93576"/>
                  <a:pt x="1116248" y="88429"/>
                  <a:pt x="1120463" y="85204"/>
                </a:cubicBezTo>
                <a:cubicBezTo>
                  <a:pt x="1124678" y="81980"/>
                  <a:pt x="1128892" y="75903"/>
                  <a:pt x="1133105" y="66973"/>
                </a:cubicBezTo>
                <a:cubicBezTo>
                  <a:pt x="1134097" y="65733"/>
                  <a:pt x="1135213" y="63810"/>
                  <a:pt x="1136454" y="61206"/>
                </a:cubicBezTo>
                <a:cubicBezTo>
                  <a:pt x="1137694" y="58601"/>
                  <a:pt x="1138686" y="57299"/>
                  <a:pt x="1139430" y="57299"/>
                </a:cubicBezTo>
                <a:cubicBezTo>
                  <a:pt x="1143147" y="57299"/>
                  <a:pt x="1146121" y="54943"/>
                  <a:pt x="1148354" y="50230"/>
                </a:cubicBezTo>
                <a:cubicBezTo>
                  <a:pt x="1155788" y="41548"/>
                  <a:pt x="1161859" y="37207"/>
                  <a:pt x="1166568" y="37207"/>
                </a:cubicBezTo>
                <a:close/>
                <a:moveTo>
                  <a:pt x="337659" y="0"/>
                </a:moveTo>
                <a:lnTo>
                  <a:pt x="339147" y="0"/>
                </a:lnTo>
                <a:cubicBezTo>
                  <a:pt x="342372" y="1985"/>
                  <a:pt x="347023" y="3101"/>
                  <a:pt x="353100" y="3349"/>
                </a:cubicBezTo>
                <a:cubicBezTo>
                  <a:pt x="359177" y="3597"/>
                  <a:pt x="363208" y="7814"/>
                  <a:pt x="365192" y="15999"/>
                </a:cubicBezTo>
                <a:lnTo>
                  <a:pt x="369657" y="25301"/>
                </a:lnTo>
                <a:cubicBezTo>
                  <a:pt x="371145" y="28278"/>
                  <a:pt x="371890" y="30758"/>
                  <a:pt x="371890" y="32742"/>
                </a:cubicBezTo>
                <a:cubicBezTo>
                  <a:pt x="371890" y="37455"/>
                  <a:pt x="372572" y="40804"/>
                  <a:pt x="373936" y="42788"/>
                </a:cubicBezTo>
                <a:cubicBezTo>
                  <a:pt x="375300" y="44773"/>
                  <a:pt x="375982" y="46261"/>
                  <a:pt x="375982" y="47253"/>
                </a:cubicBezTo>
                <a:cubicBezTo>
                  <a:pt x="375982" y="48741"/>
                  <a:pt x="375300" y="50788"/>
                  <a:pt x="373936" y="53392"/>
                </a:cubicBezTo>
                <a:cubicBezTo>
                  <a:pt x="372572" y="55997"/>
                  <a:pt x="371890" y="59283"/>
                  <a:pt x="371890" y="63252"/>
                </a:cubicBezTo>
                <a:cubicBezTo>
                  <a:pt x="371890" y="64740"/>
                  <a:pt x="370897" y="67345"/>
                  <a:pt x="368913" y="71066"/>
                </a:cubicBezTo>
                <a:lnTo>
                  <a:pt x="365937" y="77763"/>
                </a:lnTo>
                <a:cubicBezTo>
                  <a:pt x="359239" y="100583"/>
                  <a:pt x="352914" y="111993"/>
                  <a:pt x="346961" y="111993"/>
                </a:cubicBezTo>
                <a:cubicBezTo>
                  <a:pt x="332574" y="111993"/>
                  <a:pt x="325381" y="107405"/>
                  <a:pt x="325381" y="98227"/>
                </a:cubicBezTo>
                <a:cubicBezTo>
                  <a:pt x="325381" y="88801"/>
                  <a:pt x="332574" y="77887"/>
                  <a:pt x="346961" y="65485"/>
                </a:cubicBezTo>
                <a:cubicBezTo>
                  <a:pt x="348449" y="64492"/>
                  <a:pt x="350682" y="61206"/>
                  <a:pt x="353658" y="55625"/>
                </a:cubicBezTo>
                <a:cubicBezTo>
                  <a:pt x="356635" y="50044"/>
                  <a:pt x="358123" y="46509"/>
                  <a:pt x="358123" y="45021"/>
                </a:cubicBezTo>
                <a:cubicBezTo>
                  <a:pt x="358123" y="40308"/>
                  <a:pt x="355891" y="37951"/>
                  <a:pt x="351426" y="37951"/>
                </a:cubicBezTo>
                <a:cubicBezTo>
                  <a:pt x="347457" y="37951"/>
                  <a:pt x="343922" y="39006"/>
                  <a:pt x="340822" y="41114"/>
                </a:cubicBezTo>
                <a:cubicBezTo>
                  <a:pt x="337721" y="43222"/>
                  <a:pt x="334000" y="44525"/>
                  <a:pt x="329660" y="45021"/>
                </a:cubicBezTo>
                <a:cubicBezTo>
                  <a:pt x="325319" y="45517"/>
                  <a:pt x="322404" y="46261"/>
                  <a:pt x="320916" y="47253"/>
                </a:cubicBezTo>
                <a:lnTo>
                  <a:pt x="314963" y="50230"/>
                </a:lnTo>
                <a:cubicBezTo>
                  <a:pt x="310746" y="52214"/>
                  <a:pt x="303305" y="56803"/>
                  <a:pt x="292639" y="63996"/>
                </a:cubicBezTo>
                <a:lnTo>
                  <a:pt x="192168" y="143991"/>
                </a:lnTo>
                <a:lnTo>
                  <a:pt x="190680" y="149945"/>
                </a:lnTo>
                <a:cubicBezTo>
                  <a:pt x="190184" y="150689"/>
                  <a:pt x="188137" y="152177"/>
                  <a:pt x="184541" y="154409"/>
                </a:cubicBezTo>
                <a:cubicBezTo>
                  <a:pt x="180944" y="156642"/>
                  <a:pt x="178401" y="160239"/>
                  <a:pt x="176913" y="165199"/>
                </a:cubicBezTo>
                <a:cubicBezTo>
                  <a:pt x="171700" y="174377"/>
                  <a:pt x="166365" y="181074"/>
                  <a:pt x="160908" y="185291"/>
                </a:cubicBezTo>
                <a:lnTo>
                  <a:pt x="147886" y="202779"/>
                </a:lnTo>
                <a:lnTo>
                  <a:pt x="144909" y="209476"/>
                </a:lnTo>
                <a:cubicBezTo>
                  <a:pt x="141437" y="210964"/>
                  <a:pt x="132505" y="221382"/>
                  <a:pt x="118114" y="240730"/>
                </a:cubicBezTo>
                <a:cubicBezTo>
                  <a:pt x="112905" y="246931"/>
                  <a:pt x="108689" y="250776"/>
                  <a:pt x="105464" y="252264"/>
                </a:cubicBezTo>
                <a:cubicBezTo>
                  <a:pt x="104968" y="252264"/>
                  <a:pt x="104720" y="252512"/>
                  <a:pt x="104720" y="253008"/>
                </a:cubicBezTo>
                <a:lnTo>
                  <a:pt x="106208" y="258961"/>
                </a:lnTo>
                <a:lnTo>
                  <a:pt x="106208" y="260449"/>
                </a:lnTo>
                <a:cubicBezTo>
                  <a:pt x="106208" y="263178"/>
                  <a:pt x="98023" y="276200"/>
                  <a:pt x="81652" y="299517"/>
                </a:cubicBezTo>
                <a:lnTo>
                  <a:pt x="80907" y="301005"/>
                </a:lnTo>
                <a:cubicBezTo>
                  <a:pt x="79419" y="310431"/>
                  <a:pt x="77124" y="317624"/>
                  <a:pt x="74021" y="322585"/>
                </a:cubicBezTo>
                <a:cubicBezTo>
                  <a:pt x="70919" y="327546"/>
                  <a:pt x="68995" y="331515"/>
                  <a:pt x="68251" y="334491"/>
                </a:cubicBezTo>
                <a:cubicBezTo>
                  <a:pt x="67507" y="337468"/>
                  <a:pt x="66143" y="340383"/>
                  <a:pt x="64158" y="343235"/>
                </a:cubicBezTo>
                <a:cubicBezTo>
                  <a:pt x="62174" y="346088"/>
                  <a:pt x="60376" y="349808"/>
                  <a:pt x="58763" y="354397"/>
                </a:cubicBezTo>
                <a:cubicBezTo>
                  <a:pt x="57151" y="358986"/>
                  <a:pt x="55601" y="362397"/>
                  <a:pt x="54113" y="364629"/>
                </a:cubicBezTo>
                <a:cubicBezTo>
                  <a:pt x="52624" y="366862"/>
                  <a:pt x="51756" y="369156"/>
                  <a:pt x="51508" y="371512"/>
                </a:cubicBezTo>
                <a:cubicBezTo>
                  <a:pt x="51260" y="373869"/>
                  <a:pt x="49648" y="377528"/>
                  <a:pt x="46671" y="382489"/>
                </a:cubicBezTo>
                <a:cubicBezTo>
                  <a:pt x="48159" y="387201"/>
                  <a:pt x="48904" y="389806"/>
                  <a:pt x="48904" y="390302"/>
                </a:cubicBezTo>
                <a:cubicBezTo>
                  <a:pt x="48904" y="391294"/>
                  <a:pt x="46919" y="399852"/>
                  <a:pt x="42950" y="415975"/>
                </a:cubicBezTo>
                <a:lnTo>
                  <a:pt x="42950" y="417463"/>
                </a:lnTo>
                <a:cubicBezTo>
                  <a:pt x="42950" y="420192"/>
                  <a:pt x="43943" y="423292"/>
                  <a:pt x="45927" y="426765"/>
                </a:cubicBezTo>
                <a:cubicBezTo>
                  <a:pt x="47911" y="430238"/>
                  <a:pt x="49648" y="431974"/>
                  <a:pt x="51136" y="431974"/>
                </a:cubicBezTo>
                <a:cubicBezTo>
                  <a:pt x="53120" y="431974"/>
                  <a:pt x="59567" y="428749"/>
                  <a:pt x="70475" y="422300"/>
                </a:cubicBezTo>
                <a:cubicBezTo>
                  <a:pt x="81383" y="415851"/>
                  <a:pt x="89192" y="409402"/>
                  <a:pt x="93901" y="402952"/>
                </a:cubicBezTo>
                <a:lnTo>
                  <a:pt x="102830" y="398488"/>
                </a:lnTo>
                <a:lnTo>
                  <a:pt x="108406" y="393279"/>
                </a:lnTo>
                <a:cubicBezTo>
                  <a:pt x="113363" y="392782"/>
                  <a:pt x="116585" y="392286"/>
                  <a:pt x="118074" y="391790"/>
                </a:cubicBezTo>
                <a:cubicBezTo>
                  <a:pt x="122539" y="381124"/>
                  <a:pt x="126381" y="375047"/>
                  <a:pt x="129602" y="373559"/>
                </a:cubicBezTo>
                <a:lnTo>
                  <a:pt x="136671" y="373559"/>
                </a:lnTo>
                <a:cubicBezTo>
                  <a:pt x="139148" y="371326"/>
                  <a:pt x="140386" y="367978"/>
                  <a:pt x="140386" y="363513"/>
                </a:cubicBezTo>
                <a:cubicBezTo>
                  <a:pt x="140386" y="362025"/>
                  <a:pt x="143920" y="357560"/>
                  <a:pt x="150987" y="350118"/>
                </a:cubicBezTo>
                <a:cubicBezTo>
                  <a:pt x="158055" y="342677"/>
                  <a:pt x="163386" y="336848"/>
                  <a:pt x="166981" y="332631"/>
                </a:cubicBezTo>
                <a:cubicBezTo>
                  <a:pt x="170575" y="328414"/>
                  <a:pt x="172869" y="326058"/>
                  <a:pt x="173861" y="325562"/>
                </a:cubicBezTo>
                <a:cubicBezTo>
                  <a:pt x="175345" y="321841"/>
                  <a:pt x="178939" y="317314"/>
                  <a:pt x="184642" y="311981"/>
                </a:cubicBezTo>
                <a:cubicBezTo>
                  <a:pt x="190345" y="306648"/>
                  <a:pt x="194127" y="301687"/>
                  <a:pt x="195988" y="297098"/>
                </a:cubicBezTo>
                <a:cubicBezTo>
                  <a:pt x="197848" y="292510"/>
                  <a:pt x="200637" y="290215"/>
                  <a:pt x="204353" y="290215"/>
                </a:cubicBezTo>
                <a:cubicBezTo>
                  <a:pt x="207826" y="290215"/>
                  <a:pt x="209562" y="289471"/>
                  <a:pt x="209562" y="287983"/>
                </a:cubicBezTo>
                <a:cubicBezTo>
                  <a:pt x="209562" y="286990"/>
                  <a:pt x="210306" y="285006"/>
                  <a:pt x="211795" y="282030"/>
                </a:cubicBezTo>
                <a:lnTo>
                  <a:pt x="212533" y="279053"/>
                </a:lnTo>
                <a:cubicBezTo>
                  <a:pt x="216998" y="272604"/>
                  <a:pt x="220843" y="268263"/>
                  <a:pt x="224067" y="266031"/>
                </a:cubicBezTo>
                <a:lnTo>
                  <a:pt x="227038" y="262310"/>
                </a:lnTo>
                <a:cubicBezTo>
                  <a:pt x="229022" y="258093"/>
                  <a:pt x="230883" y="255489"/>
                  <a:pt x="232619" y="254496"/>
                </a:cubicBezTo>
                <a:lnTo>
                  <a:pt x="237078" y="250032"/>
                </a:lnTo>
                <a:cubicBezTo>
                  <a:pt x="237574" y="246807"/>
                  <a:pt x="239186" y="243954"/>
                  <a:pt x="241915" y="241474"/>
                </a:cubicBezTo>
                <a:cubicBezTo>
                  <a:pt x="244643" y="238993"/>
                  <a:pt x="247681" y="234715"/>
                  <a:pt x="251028" y="228637"/>
                </a:cubicBezTo>
                <a:cubicBezTo>
                  <a:pt x="254375" y="222560"/>
                  <a:pt x="258030" y="217413"/>
                  <a:pt x="261995" y="213197"/>
                </a:cubicBezTo>
                <a:cubicBezTo>
                  <a:pt x="267948" y="209476"/>
                  <a:pt x="272722" y="202593"/>
                  <a:pt x="276317" y="192547"/>
                </a:cubicBezTo>
                <a:cubicBezTo>
                  <a:pt x="279912" y="182501"/>
                  <a:pt x="284808" y="175245"/>
                  <a:pt x="291005" y="170781"/>
                </a:cubicBezTo>
                <a:lnTo>
                  <a:pt x="300179" y="155526"/>
                </a:lnTo>
                <a:cubicBezTo>
                  <a:pt x="304644" y="149821"/>
                  <a:pt x="309977" y="146968"/>
                  <a:pt x="316178" y="146968"/>
                </a:cubicBezTo>
                <a:cubicBezTo>
                  <a:pt x="321387" y="146968"/>
                  <a:pt x="328022" y="152363"/>
                  <a:pt x="336084" y="163153"/>
                </a:cubicBezTo>
                <a:cubicBezTo>
                  <a:pt x="344145" y="173943"/>
                  <a:pt x="348176" y="184299"/>
                  <a:pt x="348176" y="194221"/>
                </a:cubicBezTo>
                <a:lnTo>
                  <a:pt x="344827" y="209104"/>
                </a:lnTo>
                <a:cubicBezTo>
                  <a:pt x="342843" y="221506"/>
                  <a:pt x="339990" y="230250"/>
                  <a:pt x="336270" y="235335"/>
                </a:cubicBezTo>
                <a:cubicBezTo>
                  <a:pt x="332549" y="240420"/>
                  <a:pt x="330379" y="244823"/>
                  <a:pt x="329758" y="248543"/>
                </a:cubicBezTo>
                <a:cubicBezTo>
                  <a:pt x="329138" y="252264"/>
                  <a:pt x="327092" y="256357"/>
                  <a:pt x="323619" y="260822"/>
                </a:cubicBezTo>
                <a:cubicBezTo>
                  <a:pt x="320147" y="265286"/>
                  <a:pt x="317170" y="272356"/>
                  <a:pt x="314690" y="282030"/>
                </a:cubicBezTo>
                <a:lnTo>
                  <a:pt x="303900" y="302493"/>
                </a:lnTo>
                <a:lnTo>
                  <a:pt x="300923" y="311051"/>
                </a:lnTo>
                <a:cubicBezTo>
                  <a:pt x="298195" y="320477"/>
                  <a:pt x="296706" y="326058"/>
                  <a:pt x="296458" y="327794"/>
                </a:cubicBezTo>
                <a:cubicBezTo>
                  <a:pt x="296210" y="328786"/>
                  <a:pt x="295776" y="329841"/>
                  <a:pt x="295156" y="330957"/>
                </a:cubicBezTo>
                <a:cubicBezTo>
                  <a:pt x="294536" y="332073"/>
                  <a:pt x="293854" y="333065"/>
                  <a:pt x="293110" y="333933"/>
                </a:cubicBezTo>
                <a:cubicBezTo>
                  <a:pt x="292365" y="334802"/>
                  <a:pt x="291621" y="336166"/>
                  <a:pt x="290877" y="338026"/>
                </a:cubicBezTo>
                <a:cubicBezTo>
                  <a:pt x="290133" y="339886"/>
                  <a:pt x="289699" y="340817"/>
                  <a:pt x="289575" y="340817"/>
                </a:cubicBezTo>
                <a:cubicBezTo>
                  <a:pt x="289451" y="340817"/>
                  <a:pt x="289389" y="340693"/>
                  <a:pt x="289389" y="340445"/>
                </a:cubicBezTo>
                <a:cubicBezTo>
                  <a:pt x="286412" y="346150"/>
                  <a:pt x="284924" y="349498"/>
                  <a:pt x="284924" y="350490"/>
                </a:cubicBezTo>
                <a:cubicBezTo>
                  <a:pt x="284924" y="352971"/>
                  <a:pt x="285668" y="354211"/>
                  <a:pt x="287156" y="354211"/>
                </a:cubicBezTo>
                <a:cubicBezTo>
                  <a:pt x="289141" y="354211"/>
                  <a:pt x="291435" y="352723"/>
                  <a:pt x="294040" y="349746"/>
                </a:cubicBezTo>
                <a:cubicBezTo>
                  <a:pt x="296644" y="346770"/>
                  <a:pt x="299189" y="344661"/>
                  <a:pt x="301673" y="343421"/>
                </a:cubicBezTo>
                <a:cubicBezTo>
                  <a:pt x="304157" y="342181"/>
                  <a:pt x="305773" y="340507"/>
                  <a:pt x="306519" y="338398"/>
                </a:cubicBezTo>
                <a:cubicBezTo>
                  <a:pt x="307265" y="336290"/>
                  <a:pt x="309687" y="333995"/>
                  <a:pt x="313786" y="331515"/>
                </a:cubicBezTo>
                <a:cubicBezTo>
                  <a:pt x="317884" y="329034"/>
                  <a:pt x="320430" y="327794"/>
                  <a:pt x="321422" y="327794"/>
                </a:cubicBezTo>
                <a:lnTo>
                  <a:pt x="324404" y="327794"/>
                </a:lnTo>
                <a:cubicBezTo>
                  <a:pt x="332105" y="322833"/>
                  <a:pt x="336452" y="319361"/>
                  <a:pt x="337444" y="317376"/>
                </a:cubicBezTo>
                <a:cubicBezTo>
                  <a:pt x="338192" y="316384"/>
                  <a:pt x="342169" y="314152"/>
                  <a:pt x="349374" y="310679"/>
                </a:cubicBezTo>
                <a:lnTo>
                  <a:pt x="360547" y="305470"/>
                </a:lnTo>
                <a:cubicBezTo>
                  <a:pt x="365764" y="303734"/>
                  <a:pt x="372099" y="299145"/>
                  <a:pt x="379552" y="291703"/>
                </a:cubicBezTo>
                <a:lnTo>
                  <a:pt x="384023" y="292448"/>
                </a:lnTo>
                <a:cubicBezTo>
                  <a:pt x="388247" y="290463"/>
                  <a:pt x="390856" y="289471"/>
                  <a:pt x="391848" y="289471"/>
                </a:cubicBezTo>
                <a:cubicBezTo>
                  <a:pt x="393340" y="289471"/>
                  <a:pt x="394086" y="292075"/>
                  <a:pt x="394086" y="297284"/>
                </a:cubicBezTo>
                <a:cubicBezTo>
                  <a:pt x="394086" y="300261"/>
                  <a:pt x="392414" y="302617"/>
                  <a:pt x="389069" y="304354"/>
                </a:cubicBezTo>
                <a:cubicBezTo>
                  <a:pt x="385724" y="306090"/>
                  <a:pt x="383804" y="307454"/>
                  <a:pt x="383308" y="308447"/>
                </a:cubicBezTo>
                <a:lnTo>
                  <a:pt x="384052" y="311051"/>
                </a:lnTo>
                <a:lnTo>
                  <a:pt x="384052" y="312539"/>
                </a:lnTo>
                <a:cubicBezTo>
                  <a:pt x="384052" y="316260"/>
                  <a:pt x="382192" y="320911"/>
                  <a:pt x="378474" y="326492"/>
                </a:cubicBezTo>
                <a:cubicBezTo>
                  <a:pt x="374755" y="332073"/>
                  <a:pt x="370666" y="335298"/>
                  <a:pt x="366207" y="336166"/>
                </a:cubicBezTo>
                <a:cubicBezTo>
                  <a:pt x="361748" y="337034"/>
                  <a:pt x="358650" y="339266"/>
                  <a:pt x="356914" y="342863"/>
                </a:cubicBezTo>
                <a:cubicBezTo>
                  <a:pt x="355177" y="346460"/>
                  <a:pt x="353815" y="348506"/>
                  <a:pt x="352827" y="349002"/>
                </a:cubicBezTo>
                <a:cubicBezTo>
                  <a:pt x="352331" y="348506"/>
                  <a:pt x="350594" y="347762"/>
                  <a:pt x="347618" y="346770"/>
                </a:cubicBezTo>
                <a:lnTo>
                  <a:pt x="346135" y="346770"/>
                </a:lnTo>
                <a:cubicBezTo>
                  <a:pt x="344151" y="346770"/>
                  <a:pt x="341858" y="348134"/>
                  <a:pt x="339255" y="350863"/>
                </a:cubicBezTo>
                <a:cubicBezTo>
                  <a:pt x="336652" y="353591"/>
                  <a:pt x="332006" y="357064"/>
                  <a:pt x="325317" y="361281"/>
                </a:cubicBezTo>
                <a:lnTo>
                  <a:pt x="319370" y="366490"/>
                </a:lnTo>
                <a:cubicBezTo>
                  <a:pt x="317881" y="368474"/>
                  <a:pt x="316147" y="369466"/>
                  <a:pt x="314166" y="369466"/>
                </a:cubicBezTo>
                <a:cubicBezTo>
                  <a:pt x="299295" y="379636"/>
                  <a:pt x="291860" y="384969"/>
                  <a:pt x="291860" y="385465"/>
                </a:cubicBezTo>
                <a:cubicBezTo>
                  <a:pt x="278973" y="390674"/>
                  <a:pt x="270671" y="396751"/>
                  <a:pt x="266954" y="403697"/>
                </a:cubicBezTo>
                <a:lnTo>
                  <a:pt x="259891" y="415231"/>
                </a:lnTo>
                <a:cubicBezTo>
                  <a:pt x="258158" y="418703"/>
                  <a:pt x="256424" y="421556"/>
                  <a:pt x="254687" y="423788"/>
                </a:cubicBezTo>
                <a:lnTo>
                  <a:pt x="248740" y="446485"/>
                </a:lnTo>
                <a:cubicBezTo>
                  <a:pt x="246760" y="450701"/>
                  <a:pt x="244157" y="454546"/>
                  <a:pt x="240932" y="458019"/>
                </a:cubicBezTo>
                <a:lnTo>
                  <a:pt x="240932" y="458763"/>
                </a:lnTo>
                <a:lnTo>
                  <a:pt x="242421" y="466949"/>
                </a:lnTo>
                <a:cubicBezTo>
                  <a:pt x="241925" y="468189"/>
                  <a:pt x="240004" y="470855"/>
                  <a:pt x="236659" y="474948"/>
                </a:cubicBezTo>
                <a:cubicBezTo>
                  <a:pt x="233315" y="479041"/>
                  <a:pt x="229908" y="487412"/>
                  <a:pt x="226439" y="500063"/>
                </a:cubicBezTo>
                <a:lnTo>
                  <a:pt x="219748" y="522759"/>
                </a:lnTo>
                <a:lnTo>
                  <a:pt x="216027" y="528712"/>
                </a:lnTo>
                <a:cubicBezTo>
                  <a:pt x="211322" y="534417"/>
                  <a:pt x="208969" y="537766"/>
                  <a:pt x="208969" y="538758"/>
                </a:cubicBezTo>
                <a:cubicBezTo>
                  <a:pt x="208969" y="545703"/>
                  <a:pt x="205623" y="552029"/>
                  <a:pt x="198929" y="557734"/>
                </a:cubicBezTo>
                <a:cubicBezTo>
                  <a:pt x="198433" y="559222"/>
                  <a:pt x="196203" y="564555"/>
                  <a:pt x="192238" y="573733"/>
                </a:cubicBezTo>
                <a:lnTo>
                  <a:pt x="187779" y="588988"/>
                </a:lnTo>
                <a:lnTo>
                  <a:pt x="180686" y="597545"/>
                </a:lnTo>
                <a:lnTo>
                  <a:pt x="179192" y="603498"/>
                </a:lnTo>
                <a:cubicBezTo>
                  <a:pt x="177696" y="605483"/>
                  <a:pt x="175579" y="608273"/>
                  <a:pt x="172841" y="611870"/>
                </a:cubicBezTo>
                <a:cubicBezTo>
                  <a:pt x="170103" y="615467"/>
                  <a:pt x="167800" y="620179"/>
                  <a:pt x="165934" y="626009"/>
                </a:cubicBezTo>
                <a:cubicBezTo>
                  <a:pt x="164068" y="631838"/>
                  <a:pt x="160708" y="637047"/>
                  <a:pt x="155853" y="641635"/>
                </a:cubicBezTo>
                <a:cubicBezTo>
                  <a:pt x="150999" y="646224"/>
                  <a:pt x="148572" y="649759"/>
                  <a:pt x="148572" y="652239"/>
                </a:cubicBezTo>
                <a:cubicBezTo>
                  <a:pt x="148572" y="653480"/>
                  <a:pt x="144402" y="659557"/>
                  <a:pt x="136061" y="670471"/>
                </a:cubicBezTo>
                <a:cubicBezTo>
                  <a:pt x="127720" y="681385"/>
                  <a:pt x="123053" y="688826"/>
                  <a:pt x="122059" y="692795"/>
                </a:cubicBezTo>
                <a:cubicBezTo>
                  <a:pt x="121065" y="696764"/>
                  <a:pt x="117954" y="698996"/>
                  <a:pt x="112725" y="699492"/>
                </a:cubicBezTo>
                <a:cubicBezTo>
                  <a:pt x="112225" y="699989"/>
                  <a:pt x="111602" y="702159"/>
                  <a:pt x="110856" y="706004"/>
                </a:cubicBezTo>
                <a:cubicBezTo>
                  <a:pt x="110110" y="709848"/>
                  <a:pt x="108181" y="712143"/>
                  <a:pt x="105069" y="712887"/>
                </a:cubicBezTo>
                <a:cubicBezTo>
                  <a:pt x="101956" y="713631"/>
                  <a:pt x="99529" y="715802"/>
                  <a:pt x="97787" y="719398"/>
                </a:cubicBezTo>
                <a:cubicBezTo>
                  <a:pt x="96045" y="722995"/>
                  <a:pt x="93058" y="724793"/>
                  <a:pt x="88826" y="724793"/>
                </a:cubicBezTo>
                <a:cubicBezTo>
                  <a:pt x="83845" y="724793"/>
                  <a:pt x="80733" y="725909"/>
                  <a:pt x="79489" y="728142"/>
                </a:cubicBezTo>
                <a:cubicBezTo>
                  <a:pt x="78245" y="730374"/>
                  <a:pt x="76627" y="731490"/>
                  <a:pt x="74635" y="731490"/>
                </a:cubicBezTo>
                <a:cubicBezTo>
                  <a:pt x="59201" y="731490"/>
                  <a:pt x="49748" y="724421"/>
                  <a:pt x="46276" y="710282"/>
                </a:cubicBezTo>
                <a:cubicBezTo>
                  <a:pt x="45780" y="707802"/>
                  <a:pt x="44601" y="705508"/>
                  <a:pt x="42741" y="703399"/>
                </a:cubicBezTo>
                <a:cubicBezTo>
                  <a:pt x="40881" y="701291"/>
                  <a:pt x="39827" y="698872"/>
                  <a:pt x="39578" y="696144"/>
                </a:cubicBezTo>
                <a:cubicBezTo>
                  <a:pt x="39330" y="693415"/>
                  <a:pt x="37966" y="689447"/>
                  <a:pt x="35486" y="684238"/>
                </a:cubicBezTo>
                <a:lnTo>
                  <a:pt x="35486" y="683493"/>
                </a:lnTo>
                <a:lnTo>
                  <a:pt x="36974" y="679029"/>
                </a:lnTo>
                <a:cubicBezTo>
                  <a:pt x="37470" y="679029"/>
                  <a:pt x="37718" y="678533"/>
                  <a:pt x="37718" y="677540"/>
                </a:cubicBezTo>
                <a:lnTo>
                  <a:pt x="35486" y="669727"/>
                </a:lnTo>
                <a:cubicBezTo>
                  <a:pt x="37966" y="662782"/>
                  <a:pt x="39206" y="658193"/>
                  <a:pt x="39206" y="655960"/>
                </a:cubicBezTo>
                <a:lnTo>
                  <a:pt x="38462" y="647031"/>
                </a:lnTo>
                <a:cubicBezTo>
                  <a:pt x="37718" y="641574"/>
                  <a:pt x="42059" y="629295"/>
                  <a:pt x="51485" y="610196"/>
                </a:cubicBezTo>
                <a:cubicBezTo>
                  <a:pt x="57690" y="601266"/>
                  <a:pt x="63275" y="587871"/>
                  <a:pt x="68240" y="570012"/>
                </a:cubicBezTo>
                <a:cubicBezTo>
                  <a:pt x="70228" y="567035"/>
                  <a:pt x="72338" y="564431"/>
                  <a:pt x="74571" y="562198"/>
                </a:cubicBezTo>
                <a:lnTo>
                  <a:pt x="82018" y="548804"/>
                </a:lnTo>
                <a:lnTo>
                  <a:pt x="84994" y="545455"/>
                </a:lnTo>
                <a:cubicBezTo>
                  <a:pt x="84498" y="544463"/>
                  <a:pt x="84250" y="543223"/>
                  <a:pt x="84250" y="541735"/>
                </a:cubicBezTo>
                <a:cubicBezTo>
                  <a:pt x="84250" y="538758"/>
                  <a:pt x="86671" y="535720"/>
                  <a:pt x="91511" y="532619"/>
                </a:cubicBezTo>
                <a:cubicBezTo>
                  <a:pt x="96352" y="529518"/>
                  <a:pt x="99269" y="526976"/>
                  <a:pt x="100261" y="524991"/>
                </a:cubicBezTo>
                <a:lnTo>
                  <a:pt x="105104" y="519038"/>
                </a:lnTo>
                <a:lnTo>
                  <a:pt x="109574" y="511225"/>
                </a:lnTo>
                <a:cubicBezTo>
                  <a:pt x="110566" y="504280"/>
                  <a:pt x="113545" y="500807"/>
                  <a:pt x="118510" y="500807"/>
                </a:cubicBezTo>
                <a:cubicBezTo>
                  <a:pt x="119006" y="500807"/>
                  <a:pt x="119874" y="501055"/>
                  <a:pt x="121114" y="501551"/>
                </a:cubicBezTo>
                <a:cubicBezTo>
                  <a:pt x="122606" y="499319"/>
                  <a:pt x="123352" y="497210"/>
                  <a:pt x="123352" y="495226"/>
                </a:cubicBezTo>
                <a:lnTo>
                  <a:pt x="123352" y="493738"/>
                </a:lnTo>
                <a:lnTo>
                  <a:pt x="122603" y="490017"/>
                </a:lnTo>
                <a:cubicBezTo>
                  <a:pt x="122603" y="489273"/>
                  <a:pt x="124837" y="486544"/>
                  <a:pt x="129306" y="481831"/>
                </a:cubicBezTo>
                <a:lnTo>
                  <a:pt x="143084" y="468065"/>
                </a:lnTo>
                <a:lnTo>
                  <a:pt x="146810" y="461740"/>
                </a:lnTo>
                <a:lnTo>
                  <a:pt x="169896" y="442020"/>
                </a:lnTo>
                <a:cubicBezTo>
                  <a:pt x="171384" y="440532"/>
                  <a:pt x="173619" y="437679"/>
                  <a:pt x="176599" y="433462"/>
                </a:cubicBezTo>
                <a:lnTo>
                  <a:pt x="211597" y="398488"/>
                </a:lnTo>
                <a:lnTo>
                  <a:pt x="214579" y="396999"/>
                </a:lnTo>
                <a:cubicBezTo>
                  <a:pt x="216812" y="396007"/>
                  <a:pt x="217928" y="395263"/>
                  <a:pt x="217928" y="394767"/>
                </a:cubicBezTo>
                <a:cubicBezTo>
                  <a:pt x="217928" y="389558"/>
                  <a:pt x="219541" y="384287"/>
                  <a:pt x="222768" y="378954"/>
                </a:cubicBezTo>
                <a:cubicBezTo>
                  <a:pt x="225994" y="373621"/>
                  <a:pt x="228354" y="368722"/>
                  <a:pt x="229846" y="364257"/>
                </a:cubicBezTo>
                <a:lnTo>
                  <a:pt x="229846" y="359792"/>
                </a:lnTo>
                <a:cubicBezTo>
                  <a:pt x="230838" y="358552"/>
                  <a:pt x="231954" y="356692"/>
                  <a:pt x="233195" y="354211"/>
                </a:cubicBezTo>
                <a:lnTo>
                  <a:pt x="236921" y="351235"/>
                </a:lnTo>
                <a:cubicBezTo>
                  <a:pt x="237417" y="348506"/>
                  <a:pt x="238409" y="346522"/>
                  <a:pt x="239898" y="345282"/>
                </a:cubicBezTo>
                <a:lnTo>
                  <a:pt x="239154" y="337468"/>
                </a:lnTo>
                <a:cubicBezTo>
                  <a:pt x="244862" y="330027"/>
                  <a:pt x="247717" y="325686"/>
                  <a:pt x="247717" y="324446"/>
                </a:cubicBezTo>
                <a:cubicBezTo>
                  <a:pt x="247717" y="320229"/>
                  <a:pt x="250197" y="313904"/>
                  <a:pt x="255158" y="305470"/>
                </a:cubicBezTo>
                <a:lnTo>
                  <a:pt x="255158" y="302493"/>
                </a:lnTo>
                <a:cubicBezTo>
                  <a:pt x="255158" y="297284"/>
                  <a:pt x="257639" y="292696"/>
                  <a:pt x="262600" y="288727"/>
                </a:cubicBezTo>
                <a:cubicBezTo>
                  <a:pt x="263344" y="288727"/>
                  <a:pt x="264584" y="286246"/>
                  <a:pt x="266320" y="281285"/>
                </a:cubicBezTo>
                <a:cubicBezTo>
                  <a:pt x="268057" y="276324"/>
                  <a:pt x="268925" y="273720"/>
                  <a:pt x="268925" y="273472"/>
                </a:cubicBezTo>
                <a:lnTo>
                  <a:pt x="268181" y="269007"/>
                </a:lnTo>
                <a:cubicBezTo>
                  <a:pt x="261236" y="278681"/>
                  <a:pt x="254042" y="285254"/>
                  <a:pt x="246601" y="288727"/>
                </a:cubicBezTo>
                <a:cubicBezTo>
                  <a:pt x="233706" y="301625"/>
                  <a:pt x="225895" y="310431"/>
                  <a:pt x="223166" y="315144"/>
                </a:cubicBezTo>
                <a:cubicBezTo>
                  <a:pt x="221186" y="318368"/>
                  <a:pt x="219699" y="319981"/>
                  <a:pt x="218707" y="319981"/>
                </a:cubicBezTo>
                <a:lnTo>
                  <a:pt x="213870" y="319981"/>
                </a:lnTo>
                <a:cubicBezTo>
                  <a:pt x="212878" y="319981"/>
                  <a:pt x="211142" y="321159"/>
                  <a:pt x="208661" y="323515"/>
                </a:cubicBezTo>
                <a:cubicBezTo>
                  <a:pt x="206181" y="325872"/>
                  <a:pt x="204941" y="327546"/>
                  <a:pt x="204941" y="328538"/>
                </a:cubicBezTo>
                <a:lnTo>
                  <a:pt x="207173" y="335980"/>
                </a:lnTo>
                <a:cubicBezTo>
                  <a:pt x="205933" y="337220"/>
                  <a:pt x="204446" y="339080"/>
                  <a:pt x="202714" y="341561"/>
                </a:cubicBezTo>
                <a:lnTo>
                  <a:pt x="201970" y="342305"/>
                </a:lnTo>
                <a:lnTo>
                  <a:pt x="197877" y="341561"/>
                </a:lnTo>
                <a:lnTo>
                  <a:pt x="196389" y="343793"/>
                </a:lnTo>
                <a:lnTo>
                  <a:pt x="197133" y="349002"/>
                </a:lnTo>
                <a:cubicBezTo>
                  <a:pt x="196885" y="349250"/>
                  <a:pt x="196327" y="350118"/>
                  <a:pt x="195459" y="351607"/>
                </a:cubicBezTo>
                <a:cubicBezTo>
                  <a:pt x="194590" y="353095"/>
                  <a:pt x="190934" y="355824"/>
                  <a:pt x="184488" y="359792"/>
                </a:cubicBezTo>
                <a:cubicBezTo>
                  <a:pt x="181264" y="365993"/>
                  <a:pt x="178287" y="369404"/>
                  <a:pt x="175559" y="370024"/>
                </a:cubicBezTo>
                <a:cubicBezTo>
                  <a:pt x="172830" y="370644"/>
                  <a:pt x="171466" y="372071"/>
                  <a:pt x="171466" y="374303"/>
                </a:cubicBezTo>
                <a:cubicBezTo>
                  <a:pt x="171466" y="380504"/>
                  <a:pt x="167127" y="385837"/>
                  <a:pt x="158449" y="390302"/>
                </a:cubicBezTo>
                <a:cubicBezTo>
                  <a:pt x="157457" y="390798"/>
                  <a:pt x="156341" y="391914"/>
                  <a:pt x="155101" y="393651"/>
                </a:cubicBezTo>
                <a:cubicBezTo>
                  <a:pt x="153860" y="395387"/>
                  <a:pt x="151878" y="397743"/>
                  <a:pt x="149153" y="400720"/>
                </a:cubicBezTo>
                <a:lnTo>
                  <a:pt x="146921" y="404813"/>
                </a:lnTo>
                <a:cubicBezTo>
                  <a:pt x="146425" y="404813"/>
                  <a:pt x="145681" y="405061"/>
                  <a:pt x="144688" y="405557"/>
                </a:cubicBezTo>
                <a:lnTo>
                  <a:pt x="140224" y="406301"/>
                </a:lnTo>
                <a:cubicBezTo>
                  <a:pt x="138983" y="406797"/>
                  <a:pt x="137371" y="410022"/>
                  <a:pt x="135387" y="415975"/>
                </a:cubicBezTo>
                <a:lnTo>
                  <a:pt x="133898" y="417463"/>
                </a:lnTo>
                <a:lnTo>
                  <a:pt x="129439" y="418207"/>
                </a:lnTo>
                <a:cubicBezTo>
                  <a:pt x="128695" y="418703"/>
                  <a:pt x="127703" y="421060"/>
                  <a:pt x="126463" y="425277"/>
                </a:cubicBezTo>
                <a:lnTo>
                  <a:pt x="101168" y="450205"/>
                </a:lnTo>
                <a:lnTo>
                  <a:pt x="84430" y="455786"/>
                </a:lnTo>
                <a:cubicBezTo>
                  <a:pt x="77985" y="457771"/>
                  <a:pt x="72282" y="458763"/>
                  <a:pt x="67321" y="458763"/>
                </a:cubicBezTo>
                <a:cubicBezTo>
                  <a:pt x="59635" y="458763"/>
                  <a:pt x="53684" y="456531"/>
                  <a:pt x="49467" y="452066"/>
                </a:cubicBezTo>
                <a:cubicBezTo>
                  <a:pt x="48971" y="452066"/>
                  <a:pt x="48475" y="451694"/>
                  <a:pt x="47979" y="450949"/>
                </a:cubicBezTo>
                <a:lnTo>
                  <a:pt x="38683" y="452066"/>
                </a:lnTo>
                <a:cubicBezTo>
                  <a:pt x="36947" y="452066"/>
                  <a:pt x="32978" y="449213"/>
                  <a:pt x="26777" y="443508"/>
                </a:cubicBezTo>
                <a:lnTo>
                  <a:pt x="19713" y="439787"/>
                </a:lnTo>
                <a:cubicBezTo>
                  <a:pt x="19713" y="439539"/>
                  <a:pt x="16552" y="435695"/>
                  <a:pt x="10229" y="428253"/>
                </a:cubicBezTo>
                <a:cubicBezTo>
                  <a:pt x="3905" y="420812"/>
                  <a:pt x="744" y="415727"/>
                  <a:pt x="744" y="412998"/>
                </a:cubicBezTo>
                <a:lnTo>
                  <a:pt x="0" y="399976"/>
                </a:lnTo>
                <a:lnTo>
                  <a:pt x="744" y="393279"/>
                </a:lnTo>
                <a:lnTo>
                  <a:pt x="0" y="378024"/>
                </a:lnTo>
                <a:cubicBezTo>
                  <a:pt x="0" y="375543"/>
                  <a:pt x="993" y="372009"/>
                  <a:pt x="2979" y="367420"/>
                </a:cubicBezTo>
                <a:cubicBezTo>
                  <a:pt x="4965" y="362831"/>
                  <a:pt x="6083" y="359730"/>
                  <a:pt x="6331" y="358118"/>
                </a:cubicBezTo>
                <a:cubicBezTo>
                  <a:pt x="6579" y="356506"/>
                  <a:pt x="7573" y="354707"/>
                  <a:pt x="9313" y="352723"/>
                </a:cubicBezTo>
                <a:lnTo>
                  <a:pt x="10057" y="347514"/>
                </a:lnTo>
                <a:cubicBezTo>
                  <a:pt x="10057" y="344537"/>
                  <a:pt x="10926" y="342243"/>
                  <a:pt x="12664" y="340631"/>
                </a:cubicBezTo>
                <a:cubicBezTo>
                  <a:pt x="14403" y="339018"/>
                  <a:pt x="15768" y="337468"/>
                  <a:pt x="16760" y="335980"/>
                </a:cubicBezTo>
                <a:lnTo>
                  <a:pt x="18254" y="334491"/>
                </a:lnTo>
                <a:lnTo>
                  <a:pt x="24213" y="335236"/>
                </a:lnTo>
                <a:lnTo>
                  <a:pt x="21981" y="329282"/>
                </a:lnTo>
                <a:cubicBezTo>
                  <a:pt x="21981" y="328786"/>
                  <a:pt x="22229" y="328538"/>
                  <a:pt x="22725" y="328538"/>
                </a:cubicBezTo>
                <a:lnTo>
                  <a:pt x="26074" y="328538"/>
                </a:lnTo>
                <a:lnTo>
                  <a:pt x="24213" y="323701"/>
                </a:lnTo>
                <a:lnTo>
                  <a:pt x="21981" y="323701"/>
                </a:lnTo>
                <a:cubicBezTo>
                  <a:pt x="19992" y="323701"/>
                  <a:pt x="18998" y="322461"/>
                  <a:pt x="18998" y="319981"/>
                </a:cubicBezTo>
                <a:cubicBezTo>
                  <a:pt x="18998" y="316508"/>
                  <a:pt x="21109" y="312167"/>
                  <a:pt x="25329" y="306958"/>
                </a:cubicBezTo>
                <a:lnTo>
                  <a:pt x="25329" y="303238"/>
                </a:lnTo>
                <a:cubicBezTo>
                  <a:pt x="25329" y="299021"/>
                  <a:pt x="30048" y="291703"/>
                  <a:pt x="39485" y="281285"/>
                </a:cubicBezTo>
                <a:lnTo>
                  <a:pt x="45072" y="282030"/>
                </a:lnTo>
                <a:lnTo>
                  <a:pt x="44328" y="274216"/>
                </a:lnTo>
                <a:lnTo>
                  <a:pt x="46566" y="269007"/>
                </a:lnTo>
                <a:cubicBezTo>
                  <a:pt x="47807" y="266031"/>
                  <a:pt x="48799" y="263178"/>
                  <a:pt x="49543" y="260449"/>
                </a:cubicBezTo>
                <a:lnTo>
                  <a:pt x="54014" y="259705"/>
                </a:lnTo>
                <a:lnTo>
                  <a:pt x="54758" y="255240"/>
                </a:lnTo>
                <a:lnTo>
                  <a:pt x="54758" y="251520"/>
                </a:lnTo>
                <a:cubicBezTo>
                  <a:pt x="54758" y="245815"/>
                  <a:pt x="57366" y="242714"/>
                  <a:pt x="62583" y="242218"/>
                </a:cubicBezTo>
                <a:cubicBezTo>
                  <a:pt x="61591" y="239241"/>
                  <a:pt x="61095" y="237257"/>
                  <a:pt x="61095" y="236265"/>
                </a:cubicBezTo>
                <a:cubicBezTo>
                  <a:pt x="61095" y="234777"/>
                  <a:pt x="62087" y="233040"/>
                  <a:pt x="64071" y="231056"/>
                </a:cubicBezTo>
                <a:lnTo>
                  <a:pt x="66309" y="226219"/>
                </a:lnTo>
                <a:cubicBezTo>
                  <a:pt x="67798" y="223242"/>
                  <a:pt x="69970" y="220328"/>
                  <a:pt x="72826" y="217475"/>
                </a:cubicBezTo>
                <a:cubicBezTo>
                  <a:pt x="75683" y="214623"/>
                  <a:pt x="77856" y="211336"/>
                  <a:pt x="79346" y="207615"/>
                </a:cubicBezTo>
                <a:cubicBezTo>
                  <a:pt x="80837" y="203895"/>
                  <a:pt x="82576" y="200794"/>
                  <a:pt x="84564" y="198314"/>
                </a:cubicBezTo>
                <a:lnTo>
                  <a:pt x="85308" y="194965"/>
                </a:lnTo>
                <a:cubicBezTo>
                  <a:pt x="88537" y="189260"/>
                  <a:pt x="92757" y="183679"/>
                  <a:pt x="97970" y="178222"/>
                </a:cubicBezTo>
                <a:lnTo>
                  <a:pt x="110266" y="165199"/>
                </a:lnTo>
                <a:cubicBezTo>
                  <a:pt x="112006" y="164703"/>
                  <a:pt x="113869" y="161789"/>
                  <a:pt x="115856" y="156456"/>
                </a:cubicBezTo>
                <a:cubicBezTo>
                  <a:pt x="117842" y="151123"/>
                  <a:pt x="120450" y="148456"/>
                  <a:pt x="123678" y="148456"/>
                </a:cubicBezTo>
                <a:lnTo>
                  <a:pt x="125166" y="148456"/>
                </a:lnTo>
                <a:cubicBezTo>
                  <a:pt x="126158" y="149449"/>
                  <a:pt x="126905" y="149945"/>
                  <a:pt x="127405" y="149945"/>
                </a:cubicBezTo>
                <a:cubicBezTo>
                  <a:pt x="127901" y="149945"/>
                  <a:pt x="128149" y="149697"/>
                  <a:pt x="128149" y="149200"/>
                </a:cubicBezTo>
                <a:lnTo>
                  <a:pt x="127405" y="143247"/>
                </a:lnTo>
                <a:cubicBezTo>
                  <a:pt x="132369" y="138286"/>
                  <a:pt x="134852" y="134938"/>
                  <a:pt x="134852" y="133201"/>
                </a:cubicBezTo>
                <a:cubicBezTo>
                  <a:pt x="134852" y="129233"/>
                  <a:pt x="141061" y="123156"/>
                  <a:pt x="153479" y="114970"/>
                </a:cubicBezTo>
                <a:cubicBezTo>
                  <a:pt x="154967" y="114474"/>
                  <a:pt x="156270" y="112862"/>
                  <a:pt x="157388" y="110133"/>
                </a:cubicBezTo>
                <a:cubicBezTo>
                  <a:pt x="158506" y="107405"/>
                  <a:pt x="162542" y="103436"/>
                  <a:pt x="169495" y="98227"/>
                </a:cubicBezTo>
                <a:lnTo>
                  <a:pt x="172477" y="95250"/>
                </a:lnTo>
                <a:cubicBezTo>
                  <a:pt x="176698" y="91778"/>
                  <a:pt x="179927" y="89297"/>
                  <a:pt x="182163" y="87809"/>
                </a:cubicBezTo>
                <a:cubicBezTo>
                  <a:pt x="185639" y="78879"/>
                  <a:pt x="193090" y="73298"/>
                  <a:pt x="204516" y="71066"/>
                </a:cubicBezTo>
                <a:lnTo>
                  <a:pt x="206749" y="69205"/>
                </a:lnTo>
                <a:cubicBezTo>
                  <a:pt x="207741" y="64244"/>
                  <a:pt x="210845" y="61516"/>
                  <a:pt x="216062" y="61020"/>
                </a:cubicBezTo>
                <a:cubicBezTo>
                  <a:pt x="223496" y="52338"/>
                  <a:pt x="231797" y="47997"/>
                  <a:pt x="240967" y="47997"/>
                </a:cubicBezTo>
                <a:cubicBezTo>
                  <a:pt x="240471" y="46509"/>
                  <a:pt x="240223" y="45021"/>
                  <a:pt x="240223" y="43532"/>
                </a:cubicBezTo>
                <a:cubicBezTo>
                  <a:pt x="240223" y="40308"/>
                  <a:pt x="241958" y="38696"/>
                  <a:pt x="245426" y="38696"/>
                </a:cubicBezTo>
                <a:cubicBezTo>
                  <a:pt x="245922" y="38696"/>
                  <a:pt x="247783" y="39316"/>
                  <a:pt x="251007" y="40556"/>
                </a:cubicBezTo>
                <a:cubicBezTo>
                  <a:pt x="253980" y="34851"/>
                  <a:pt x="257139" y="31254"/>
                  <a:pt x="260484" y="29766"/>
                </a:cubicBezTo>
                <a:cubicBezTo>
                  <a:pt x="263828" y="28278"/>
                  <a:pt x="266121" y="26913"/>
                  <a:pt x="267361" y="25673"/>
                </a:cubicBezTo>
                <a:cubicBezTo>
                  <a:pt x="268601" y="24433"/>
                  <a:pt x="270212" y="23441"/>
                  <a:pt x="272192" y="22697"/>
                </a:cubicBezTo>
                <a:cubicBezTo>
                  <a:pt x="272688" y="22200"/>
                  <a:pt x="274362" y="21704"/>
                  <a:pt x="277212" y="21208"/>
                </a:cubicBezTo>
                <a:cubicBezTo>
                  <a:pt x="280063" y="20712"/>
                  <a:pt x="283471" y="18480"/>
                  <a:pt x="287435" y="14511"/>
                </a:cubicBezTo>
                <a:cubicBezTo>
                  <a:pt x="288428" y="14511"/>
                  <a:pt x="291030" y="13271"/>
                  <a:pt x="295243" y="10790"/>
                </a:cubicBezTo>
                <a:lnTo>
                  <a:pt x="297476" y="10790"/>
                </a:lnTo>
                <a:lnTo>
                  <a:pt x="298964" y="11534"/>
                </a:lnTo>
                <a:cubicBezTo>
                  <a:pt x="304173" y="6822"/>
                  <a:pt x="308514" y="4465"/>
                  <a:pt x="311986" y="4465"/>
                </a:cubicBezTo>
                <a:lnTo>
                  <a:pt x="322404" y="744"/>
                </a:lnTo>
                <a:cubicBezTo>
                  <a:pt x="323893" y="744"/>
                  <a:pt x="325443" y="1116"/>
                  <a:pt x="327055" y="1861"/>
                </a:cubicBezTo>
                <a:cubicBezTo>
                  <a:pt x="328667" y="2605"/>
                  <a:pt x="329722" y="2977"/>
                  <a:pt x="330218" y="2977"/>
                </a:cubicBezTo>
                <a:cubicBezTo>
                  <a:pt x="331210" y="2977"/>
                  <a:pt x="333690" y="1985"/>
                  <a:pt x="3376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CCFC12A-F47D-4DFD-B86E-747F62FAFC9B}"/>
              </a:ext>
            </a:extLst>
          </p:cNvPr>
          <p:cNvGrpSpPr/>
          <p:nvPr userDrawn="1"/>
        </p:nvGrpSpPr>
        <p:grpSpPr>
          <a:xfrm>
            <a:off x="10027115" y="6409849"/>
            <a:ext cx="1794606" cy="276999"/>
            <a:chOff x="10027115" y="6409849"/>
            <a:chExt cx="1794606" cy="276999"/>
          </a:xfrm>
        </p:grpSpPr>
        <p:sp>
          <p:nvSpPr>
            <p:cNvPr id="19" name="Freeform 62">
              <a:extLst>
                <a:ext uri="{FF2B5EF4-FFF2-40B4-BE49-F238E27FC236}">
                  <a16:creationId xmlns:a16="http://schemas.microsoft.com/office/drawing/2014/main" id="{8E40242A-1A67-46F8-B50B-3965D2EDE227}"/>
                </a:ext>
              </a:extLst>
            </p:cNvPr>
            <p:cNvSpPr>
              <a:spLocks noEditPoints="1"/>
            </p:cNvSpPr>
            <p:nvPr/>
          </p:nvSpPr>
          <p:spPr bwMode="auto">
            <a:xfrm>
              <a:off x="10027115" y="6480935"/>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86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schemeClr val="bg1"/>
                </a:solidFill>
              </a:endParaRPr>
            </a:p>
          </p:txBody>
        </p:sp>
        <p:sp>
          <p:nvSpPr>
            <p:cNvPr id="20" name="TextBox 19">
              <a:extLst>
                <a:ext uri="{FF2B5EF4-FFF2-40B4-BE49-F238E27FC236}">
                  <a16:creationId xmlns:a16="http://schemas.microsoft.com/office/drawing/2014/main" id="{3DF618DC-4CEC-463E-BCCC-6ED5BAA93732}"/>
                </a:ext>
              </a:extLst>
            </p:cNvPr>
            <p:cNvSpPr txBox="1"/>
            <p:nvPr/>
          </p:nvSpPr>
          <p:spPr>
            <a:xfrm>
              <a:off x="10100737" y="6409849"/>
              <a:ext cx="1720984" cy="276999"/>
            </a:xfrm>
            <a:prstGeom prst="rect">
              <a:avLst/>
            </a:prstGeom>
            <a:noFill/>
          </p:spPr>
          <p:txBody>
            <a:bodyPr wrap="none" rtlCol="0">
              <a:spAutoFit/>
            </a:bodyPr>
            <a:lstStyle/>
            <a:p>
              <a:r>
                <a:rPr lang="en-US" sz="1200" b="0" dirty="0">
                  <a:solidFill>
                    <a:schemeClr val="bg1"/>
                  </a:solidFill>
                  <a:cs typeface="Segoe UI" panose="020B0502040204020203" pitchFamily="34" charset="0"/>
                </a:rPr>
                <a:t>2019 All Rights Reserved</a:t>
              </a:r>
              <a:endParaRPr lang="id-ID" sz="1200" b="0" dirty="0">
                <a:solidFill>
                  <a:schemeClr val="bg1"/>
                </a:solidFill>
                <a:cs typeface="Segoe UI" panose="020B0502040204020203" pitchFamily="34" charset="0"/>
              </a:endParaRPr>
            </a:p>
          </p:txBody>
        </p:sp>
      </p:grpSp>
    </p:spTree>
    <p:extLst>
      <p:ext uri="{BB962C8B-B14F-4D97-AF65-F5344CB8AC3E}">
        <p14:creationId xmlns:p14="http://schemas.microsoft.com/office/powerpoint/2010/main" val="22813210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9_Custom Layout">
    <p:bg>
      <p:bgPr>
        <a:gradFill>
          <a:gsLst>
            <a:gs pos="0">
              <a:schemeClr val="accent1"/>
            </a:gs>
            <a:gs pos="85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grpSp>
        <p:nvGrpSpPr>
          <p:cNvPr id="2" name="Group 58">
            <a:extLst>
              <a:ext uri="{FF2B5EF4-FFF2-40B4-BE49-F238E27FC236}">
                <a16:creationId xmlns:a16="http://schemas.microsoft.com/office/drawing/2014/main" id="{F76C3A54-B6CA-4B38-9163-09C41BA53EE5}"/>
              </a:ext>
            </a:extLst>
          </p:cNvPr>
          <p:cNvGrpSpPr>
            <a:grpSpLocks noChangeAspect="1"/>
          </p:cNvGrpSpPr>
          <p:nvPr userDrawn="1"/>
        </p:nvGrpSpPr>
        <p:grpSpPr bwMode="auto">
          <a:xfrm>
            <a:off x="450560" y="340429"/>
            <a:ext cx="482890" cy="486927"/>
            <a:chOff x="3544" y="339"/>
            <a:chExt cx="2392" cy="2412"/>
          </a:xfrm>
        </p:grpSpPr>
        <p:sp>
          <p:nvSpPr>
            <p:cNvPr id="3" name="Freeform 60">
              <a:extLst>
                <a:ext uri="{FF2B5EF4-FFF2-40B4-BE49-F238E27FC236}">
                  <a16:creationId xmlns:a16="http://schemas.microsoft.com/office/drawing/2014/main" id="{1E599479-70D7-4571-97B2-6DD6EBCB68DF}"/>
                </a:ext>
              </a:extLst>
            </p:cNvPr>
            <p:cNvSpPr>
              <a:spLocks/>
            </p:cNvSpPr>
            <p:nvPr/>
          </p:nvSpPr>
          <p:spPr bwMode="auto">
            <a:xfrm>
              <a:off x="3544" y="873"/>
              <a:ext cx="676" cy="1742"/>
            </a:xfrm>
            <a:custGeom>
              <a:avLst/>
              <a:gdLst>
                <a:gd name="T0" fmla="*/ 198 w 395"/>
                <a:gd name="T1" fmla="*/ 881 h 1015"/>
                <a:gd name="T2" fmla="*/ 348 w 395"/>
                <a:gd name="T3" fmla="*/ 1015 h 1015"/>
                <a:gd name="T4" fmla="*/ 227 w 395"/>
                <a:gd name="T5" fmla="*/ 344 h 1015"/>
                <a:gd name="T6" fmla="*/ 230 w 395"/>
                <a:gd name="T7" fmla="*/ 0 h 1015"/>
                <a:gd name="T8" fmla="*/ 198 w 395"/>
                <a:gd name="T9" fmla="*/ 881 h 1015"/>
              </a:gdLst>
              <a:ahLst/>
              <a:cxnLst>
                <a:cxn ang="0">
                  <a:pos x="T0" y="T1"/>
                </a:cxn>
                <a:cxn ang="0">
                  <a:pos x="T2" y="T3"/>
                </a:cxn>
                <a:cxn ang="0">
                  <a:pos x="T4" y="T5"/>
                </a:cxn>
                <a:cxn ang="0">
                  <a:pos x="T6" y="T7"/>
                </a:cxn>
                <a:cxn ang="0">
                  <a:pos x="T8" y="T9"/>
                </a:cxn>
              </a:cxnLst>
              <a:rect l="0" t="0" r="r" b="b"/>
              <a:pathLst>
                <a:path w="395" h="1015">
                  <a:moveTo>
                    <a:pt x="198" y="881"/>
                  </a:moveTo>
                  <a:cubicBezTo>
                    <a:pt x="237" y="936"/>
                    <a:pt x="288" y="981"/>
                    <a:pt x="348" y="1015"/>
                  </a:cubicBezTo>
                  <a:cubicBezTo>
                    <a:pt x="395" y="701"/>
                    <a:pt x="285" y="519"/>
                    <a:pt x="227" y="344"/>
                  </a:cubicBezTo>
                  <a:cubicBezTo>
                    <a:pt x="191" y="236"/>
                    <a:pt x="175" y="131"/>
                    <a:pt x="230" y="0"/>
                  </a:cubicBezTo>
                  <a:cubicBezTo>
                    <a:pt x="67" y="303"/>
                    <a:pt x="0" y="628"/>
                    <a:pt x="198" y="8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61">
              <a:extLst>
                <a:ext uri="{FF2B5EF4-FFF2-40B4-BE49-F238E27FC236}">
                  <a16:creationId xmlns:a16="http://schemas.microsoft.com/office/drawing/2014/main" id="{8A216861-9BFA-44FB-B1AE-7A3F0BB52C8F}"/>
                </a:ext>
              </a:extLst>
            </p:cNvPr>
            <p:cNvSpPr>
              <a:spLocks/>
            </p:cNvSpPr>
            <p:nvPr/>
          </p:nvSpPr>
          <p:spPr bwMode="auto">
            <a:xfrm>
              <a:off x="3544" y="873"/>
              <a:ext cx="393" cy="1512"/>
            </a:xfrm>
            <a:custGeom>
              <a:avLst/>
              <a:gdLst>
                <a:gd name="T0" fmla="*/ 126 w 230"/>
                <a:gd name="T1" fmla="*/ 592 h 881"/>
                <a:gd name="T2" fmla="*/ 227 w 230"/>
                <a:gd name="T3" fmla="*/ 344 h 881"/>
                <a:gd name="T4" fmla="*/ 230 w 230"/>
                <a:gd name="T5" fmla="*/ 0 h 881"/>
                <a:gd name="T6" fmla="*/ 198 w 230"/>
                <a:gd name="T7" fmla="*/ 881 h 881"/>
                <a:gd name="T8" fmla="*/ 126 w 230"/>
                <a:gd name="T9" fmla="*/ 592 h 881"/>
              </a:gdLst>
              <a:ahLst/>
              <a:cxnLst>
                <a:cxn ang="0">
                  <a:pos x="T0" y="T1"/>
                </a:cxn>
                <a:cxn ang="0">
                  <a:pos x="T2" y="T3"/>
                </a:cxn>
                <a:cxn ang="0">
                  <a:pos x="T4" y="T5"/>
                </a:cxn>
                <a:cxn ang="0">
                  <a:pos x="T6" y="T7"/>
                </a:cxn>
                <a:cxn ang="0">
                  <a:pos x="T8" y="T9"/>
                </a:cxn>
              </a:cxnLst>
              <a:rect l="0" t="0" r="r" b="b"/>
              <a:pathLst>
                <a:path w="230" h="881">
                  <a:moveTo>
                    <a:pt x="126" y="592"/>
                  </a:moveTo>
                  <a:cubicBezTo>
                    <a:pt x="135" y="494"/>
                    <a:pt x="175" y="415"/>
                    <a:pt x="227" y="344"/>
                  </a:cubicBezTo>
                  <a:cubicBezTo>
                    <a:pt x="191" y="236"/>
                    <a:pt x="175" y="131"/>
                    <a:pt x="230" y="0"/>
                  </a:cubicBezTo>
                  <a:cubicBezTo>
                    <a:pt x="67" y="303"/>
                    <a:pt x="0" y="628"/>
                    <a:pt x="198" y="881"/>
                  </a:cubicBezTo>
                  <a:cubicBezTo>
                    <a:pt x="144" y="803"/>
                    <a:pt x="116" y="706"/>
                    <a:pt x="126" y="5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2">
              <a:extLst>
                <a:ext uri="{FF2B5EF4-FFF2-40B4-BE49-F238E27FC236}">
                  <a16:creationId xmlns:a16="http://schemas.microsoft.com/office/drawing/2014/main" id="{9F419F3E-13FC-4810-87EC-C6A625278F79}"/>
                </a:ext>
              </a:extLst>
            </p:cNvPr>
            <p:cNvSpPr>
              <a:spLocks/>
            </p:cNvSpPr>
            <p:nvPr/>
          </p:nvSpPr>
          <p:spPr bwMode="auto">
            <a:xfrm>
              <a:off x="4064" y="772"/>
              <a:ext cx="1872" cy="1979"/>
            </a:xfrm>
            <a:custGeom>
              <a:avLst/>
              <a:gdLst>
                <a:gd name="T0" fmla="*/ 543 w 1094"/>
                <a:gd name="T1" fmla="*/ 1089 h 1153"/>
                <a:gd name="T2" fmla="*/ 875 w 1094"/>
                <a:gd name="T3" fmla="*/ 0 h 1153"/>
                <a:gd name="T4" fmla="*/ 749 w 1094"/>
                <a:gd name="T5" fmla="*/ 304 h 1153"/>
                <a:gd name="T6" fmla="*/ 230 w 1094"/>
                <a:gd name="T7" fmla="*/ 1138 h 1153"/>
                <a:gd name="T8" fmla="*/ 543 w 1094"/>
                <a:gd name="T9" fmla="*/ 1089 h 1153"/>
              </a:gdLst>
              <a:ahLst/>
              <a:cxnLst>
                <a:cxn ang="0">
                  <a:pos x="T0" y="T1"/>
                </a:cxn>
                <a:cxn ang="0">
                  <a:pos x="T2" y="T3"/>
                </a:cxn>
                <a:cxn ang="0">
                  <a:pos x="T4" y="T5"/>
                </a:cxn>
                <a:cxn ang="0">
                  <a:pos x="T6" y="T7"/>
                </a:cxn>
                <a:cxn ang="0">
                  <a:pos x="T8" y="T9"/>
                </a:cxn>
              </a:cxnLst>
              <a:rect l="0" t="0" r="r" b="b"/>
              <a:pathLst>
                <a:path w="1094" h="1153">
                  <a:moveTo>
                    <a:pt x="543" y="1089"/>
                  </a:moveTo>
                  <a:cubicBezTo>
                    <a:pt x="882" y="954"/>
                    <a:pt x="1094" y="573"/>
                    <a:pt x="875" y="0"/>
                  </a:cubicBezTo>
                  <a:cubicBezTo>
                    <a:pt x="899" y="121"/>
                    <a:pt x="841" y="217"/>
                    <a:pt x="749" y="304"/>
                  </a:cubicBezTo>
                  <a:cubicBezTo>
                    <a:pt x="499" y="542"/>
                    <a:pt x="0" y="715"/>
                    <a:pt x="230" y="1138"/>
                  </a:cubicBezTo>
                  <a:cubicBezTo>
                    <a:pt x="335" y="1153"/>
                    <a:pt x="445" y="1138"/>
                    <a:pt x="543" y="108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3">
              <a:extLst>
                <a:ext uri="{FF2B5EF4-FFF2-40B4-BE49-F238E27FC236}">
                  <a16:creationId xmlns:a16="http://schemas.microsoft.com/office/drawing/2014/main" id="{98FAB08B-0E52-49CD-B2CE-C1C17F04A1A4}"/>
                </a:ext>
              </a:extLst>
            </p:cNvPr>
            <p:cNvSpPr>
              <a:spLocks/>
            </p:cNvSpPr>
            <p:nvPr/>
          </p:nvSpPr>
          <p:spPr bwMode="auto">
            <a:xfrm>
              <a:off x="4993" y="772"/>
              <a:ext cx="943" cy="1869"/>
            </a:xfrm>
            <a:custGeom>
              <a:avLst/>
              <a:gdLst>
                <a:gd name="T0" fmla="*/ 206 w 551"/>
                <a:gd name="T1" fmla="*/ 304 h 1089"/>
                <a:gd name="T2" fmla="*/ 194 w 551"/>
                <a:gd name="T3" fmla="*/ 910 h 1089"/>
                <a:gd name="T4" fmla="*/ 0 w 551"/>
                <a:gd name="T5" fmla="*/ 1089 h 1089"/>
                <a:gd name="T6" fmla="*/ 332 w 551"/>
                <a:gd name="T7" fmla="*/ 0 h 1089"/>
                <a:gd name="T8" fmla="*/ 206 w 551"/>
                <a:gd name="T9" fmla="*/ 304 h 1089"/>
              </a:gdLst>
              <a:ahLst/>
              <a:cxnLst>
                <a:cxn ang="0">
                  <a:pos x="T0" y="T1"/>
                </a:cxn>
                <a:cxn ang="0">
                  <a:pos x="T2" y="T3"/>
                </a:cxn>
                <a:cxn ang="0">
                  <a:pos x="T4" y="T5"/>
                </a:cxn>
                <a:cxn ang="0">
                  <a:pos x="T6" y="T7"/>
                </a:cxn>
                <a:cxn ang="0">
                  <a:pos x="T8" y="T9"/>
                </a:cxn>
              </a:cxnLst>
              <a:rect l="0" t="0" r="r" b="b"/>
              <a:pathLst>
                <a:path w="551" h="1089">
                  <a:moveTo>
                    <a:pt x="206" y="304"/>
                  </a:moveTo>
                  <a:cubicBezTo>
                    <a:pt x="289" y="511"/>
                    <a:pt x="301" y="736"/>
                    <a:pt x="194" y="910"/>
                  </a:cubicBezTo>
                  <a:cubicBezTo>
                    <a:pt x="143" y="992"/>
                    <a:pt x="75" y="1051"/>
                    <a:pt x="0" y="1089"/>
                  </a:cubicBezTo>
                  <a:cubicBezTo>
                    <a:pt x="339" y="954"/>
                    <a:pt x="551" y="573"/>
                    <a:pt x="332" y="0"/>
                  </a:cubicBezTo>
                  <a:cubicBezTo>
                    <a:pt x="356" y="121"/>
                    <a:pt x="298" y="217"/>
                    <a:pt x="206"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4">
              <a:extLst>
                <a:ext uri="{FF2B5EF4-FFF2-40B4-BE49-F238E27FC236}">
                  <a16:creationId xmlns:a16="http://schemas.microsoft.com/office/drawing/2014/main" id="{AD162B61-BA57-443F-9F80-3458FA191BE7}"/>
                </a:ext>
              </a:extLst>
            </p:cNvPr>
            <p:cNvSpPr>
              <a:spLocks/>
            </p:cNvSpPr>
            <p:nvPr/>
          </p:nvSpPr>
          <p:spPr bwMode="auto">
            <a:xfrm>
              <a:off x="5224" y="772"/>
              <a:ext cx="378" cy="522"/>
            </a:xfrm>
            <a:custGeom>
              <a:avLst/>
              <a:gdLst>
                <a:gd name="T0" fmla="*/ 71 w 221"/>
                <a:gd name="T1" fmla="*/ 304 h 304"/>
                <a:gd name="T2" fmla="*/ 197 w 221"/>
                <a:gd name="T3" fmla="*/ 0 h 304"/>
                <a:gd name="T4" fmla="*/ 0 w 221"/>
                <a:gd name="T5" fmla="*/ 160 h 304"/>
                <a:gd name="T6" fmla="*/ 71 w 221"/>
                <a:gd name="T7" fmla="*/ 304 h 304"/>
              </a:gdLst>
              <a:ahLst/>
              <a:cxnLst>
                <a:cxn ang="0">
                  <a:pos x="T0" y="T1"/>
                </a:cxn>
                <a:cxn ang="0">
                  <a:pos x="T2" y="T3"/>
                </a:cxn>
                <a:cxn ang="0">
                  <a:pos x="T4" y="T5"/>
                </a:cxn>
                <a:cxn ang="0">
                  <a:pos x="T6" y="T7"/>
                </a:cxn>
              </a:cxnLst>
              <a:rect l="0" t="0" r="r" b="b"/>
              <a:pathLst>
                <a:path w="221" h="304">
                  <a:moveTo>
                    <a:pt x="71" y="304"/>
                  </a:moveTo>
                  <a:cubicBezTo>
                    <a:pt x="163" y="217"/>
                    <a:pt x="221" y="121"/>
                    <a:pt x="197" y="0"/>
                  </a:cubicBezTo>
                  <a:cubicBezTo>
                    <a:pt x="138" y="72"/>
                    <a:pt x="72" y="123"/>
                    <a:pt x="0" y="160"/>
                  </a:cubicBezTo>
                  <a:cubicBezTo>
                    <a:pt x="27" y="207"/>
                    <a:pt x="51" y="255"/>
                    <a:pt x="71"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5">
              <a:extLst>
                <a:ext uri="{FF2B5EF4-FFF2-40B4-BE49-F238E27FC236}">
                  <a16:creationId xmlns:a16="http://schemas.microsoft.com/office/drawing/2014/main" id="{54458970-BB07-4928-8F26-1BF0EAFF1A2E}"/>
                </a:ext>
              </a:extLst>
            </p:cNvPr>
            <p:cNvSpPr>
              <a:spLocks/>
            </p:cNvSpPr>
            <p:nvPr/>
          </p:nvSpPr>
          <p:spPr bwMode="auto">
            <a:xfrm>
              <a:off x="3918" y="772"/>
              <a:ext cx="1824" cy="1953"/>
            </a:xfrm>
            <a:custGeom>
              <a:avLst/>
              <a:gdLst>
                <a:gd name="T0" fmla="*/ 315 w 1066"/>
                <a:gd name="T1" fmla="*/ 1138 h 1138"/>
                <a:gd name="T2" fmla="*/ 960 w 1066"/>
                <a:gd name="T3" fmla="*/ 0 h 1138"/>
                <a:gd name="T4" fmla="*/ 315 w 1066"/>
                <a:gd name="T5" fmla="*/ 1138 h 1138"/>
              </a:gdLst>
              <a:ahLst/>
              <a:cxnLst>
                <a:cxn ang="0">
                  <a:pos x="T0" y="T1"/>
                </a:cxn>
                <a:cxn ang="0">
                  <a:pos x="T2" y="T3"/>
                </a:cxn>
                <a:cxn ang="0">
                  <a:pos x="T4" y="T5"/>
                </a:cxn>
              </a:cxnLst>
              <a:rect l="0" t="0" r="r" b="b"/>
              <a:pathLst>
                <a:path w="1066" h="1138">
                  <a:moveTo>
                    <a:pt x="315" y="1138"/>
                  </a:moveTo>
                  <a:cubicBezTo>
                    <a:pt x="23" y="573"/>
                    <a:pt x="1066" y="458"/>
                    <a:pt x="960" y="0"/>
                  </a:cubicBezTo>
                  <a:cubicBezTo>
                    <a:pt x="1051" y="449"/>
                    <a:pt x="0" y="560"/>
                    <a:pt x="315" y="113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6">
              <a:extLst>
                <a:ext uri="{FF2B5EF4-FFF2-40B4-BE49-F238E27FC236}">
                  <a16:creationId xmlns:a16="http://schemas.microsoft.com/office/drawing/2014/main" id="{A5347E15-6F9B-4E66-BE26-417358A98A26}"/>
                </a:ext>
              </a:extLst>
            </p:cNvPr>
            <p:cNvSpPr>
              <a:spLocks/>
            </p:cNvSpPr>
            <p:nvPr/>
          </p:nvSpPr>
          <p:spPr bwMode="auto">
            <a:xfrm>
              <a:off x="3665" y="873"/>
              <a:ext cx="606" cy="1742"/>
            </a:xfrm>
            <a:custGeom>
              <a:avLst/>
              <a:gdLst>
                <a:gd name="T0" fmla="*/ 277 w 354"/>
                <a:gd name="T1" fmla="*/ 1015 h 1015"/>
                <a:gd name="T2" fmla="*/ 159 w 354"/>
                <a:gd name="T3" fmla="*/ 0 h 1015"/>
                <a:gd name="T4" fmla="*/ 277 w 354"/>
                <a:gd name="T5" fmla="*/ 1015 h 1015"/>
              </a:gdLst>
              <a:ahLst/>
              <a:cxnLst>
                <a:cxn ang="0">
                  <a:pos x="T0" y="T1"/>
                </a:cxn>
                <a:cxn ang="0">
                  <a:pos x="T2" y="T3"/>
                </a:cxn>
                <a:cxn ang="0">
                  <a:pos x="T4" y="T5"/>
                </a:cxn>
              </a:cxnLst>
              <a:rect l="0" t="0" r="r" b="b"/>
              <a:pathLst>
                <a:path w="354" h="1015">
                  <a:moveTo>
                    <a:pt x="277" y="1015"/>
                  </a:moveTo>
                  <a:cubicBezTo>
                    <a:pt x="354" y="506"/>
                    <a:pt x="16" y="342"/>
                    <a:pt x="159" y="0"/>
                  </a:cubicBezTo>
                  <a:cubicBezTo>
                    <a:pt x="0" y="344"/>
                    <a:pt x="324" y="510"/>
                    <a:pt x="277" y="101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7">
              <a:extLst>
                <a:ext uri="{FF2B5EF4-FFF2-40B4-BE49-F238E27FC236}">
                  <a16:creationId xmlns:a16="http://schemas.microsoft.com/office/drawing/2014/main" id="{E19584BF-365B-4594-9A22-3FC6D4C4EB4E}"/>
                </a:ext>
              </a:extLst>
            </p:cNvPr>
            <p:cNvSpPr>
              <a:spLocks/>
            </p:cNvSpPr>
            <p:nvPr/>
          </p:nvSpPr>
          <p:spPr bwMode="auto">
            <a:xfrm>
              <a:off x="3843" y="873"/>
              <a:ext cx="385" cy="591"/>
            </a:xfrm>
            <a:custGeom>
              <a:avLst/>
              <a:gdLst>
                <a:gd name="T0" fmla="*/ 52 w 225"/>
                <a:gd name="T1" fmla="*/ 344 h 344"/>
                <a:gd name="T2" fmla="*/ 225 w 225"/>
                <a:gd name="T3" fmla="*/ 140 h 344"/>
                <a:gd name="T4" fmla="*/ 55 w 225"/>
                <a:gd name="T5" fmla="*/ 0 h 344"/>
                <a:gd name="T6" fmla="*/ 52 w 225"/>
                <a:gd name="T7" fmla="*/ 344 h 344"/>
              </a:gdLst>
              <a:ahLst/>
              <a:cxnLst>
                <a:cxn ang="0">
                  <a:pos x="T0" y="T1"/>
                </a:cxn>
                <a:cxn ang="0">
                  <a:pos x="T2" y="T3"/>
                </a:cxn>
                <a:cxn ang="0">
                  <a:pos x="T4" y="T5"/>
                </a:cxn>
                <a:cxn ang="0">
                  <a:pos x="T6" y="T7"/>
                </a:cxn>
              </a:cxnLst>
              <a:rect l="0" t="0" r="r" b="b"/>
              <a:pathLst>
                <a:path w="225" h="344">
                  <a:moveTo>
                    <a:pt x="52" y="344"/>
                  </a:moveTo>
                  <a:cubicBezTo>
                    <a:pt x="105" y="273"/>
                    <a:pt x="169" y="208"/>
                    <a:pt x="225" y="140"/>
                  </a:cubicBezTo>
                  <a:cubicBezTo>
                    <a:pt x="152" y="106"/>
                    <a:pt x="84" y="70"/>
                    <a:pt x="55" y="0"/>
                  </a:cubicBezTo>
                  <a:cubicBezTo>
                    <a:pt x="0" y="131"/>
                    <a:pt x="16" y="236"/>
                    <a:pt x="52" y="34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8">
              <a:extLst>
                <a:ext uri="{FF2B5EF4-FFF2-40B4-BE49-F238E27FC236}">
                  <a16:creationId xmlns:a16="http://schemas.microsoft.com/office/drawing/2014/main" id="{FC498965-99DD-4713-9A0B-DE5AD4009E44}"/>
                </a:ext>
              </a:extLst>
            </p:cNvPr>
            <p:cNvSpPr>
              <a:spLocks/>
            </p:cNvSpPr>
            <p:nvPr/>
          </p:nvSpPr>
          <p:spPr bwMode="auto">
            <a:xfrm>
              <a:off x="3932" y="1070"/>
              <a:ext cx="296" cy="394"/>
            </a:xfrm>
            <a:custGeom>
              <a:avLst/>
              <a:gdLst>
                <a:gd name="T0" fmla="*/ 0 w 173"/>
                <a:gd name="T1" fmla="*/ 229 h 229"/>
                <a:gd name="T2" fmla="*/ 173 w 173"/>
                <a:gd name="T3" fmla="*/ 25 h 229"/>
                <a:gd name="T4" fmla="*/ 123 w 173"/>
                <a:gd name="T5" fmla="*/ 0 h 229"/>
                <a:gd name="T6" fmla="*/ 0 w 173"/>
                <a:gd name="T7" fmla="*/ 229 h 229"/>
              </a:gdLst>
              <a:ahLst/>
              <a:cxnLst>
                <a:cxn ang="0">
                  <a:pos x="T0" y="T1"/>
                </a:cxn>
                <a:cxn ang="0">
                  <a:pos x="T2" y="T3"/>
                </a:cxn>
                <a:cxn ang="0">
                  <a:pos x="T4" y="T5"/>
                </a:cxn>
                <a:cxn ang="0">
                  <a:pos x="T6" y="T7"/>
                </a:cxn>
              </a:cxnLst>
              <a:rect l="0" t="0" r="r" b="b"/>
              <a:pathLst>
                <a:path w="173" h="229">
                  <a:moveTo>
                    <a:pt x="0" y="229"/>
                  </a:moveTo>
                  <a:cubicBezTo>
                    <a:pt x="53" y="158"/>
                    <a:pt x="117" y="93"/>
                    <a:pt x="173" y="25"/>
                  </a:cubicBezTo>
                  <a:cubicBezTo>
                    <a:pt x="156" y="17"/>
                    <a:pt x="140" y="9"/>
                    <a:pt x="123" y="0"/>
                  </a:cubicBezTo>
                  <a:cubicBezTo>
                    <a:pt x="83" y="77"/>
                    <a:pt x="35" y="151"/>
                    <a:pt x="0" y="22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7D80D470-62C5-4044-B019-851CF67D119C}"/>
                </a:ext>
              </a:extLst>
            </p:cNvPr>
            <p:cNvSpPr>
              <a:spLocks/>
            </p:cNvSpPr>
            <p:nvPr/>
          </p:nvSpPr>
          <p:spPr bwMode="auto">
            <a:xfrm>
              <a:off x="3932" y="339"/>
              <a:ext cx="1413" cy="2386"/>
            </a:xfrm>
            <a:custGeom>
              <a:avLst/>
              <a:gdLst>
                <a:gd name="T0" fmla="*/ 307 w 826"/>
                <a:gd name="T1" fmla="*/ 1390 h 1390"/>
                <a:gd name="T2" fmla="*/ 826 w 826"/>
                <a:gd name="T3" fmla="*/ 556 h 1390"/>
                <a:gd name="T4" fmla="*/ 291 w 826"/>
                <a:gd name="T5" fmla="*/ 0 h 1390"/>
                <a:gd name="T6" fmla="*/ 0 w 826"/>
                <a:gd name="T7" fmla="*/ 655 h 1390"/>
                <a:gd name="T8" fmla="*/ 121 w 826"/>
                <a:gd name="T9" fmla="*/ 1326 h 1390"/>
                <a:gd name="T10" fmla="*/ 307 w 826"/>
                <a:gd name="T11" fmla="*/ 1390 h 1390"/>
              </a:gdLst>
              <a:ahLst/>
              <a:cxnLst>
                <a:cxn ang="0">
                  <a:pos x="T0" y="T1"/>
                </a:cxn>
                <a:cxn ang="0">
                  <a:pos x="T2" y="T3"/>
                </a:cxn>
                <a:cxn ang="0">
                  <a:pos x="T4" y="T5"/>
                </a:cxn>
                <a:cxn ang="0">
                  <a:pos x="T6" y="T7"/>
                </a:cxn>
                <a:cxn ang="0">
                  <a:pos x="T8" y="T9"/>
                </a:cxn>
                <a:cxn ang="0">
                  <a:pos x="T10" y="T11"/>
                </a:cxn>
              </a:cxnLst>
              <a:rect l="0" t="0" r="r" b="b"/>
              <a:pathLst>
                <a:path w="826" h="1390">
                  <a:moveTo>
                    <a:pt x="307" y="1390"/>
                  </a:moveTo>
                  <a:cubicBezTo>
                    <a:pt x="77" y="967"/>
                    <a:pt x="576" y="794"/>
                    <a:pt x="826" y="556"/>
                  </a:cubicBezTo>
                  <a:cubicBezTo>
                    <a:pt x="724" y="303"/>
                    <a:pt x="516" y="77"/>
                    <a:pt x="291" y="0"/>
                  </a:cubicBezTo>
                  <a:cubicBezTo>
                    <a:pt x="373" y="323"/>
                    <a:pt x="142" y="461"/>
                    <a:pt x="0" y="655"/>
                  </a:cubicBezTo>
                  <a:cubicBezTo>
                    <a:pt x="58" y="830"/>
                    <a:pt x="168" y="1012"/>
                    <a:pt x="121" y="1326"/>
                  </a:cubicBezTo>
                  <a:cubicBezTo>
                    <a:pt x="177" y="1358"/>
                    <a:pt x="241" y="1380"/>
                    <a:pt x="307" y="13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0">
              <a:extLst>
                <a:ext uri="{FF2B5EF4-FFF2-40B4-BE49-F238E27FC236}">
                  <a16:creationId xmlns:a16="http://schemas.microsoft.com/office/drawing/2014/main" id="{AB6F1D1F-9575-4B53-B859-60B5FC86348B}"/>
                </a:ext>
              </a:extLst>
            </p:cNvPr>
            <p:cNvSpPr>
              <a:spLocks/>
            </p:cNvSpPr>
            <p:nvPr/>
          </p:nvSpPr>
          <p:spPr bwMode="auto">
            <a:xfrm>
              <a:off x="3975" y="1204"/>
              <a:ext cx="1370" cy="1521"/>
            </a:xfrm>
            <a:custGeom>
              <a:avLst/>
              <a:gdLst>
                <a:gd name="T0" fmla="*/ 282 w 801"/>
                <a:gd name="T1" fmla="*/ 886 h 886"/>
                <a:gd name="T2" fmla="*/ 801 w 801"/>
                <a:gd name="T3" fmla="*/ 52 h 886"/>
                <a:gd name="T4" fmla="*/ 778 w 801"/>
                <a:gd name="T5" fmla="*/ 0 h 886"/>
                <a:gd name="T6" fmla="*/ 282 w 801"/>
                <a:gd name="T7" fmla="*/ 886 h 886"/>
              </a:gdLst>
              <a:ahLst/>
              <a:cxnLst>
                <a:cxn ang="0">
                  <a:pos x="T0" y="T1"/>
                </a:cxn>
                <a:cxn ang="0">
                  <a:pos x="T2" y="T3"/>
                </a:cxn>
                <a:cxn ang="0">
                  <a:pos x="T4" y="T5"/>
                </a:cxn>
                <a:cxn ang="0">
                  <a:pos x="T6" y="T7"/>
                </a:cxn>
              </a:cxnLst>
              <a:rect l="0" t="0" r="r" b="b"/>
              <a:pathLst>
                <a:path w="801" h="886">
                  <a:moveTo>
                    <a:pt x="282" y="886"/>
                  </a:moveTo>
                  <a:cubicBezTo>
                    <a:pt x="52" y="463"/>
                    <a:pt x="551" y="290"/>
                    <a:pt x="801" y="52"/>
                  </a:cubicBezTo>
                  <a:cubicBezTo>
                    <a:pt x="794" y="35"/>
                    <a:pt x="787" y="18"/>
                    <a:pt x="778" y="0"/>
                  </a:cubicBezTo>
                  <a:cubicBezTo>
                    <a:pt x="537" y="275"/>
                    <a:pt x="0" y="433"/>
                    <a:pt x="282" y="8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1">
              <a:extLst>
                <a:ext uri="{FF2B5EF4-FFF2-40B4-BE49-F238E27FC236}">
                  <a16:creationId xmlns:a16="http://schemas.microsoft.com/office/drawing/2014/main" id="{A7B60C7B-6325-4D8D-9AAD-EDBAEF906E44}"/>
                </a:ext>
              </a:extLst>
            </p:cNvPr>
            <p:cNvSpPr>
              <a:spLocks/>
            </p:cNvSpPr>
            <p:nvPr/>
          </p:nvSpPr>
          <p:spPr bwMode="auto">
            <a:xfrm>
              <a:off x="3932" y="339"/>
              <a:ext cx="1292" cy="1212"/>
            </a:xfrm>
            <a:custGeom>
              <a:avLst/>
              <a:gdLst>
                <a:gd name="T0" fmla="*/ 18 w 755"/>
                <a:gd name="T1" fmla="*/ 706 h 706"/>
                <a:gd name="T2" fmla="*/ 755 w 755"/>
                <a:gd name="T3" fmla="*/ 412 h 706"/>
                <a:gd name="T4" fmla="*/ 291 w 755"/>
                <a:gd name="T5" fmla="*/ 0 h 706"/>
                <a:gd name="T6" fmla="*/ 0 w 755"/>
                <a:gd name="T7" fmla="*/ 655 h 706"/>
                <a:gd name="T8" fmla="*/ 18 w 755"/>
                <a:gd name="T9" fmla="*/ 706 h 706"/>
              </a:gdLst>
              <a:ahLst/>
              <a:cxnLst>
                <a:cxn ang="0">
                  <a:pos x="T0" y="T1"/>
                </a:cxn>
                <a:cxn ang="0">
                  <a:pos x="T2" y="T3"/>
                </a:cxn>
                <a:cxn ang="0">
                  <a:pos x="T4" y="T5"/>
                </a:cxn>
                <a:cxn ang="0">
                  <a:pos x="T6" y="T7"/>
                </a:cxn>
                <a:cxn ang="0">
                  <a:pos x="T8" y="T9"/>
                </a:cxn>
              </a:cxnLst>
              <a:rect l="0" t="0" r="r" b="b"/>
              <a:pathLst>
                <a:path w="755" h="706">
                  <a:moveTo>
                    <a:pt x="18" y="706"/>
                  </a:moveTo>
                  <a:cubicBezTo>
                    <a:pt x="215" y="519"/>
                    <a:pt x="512" y="541"/>
                    <a:pt x="755" y="412"/>
                  </a:cubicBezTo>
                  <a:cubicBezTo>
                    <a:pt x="642" y="221"/>
                    <a:pt x="472" y="62"/>
                    <a:pt x="291" y="0"/>
                  </a:cubicBezTo>
                  <a:cubicBezTo>
                    <a:pt x="373" y="323"/>
                    <a:pt x="142" y="461"/>
                    <a:pt x="0" y="655"/>
                  </a:cubicBezTo>
                  <a:cubicBezTo>
                    <a:pt x="5" y="672"/>
                    <a:pt x="12" y="689"/>
                    <a:pt x="18" y="7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2">
              <a:extLst>
                <a:ext uri="{FF2B5EF4-FFF2-40B4-BE49-F238E27FC236}">
                  <a16:creationId xmlns:a16="http://schemas.microsoft.com/office/drawing/2014/main" id="{463F40BC-5BC8-4271-88CF-3C929C4AA0D2}"/>
                </a:ext>
              </a:extLst>
            </p:cNvPr>
            <p:cNvSpPr>
              <a:spLocks/>
            </p:cNvSpPr>
            <p:nvPr/>
          </p:nvSpPr>
          <p:spPr bwMode="auto">
            <a:xfrm>
              <a:off x="3932" y="1113"/>
              <a:ext cx="585" cy="438"/>
            </a:xfrm>
            <a:custGeom>
              <a:avLst/>
              <a:gdLst>
                <a:gd name="T0" fmla="*/ 18 w 342"/>
                <a:gd name="T1" fmla="*/ 255 h 255"/>
                <a:gd name="T2" fmla="*/ 342 w 342"/>
                <a:gd name="T3" fmla="*/ 94 h 255"/>
                <a:gd name="T4" fmla="*/ 173 w 342"/>
                <a:gd name="T5" fmla="*/ 0 h 255"/>
                <a:gd name="T6" fmla="*/ 0 w 342"/>
                <a:gd name="T7" fmla="*/ 204 h 255"/>
                <a:gd name="T8" fmla="*/ 18 w 342"/>
                <a:gd name="T9" fmla="*/ 255 h 255"/>
              </a:gdLst>
              <a:ahLst/>
              <a:cxnLst>
                <a:cxn ang="0">
                  <a:pos x="T0" y="T1"/>
                </a:cxn>
                <a:cxn ang="0">
                  <a:pos x="T2" y="T3"/>
                </a:cxn>
                <a:cxn ang="0">
                  <a:pos x="T4" y="T5"/>
                </a:cxn>
                <a:cxn ang="0">
                  <a:pos x="T6" y="T7"/>
                </a:cxn>
                <a:cxn ang="0">
                  <a:pos x="T8" y="T9"/>
                </a:cxn>
              </a:cxnLst>
              <a:rect l="0" t="0" r="r" b="b"/>
              <a:pathLst>
                <a:path w="342" h="255">
                  <a:moveTo>
                    <a:pt x="18" y="255"/>
                  </a:moveTo>
                  <a:cubicBezTo>
                    <a:pt x="110" y="168"/>
                    <a:pt x="223" y="126"/>
                    <a:pt x="342" y="94"/>
                  </a:cubicBezTo>
                  <a:cubicBezTo>
                    <a:pt x="294" y="52"/>
                    <a:pt x="232" y="27"/>
                    <a:pt x="173" y="0"/>
                  </a:cubicBezTo>
                  <a:cubicBezTo>
                    <a:pt x="117" y="68"/>
                    <a:pt x="53" y="133"/>
                    <a:pt x="0" y="204"/>
                  </a:cubicBezTo>
                  <a:cubicBezTo>
                    <a:pt x="5" y="221"/>
                    <a:pt x="12" y="238"/>
                    <a:pt x="18" y="25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3">
              <a:extLst>
                <a:ext uri="{FF2B5EF4-FFF2-40B4-BE49-F238E27FC236}">
                  <a16:creationId xmlns:a16="http://schemas.microsoft.com/office/drawing/2014/main" id="{5250440D-78A0-4182-9C53-48159585599F}"/>
                </a:ext>
              </a:extLst>
            </p:cNvPr>
            <p:cNvSpPr>
              <a:spLocks/>
            </p:cNvSpPr>
            <p:nvPr/>
          </p:nvSpPr>
          <p:spPr bwMode="auto">
            <a:xfrm>
              <a:off x="3932" y="1374"/>
              <a:ext cx="339" cy="1241"/>
            </a:xfrm>
            <a:custGeom>
              <a:avLst/>
              <a:gdLst>
                <a:gd name="T0" fmla="*/ 121 w 198"/>
                <a:gd name="T1" fmla="*/ 723 h 723"/>
                <a:gd name="T2" fmla="*/ 41 w 198"/>
                <a:gd name="T3" fmla="*/ 0 h 723"/>
                <a:gd name="T4" fmla="*/ 0 w 198"/>
                <a:gd name="T5" fmla="*/ 52 h 723"/>
                <a:gd name="T6" fmla="*/ 121 w 198"/>
                <a:gd name="T7" fmla="*/ 723 h 723"/>
              </a:gdLst>
              <a:ahLst/>
              <a:cxnLst>
                <a:cxn ang="0">
                  <a:pos x="T0" y="T1"/>
                </a:cxn>
                <a:cxn ang="0">
                  <a:pos x="T2" y="T3"/>
                </a:cxn>
                <a:cxn ang="0">
                  <a:pos x="T4" y="T5"/>
                </a:cxn>
                <a:cxn ang="0">
                  <a:pos x="T6" y="T7"/>
                </a:cxn>
              </a:cxnLst>
              <a:rect l="0" t="0" r="r" b="b"/>
              <a:pathLst>
                <a:path w="198" h="723">
                  <a:moveTo>
                    <a:pt x="121" y="723"/>
                  </a:moveTo>
                  <a:cubicBezTo>
                    <a:pt x="198" y="387"/>
                    <a:pt x="78" y="192"/>
                    <a:pt x="41" y="0"/>
                  </a:cubicBezTo>
                  <a:cubicBezTo>
                    <a:pt x="27" y="17"/>
                    <a:pt x="13" y="35"/>
                    <a:pt x="0" y="52"/>
                  </a:cubicBezTo>
                  <a:cubicBezTo>
                    <a:pt x="58" y="227"/>
                    <a:pt x="168" y="409"/>
                    <a:pt x="121" y="7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B1D3B35D-F8D1-4D26-9BA6-1A929B53642F}"/>
              </a:ext>
            </a:extLst>
          </p:cNvPr>
          <p:cNvSpPr/>
          <p:nvPr userDrawn="1"/>
        </p:nvSpPr>
        <p:spPr>
          <a:xfrm>
            <a:off x="1073264" y="474133"/>
            <a:ext cx="758893" cy="235196"/>
          </a:xfrm>
          <a:custGeom>
            <a:avLst/>
            <a:gdLst/>
            <a:ahLst/>
            <a:cxnLst/>
            <a:rect l="l" t="t" r="r" b="b"/>
            <a:pathLst>
              <a:path w="2360254" h="731490">
                <a:moveTo>
                  <a:pt x="198732" y="449461"/>
                </a:moveTo>
                <a:lnTo>
                  <a:pt x="197243" y="450205"/>
                </a:lnTo>
                <a:cubicBezTo>
                  <a:pt x="197243" y="454918"/>
                  <a:pt x="194081" y="458887"/>
                  <a:pt x="187756" y="462112"/>
                </a:cubicBezTo>
                <a:cubicBezTo>
                  <a:pt x="181430" y="465336"/>
                  <a:pt x="177400" y="468499"/>
                  <a:pt x="175663" y="471599"/>
                </a:cubicBezTo>
                <a:cubicBezTo>
                  <a:pt x="173927" y="474700"/>
                  <a:pt x="171384" y="476622"/>
                  <a:pt x="168036" y="477366"/>
                </a:cubicBezTo>
                <a:cubicBezTo>
                  <a:pt x="164687" y="478111"/>
                  <a:pt x="162765" y="482327"/>
                  <a:pt x="162269" y="490017"/>
                </a:cubicBezTo>
                <a:cubicBezTo>
                  <a:pt x="161277" y="491505"/>
                  <a:pt x="157618" y="493241"/>
                  <a:pt x="151293" y="495226"/>
                </a:cubicBezTo>
                <a:cubicBezTo>
                  <a:pt x="144967" y="497210"/>
                  <a:pt x="141433" y="501551"/>
                  <a:pt x="140689" y="508248"/>
                </a:cubicBezTo>
                <a:cubicBezTo>
                  <a:pt x="139944" y="514946"/>
                  <a:pt x="138208" y="518790"/>
                  <a:pt x="135480" y="519782"/>
                </a:cubicBezTo>
                <a:lnTo>
                  <a:pt x="126550" y="521271"/>
                </a:lnTo>
                <a:cubicBezTo>
                  <a:pt x="124566" y="522263"/>
                  <a:pt x="123015" y="524247"/>
                  <a:pt x="121899" y="527224"/>
                </a:cubicBezTo>
                <a:cubicBezTo>
                  <a:pt x="120783" y="530200"/>
                  <a:pt x="116248" y="537146"/>
                  <a:pt x="108295" y="548060"/>
                </a:cubicBezTo>
                <a:lnTo>
                  <a:pt x="102703" y="561454"/>
                </a:lnTo>
                <a:lnTo>
                  <a:pt x="98970" y="565547"/>
                </a:lnTo>
                <a:cubicBezTo>
                  <a:pt x="94742" y="572244"/>
                  <a:pt x="91508" y="581546"/>
                  <a:pt x="89267" y="593452"/>
                </a:cubicBezTo>
                <a:lnTo>
                  <a:pt x="82925" y="604242"/>
                </a:lnTo>
                <a:cubicBezTo>
                  <a:pt x="79444" y="607715"/>
                  <a:pt x="77704" y="611064"/>
                  <a:pt x="77704" y="614288"/>
                </a:cubicBezTo>
                <a:cubicBezTo>
                  <a:pt x="77704" y="617265"/>
                  <a:pt x="75348" y="623342"/>
                  <a:pt x="70635" y="632520"/>
                </a:cubicBezTo>
                <a:lnTo>
                  <a:pt x="70635" y="638473"/>
                </a:lnTo>
                <a:cubicBezTo>
                  <a:pt x="68154" y="642690"/>
                  <a:pt x="66914" y="645294"/>
                  <a:pt x="66914" y="646286"/>
                </a:cubicBezTo>
                <a:lnTo>
                  <a:pt x="67658" y="654472"/>
                </a:lnTo>
                <a:lnTo>
                  <a:pt x="65426" y="659309"/>
                </a:lnTo>
                <a:lnTo>
                  <a:pt x="67658" y="668239"/>
                </a:lnTo>
                <a:lnTo>
                  <a:pt x="66170" y="684238"/>
                </a:lnTo>
                <a:cubicBezTo>
                  <a:pt x="66170" y="689943"/>
                  <a:pt x="67410" y="692795"/>
                  <a:pt x="69891" y="692795"/>
                </a:cubicBezTo>
                <a:cubicBezTo>
                  <a:pt x="77340" y="688578"/>
                  <a:pt x="83303" y="683307"/>
                  <a:pt x="87779" y="676982"/>
                </a:cubicBezTo>
                <a:cubicBezTo>
                  <a:pt x="92256" y="670657"/>
                  <a:pt x="95489" y="666502"/>
                  <a:pt x="97479" y="664518"/>
                </a:cubicBezTo>
                <a:cubicBezTo>
                  <a:pt x="99469" y="662533"/>
                  <a:pt x="101769" y="658379"/>
                  <a:pt x="104380" y="652053"/>
                </a:cubicBezTo>
                <a:cubicBezTo>
                  <a:pt x="106990" y="645728"/>
                  <a:pt x="108793" y="642566"/>
                  <a:pt x="109789" y="642566"/>
                </a:cubicBezTo>
                <a:lnTo>
                  <a:pt x="113522" y="642566"/>
                </a:lnTo>
                <a:cubicBezTo>
                  <a:pt x="115510" y="642566"/>
                  <a:pt x="116504" y="638969"/>
                  <a:pt x="116504" y="631776"/>
                </a:cubicBezTo>
                <a:cubicBezTo>
                  <a:pt x="116504" y="631031"/>
                  <a:pt x="117682" y="626567"/>
                  <a:pt x="120039" y="618381"/>
                </a:cubicBezTo>
                <a:cubicBezTo>
                  <a:pt x="122395" y="610196"/>
                  <a:pt x="124814" y="605731"/>
                  <a:pt x="127294" y="604987"/>
                </a:cubicBezTo>
                <a:cubicBezTo>
                  <a:pt x="127790" y="603994"/>
                  <a:pt x="128286" y="602010"/>
                  <a:pt x="128782" y="599033"/>
                </a:cubicBezTo>
                <a:lnTo>
                  <a:pt x="133991" y="592336"/>
                </a:lnTo>
                <a:cubicBezTo>
                  <a:pt x="135232" y="590600"/>
                  <a:pt x="136596" y="587995"/>
                  <a:pt x="138084" y="584523"/>
                </a:cubicBezTo>
                <a:lnTo>
                  <a:pt x="140317" y="575221"/>
                </a:lnTo>
                <a:cubicBezTo>
                  <a:pt x="145277" y="560338"/>
                  <a:pt x="151355" y="551781"/>
                  <a:pt x="158548" y="549548"/>
                </a:cubicBezTo>
                <a:cubicBezTo>
                  <a:pt x="159540" y="549052"/>
                  <a:pt x="160036" y="547936"/>
                  <a:pt x="160036" y="546199"/>
                </a:cubicBezTo>
                <a:lnTo>
                  <a:pt x="163385" y="535037"/>
                </a:lnTo>
                <a:cubicBezTo>
                  <a:pt x="165369" y="525116"/>
                  <a:pt x="169586" y="519038"/>
                  <a:pt x="176035" y="516806"/>
                </a:cubicBezTo>
                <a:lnTo>
                  <a:pt x="176035" y="516062"/>
                </a:lnTo>
                <a:cubicBezTo>
                  <a:pt x="176035" y="514822"/>
                  <a:pt x="175787" y="513209"/>
                  <a:pt x="175291" y="511225"/>
                </a:cubicBezTo>
                <a:lnTo>
                  <a:pt x="175291" y="508992"/>
                </a:lnTo>
                <a:cubicBezTo>
                  <a:pt x="175291" y="507504"/>
                  <a:pt x="175911" y="505768"/>
                  <a:pt x="177152" y="503783"/>
                </a:cubicBezTo>
                <a:cubicBezTo>
                  <a:pt x="178392" y="501799"/>
                  <a:pt x="179508" y="498885"/>
                  <a:pt x="180500" y="495040"/>
                </a:cubicBezTo>
                <a:cubicBezTo>
                  <a:pt x="181492" y="491195"/>
                  <a:pt x="184097" y="486916"/>
                  <a:pt x="188314" y="482203"/>
                </a:cubicBezTo>
                <a:lnTo>
                  <a:pt x="188314" y="477739"/>
                </a:lnTo>
                <a:cubicBezTo>
                  <a:pt x="188314" y="472282"/>
                  <a:pt x="190360" y="468499"/>
                  <a:pt x="194453" y="466390"/>
                </a:cubicBezTo>
                <a:cubicBezTo>
                  <a:pt x="198546" y="464282"/>
                  <a:pt x="200592" y="461491"/>
                  <a:pt x="200592" y="458019"/>
                </a:cubicBezTo>
                <a:close/>
                <a:moveTo>
                  <a:pt x="1792484" y="345255"/>
                </a:moveTo>
                <a:lnTo>
                  <a:pt x="1791130" y="348258"/>
                </a:lnTo>
                <a:lnTo>
                  <a:pt x="1791480" y="351138"/>
                </a:lnTo>
                <a:close/>
                <a:moveTo>
                  <a:pt x="2198177" y="306958"/>
                </a:moveTo>
                <a:cubicBezTo>
                  <a:pt x="2194208" y="306958"/>
                  <a:pt x="2190798" y="307764"/>
                  <a:pt x="2187945" y="309377"/>
                </a:cubicBezTo>
                <a:cubicBezTo>
                  <a:pt x="2185093" y="310989"/>
                  <a:pt x="2179634" y="312787"/>
                  <a:pt x="2171571" y="314772"/>
                </a:cubicBezTo>
                <a:cubicBezTo>
                  <a:pt x="2163507" y="316756"/>
                  <a:pt x="2156250" y="320167"/>
                  <a:pt x="2149799" y="325004"/>
                </a:cubicBezTo>
                <a:cubicBezTo>
                  <a:pt x="2143348" y="329841"/>
                  <a:pt x="2138634" y="332259"/>
                  <a:pt x="2135657" y="332259"/>
                </a:cubicBezTo>
                <a:cubicBezTo>
                  <a:pt x="2133921" y="335980"/>
                  <a:pt x="2128092" y="341313"/>
                  <a:pt x="2118170" y="348258"/>
                </a:cubicBezTo>
                <a:cubicBezTo>
                  <a:pt x="2112213" y="350242"/>
                  <a:pt x="2108367" y="354583"/>
                  <a:pt x="2106630" y="361281"/>
                </a:cubicBezTo>
                <a:cubicBezTo>
                  <a:pt x="2100181" y="366490"/>
                  <a:pt x="2096956" y="369466"/>
                  <a:pt x="2096956" y="370210"/>
                </a:cubicBezTo>
                <a:lnTo>
                  <a:pt x="2094352" y="376535"/>
                </a:lnTo>
                <a:cubicBezTo>
                  <a:pt x="2092368" y="378272"/>
                  <a:pt x="2089887" y="379698"/>
                  <a:pt x="2086910" y="380814"/>
                </a:cubicBezTo>
                <a:cubicBezTo>
                  <a:pt x="2083934" y="381930"/>
                  <a:pt x="2082198" y="384535"/>
                  <a:pt x="2081701" y="388628"/>
                </a:cubicBezTo>
                <a:cubicBezTo>
                  <a:pt x="2081205" y="392720"/>
                  <a:pt x="2079531" y="396441"/>
                  <a:pt x="2076678" y="399790"/>
                </a:cubicBezTo>
                <a:cubicBezTo>
                  <a:pt x="2073826" y="403138"/>
                  <a:pt x="2072400" y="405805"/>
                  <a:pt x="2072400" y="407789"/>
                </a:cubicBezTo>
                <a:cubicBezTo>
                  <a:pt x="2072400" y="419944"/>
                  <a:pt x="2074756" y="426021"/>
                  <a:pt x="2079469" y="426021"/>
                </a:cubicBezTo>
                <a:cubicBezTo>
                  <a:pt x="2081453" y="426021"/>
                  <a:pt x="2085608" y="424719"/>
                  <a:pt x="2091933" y="422114"/>
                </a:cubicBezTo>
                <a:cubicBezTo>
                  <a:pt x="2098259" y="419510"/>
                  <a:pt x="2101917" y="417711"/>
                  <a:pt x="2102909" y="416719"/>
                </a:cubicBezTo>
                <a:cubicBezTo>
                  <a:pt x="2103902" y="415727"/>
                  <a:pt x="2105886" y="414735"/>
                  <a:pt x="2108863" y="413742"/>
                </a:cubicBezTo>
                <a:lnTo>
                  <a:pt x="2115938" y="410022"/>
                </a:lnTo>
                <a:cubicBezTo>
                  <a:pt x="2116930" y="409030"/>
                  <a:pt x="2118046" y="408409"/>
                  <a:pt x="2119286" y="408161"/>
                </a:cubicBezTo>
                <a:cubicBezTo>
                  <a:pt x="2120527" y="407913"/>
                  <a:pt x="2121767" y="407107"/>
                  <a:pt x="2123007" y="405743"/>
                </a:cubicBezTo>
                <a:cubicBezTo>
                  <a:pt x="2124247" y="404379"/>
                  <a:pt x="2126480" y="402890"/>
                  <a:pt x="2129704" y="401278"/>
                </a:cubicBezTo>
                <a:cubicBezTo>
                  <a:pt x="2132929" y="399666"/>
                  <a:pt x="2135409" y="397495"/>
                  <a:pt x="2137146" y="394767"/>
                </a:cubicBezTo>
                <a:cubicBezTo>
                  <a:pt x="2141362" y="392286"/>
                  <a:pt x="2148186" y="388442"/>
                  <a:pt x="2157615" y="383233"/>
                </a:cubicBezTo>
                <a:lnTo>
                  <a:pt x="2165429" y="377280"/>
                </a:lnTo>
                <a:cubicBezTo>
                  <a:pt x="2170886" y="374799"/>
                  <a:pt x="2174235" y="372691"/>
                  <a:pt x="2175475" y="370954"/>
                </a:cubicBezTo>
                <a:cubicBezTo>
                  <a:pt x="2176715" y="369218"/>
                  <a:pt x="2179195" y="367482"/>
                  <a:pt x="2182916" y="365745"/>
                </a:cubicBezTo>
                <a:cubicBezTo>
                  <a:pt x="2183912" y="360288"/>
                  <a:pt x="2186953" y="356134"/>
                  <a:pt x="2192037" y="353281"/>
                </a:cubicBezTo>
                <a:cubicBezTo>
                  <a:pt x="2197123" y="350429"/>
                  <a:pt x="2200161" y="347514"/>
                  <a:pt x="2201153" y="344537"/>
                </a:cubicBezTo>
                <a:cubicBezTo>
                  <a:pt x="2205866" y="341065"/>
                  <a:pt x="2212627" y="334864"/>
                  <a:pt x="2221434" y="325934"/>
                </a:cubicBezTo>
                <a:cubicBezTo>
                  <a:pt x="2230242" y="317004"/>
                  <a:pt x="2234646" y="311547"/>
                  <a:pt x="2234646" y="309563"/>
                </a:cubicBezTo>
                <a:cubicBezTo>
                  <a:pt x="2234646" y="308819"/>
                  <a:pt x="2234150" y="308447"/>
                  <a:pt x="2233157" y="308447"/>
                </a:cubicBezTo>
                <a:lnTo>
                  <a:pt x="2232413" y="308447"/>
                </a:lnTo>
                <a:lnTo>
                  <a:pt x="2229436" y="310307"/>
                </a:lnTo>
                <a:lnTo>
                  <a:pt x="2222739" y="309563"/>
                </a:lnTo>
                <a:lnTo>
                  <a:pt x="2215664" y="310307"/>
                </a:lnTo>
                <a:lnTo>
                  <a:pt x="2210455" y="307702"/>
                </a:lnTo>
                <a:lnTo>
                  <a:pt x="2205618" y="308447"/>
                </a:lnTo>
                <a:close/>
                <a:moveTo>
                  <a:pt x="512252" y="306958"/>
                </a:moveTo>
                <a:cubicBezTo>
                  <a:pt x="508283" y="306958"/>
                  <a:pt x="504873" y="307764"/>
                  <a:pt x="502020" y="309377"/>
                </a:cubicBezTo>
                <a:cubicBezTo>
                  <a:pt x="499168" y="310989"/>
                  <a:pt x="493710" y="312787"/>
                  <a:pt x="485646" y="314772"/>
                </a:cubicBezTo>
                <a:cubicBezTo>
                  <a:pt x="477583" y="316756"/>
                  <a:pt x="470325" y="320167"/>
                  <a:pt x="463874" y="325004"/>
                </a:cubicBezTo>
                <a:cubicBezTo>
                  <a:pt x="457423" y="329841"/>
                  <a:pt x="452709" y="332259"/>
                  <a:pt x="449733" y="332259"/>
                </a:cubicBezTo>
                <a:cubicBezTo>
                  <a:pt x="447996" y="335980"/>
                  <a:pt x="442167" y="341313"/>
                  <a:pt x="432245" y="348258"/>
                </a:cubicBezTo>
                <a:cubicBezTo>
                  <a:pt x="426288" y="350242"/>
                  <a:pt x="422442" y="354583"/>
                  <a:pt x="420705" y="361281"/>
                </a:cubicBezTo>
                <a:cubicBezTo>
                  <a:pt x="414256" y="366490"/>
                  <a:pt x="411031" y="369466"/>
                  <a:pt x="411031" y="370210"/>
                </a:cubicBezTo>
                <a:lnTo>
                  <a:pt x="408427" y="376535"/>
                </a:lnTo>
                <a:cubicBezTo>
                  <a:pt x="406443" y="378272"/>
                  <a:pt x="403962" y="379698"/>
                  <a:pt x="400986" y="380814"/>
                </a:cubicBezTo>
                <a:cubicBezTo>
                  <a:pt x="398009" y="381930"/>
                  <a:pt x="396273" y="384535"/>
                  <a:pt x="395777" y="388628"/>
                </a:cubicBezTo>
                <a:cubicBezTo>
                  <a:pt x="395280" y="392720"/>
                  <a:pt x="393606" y="396441"/>
                  <a:pt x="390754" y="399790"/>
                </a:cubicBezTo>
                <a:cubicBezTo>
                  <a:pt x="387901" y="403138"/>
                  <a:pt x="386475" y="405805"/>
                  <a:pt x="386475" y="407789"/>
                </a:cubicBezTo>
                <a:cubicBezTo>
                  <a:pt x="386475" y="419944"/>
                  <a:pt x="388831" y="426021"/>
                  <a:pt x="393544" y="426021"/>
                </a:cubicBezTo>
                <a:cubicBezTo>
                  <a:pt x="395528" y="426021"/>
                  <a:pt x="399683" y="424719"/>
                  <a:pt x="406008" y="422114"/>
                </a:cubicBezTo>
                <a:cubicBezTo>
                  <a:pt x="412334" y="419510"/>
                  <a:pt x="415992" y="417711"/>
                  <a:pt x="416985" y="416719"/>
                </a:cubicBezTo>
                <a:cubicBezTo>
                  <a:pt x="417977" y="415727"/>
                  <a:pt x="419961" y="414735"/>
                  <a:pt x="422938" y="413742"/>
                </a:cubicBezTo>
                <a:lnTo>
                  <a:pt x="430013" y="410022"/>
                </a:lnTo>
                <a:cubicBezTo>
                  <a:pt x="431005" y="409030"/>
                  <a:pt x="432121" y="408409"/>
                  <a:pt x="433361" y="408161"/>
                </a:cubicBezTo>
                <a:cubicBezTo>
                  <a:pt x="434602" y="407913"/>
                  <a:pt x="435842" y="407107"/>
                  <a:pt x="437082" y="405743"/>
                </a:cubicBezTo>
                <a:cubicBezTo>
                  <a:pt x="438322" y="404379"/>
                  <a:pt x="440555" y="402890"/>
                  <a:pt x="443779" y="401278"/>
                </a:cubicBezTo>
                <a:cubicBezTo>
                  <a:pt x="447004" y="399666"/>
                  <a:pt x="449485" y="397495"/>
                  <a:pt x="451221" y="394767"/>
                </a:cubicBezTo>
                <a:cubicBezTo>
                  <a:pt x="455438" y="392286"/>
                  <a:pt x="462261" y="388442"/>
                  <a:pt x="471691" y="383233"/>
                </a:cubicBezTo>
                <a:lnTo>
                  <a:pt x="479504" y="377280"/>
                </a:lnTo>
                <a:cubicBezTo>
                  <a:pt x="484961" y="374799"/>
                  <a:pt x="488310" y="372691"/>
                  <a:pt x="489550" y="370954"/>
                </a:cubicBezTo>
                <a:cubicBezTo>
                  <a:pt x="490790" y="369218"/>
                  <a:pt x="493271" y="367482"/>
                  <a:pt x="496991" y="365745"/>
                </a:cubicBezTo>
                <a:cubicBezTo>
                  <a:pt x="497987" y="360288"/>
                  <a:pt x="501028" y="356134"/>
                  <a:pt x="506113" y="353281"/>
                </a:cubicBezTo>
                <a:cubicBezTo>
                  <a:pt x="511198" y="350429"/>
                  <a:pt x="514236" y="347514"/>
                  <a:pt x="515229" y="344537"/>
                </a:cubicBezTo>
                <a:cubicBezTo>
                  <a:pt x="519941" y="341065"/>
                  <a:pt x="526702" y="334864"/>
                  <a:pt x="535509" y="325934"/>
                </a:cubicBezTo>
                <a:cubicBezTo>
                  <a:pt x="544317" y="317004"/>
                  <a:pt x="548721" y="311547"/>
                  <a:pt x="548721" y="309563"/>
                </a:cubicBezTo>
                <a:cubicBezTo>
                  <a:pt x="548721" y="308819"/>
                  <a:pt x="548225" y="308447"/>
                  <a:pt x="547232" y="308447"/>
                </a:cubicBezTo>
                <a:lnTo>
                  <a:pt x="546488" y="308447"/>
                </a:lnTo>
                <a:lnTo>
                  <a:pt x="543512" y="310307"/>
                </a:lnTo>
                <a:lnTo>
                  <a:pt x="536814" y="309563"/>
                </a:lnTo>
                <a:lnTo>
                  <a:pt x="529739" y="310307"/>
                </a:lnTo>
                <a:lnTo>
                  <a:pt x="524530" y="307702"/>
                </a:lnTo>
                <a:lnTo>
                  <a:pt x="519693" y="308447"/>
                </a:lnTo>
                <a:close/>
                <a:moveTo>
                  <a:pt x="1308668" y="278309"/>
                </a:moveTo>
                <a:cubicBezTo>
                  <a:pt x="1306684" y="278309"/>
                  <a:pt x="1303707" y="279549"/>
                  <a:pt x="1299739" y="282030"/>
                </a:cubicBezTo>
                <a:lnTo>
                  <a:pt x="1291181" y="282030"/>
                </a:lnTo>
                <a:cubicBezTo>
                  <a:pt x="1290189" y="282030"/>
                  <a:pt x="1287460" y="283518"/>
                  <a:pt x="1282995" y="286494"/>
                </a:cubicBezTo>
                <a:lnTo>
                  <a:pt x="1276670" y="287983"/>
                </a:lnTo>
                <a:lnTo>
                  <a:pt x="1272205" y="290215"/>
                </a:lnTo>
                <a:cubicBezTo>
                  <a:pt x="1271213" y="290711"/>
                  <a:pt x="1268299" y="292882"/>
                  <a:pt x="1263462" y="296726"/>
                </a:cubicBezTo>
                <a:cubicBezTo>
                  <a:pt x="1258625" y="300571"/>
                  <a:pt x="1253912" y="303672"/>
                  <a:pt x="1249323" y="306028"/>
                </a:cubicBezTo>
                <a:cubicBezTo>
                  <a:pt x="1244734" y="308385"/>
                  <a:pt x="1240021" y="314524"/>
                  <a:pt x="1235184" y="324446"/>
                </a:cubicBezTo>
                <a:cubicBezTo>
                  <a:pt x="1230348" y="334367"/>
                  <a:pt x="1227929" y="340073"/>
                  <a:pt x="1227929" y="341561"/>
                </a:cubicBezTo>
                <a:cubicBezTo>
                  <a:pt x="1227929" y="343049"/>
                  <a:pt x="1228673" y="343793"/>
                  <a:pt x="1230161" y="343793"/>
                </a:cubicBezTo>
                <a:lnTo>
                  <a:pt x="1242812" y="338212"/>
                </a:lnTo>
                <a:cubicBezTo>
                  <a:pt x="1247525" y="335980"/>
                  <a:pt x="1251928" y="333127"/>
                  <a:pt x="1256020" y="329655"/>
                </a:cubicBezTo>
                <a:cubicBezTo>
                  <a:pt x="1260113" y="326182"/>
                  <a:pt x="1266004" y="321965"/>
                  <a:pt x="1273694" y="317004"/>
                </a:cubicBezTo>
                <a:lnTo>
                  <a:pt x="1276670" y="314028"/>
                </a:lnTo>
                <a:cubicBezTo>
                  <a:pt x="1277166" y="313035"/>
                  <a:pt x="1279461" y="311237"/>
                  <a:pt x="1283554" y="308633"/>
                </a:cubicBezTo>
                <a:cubicBezTo>
                  <a:pt x="1287646" y="306028"/>
                  <a:pt x="1290685" y="303486"/>
                  <a:pt x="1292669" y="301005"/>
                </a:cubicBezTo>
                <a:lnTo>
                  <a:pt x="1296390" y="299517"/>
                </a:lnTo>
                <a:cubicBezTo>
                  <a:pt x="1300607" y="292820"/>
                  <a:pt x="1304886" y="288727"/>
                  <a:pt x="1309226" y="287239"/>
                </a:cubicBezTo>
                <a:cubicBezTo>
                  <a:pt x="1313567" y="285750"/>
                  <a:pt x="1315738" y="284262"/>
                  <a:pt x="1315738" y="282774"/>
                </a:cubicBezTo>
                <a:cubicBezTo>
                  <a:pt x="1315738" y="279797"/>
                  <a:pt x="1313381" y="278309"/>
                  <a:pt x="1308668" y="278309"/>
                </a:cubicBezTo>
                <a:close/>
                <a:moveTo>
                  <a:pt x="2218710" y="251520"/>
                </a:moveTo>
                <a:cubicBezTo>
                  <a:pt x="2234109" y="251520"/>
                  <a:pt x="2242554" y="262186"/>
                  <a:pt x="2244046" y="283518"/>
                </a:cubicBezTo>
                <a:cubicBezTo>
                  <a:pt x="2244543" y="287983"/>
                  <a:pt x="2245785" y="290215"/>
                  <a:pt x="2247773" y="290215"/>
                </a:cubicBezTo>
                <a:cubicBezTo>
                  <a:pt x="2250253" y="290215"/>
                  <a:pt x="2253791" y="285688"/>
                  <a:pt x="2258386" y="276635"/>
                </a:cubicBezTo>
                <a:cubicBezTo>
                  <a:pt x="2262980" y="267581"/>
                  <a:pt x="2272721" y="263054"/>
                  <a:pt x="2287608" y="263054"/>
                </a:cubicBezTo>
                <a:cubicBezTo>
                  <a:pt x="2298274" y="263054"/>
                  <a:pt x="2303607" y="269875"/>
                  <a:pt x="2303607" y="283518"/>
                </a:cubicBezTo>
                <a:cubicBezTo>
                  <a:pt x="2303607" y="299641"/>
                  <a:pt x="2296413" y="314896"/>
                  <a:pt x="2282027" y="329282"/>
                </a:cubicBezTo>
                <a:cubicBezTo>
                  <a:pt x="2281034" y="331267"/>
                  <a:pt x="2280290" y="333499"/>
                  <a:pt x="2279794" y="335980"/>
                </a:cubicBezTo>
                <a:lnTo>
                  <a:pt x="2274585" y="351235"/>
                </a:lnTo>
                <a:lnTo>
                  <a:pt x="2274585" y="351979"/>
                </a:lnTo>
                <a:cubicBezTo>
                  <a:pt x="2274585" y="353467"/>
                  <a:pt x="2273531" y="355513"/>
                  <a:pt x="2271423" y="358118"/>
                </a:cubicBezTo>
                <a:cubicBezTo>
                  <a:pt x="2269314" y="360722"/>
                  <a:pt x="2268260" y="363017"/>
                  <a:pt x="2268260" y="365001"/>
                </a:cubicBezTo>
                <a:lnTo>
                  <a:pt x="2269004" y="374303"/>
                </a:lnTo>
                <a:lnTo>
                  <a:pt x="2267516" y="384721"/>
                </a:lnTo>
                <a:cubicBezTo>
                  <a:pt x="2267516" y="389434"/>
                  <a:pt x="2268382" y="392534"/>
                  <a:pt x="2270115" y="394023"/>
                </a:cubicBezTo>
                <a:cubicBezTo>
                  <a:pt x="2278029" y="392038"/>
                  <a:pt x="2283779" y="388752"/>
                  <a:pt x="2287366" y="384163"/>
                </a:cubicBezTo>
                <a:cubicBezTo>
                  <a:pt x="2290953" y="379574"/>
                  <a:pt x="2293487" y="377032"/>
                  <a:pt x="2294968" y="376535"/>
                </a:cubicBezTo>
                <a:lnTo>
                  <a:pt x="2298677" y="375047"/>
                </a:lnTo>
                <a:cubicBezTo>
                  <a:pt x="2300905" y="371326"/>
                  <a:pt x="2303502" y="368226"/>
                  <a:pt x="2306467" y="365745"/>
                </a:cubicBezTo>
                <a:lnTo>
                  <a:pt x="2312402" y="360536"/>
                </a:lnTo>
                <a:cubicBezTo>
                  <a:pt x="2316111" y="360536"/>
                  <a:pt x="2318337" y="358862"/>
                  <a:pt x="2319080" y="355513"/>
                </a:cubicBezTo>
                <a:cubicBezTo>
                  <a:pt x="2319822" y="352165"/>
                  <a:pt x="2322480" y="349498"/>
                  <a:pt x="2327056" y="347514"/>
                </a:cubicBezTo>
                <a:cubicBezTo>
                  <a:pt x="2331631" y="345530"/>
                  <a:pt x="2335897" y="341499"/>
                  <a:pt x="2339854" y="335422"/>
                </a:cubicBezTo>
                <a:cubicBezTo>
                  <a:pt x="2343811" y="329345"/>
                  <a:pt x="2347891" y="326306"/>
                  <a:pt x="2352092" y="326306"/>
                </a:cubicBezTo>
                <a:cubicBezTo>
                  <a:pt x="2353577" y="326306"/>
                  <a:pt x="2355308" y="327546"/>
                  <a:pt x="2357286" y="330027"/>
                </a:cubicBezTo>
                <a:cubicBezTo>
                  <a:pt x="2359265" y="332507"/>
                  <a:pt x="2360254" y="334491"/>
                  <a:pt x="2360254" y="335980"/>
                </a:cubicBezTo>
                <a:cubicBezTo>
                  <a:pt x="2360254" y="344165"/>
                  <a:pt x="2357774" y="352599"/>
                  <a:pt x="2352813" y="361281"/>
                </a:cubicBezTo>
                <a:lnTo>
                  <a:pt x="2351330" y="371699"/>
                </a:lnTo>
                <a:lnTo>
                  <a:pt x="2348726" y="376535"/>
                </a:lnTo>
                <a:cubicBezTo>
                  <a:pt x="2345005" y="378520"/>
                  <a:pt x="2342587" y="380628"/>
                  <a:pt x="2341470" y="382861"/>
                </a:cubicBezTo>
                <a:cubicBezTo>
                  <a:pt x="2340354" y="385093"/>
                  <a:pt x="2337442" y="387822"/>
                  <a:pt x="2332733" y="391046"/>
                </a:cubicBezTo>
                <a:lnTo>
                  <a:pt x="2329012" y="396255"/>
                </a:lnTo>
                <a:cubicBezTo>
                  <a:pt x="2323555" y="397991"/>
                  <a:pt x="2319897" y="400844"/>
                  <a:pt x="2318039" y="404813"/>
                </a:cubicBezTo>
                <a:cubicBezTo>
                  <a:pt x="2316180" y="408782"/>
                  <a:pt x="2313577" y="411014"/>
                  <a:pt x="2310228" y="411510"/>
                </a:cubicBezTo>
                <a:cubicBezTo>
                  <a:pt x="2306879" y="412006"/>
                  <a:pt x="2303223" y="414487"/>
                  <a:pt x="2299258" y="418951"/>
                </a:cubicBezTo>
                <a:cubicBezTo>
                  <a:pt x="2296778" y="420192"/>
                  <a:pt x="2293801" y="421308"/>
                  <a:pt x="2290328" y="422300"/>
                </a:cubicBezTo>
                <a:lnTo>
                  <a:pt x="2289584" y="426021"/>
                </a:lnTo>
                <a:cubicBezTo>
                  <a:pt x="2287104" y="428501"/>
                  <a:pt x="2283198" y="430486"/>
                  <a:pt x="2277867" y="431974"/>
                </a:cubicBezTo>
                <a:cubicBezTo>
                  <a:pt x="2272536" y="433462"/>
                  <a:pt x="2268569" y="434888"/>
                  <a:pt x="2265967" y="436253"/>
                </a:cubicBezTo>
                <a:cubicBezTo>
                  <a:pt x="2263364" y="437617"/>
                  <a:pt x="2261566" y="438299"/>
                  <a:pt x="2260574" y="438299"/>
                </a:cubicBezTo>
                <a:cubicBezTo>
                  <a:pt x="2255862" y="438299"/>
                  <a:pt x="2251522" y="437369"/>
                  <a:pt x="2247555" y="435509"/>
                </a:cubicBezTo>
                <a:cubicBezTo>
                  <a:pt x="2243588" y="433648"/>
                  <a:pt x="2239496" y="432470"/>
                  <a:pt x="2235279" y="431974"/>
                </a:cubicBezTo>
                <a:cubicBezTo>
                  <a:pt x="2233791" y="430486"/>
                  <a:pt x="2232923" y="428873"/>
                  <a:pt x="2232675" y="427137"/>
                </a:cubicBezTo>
                <a:cubicBezTo>
                  <a:pt x="2232427" y="425401"/>
                  <a:pt x="2231188" y="423106"/>
                  <a:pt x="2228957" y="420254"/>
                </a:cubicBezTo>
                <a:cubicBezTo>
                  <a:pt x="2226727" y="417401"/>
                  <a:pt x="2225611" y="413494"/>
                  <a:pt x="2225611" y="408533"/>
                </a:cubicBezTo>
                <a:lnTo>
                  <a:pt x="2227100" y="401464"/>
                </a:lnTo>
                <a:cubicBezTo>
                  <a:pt x="2227100" y="400472"/>
                  <a:pt x="2226480" y="399232"/>
                  <a:pt x="2225239" y="397743"/>
                </a:cubicBezTo>
                <a:cubicBezTo>
                  <a:pt x="2223999" y="396255"/>
                  <a:pt x="2223379" y="395015"/>
                  <a:pt x="2223379" y="394023"/>
                </a:cubicBezTo>
                <a:cubicBezTo>
                  <a:pt x="2223379" y="393031"/>
                  <a:pt x="2223627" y="392286"/>
                  <a:pt x="2224123" y="391790"/>
                </a:cubicBezTo>
                <a:cubicBezTo>
                  <a:pt x="2224619" y="391294"/>
                  <a:pt x="2224867" y="390550"/>
                  <a:pt x="2224867" y="389558"/>
                </a:cubicBezTo>
                <a:cubicBezTo>
                  <a:pt x="2224867" y="388318"/>
                  <a:pt x="2224619" y="386953"/>
                  <a:pt x="2224123" y="385465"/>
                </a:cubicBezTo>
                <a:cubicBezTo>
                  <a:pt x="2223627" y="383977"/>
                  <a:pt x="2223379" y="382737"/>
                  <a:pt x="2223379" y="381744"/>
                </a:cubicBezTo>
                <a:lnTo>
                  <a:pt x="2225611" y="363513"/>
                </a:lnTo>
                <a:cubicBezTo>
                  <a:pt x="2225611" y="362025"/>
                  <a:pt x="2225115" y="361281"/>
                  <a:pt x="2224123" y="361281"/>
                </a:cubicBezTo>
                <a:cubicBezTo>
                  <a:pt x="2223131" y="361281"/>
                  <a:pt x="2221332" y="362521"/>
                  <a:pt x="2218728" y="365001"/>
                </a:cubicBezTo>
                <a:cubicBezTo>
                  <a:pt x="2216123" y="367482"/>
                  <a:pt x="2213085" y="368722"/>
                  <a:pt x="2209612" y="368722"/>
                </a:cubicBezTo>
                <a:cubicBezTo>
                  <a:pt x="2207628" y="370210"/>
                  <a:pt x="2206013" y="373311"/>
                  <a:pt x="2204769" y="378024"/>
                </a:cubicBezTo>
                <a:cubicBezTo>
                  <a:pt x="2202785" y="380504"/>
                  <a:pt x="2200305" y="382737"/>
                  <a:pt x="2197328" y="384721"/>
                </a:cubicBezTo>
                <a:lnTo>
                  <a:pt x="2195840" y="386953"/>
                </a:lnTo>
                <a:cubicBezTo>
                  <a:pt x="2195344" y="388690"/>
                  <a:pt x="2193483" y="390116"/>
                  <a:pt x="2190259" y="391232"/>
                </a:cubicBezTo>
                <a:cubicBezTo>
                  <a:pt x="2187034" y="392348"/>
                  <a:pt x="2184802" y="393775"/>
                  <a:pt x="2183562" y="395511"/>
                </a:cubicBezTo>
                <a:lnTo>
                  <a:pt x="2179841" y="399232"/>
                </a:lnTo>
                <a:lnTo>
                  <a:pt x="2172771" y="398488"/>
                </a:lnTo>
                <a:cubicBezTo>
                  <a:pt x="2172271" y="398984"/>
                  <a:pt x="2170905" y="401154"/>
                  <a:pt x="2168673" y="404999"/>
                </a:cubicBezTo>
                <a:cubicBezTo>
                  <a:pt x="2166440" y="408844"/>
                  <a:pt x="2163588" y="412006"/>
                  <a:pt x="2160115" y="414487"/>
                </a:cubicBezTo>
                <a:lnTo>
                  <a:pt x="2131832" y="437555"/>
                </a:lnTo>
                <a:cubicBezTo>
                  <a:pt x="2128855" y="439539"/>
                  <a:pt x="2124515" y="442020"/>
                  <a:pt x="2118810" y="444996"/>
                </a:cubicBezTo>
                <a:lnTo>
                  <a:pt x="2116577" y="447229"/>
                </a:lnTo>
                <a:cubicBezTo>
                  <a:pt x="2096730" y="460375"/>
                  <a:pt x="2082713" y="466949"/>
                  <a:pt x="2074527" y="466949"/>
                </a:cubicBezTo>
                <a:cubicBezTo>
                  <a:pt x="2067826" y="466949"/>
                  <a:pt x="2060011" y="465088"/>
                  <a:pt x="2051081" y="461367"/>
                </a:cubicBezTo>
                <a:cubicBezTo>
                  <a:pt x="2042152" y="457647"/>
                  <a:pt x="2037315" y="453182"/>
                  <a:pt x="2036570" y="447973"/>
                </a:cubicBezTo>
                <a:lnTo>
                  <a:pt x="2032850" y="432718"/>
                </a:lnTo>
                <a:cubicBezTo>
                  <a:pt x="2030617" y="429245"/>
                  <a:pt x="2029501" y="424408"/>
                  <a:pt x="2029501" y="418207"/>
                </a:cubicBezTo>
                <a:cubicBezTo>
                  <a:pt x="2029501" y="415231"/>
                  <a:pt x="2029749" y="413246"/>
                  <a:pt x="2030245" y="412254"/>
                </a:cubicBezTo>
                <a:lnTo>
                  <a:pt x="2030245" y="410022"/>
                </a:lnTo>
                <a:lnTo>
                  <a:pt x="2029501" y="397743"/>
                </a:lnTo>
                <a:cubicBezTo>
                  <a:pt x="2029501" y="394767"/>
                  <a:pt x="2031858" y="393279"/>
                  <a:pt x="2036570" y="393279"/>
                </a:cubicBezTo>
                <a:lnTo>
                  <a:pt x="2035826" y="383233"/>
                </a:lnTo>
                <a:cubicBezTo>
                  <a:pt x="2035826" y="382240"/>
                  <a:pt x="2037997" y="378334"/>
                  <a:pt x="2042338" y="371512"/>
                </a:cubicBezTo>
                <a:cubicBezTo>
                  <a:pt x="2046678" y="364691"/>
                  <a:pt x="2049593" y="360784"/>
                  <a:pt x="2051081" y="359792"/>
                </a:cubicBezTo>
                <a:lnTo>
                  <a:pt x="2054802" y="354955"/>
                </a:lnTo>
                <a:cubicBezTo>
                  <a:pt x="2054554" y="351979"/>
                  <a:pt x="2056292" y="348816"/>
                  <a:pt x="2060017" y="345468"/>
                </a:cubicBezTo>
                <a:cubicBezTo>
                  <a:pt x="2063741" y="342119"/>
                  <a:pt x="2066722" y="338708"/>
                  <a:pt x="2068958" y="335236"/>
                </a:cubicBezTo>
                <a:cubicBezTo>
                  <a:pt x="2071194" y="331763"/>
                  <a:pt x="2075417" y="327918"/>
                  <a:pt x="2081626" y="323701"/>
                </a:cubicBezTo>
                <a:lnTo>
                  <a:pt x="2092800" y="312539"/>
                </a:lnTo>
                <a:cubicBezTo>
                  <a:pt x="2101493" y="303858"/>
                  <a:pt x="2110930" y="296912"/>
                  <a:pt x="2121112" y="291703"/>
                </a:cubicBezTo>
                <a:cubicBezTo>
                  <a:pt x="2122600" y="291207"/>
                  <a:pt x="2125642" y="288727"/>
                  <a:pt x="2130236" y="284262"/>
                </a:cubicBezTo>
                <a:cubicBezTo>
                  <a:pt x="2134831" y="279797"/>
                  <a:pt x="2140047" y="276511"/>
                  <a:pt x="2145884" y="274402"/>
                </a:cubicBezTo>
                <a:cubicBezTo>
                  <a:pt x="2151720" y="272294"/>
                  <a:pt x="2157432" y="269627"/>
                  <a:pt x="2163019" y="266403"/>
                </a:cubicBezTo>
                <a:cubicBezTo>
                  <a:pt x="2168606" y="263178"/>
                  <a:pt x="2173016" y="261566"/>
                  <a:pt x="2176248" y="261566"/>
                </a:cubicBezTo>
                <a:lnTo>
                  <a:pt x="2179225" y="261566"/>
                </a:lnTo>
                <a:cubicBezTo>
                  <a:pt x="2180217" y="261566"/>
                  <a:pt x="2186798" y="258465"/>
                  <a:pt x="2198968" y="252264"/>
                </a:cubicBezTo>
                <a:lnTo>
                  <a:pt x="2201206" y="252264"/>
                </a:lnTo>
                <a:cubicBezTo>
                  <a:pt x="2202198" y="252264"/>
                  <a:pt x="2204556" y="253256"/>
                  <a:pt x="2208281" y="255240"/>
                </a:cubicBezTo>
                <a:lnTo>
                  <a:pt x="2209025" y="255240"/>
                </a:lnTo>
                <a:lnTo>
                  <a:pt x="2214990" y="252264"/>
                </a:lnTo>
                <a:cubicBezTo>
                  <a:pt x="2215982" y="251768"/>
                  <a:pt x="2217222" y="251520"/>
                  <a:pt x="2218710" y="251520"/>
                </a:cubicBezTo>
                <a:close/>
                <a:moveTo>
                  <a:pt x="1321435" y="247055"/>
                </a:moveTo>
                <a:cubicBezTo>
                  <a:pt x="1322427" y="247055"/>
                  <a:pt x="1324473" y="247799"/>
                  <a:pt x="1327571" y="249287"/>
                </a:cubicBezTo>
                <a:cubicBezTo>
                  <a:pt x="1330670" y="250776"/>
                  <a:pt x="1334450" y="251520"/>
                  <a:pt x="1338911" y="251520"/>
                </a:cubicBezTo>
                <a:cubicBezTo>
                  <a:pt x="1344364" y="251520"/>
                  <a:pt x="1349384" y="254000"/>
                  <a:pt x="1353971" y="258961"/>
                </a:cubicBezTo>
                <a:cubicBezTo>
                  <a:pt x="1358558" y="263922"/>
                  <a:pt x="1360851" y="268511"/>
                  <a:pt x="1360851" y="272728"/>
                </a:cubicBezTo>
                <a:cubicBezTo>
                  <a:pt x="1360851" y="280417"/>
                  <a:pt x="1356890" y="288231"/>
                  <a:pt x="1348968" y="296168"/>
                </a:cubicBezTo>
                <a:cubicBezTo>
                  <a:pt x="1341046" y="304106"/>
                  <a:pt x="1334733" y="308571"/>
                  <a:pt x="1330027" y="309563"/>
                </a:cubicBezTo>
                <a:cubicBezTo>
                  <a:pt x="1325818" y="313780"/>
                  <a:pt x="1322600" y="316446"/>
                  <a:pt x="1320371" y="317562"/>
                </a:cubicBezTo>
                <a:cubicBezTo>
                  <a:pt x="1318143" y="318678"/>
                  <a:pt x="1315852" y="320415"/>
                  <a:pt x="1313499" y="322771"/>
                </a:cubicBezTo>
                <a:cubicBezTo>
                  <a:pt x="1311147" y="325128"/>
                  <a:pt x="1309228" y="326306"/>
                  <a:pt x="1307744" y="326306"/>
                </a:cubicBezTo>
                <a:cubicBezTo>
                  <a:pt x="1306752" y="326306"/>
                  <a:pt x="1306009" y="325996"/>
                  <a:pt x="1305514" y="325376"/>
                </a:cubicBezTo>
                <a:cubicBezTo>
                  <a:pt x="1305020" y="324756"/>
                  <a:pt x="1304277" y="324446"/>
                  <a:pt x="1303285" y="324446"/>
                </a:cubicBezTo>
                <a:cubicBezTo>
                  <a:pt x="1299324" y="324446"/>
                  <a:pt x="1294993" y="329282"/>
                  <a:pt x="1290292" y="338956"/>
                </a:cubicBezTo>
                <a:lnTo>
                  <a:pt x="1283606" y="338212"/>
                </a:lnTo>
                <a:cubicBezTo>
                  <a:pt x="1279397" y="340941"/>
                  <a:pt x="1276673" y="343917"/>
                  <a:pt x="1275435" y="347142"/>
                </a:cubicBezTo>
                <a:cubicBezTo>
                  <a:pt x="1274197" y="350366"/>
                  <a:pt x="1271597" y="351979"/>
                  <a:pt x="1267636" y="351979"/>
                </a:cubicBezTo>
                <a:cubicBezTo>
                  <a:pt x="1258474" y="361157"/>
                  <a:pt x="1252284" y="365745"/>
                  <a:pt x="1249067" y="365745"/>
                </a:cubicBezTo>
                <a:cubicBezTo>
                  <a:pt x="1248571" y="365745"/>
                  <a:pt x="1246837" y="365249"/>
                  <a:pt x="1243864" y="364257"/>
                </a:cubicBezTo>
                <a:cubicBezTo>
                  <a:pt x="1241884" y="366738"/>
                  <a:pt x="1240893" y="369342"/>
                  <a:pt x="1240893" y="372071"/>
                </a:cubicBezTo>
                <a:cubicBezTo>
                  <a:pt x="1240893" y="375047"/>
                  <a:pt x="1238913" y="376783"/>
                  <a:pt x="1234952" y="377280"/>
                </a:cubicBezTo>
                <a:lnTo>
                  <a:pt x="1230127" y="381744"/>
                </a:lnTo>
                <a:lnTo>
                  <a:pt x="1226412" y="381000"/>
                </a:lnTo>
                <a:lnTo>
                  <a:pt x="1218982" y="388814"/>
                </a:lnTo>
                <a:cubicBezTo>
                  <a:pt x="1215269" y="388814"/>
                  <a:pt x="1211432" y="390054"/>
                  <a:pt x="1207471" y="392534"/>
                </a:cubicBezTo>
                <a:cubicBezTo>
                  <a:pt x="1206975" y="395511"/>
                  <a:pt x="1206231" y="399294"/>
                  <a:pt x="1205239" y="403883"/>
                </a:cubicBezTo>
                <a:cubicBezTo>
                  <a:pt x="1204247" y="408471"/>
                  <a:pt x="1203750" y="411014"/>
                  <a:pt x="1203750" y="411510"/>
                </a:cubicBezTo>
                <a:cubicBezTo>
                  <a:pt x="1203750" y="418703"/>
                  <a:pt x="1210324" y="422300"/>
                  <a:pt x="1223470" y="422300"/>
                </a:cubicBezTo>
                <a:lnTo>
                  <a:pt x="1241335" y="419696"/>
                </a:lnTo>
                <a:cubicBezTo>
                  <a:pt x="1246048" y="419696"/>
                  <a:pt x="1250451" y="418455"/>
                  <a:pt x="1254544" y="415975"/>
                </a:cubicBezTo>
                <a:cubicBezTo>
                  <a:pt x="1258636" y="413494"/>
                  <a:pt x="1263041" y="412254"/>
                  <a:pt x="1267758" y="412254"/>
                </a:cubicBezTo>
                <a:cubicBezTo>
                  <a:pt x="1269246" y="412254"/>
                  <a:pt x="1271479" y="411758"/>
                  <a:pt x="1274455" y="410766"/>
                </a:cubicBezTo>
                <a:lnTo>
                  <a:pt x="1278176" y="412254"/>
                </a:lnTo>
                <a:cubicBezTo>
                  <a:pt x="1279912" y="408533"/>
                  <a:pt x="1283137" y="405185"/>
                  <a:pt x="1287850" y="402208"/>
                </a:cubicBezTo>
                <a:cubicBezTo>
                  <a:pt x="1292563" y="399232"/>
                  <a:pt x="1296285" y="397743"/>
                  <a:pt x="1299018" y="397743"/>
                </a:cubicBezTo>
                <a:lnTo>
                  <a:pt x="1302738" y="395511"/>
                </a:lnTo>
                <a:cubicBezTo>
                  <a:pt x="1303731" y="392534"/>
                  <a:pt x="1305219" y="390550"/>
                  <a:pt x="1307203" y="389558"/>
                </a:cubicBezTo>
                <a:lnTo>
                  <a:pt x="1310180" y="386953"/>
                </a:lnTo>
                <a:cubicBezTo>
                  <a:pt x="1312164" y="384969"/>
                  <a:pt x="1314025" y="383977"/>
                  <a:pt x="1315761" y="383977"/>
                </a:cubicBezTo>
                <a:lnTo>
                  <a:pt x="1320970" y="383977"/>
                </a:lnTo>
                <a:lnTo>
                  <a:pt x="1322458" y="383233"/>
                </a:lnTo>
                <a:cubicBezTo>
                  <a:pt x="1325435" y="376783"/>
                  <a:pt x="1329591" y="373001"/>
                  <a:pt x="1334925" y="371885"/>
                </a:cubicBezTo>
                <a:cubicBezTo>
                  <a:pt x="1340260" y="370768"/>
                  <a:pt x="1343610" y="368970"/>
                  <a:pt x="1344974" y="366490"/>
                </a:cubicBezTo>
                <a:cubicBezTo>
                  <a:pt x="1346339" y="364009"/>
                  <a:pt x="1348757" y="362521"/>
                  <a:pt x="1352230" y="362025"/>
                </a:cubicBezTo>
                <a:cubicBezTo>
                  <a:pt x="1355702" y="361529"/>
                  <a:pt x="1358617" y="359854"/>
                  <a:pt x="1360973" y="357002"/>
                </a:cubicBezTo>
                <a:cubicBezTo>
                  <a:pt x="1363330" y="354149"/>
                  <a:pt x="1366245" y="351483"/>
                  <a:pt x="1369720" y="349002"/>
                </a:cubicBezTo>
                <a:cubicBezTo>
                  <a:pt x="1373194" y="346522"/>
                  <a:pt x="1375614" y="344661"/>
                  <a:pt x="1376978" y="343421"/>
                </a:cubicBezTo>
                <a:cubicBezTo>
                  <a:pt x="1378342" y="342181"/>
                  <a:pt x="1379521" y="341561"/>
                  <a:pt x="1380513" y="341561"/>
                </a:cubicBezTo>
                <a:cubicBezTo>
                  <a:pt x="1382001" y="341561"/>
                  <a:pt x="1382745" y="342677"/>
                  <a:pt x="1382745" y="344909"/>
                </a:cubicBezTo>
                <a:cubicBezTo>
                  <a:pt x="1382745" y="347142"/>
                  <a:pt x="1383241" y="348258"/>
                  <a:pt x="1384233" y="348258"/>
                </a:cubicBezTo>
                <a:cubicBezTo>
                  <a:pt x="1385226" y="348258"/>
                  <a:pt x="1385722" y="347762"/>
                  <a:pt x="1385722" y="346770"/>
                </a:cubicBezTo>
                <a:cubicBezTo>
                  <a:pt x="1385722" y="345778"/>
                  <a:pt x="1385474" y="344537"/>
                  <a:pt x="1384978" y="343049"/>
                </a:cubicBezTo>
                <a:lnTo>
                  <a:pt x="1384978" y="340445"/>
                </a:lnTo>
                <a:cubicBezTo>
                  <a:pt x="1384978" y="336724"/>
                  <a:pt x="1386962" y="334243"/>
                  <a:pt x="1390931" y="333003"/>
                </a:cubicBezTo>
                <a:lnTo>
                  <a:pt x="1406792" y="322781"/>
                </a:lnTo>
                <a:lnTo>
                  <a:pt x="1407791" y="321710"/>
                </a:lnTo>
                <a:lnTo>
                  <a:pt x="1409120" y="316027"/>
                </a:lnTo>
                <a:cubicBezTo>
                  <a:pt x="1409834" y="314508"/>
                  <a:pt x="1410780" y="313532"/>
                  <a:pt x="1411959" y="313097"/>
                </a:cubicBezTo>
                <a:cubicBezTo>
                  <a:pt x="1414315" y="312229"/>
                  <a:pt x="1416113" y="311237"/>
                  <a:pt x="1417354" y="310121"/>
                </a:cubicBezTo>
                <a:cubicBezTo>
                  <a:pt x="1418594" y="309005"/>
                  <a:pt x="1419958" y="308447"/>
                  <a:pt x="1421446" y="308447"/>
                </a:cubicBezTo>
                <a:cubicBezTo>
                  <a:pt x="1423059" y="308447"/>
                  <a:pt x="1424268" y="308912"/>
                  <a:pt x="1425074" y="309842"/>
                </a:cubicBezTo>
                <a:lnTo>
                  <a:pt x="1425088" y="309889"/>
                </a:lnTo>
                <a:lnTo>
                  <a:pt x="1430931" y="306214"/>
                </a:lnTo>
                <a:cubicBezTo>
                  <a:pt x="1436632" y="301997"/>
                  <a:pt x="1442333" y="299765"/>
                  <a:pt x="1448034" y="299517"/>
                </a:cubicBezTo>
                <a:lnTo>
                  <a:pt x="1450633" y="295796"/>
                </a:lnTo>
                <a:cubicBezTo>
                  <a:pt x="1459059" y="292572"/>
                  <a:pt x="1464759" y="287487"/>
                  <a:pt x="1467734" y="280541"/>
                </a:cubicBezTo>
                <a:cubicBezTo>
                  <a:pt x="1470708" y="273596"/>
                  <a:pt x="1474798" y="270123"/>
                  <a:pt x="1480003" y="270123"/>
                </a:cubicBezTo>
                <a:cubicBezTo>
                  <a:pt x="1493634" y="270123"/>
                  <a:pt x="1504042" y="275146"/>
                  <a:pt x="1511228" y="285192"/>
                </a:cubicBezTo>
                <a:cubicBezTo>
                  <a:pt x="1518414" y="295238"/>
                  <a:pt x="1522006" y="303238"/>
                  <a:pt x="1522006" y="309191"/>
                </a:cubicBezTo>
                <a:lnTo>
                  <a:pt x="1522751" y="319237"/>
                </a:lnTo>
                <a:cubicBezTo>
                  <a:pt x="1522751" y="322709"/>
                  <a:pt x="1522008" y="327546"/>
                  <a:pt x="1520524" y="333747"/>
                </a:cubicBezTo>
                <a:cubicBezTo>
                  <a:pt x="1517547" y="338212"/>
                  <a:pt x="1516059" y="341561"/>
                  <a:pt x="1516059" y="343793"/>
                </a:cubicBezTo>
                <a:cubicBezTo>
                  <a:pt x="1516059" y="345778"/>
                  <a:pt x="1517299" y="346770"/>
                  <a:pt x="1519780" y="346770"/>
                </a:cubicBezTo>
                <a:cubicBezTo>
                  <a:pt x="1521264" y="346770"/>
                  <a:pt x="1523246" y="345716"/>
                  <a:pt x="1525724" y="343607"/>
                </a:cubicBezTo>
                <a:cubicBezTo>
                  <a:pt x="1528203" y="341499"/>
                  <a:pt x="1530991" y="339576"/>
                  <a:pt x="1534090" y="337840"/>
                </a:cubicBezTo>
                <a:cubicBezTo>
                  <a:pt x="1537189" y="336104"/>
                  <a:pt x="1538986" y="334616"/>
                  <a:pt x="1539482" y="333375"/>
                </a:cubicBezTo>
                <a:cubicBezTo>
                  <a:pt x="1541959" y="327422"/>
                  <a:pt x="1546295" y="323329"/>
                  <a:pt x="1552490" y="321097"/>
                </a:cubicBezTo>
                <a:cubicBezTo>
                  <a:pt x="1558685" y="318865"/>
                  <a:pt x="1562527" y="317004"/>
                  <a:pt x="1564016" y="315516"/>
                </a:cubicBezTo>
                <a:lnTo>
                  <a:pt x="1567730" y="312539"/>
                </a:lnTo>
                <a:lnTo>
                  <a:pt x="1570707" y="306958"/>
                </a:lnTo>
                <a:cubicBezTo>
                  <a:pt x="1577397" y="303982"/>
                  <a:pt x="1581856" y="301253"/>
                  <a:pt x="1584087" y="298773"/>
                </a:cubicBezTo>
                <a:cubicBezTo>
                  <a:pt x="1586318" y="296292"/>
                  <a:pt x="1589292" y="294680"/>
                  <a:pt x="1593011" y="293936"/>
                </a:cubicBezTo>
                <a:cubicBezTo>
                  <a:pt x="1596730" y="293192"/>
                  <a:pt x="1600944" y="290959"/>
                  <a:pt x="1605653" y="287239"/>
                </a:cubicBezTo>
                <a:lnTo>
                  <a:pt x="1611228" y="285750"/>
                </a:lnTo>
                <a:lnTo>
                  <a:pt x="1616431" y="282774"/>
                </a:lnTo>
                <a:cubicBezTo>
                  <a:pt x="1616927" y="282278"/>
                  <a:pt x="1618414" y="281657"/>
                  <a:pt x="1620893" y="280913"/>
                </a:cubicBezTo>
                <a:cubicBezTo>
                  <a:pt x="1623371" y="280169"/>
                  <a:pt x="1627026" y="278867"/>
                  <a:pt x="1631857" y="277007"/>
                </a:cubicBezTo>
                <a:cubicBezTo>
                  <a:pt x="1636688" y="275146"/>
                  <a:pt x="1639972" y="274216"/>
                  <a:pt x="1641708" y="274216"/>
                </a:cubicBezTo>
                <a:cubicBezTo>
                  <a:pt x="1654347" y="274216"/>
                  <a:pt x="1664322" y="279301"/>
                  <a:pt x="1671634" y="289471"/>
                </a:cubicBezTo>
                <a:cubicBezTo>
                  <a:pt x="1678946" y="299641"/>
                  <a:pt x="1682601" y="307826"/>
                  <a:pt x="1682601" y="314028"/>
                </a:cubicBezTo>
                <a:lnTo>
                  <a:pt x="1681857" y="320725"/>
                </a:lnTo>
                <a:lnTo>
                  <a:pt x="1683345" y="330771"/>
                </a:lnTo>
                <a:lnTo>
                  <a:pt x="1683345" y="332259"/>
                </a:lnTo>
                <a:lnTo>
                  <a:pt x="1680369" y="352723"/>
                </a:lnTo>
                <a:lnTo>
                  <a:pt x="1681113" y="359792"/>
                </a:lnTo>
                <a:cubicBezTo>
                  <a:pt x="1681113" y="371450"/>
                  <a:pt x="1678633" y="379512"/>
                  <a:pt x="1673672" y="383977"/>
                </a:cubicBezTo>
                <a:cubicBezTo>
                  <a:pt x="1672431" y="384473"/>
                  <a:pt x="1671811" y="385713"/>
                  <a:pt x="1671811" y="387698"/>
                </a:cubicBezTo>
                <a:lnTo>
                  <a:pt x="1671811" y="391046"/>
                </a:lnTo>
                <a:lnTo>
                  <a:pt x="1679253" y="406673"/>
                </a:lnTo>
                <a:cubicBezTo>
                  <a:pt x="1681489" y="412130"/>
                  <a:pt x="1683227" y="414859"/>
                  <a:pt x="1684467" y="414859"/>
                </a:cubicBezTo>
                <a:lnTo>
                  <a:pt x="1696403" y="411510"/>
                </a:lnTo>
                <a:cubicBezTo>
                  <a:pt x="1699883" y="410518"/>
                  <a:pt x="1702744" y="407913"/>
                  <a:pt x="1704984" y="403697"/>
                </a:cubicBezTo>
                <a:cubicBezTo>
                  <a:pt x="1706972" y="402704"/>
                  <a:pt x="1710452" y="399728"/>
                  <a:pt x="1715425" y="394767"/>
                </a:cubicBezTo>
                <a:cubicBezTo>
                  <a:pt x="1716917" y="390798"/>
                  <a:pt x="1719279" y="388814"/>
                  <a:pt x="1722512" y="388814"/>
                </a:cubicBezTo>
                <a:lnTo>
                  <a:pt x="1724000" y="388814"/>
                </a:lnTo>
                <a:lnTo>
                  <a:pt x="1727732" y="390302"/>
                </a:lnTo>
                <a:cubicBezTo>
                  <a:pt x="1728228" y="390302"/>
                  <a:pt x="1728725" y="390054"/>
                  <a:pt x="1729221" y="389558"/>
                </a:cubicBezTo>
                <a:cubicBezTo>
                  <a:pt x="1729221" y="385341"/>
                  <a:pt x="1731211" y="381744"/>
                  <a:pt x="1735191" y="378768"/>
                </a:cubicBezTo>
                <a:cubicBezTo>
                  <a:pt x="1736435" y="374055"/>
                  <a:pt x="1739233" y="370458"/>
                  <a:pt x="1743583" y="367978"/>
                </a:cubicBezTo>
                <a:cubicBezTo>
                  <a:pt x="1747934" y="365497"/>
                  <a:pt x="1754833" y="361405"/>
                  <a:pt x="1764282" y="355699"/>
                </a:cubicBezTo>
                <a:lnTo>
                  <a:pt x="1773602" y="347514"/>
                </a:lnTo>
                <a:lnTo>
                  <a:pt x="1778078" y="345282"/>
                </a:lnTo>
                <a:lnTo>
                  <a:pt x="1781060" y="341561"/>
                </a:lnTo>
                <a:cubicBezTo>
                  <a:pt x="1783797" y="338336"/>
                  <a:pt x="1786407" y="336724"/>
                  <a:pt x="1788891" y="336724"/>
                </a:cubicBezTo>
                <a:cubicBezTo>
                  <a:pt x="1790755" y="336724"/>
                  <a:pt x="1792154" y="337065"/>
                  <a:pt x="1793086" y="337747"/>
                </a:cubicBezTo>
                <a:lnTo>
                  <a:pt x="1793579" y="338830"/>
                </a:lnTo>
                <a:lnTo>
                  <a:pt x="1794192" y="335236"/>
                </a:lnTo>
                <a:lnTo>
                  <a:pt x="1793442" y="333003"/>
                </a:lnTo>
                <a:lnTo>
                  <a:pt x="1799407" y="327794"/>
                </a:lnTo>
                <a:lnTo>
                  <a:pt x="1801639" y="327794"/>
                </a:lnTo>
                <a:cubicBezTo>
                  <a:pt x="1803376" y="327794"/>
                  <a:pt x="1805982" y="325934"/>
                  <a:pt x="1809459" y="322213"/>
                </a:cubicBezTo>
                <a:lnTo>
                  <a:pt x="1813185" y="320725"/>
                </a:lnTo>
                <a:cubicBezTo>
                  <a:pt x="1818150" y="313283"/>
                  <a:pt x="1822495" y="308943"/>
                  <a:pt x="1826219" y="307702"/>
                </a:cubicBezTo>
                <a:lnTo>
                  <a:pt x="1832184" y="303238"/>
                </a:lnTo>
                <a:cubicBezTo>
                  <a:pt x="1833176" y="302245"/>
                  <a:pt x="1834603" y="301377"/>
                  <a:pt x="1836466" y="300633"/>
                </a:cubicBezTo>
                <a:cubicBezTo>
                  <a:pt x="1838328" y="299889"/>
                  <a:pt x="1841308" y="297470"/>
                  <a:pt x="1845404" y="293378"/>
                </a:cubicBezTo>
                <a:cubicBezTo>
                  <a:pt x="1849501" y="289285"/>
                  <a:pt x="1852791" y="287239"/>
                  <a:pt x="1855276" y="287239"/>
                </a:cubicBezTo>
                <a:cubicBezTo>
                  <a:pt x="1857760" y="287239"/>
                  <a:pt x="1859746" y="287487"/>
                  <a:pt x="1861235" y="287983"/>
                </a:cubicBezTo>
                <a:cubicBezTo>
                  <a:pt x="1862723" y="285006"/>
                  <a:pt x="1865702" y="282092"/>
                  <a:pt x="1870173" y="279239"/>
                </a:cubicBezTo>
                <a:cubicBezTo>
                  <a:pt x="1874644" y="276386"/>
                  <a:pt x="1878245" y="272976"/>
                  <a:pt x="1880978" y="269007"/>
                </a:cubicBezTo>
                <a:lnTo>
                  <a:pt x="1885820" y="266775"/>
                </a:lnTo>
                <a:cubicBezTo>
                  <a:pt x="1889793" y="264790"/>
                  <a:pt x="1893331" y="262248"/>
                  <a:pt x="1896433" y="259147"/>
                </a:cubicBezTo>
                <a:cubicBezTo>
                  <a:pt x="1899536" y="256047"/>
                  <a:pt x="1903571" y="254496"/>
                  <a:pt x="1908540" y="254496"/>
                </a:cubicBezTo>
                <a:cubicBezTo>
                  <a:pt x="1915741" y="254496"/>
                  <a:pt x="1923248" y="258155"/>
                  <a:pt x="1931062" y="265472"/>
                </a:cubicBezTo>
                <a:cubicBezTo>
                  <a:pt x="1938875" y="272790"/>
                  <a:pt x="1942782" y="279797"/>
                  <a:pt x="1942782" y="286494"/>
                </a:cubicBezTo>
                <a:lnTo>
                  <a:pt x="1936457" y="315516"/>
                </a:lnTo>
                <a:cubicBezTo>
                  <a:pt x="1932240" y="336848"/>
                  <a:pt x="1927527" y="348010"/>
                  <a:pt x="1922318" y="349002"/>
                </a:cubicBezTo>
                <a:lnTo>
                  <a:pt x="1920830" y="356816"/>
                </a:lnTo>
                <a:cubicBezTo>
                  <a:pt x="1917357" y="359296"/>
                  <a:pt x="1915621" y="361281"/>
                  <a:pt x="1915621" y="362769"/>
                </a:cubicBezTo>
                <a:lnTo>
                  <a:pt x="1917853" y="371699"/>
                </a:lnTo>
                <a:cubicBezTo>
                  <a:pt x="1917853" y="372939"/>
                  <a:pt x="1916489" y="374799"/>
                  <a:pt x="1913761" y="377280"/>
                </a:cubicBezTo>
                <a:cubicBezTo>
                  <a:pt x="1913264" y="377280"/>
                  <a:pt x="1913016" y="378024"/>
                  <a:pt x="1913016" y="379512"/>
                </a:cubicBezTo>
                <a:lnTo>
                  <a:pt x="1913016" y="394767"/>
                </a:lnTo>
                <a:cubicBezTo>
                  <a:pt x="1913016" y="397495"/>
                  <a:pt x="1911280" y="399728"/>
                  <a:pt x="1907807" y="401464"/>
                </a:cubicBezTo>
                <a:cubicBezTo>
                  <a:pt x="1908304" y="401960"/>
                  <a:pt x="1909048" y="402456"/>
                  <a:pt x="1910040" y="402952"/>
                </a:cubicBezTo>
                <a:cubicBezTo>
                  <a:pt x="1911528" y="401464"/>
                  <a:pt x="1914877" y="400720"/>
                  <a:pt x="1920086" y="400720"/>
                </a:cubicBezTo>
                <a:lnTo>
                  <a:pt x="1926033" y="401464"/>
                </a:lnTo>
                <a:lnTo>
                  <a:pt x="1934207" y="393279"/>
                </a:lnTo>
                <a:cubicBezTo>
                  <a:pt x="1935939" y="392782"/>
                  <a:pt x="1938354" y="391604"/>
                  <a:pt x="1941451" y="389744"/>
                </a:cubicBezTo>
                <a:cubicBezTo>
                  <a:pt x="1944547" y="387884"/>
                  <a:pt x="1949813" y="385465"/>
                  <a:pt x="1957246" y="382489"/>
                </a:cubicBezTo>
                <a:lnTo>
                  <a:pt x="2005924" y="345282"/>
                </a:lnTo>
                <a:cubicBezTo>
                  <a:pt x="2012609" y="338584"/>
                  <a:pt x="2017686" y="335236"/>
                  <a:pt x="2021155" y="335236"/>
                </a:cubicBezTo>
                <a:cubicBezTo>
                  <a:pt x="2024872" y="335236"/>
                  <a:pt x="2026730" y="337592"/>
                  <a:pt x="2026730" y="342305"/>
                </a:cubicBezTo>
                <a:cubicBezTo>
                  <a:pt x="2026730" y="347762"/>
                  <a:pt x="2025676" y="352289"/>
                  <a:pt x="2023568" y="355886"/>
                </a:cubicBezTo>
                <a:cubicBezTo>
                  <a:pt x="2021459" y="359482"/>
                  <a:pt x="2019537" y="363823"/>
                  <a:pt x="2017801" y="368908"/>
                </a:cubicBezTo>
                <a:cubicBezTo>
                  <a:pt x="2016064" y="373993"/>
                  <a:pt x="2014019" y="377528"/>
                  <a:pt x="2011664" y="379512"/>
                </a:cubicBezTo>
                <a:cubicBezTo>
                  <a:pt x="2009310" y="381496"/>
                  <a:pt x="2007389" y="383667"/>
                  <a:pt x="2005900" y="386023"/>
                </a:cubicBezTo>
                <a:cubicBezTo>
                  <a:pt x="2004412" y="388380"/>
                  <a:pt x="2000381" y="391790"/>
                  <a:pt x="1993808" y="396255"/>
                </a:cubicBezTo>
                <a:cubicBezTo>
                  <a:pt x="1987235" y="400720"/>
                  <a:pt x="1981655" y="405247"/>
                  <a:pt x="1977068" y="409836"/>
                </a:cubicBezTo>
                <a:cubicBezTo>
                  <a:pt x="1972481" y="414425"/>
                  <a:pt x="1968699" y="417711"/>
                  <a:pt x="1965722" y="419696"/>
                </a:cubicBezTo>
                <a:lnTo>
                  <a:pt x="1949729" y="431230"/>
                </a:lnTo>
                <a:lnTo>
                  <a:pt x="1947497" y="434950"/>
                </a:lnTo>
                <a:cubicBezTo>
                  <a:pt x="1947001" y="435447"/>
                  <a:pt x="1944706" y="436501"/>
                  <a:pt x="1940614" y="438113"/>
                </a:cubicBezTo>
                <a:cubicBezTo>
                  <a:pt x="1936521" y="439725"/>
                  <a:pt x="1932862" y="441772"/>
                  <a:pt x="1929637" y="444252"/>
                </a:cubicBezTo>
                <a:lnTo>
                  <a:pt x="1922946" y="447973"/>
                </a:lnTo>
                <a:cubicBezTo>
                  <a:pt x="1921458" y="448965"/>
                  <a:pt x="1919039" y="449585"/>
                  <a:pt x="1915691" y="449833"/>
                </a:cubicBezTo>
                <a:cubicBezTo>
                  <a:pt x="1912342" y="450081"/>
                  <a:pt x="1909427" y="451508"/>
                  <a:pt x="1906947" y="454112"/>
                </a:cubicBezTo>
                <a:cubicBezTo>
                  <a:pt x="1904467" y="456717"/>
                  <a:pt x="1902482" y="458019"/>
                  <a:pt x="1900994" y="458019"/>
                </a:cubicBezTo>
                <a:lnTo>
                  <a:pt x="1895413" y="457275"/>
                </a:lnTo>
                <a:lnTo>
                  <a:pt x="1887977" y="459507"/>
                </a:lnTo>
                <a:cubicBezTo>
                  <a:pt x="1883760" y="459507"/>
                  <a:pt x="1878613" y="456965"/>
                  <a:pt x="1872536" y="451880"/>
                </a:cubicBezTo>
                <a:cubicBezTo>
                  <a:pt x="1866459" y="446795"/>
                  <a:pt x="1863421" y="441400"/>
                  <a:pt x="1863421" y="435695"/>
                </a:cubicBezTo>
                <a:lnTo>
                  <a:pt x="1863421" y="433462"/>
                </a:lnTo>
                <a:lnTo>
                  <a:pt x="1864165" y="428253"/>
                </a:lnTo>
                <a:cubicBezTo>
                  <a:pt x="1864165" y="427261"/>
                  <a:pt x="1863421" y="424719"/>
                  <a:pt x="1861932" y="420626"/>
                </a:cubicBezTo>
                <a:cubicBezTo>
                  <a:pt x="1860444" y="416533"/>
                  <a:pt x="1859700" y="414239"/>
                  <a:pt x="1859700" y="413742"/>
                </a:cubicBezTo>
                <a:lnTo>
                  <a:pt x="1860444" y="408533"/>
                </a:lnTo>
                <a:lnTo>
                  <a:pt x="1859700" y="406301"/>
                </a:lnTo>
                <a:cubicBezTo>
                  <a:pt x="1859700" y="399604"/>
                  <a:pt x="1860196" y="395387"/>
                  <a:pt x="1861188" y="393651"/>
                </a:cubicBezTo>
                <a:cubicBezTo>
                  <a:pt x="1862180" y="391914"/>
                  <a:pt x="1862924" y="389496"/>
                  <a:pt x="1863421" y="386395"/>
                </a:cubicBezTo>
                <a:cubicBezTo>
                  <a:pt x="1863917" y="383295"/>
                  <a:pt x="1864413" y="380752"/>
                  <a:pt x="1864909" y="378768"/>
                </a:cubicBezTo>
                <a:lnTo>
                  <a:pt x="1866769" y="369466"/>
                </a:lnTo>
                <a:cubicBezTo>
                  <a:pt x="1867761" y="366490"/>
                  <a:pt x="1869002" y="364505"/>
                  <a:pt x="1870490" y="363513"/>
                </a:cubicBezTo>
                <a:cubicBezTo>
                  <a:pt x="1870986" y="361529"/>
                  <a:pt x="1871978" y="358180"/>
                  <a:pt x="1873466" y="353467"/>
                </a:cubicBezTo>
                <a:lnTo>
                  <a:pt x="1874955" y="346770"/>
                </a:lnTo>
                <a:lnTo>
                  <a:pt x="1878675" y="341561"/>
                </a:lnTo>
                <a:cubicBezTo>
                  <a:pt x="1880660" y="339576"/>
                  <a:pt x="1881838" y="336910"/>
                  <a:pt x="1882210" y="333561"/>
                </a:cubicBezTo>
                <a:cubicBezTo>
                  <a:pt x="1882582" y="330213"/>
                  <a:pt x="1883884" y="326678"/>
                  <a:pt x="1886117" y="322957"/>
                </a:cubicBezTo>
                <a:cubicBezTo>
                  <a:pt x="1888349" y="319237"/>
                  <a:pt x="1889465" y="317004"/>
                  <a:pt x="1889465" y="316260"/>
                </a:cubicBezTo>
                <a:cubicBezTo>
                  <a:pt x="1889465" y="313283"/>
                  <a:pt x="1887977" y="311795"/>
                  <a:pt x="1885001" y="311795"/>
                </a:cubicBezTo>
                <a:cubicBezTo>
                  <a:pt x="1884009" y="311795"/>
                  <a:pt x="1880908" y="313780"/>
                  <a:pt x="1875699" y="317748"/>
                </a:cubicBezTo>
                <a:lnTo>
                  <a:pt x="1868996" y="315516"/>
                </a:lnTo>
                <a:cubicBezTo>
                  <a:pt x="1868500" y="315516"/>
                  <a:pt x="1867135" y="316756"/>
                  <a:pt x="1864903" y="319237"/>
                </a:cubicBezTo>
                <a:cubicBezTo>
                  <a:pt x="1864903" y="320229"/>
                  <a:pt x="1863787" y="320973"/>
                  <a:pt x="1861554" y="321469"/>
                </a:cubicBezTo>
                <a:cubicBezTo>
                  <a:pt x="1859322" y="321965"/>
                  <a:pt x="1857214" y="323825"/>
                  <a:pt x="1855229" y="327050"/>
                </a:cubicBezTo>
                <a:lnTo>
                  <a:pt x="1852247" y="327794"/>
                </a:lnTo>
                <a:lnTo>
                  <a:pt x="1847410" y="325562"/>
                </a:lnTo>
                <a:lnTo>
                  <a:pt x="1845922" y="325562"/>
                </a:lnTo>
                <a:cubicBezTo>
                  <a:pt x="1843441" y="325562"/>
                  <a:pt x="1841953" y="328290"/>
                  <a:pt x="1841457" y="333747"/>
                </a:cubicBezTo>
                <a:cubicBezTo>
                  <a:pt x="1838728" y="337716"/>
                  <a:pt x="1835130" y="340321"/>
                  <a:pt x="1830661" y="341561"/>
                </a:cubicBezTo>
                <a:lnTo>
                  <a:pt x="1822475" y="343793"/>
                </a:lnTo>
                <a:cubicBezTo>
                  <a:pt x="1819747" y="344785"/>
                  <a:pt x="1817761" y="347018"/>
                  <a:pt x="1816519" y="350490"/>
                </a:cubicBezTo>
                <a:cubicBezTo>
                  <a:pt x="1815277" y="353963"/>
                  <a:pt x="1812796" y="357126"/>
                  <a:pt x="1809075" y="359978"/>
                </a:cubicBezTo>
                <a:cubicBezTo>
                  <a:pt x="1805354" y="362831"/>
                  <a:pt x="1802874" y="364257"/>
                  <a:pt x="1801634" y="364257"/>
                </a:cubicBezTo>
                <a:cubicBezTo>
                  <a:pt x="1798159" y="364257"/>
                  <a:pt x="1795553" y="363296"/>
                  <a:pt x="1793816" y="361374"/>
                </a:cubicBezTo>
                <a:lnTo>
                  <a:pt x="1791987" y="355302"/>
                </a:lnTo>
                <a:lnTo>
                  <a:pt x="1792624" y="360536"/>
                </a:lnTo>
                <a:cubicBezTo>
                  <a:pt x="1792624" y="365001"/>
                  <a:pt x="1791071" y="368970"/>
                  <a:pt x="1787967" y="372443"/>
                </a:cubicBezTo>
                <a:cubicBezTo>
                  <a:pt x="1784863" y="375915"/>
                  <a:pt x="1780082" y="381000"/>
                  <a:pt x="1773625" y="387698"/>
                </a:cubicBezTo>
                <a:lnTo>
                  <a:pt x="1754620" y="407789"/>
                </a:lnTo>
                <a:lnTo>
                  <a:pt x="1744563" y="412998"/>
                </a:lnTo>
                <a:cubicBezTo>
                  <a:pt x="1742078" y="414487"/>
                  <a:pt x="1739844" y="416223"/>
                  <a:pt x="1737860" y="418207"/>
                </a:cubicBezTo>
                <a:lnTo>
                  <a:pt x="1723326" y="430486"/>
                </a:lnTo>
                <a:cubicBezTo>
                  <a:pt x="1723326" y="433958"/>
                  <a:pt x="1722209" y="436563"/>
                  <a:pt x="1719977" y="438299"/>
                </a:cubicBezTo>
                <a:lnTo>
                  <a:pt x="1714012" y="438299"/>
                </a:lnTo>
                <a:lnTo>
                  <a:pt x="1711036" y="439787"/>
                </a:lnTo>
                <a:cubicBezTo>
                  <a:pt x="1709295" y="444500"/>
                  <a:pt x="1704203" y="449089"/>
                  <a:pt x="1695757" y="453554"/>
                </a:cubicBezTo>
                <a:lnTo>
                  <a:pt x="1690543" y="457275"/>
                </a:lnTo>
                <a:cubicBezTo>
                  <a:pt x="1688803" y="458763"/>
                  <a:pt x="1687188" y="459507"/>
                  <a:pt x="1685700" y="459507"/>
                </a:cubicBezTo>
                <a:lnTo>
                  <a:pt x="1675265" y="458019"/>
                </a:lnTo>
                <a:lnTo>
                  <a:pt x="1668189" y="459507"/>
                </a:lnTo>
                <a:cubicBezTo>
                  <a:pt x="1666201" y="459507"/>
                  <a:pt x="1663531" y="458515"/>
                  <a:pt x="1660178" y="456531"/>
                </a:cubicBezTo>
                <a:cubicBezTo>
                  <a:pt x="1656826" y="454546"/>
                  <a:pt x="1653411" y="452996"/>
                  <a:pt x="1649935" y="451880"/>
                </a:cubicBezTo>
                <a:cubicBezTo>
                  <a:pt x="1646458" y="450763"/>
                  <a:pt x="1642050" y="446175"/>
                  <a:pt x="1636709" y="438113"/>
                </a:cubicBezTo>
                <a:cubicBezTo>
                  <a:pt x="1631368" y="430052"/>
                  <a:pt x="1628450" y="424781"/>
                  <a:pt x="1627953" y="422300"/>
                </a:cubicBezTo>
                <a:cubicBezTo>
                  <a:pt x="1627953" y="421308"/>
                  <a:pt x="1627394" y="419634"/>
                  <a:pt x="1626276" y="417277"/>
                </a:cubicBezTo>
                <a:cubicBezTo>
                  <a:pt x="1625158" y="414921"/>
                  <a:pt x="1624599" y="413494"/>
                  <a:pt x="1624599" y="412998"/>
                </a:cubicBezTo>
                <a:cubicBezTo>
                  <a:pt x="1624599" y="412502"/>
                  <a:pt x="1625717" y="410022"/>
                  <a:pt x="1627953" y="405557"/>
                </a:cubicBezTo>
                <a:lnTo>
                  <a:pt x="1627953" y="404813"/>
                </a:lnTo>
                <a:cubicBezTo>
                  <a:pt x="1627953" y="404069"/>
                  <a:pt x="1627270" y="402332"/>
                  <a:pt x="1625904" y="399604"/>
                </a:cubicBezTo>
                <a:cubicBezTo>
                  <a:pt x="1624538" y="396875"/>
                  <a:pt x="1623855" y="393527"/>
                  <a:pt x="1623855" y="389558"/>
                </a:cubicBezTo>
                <a:cubicBezTo>
                  <a:pt x="1623855" y="387325"/>
                  <a:pt x="1623111" y="384473"/>
                  <a:pt x="1621622" y="381000"/>
                </a:cubicBezTo>
                <a:cubicBezTo>
                  <a:pt x="1623607" y="379016"/>
                  <a:pt x="1624599" y="377528"/>
                  <a:pt x="1624599" y="376535"/>
                </a:cubicBezTo>
                <a:cubicBezTo>
                  <a:pt x="1624599" y="375543"/>
                  <a:pt x="1624227" y="374117"/>
                  <a:pt x="1623483" y="372257"/>
                </a:cubicBezTo>
                <a:cubicBezTo>
                  <a:pt x="1622739" y="370396"/>
                  <a:pt x="1622367" y="368970"/>
                  <a:pt x="1622367" y="367978"/>
                </a:cubicBezTo>
                <a:lnTo>
                  <a:pt x="1624599" y="349746"/>
                </a:lnTo>
                <a:lnTo>
                  <a:pt x="1623117" y="340445"/>
                </a:lnTo>
                <a:lnTo>
                  <a:pt x="1623855" y="331515"/>
                </a:lnTo>
                <a:cubicBezTo>
                  <a:pt x="1623855" y="326306"/>
                  <a:pt x="1621630" y="323701"/>
                  <a:pt x="1617181" y="323701"/>
                </a:cubicBezTo>
                <a:cubicBezTo>
                  <a:pt x="1615204" y="323701"/>
                  <a:pt x="1612733" y="325066"/>
                  <a:pt x="1609769" y="327794"/>
                </a:cubicBezTo>
                <a:lnTo>
                  <a:pt x="1607176" y="328538"/>
                </a:lnTo>
                <a:cubicBezTo>
                  <a:pt x="1600502" y="331763"/>
                  <a:pt x="1595805" y="334429"/>
                  <a:pt x="1593086" y="336538"/>
                </a:cubicBezTo>
                <a:cubicBezTo>
                  <a:pt x="1590368" y="338646"/>
                  <a:pt x="1587524" y="339700"/>
                  <a:pt x="1584555" y="339700"/>
                </a:cubicBezTo>
                <a:cubicBezTo>
                  <a:pt x="1583074" y="341189"/>
                  <a:pt x="1580232" y="342553"/>
                  <a:pt x="1576026" y="343793"/>
                </a:cubicBezTo>
                <a:lnTo>
                  <a:pt x="1573061" y="346026"/>
                </a:lnTo>
                <a:cubicBezTo>
                  <a:pt x="1572073" y="347018"/>
                  <a:pt x="1570097" y="348506"/>
                  <a:pt x="1567132" y="350490"/>
                </a:cubicBezTo>
                <a:cubicBezTo>
                  <a:pt x="1567132" y="351235"/>
                  <a:pt x="1562497" y="355389"/>
                  <a:pt x="1553228" y="362955"/>
                </a:cubicBezTo>
                <a:cubicBezTo>
                  <a:pt x="1543960" y="370520"/>
                  <a:pt x="1535617" y="377652"/>
                  <a:pt x="1528201" y="384349"/>
                </a:cubicBezTo>
                <a:cubicBezTo>
                  <a:pt x="1520785" y="391046"/>
                  <a:pt x="1515408" y="394705"/>
                  <a:pt x="1512071" y="395325"/>
                </a:cubicBezTo>
                <a:cubicBezTo>
                  <a:pt x="1508734" y="395945"/>
                  <a:pt x="1507066" y="399108"/>
                  <a:pt x="1507066" y="404813"/>
                </a:cubicBezTo>
                <a:cubicBezTo>
                  <a:pt x="1507066" y="405805"/>
                  <a:pt x="1504841" y="407789"/>
                  <a:pt x="1500392" y="410766"/>
                </a:cubicBezTo>
                <a:cubicBezTo>
                  <a:pt x="1499899" y="410766"/>
                  <a:pt x="1497304" y="413494"/>
                  <a:pt x="1492607" y="418951"/>
                </a:cubicBezTo>
                <a:cubicBezTo>
                  <a:pt x="1488654" y="415975"/>
                  <a:pt x="1486429" y="414487"/>
                  <a:pt x="1485933" y="414487"/>
                </a:cubicBezTo>
                <a:cubicBezTo>
                  <a:pt x="1482701" y="414487"/>
                  <a:pt x="1480339" y="418579"/>
                  <a:pt x="1478846" y="426765"/>
                </a:cubicBezTo>
                <a:cubicBezTo>
                  <a:pt x="1477354" y="429990"/>
                  <a:pt x="1473376" y="431974"/>
                  <a:pt x="1466911" y="432718"/>
                </a:cubicBezTo>
                <a:cubicBezTo>
                  <a:pt x="1466411" y="432966"/>
                  <a:pt x="1465539" y="434826"/>
                  <a:pt x="1464295" y="438299"/>
                </a:cubicBezTo>
                <a:lnTo>
                  <a:pt x="1462807" y="439787"/>
                </a:lnTo>
                <a:lnTo>
                  <a:pt x="1459074" y="439787"/>
                </a:lnTo>
                <a:cubicBezTo>
                  <a:pt x="1458578" y="439787"/>
                  <a:pt x="1456838" y="441214"/>
                  <a:pt x="1453854" y="444066"/>
                </a:cubicBezTo>
                <a:cubicBezTo>
                  <a:pt x="1450869" y="446919"/>
                  <a:pt x="1448257" y="448717"/>
                  <a:pt x="1446017" y="449461"/>
                </a:cubicBezTo>
                <a:cubicBezTo>
                  <a:pt x="1442785" y="456158"/>
                  <a:pt x="1440050" y="459507"/>
                  <a:pt x="1437814" y="459507"/>
                </a:cubicBezTo>
                <a:cubicBezTo>
                  <a:pt x="1436818" y="459507"/>
                  <a:pt x="1435388" y="459011"/>
                  <a:pt x="1433523" y="458019"/>
                </a:cubicBezTo>
                <a:cubicBezTo>
                  <a:pt x="1431659" y="457027"/>
                  <a:pt x="1429362" y="456158"/>
                  <a:pt x="1426631" y="455414"/>
                </a:cubicBezTo>
                <a:cubicBezTo>
                  <a:pt x="1423901" y="454670"/>
                  <a:pt x="1420861" y="451632"/>
                  <a:pt x="1417513" y="446299"/>
                </a:cubicBezTo>
                <a:cubicBezTo>
                  <a:pt x="1414164" y="440966"/>
                  <a:pt x="1412490" y="436439"/>
                  <a:pt x="1412490" y="432718"/>
                </a:cubicBezTo>
                <a:cubicBezTo>
                  <a:pt x="1412490" y="405185"/>
                  <a:pt x="1417823" y="390178"/>
                  <a:pt x="1428489" y="387698"/>
                </a:cubicBezTo>
                <a:lnTo>
                  <a:pt x="1429233" y="386209"/>
                </a:lnTo>
                <a:lnTo>
                  <a:pt x="1429233" y="383233"/>
                </a:lnTo>
                <a:cubicBezTo>
                  <a:pt x="1429233" y="380008"/>
                  <a:pt x="1430659" y="377714"/>
                  <a:pt x="1433512" y="376349"/>
                </a:cubicBezTo>
                <a:cubicBezTo>
                  <a:pt x="1436364" y="374985"/>
                  <a:pt x="1439279" y="372257"/>
                  <a:pt x="1442256" y="368164"/>
                </a:cubicBezTo>
                <a:cubicBezTo>
                  <a:pt x="1445232" y="364071"/>
                  <a:pt x="1447216" y="361777"/>
                  <a:pt x="1448209" y="361281"/>
                </a:cubicBezTo>
                <a:lnTo>
                  <a:pt x="1453046" y="361281"/>
                </a:lnTo>
                <a:cubicBezTo>
                  <a:pt x="1454038" y="361281"/>
                  <a:pt x="1454534" y="358676"/>
                  <a:pt x="1454534" y="353467"/>
                </a:cubicBezTo>
                <a:cubicBezTo>
                  <a:pt x="1454534" y="351979"/>
                  <a:pt x="1455154" y="350615"/>
                  <a:pt x="1456394" y="349374"/>
                </a:cubicBezTo>
                <a:cubicBezTo>
                  <a:pt x="1457634" y="348134"/>
                  <a:pt x="1458379" y="346336"/>
                  <a:pt x="1458627" y="343979"/>
                </a:cubicBezTo>
                <a:cubicBezTo>
                  <a:pt x="1458875" y="341623"/>
                  <a:pt x="1460673" y="337778"/>
                  <a:pt x="1464022" y="332445"/>
                </a:cubicBezTo>
                <a:cubicBezTo>
                  <a:pt x="1467370" y="327112"/>
                  <a:pt x="1469045" y="323949"/>
                  <a:pt x="1469045" y="322957"/>
                </a:cubicBezTo>
                <a:lnTo>
                  <a:pt x="1468300" y="321469"/>
                </a:lnTo>
                <a:cubicBezTo>
                  <a:pt x="1462099" y="327174"/>
                  <a:pt x="1457634" y="330275"/>
                  <a:pt x="1454906" y="330771"/>
                </a:cubicBezTo>
                <a:cubicBezTo>
                  <a:pt x="1452177" y="331267"/>
                  <a:pt x="1448457" y="334864"/>
                  <a:pt x="1443744" y="341561"/>
                </a:cubicBezTo>
                <a:lnTo>
                  <a:pt x="1437791" y="340445"/>
                </a:lnTo>
                <a:cubicBezTo>
                  <a:pt x="1427361" y="348134"/>
                  <a:pt x="1420902" y="352475"/>
                  <a:pt x="1418414" y="353467"/>
                </a:cubicBezTo>
                <a:lnTo>
                  <a:pt x="1416206" y="355092"/>
                </a:lnTo>
                <a:lnTo>
                  <a:pt x="1415207" y="357978"/>
                </a:lnTo>
                <a:cubicBezTo>
                  <a:pt x="1414400" y="359436"/>
                  <a:pt x="1413499" y="360288"/>
                  <a:pt x="1412505" y="360536"/>
                </a:cubicBezTo>
                <a:lnTo>
                  <a:pt x="1411331" y="360536"/>
                </a:lnTo>
                <a:lnTo>
                  <a:pt x="1410205" y="362025"/>
                </a:lnTo>
                <a:cubicBezTo>
                  <a:pt x="1410205" y="363513"/>
                  <a:pt x="1409334" y="364505"/>
                  <a:pt x="1407592" y="365001"/>
                </a:cubicBezTo>
                <a:cubicBezTo>
                  <a:pt x="1405850" y="365497"/>
                  <a:pt x="1402616" y="367482"/>
                  <a:pt x="1397892" y="370954"/>
                </a:cubicBezTo>
                <a:lnTo>
                  <a:pt x="1396955" y="370954"/>
                </a:lnTo>
                <a:lnTo>
                  <a:pt x="1393512" y="373559"/>
                </a:lnTo>
                <a:lnTo>
                  <a:pt x="1380856" y="388070"/>
                </a:lnTo>
                <a:cubicBezTo>
                  <a:pt x="1378371" y="390550"/>
                  <a:pt x="1376260" y="392782"/>
                  <a:pt x="1374522" y="394767"/>
                </a:cubicBezTo>
                <a:cubicBezTo>
                  <a:pt x="1372784" y="396751"/>
                  <a:pt x="1371418" y="397743"/>
                  <a:pt x="1370426" y="397743"/>
                </a:cubicBezTo>
                <a:lnTo>
                  <a:pt x="1367450" y="394767"/>
                </a:lnTo>
                <a:cubicBezTo>
                  <a:pt x="1367450" y="394271"/>
                  <a:pt x="1366954" y="394023"/>
                  <a:pt x="1365961" y="394023"/>
                </a:cubicBezTo>
                <a:cubicBezTo>
                  <a:pt x="1363477" y="394023"/>
                  <a:pt x="1361925" y="395511"/>
                  <a:pt x="1361305" y="398488"/>
                </a:cubicBezTo>
                <a:cubicBezTo>
                  <a:pt x="1360684" y="401464"/>
                  <a:pt x="1359380" y="404069"/>
                  <a:pt x="1357392" y="406301"/>
                </a:cubicBezTo>
                <a:cubicBezTo>
                  <a:pt x="1349947" y="409774"/>
                  <a:pt x="1345106" y="412998"/>
                  <a:pt x="1342870" y="415975"/>
                </a:cubicBezTo>
                <a:lnTo>
                  <a:pt x="1340637" y="416719"/>
                </a:lnTo>
                <a:lnTo>
                  <a:pt x="1333934" y="416719"/>
                </a:lnTo>
                <a:cubicBezTo>
                  <a:pt x="1330710" y="416719"/>
                  <a:pt x="1328476" y="419137"/>
                  <a:pt x="1327234" y="423974"/>
                </a:cubicBezTo>
                <a:cubicBezTo>
                  <a:pt x="1325992" y="428811"/>
                  <a:pt x="1322454" y="431602"/>
                  <a:pt x="1316621" y="432346"/>
                </a:cubicBezTo>
                <a:cubicBezTo>
                  <a:pt x="1310788" y="433090"/>
                  <a:pt x="1306630" y="434578"/>
                  <a:pt x="1304145" y="436811"/>
                </a:cubicBezTo>
                <a:cubicBezTo>
                  <a:pt x="1303649" y="437307"/>
                  <a:pt x="1302532" y="437803"/>
                  <a:pt x="1300794" y="438299"/>
                </a:cubicBezTo>
                <a:cubicBezTo>
                  <a:pt x="1299056" y="438795"/>
                  <a:pt x="1295580" y="440780"/>
                  <a:pt x="1290367" y="444252"/>
                </a:cubicBezTo>
                <a:lnTo>
                  <a:pt x="1259090" y="455414"/>
                </a:lnTo>
                <a:cubicBezTo>
                  <a:pt x="1256606" y="456655"/>
                  <a:pt x="1254991" y="457275"/>
                  <a:pt x="1254247" y="457275"/>
                </a:cubicBezTo>
                <a:lnTo>
                  <a:pt x="1243823" y="458763"/>
                </a:lnTo>
                <a:cubicBezTo>
                  <a:pt x="1242331" y="458763"/>
                  <a:pt x="1240841" y="457771"/>
                  <a:pt x="1239353" y="455786"/>
                </a:cubicBezTo>
                <a:cubicBezTo>
                  <a:pt x="1237865" y="453802"/>
                  <a:pt x="1236872" y="452810"/>
                  <a:pt x="1236376" y="452810"/>
                </a:cubicBezTo>
                <a:lnTo>
                  <a:pt x="1229673" y="455042"/>
                </a:lnTo>
                <a:cubicBezTo>
                  <a:pt x="1224708" y="456531"/>
                  <a:pt x="1219992" y="457275"/>
                  <a:pt x="1215523" y="457275"/>
                </a:cubicBezTo>
                <a:cubicBezTo>
                  <a:pt x="1213039" y="457275"/>
                  <a:pt x="1210307" y="456407"/>
                  <a:pt x="1207329" y="454670"/>
                </a:cubicBezTo>
                <a:cubicBezTo>
                  <a:pt x="1204350" y="452934"/>
                  <a:pt x="1201993" y="451694"/>
                  <a:pt x="1200256" y="450949"/>
                </a:cubicBezTo>
                <a:cubicBezTo>
                  <a:pt x="1193055" y="450949"/>
                  <a:pt x="1187967" y="445368"/>
                  <a:pt x="1184990" y="434206"/>
                </a:cubicBezTo>
                <a:lnTo>
                  <a:pt x="1180519" y="434950"/>
                </a:lnTo>
                <a:cubicBezTo>
                  <a:pt x="1179527" y="434950"/>
                  <a:pt x="1176177" y="426145"/>
                  <a:pt x="1170467" y="408533"/>
                </a:cubicBezTo>
                <a:cubicBezTo>
                  <a:pt x="1168979" y="406549"/>
                  <a:pt x="1166623" y="405123"/>
                  <a:pt x="1163398" y="404255"/>
                </a:cubicBezTo>
                <a:cubicBezTo>
                  <a:pt x="1160174" y="403387"/>
                  <a:pt x="1158561" y="400968"/>
                  <a:pt x="1158561" y="396999"/>
                </a:cubicBezTo>
                <a:cubicBezTo>
                  <a:pt x="1158561" y="385837"/>
                  <a:pt x="1160980" y="378334"/>
                  <a:pt x="1165817" y="374489"/>
                </a:cubicBezTo>
                <a:cubicBezTo>
                  <a:pt x="1170654" y="370644"/>
                  <a:pt x="1173320" y="367730"/>
                  <a:pt x="1173816" y="365745"/>
                </a:cubicBezTo>
                <a:lnTo>
                  <a:pt x="1179019" y="346398"/>
                </a:lnTo>
                <a:cubicBezTo>
                  <a:pt x="1180012" y="345654"/>
                  <a:pt x="1181252" y="343173"/>
                  <a:pt x="1182740" y="338956"/>
                </a:cubicBezTo>
                <a:lnTo>
                  <a:pt x="1191292" y="323329"/>
                </a:lnTo>
                <a:cubicBezTo>
                  <a:pt x="1192284" y="321593"/>
                  <a:pt x="1194515" y="317252"/>
                  <a:pt x="1197983" y="310307"/>
                </a:cubicBezTo>
                <a:lnTo>
                  <a:pt x="1205797" y="303982"/>
                </a:lnTo>
                <a:cubicBezTo>
                  <a:pt x="1211746" y="303486"/>
                  <a:pt x="1214968" y="300385"/>
                  <a:pt x="1215462" y="294680"/>
                </a:cubicBezTo>
                <a:cubicBezTo>
                  <a:pt x="1215956" y="288975"/>
                  <a:pt x="1220046" y="284014"/>
                  <a:pt x="1227731" y="279797"/>
                </a:cubicBezTo>
                <a:lnTo>
                  <a:pt x="1232196" y="273472"/>
                </a:lnTo>
                <a:cubicBezTo>
                  <a:pt x="1235913" y="269751"/>
                  <a:pt x="1246075" y="264914"/>
                  <a:pt x="1262683" y="258961"/>
                </a:cubicBezTo>
                <a:cubicBezTo>
                  <a:pt x="1266900" y="256481"/>
                  <a:pt x="1269752" y="254248"/>
                  <a:pt x="1271240" y="252264"/>
                </a:cubicBezTo>
                <a:cubicBezTo>
                  <a:pt x="1271737" y="251768"/>
                  <a:pt x="1272231" y="251520"/>
                  <a:pt x="1272723" y="251520"/>
                </a:cubicBezTo>
                <a:lnTo>
                  <a:pt x="1278676" y="253008"/>
                </a:lnTo>
                <a:cubicBezTo>
                  <a:pt x="1281897" y="253008"/>
                  <a:pt x="1286049" y="252140"/>
                  <a:pt x="1291132" y="250404"/>
                </a:cubicBezTo>
                <a:cubicBezTo>
                  <a:pt x="1296215" y="248667"/>
                  <a:pt x="1301111" y="247799"/>
                  <a:pt x="1305820" y="247799"/>
                </a:cubicBezTo>
                <a:close/>
                <a:moveTo>
                  <a:pt x="1979477" y="106040"/>
                </a:moveTo>
                <a:cubicBezTo>
                  <a:pt x="1983942" y="107032"/>
                  <a:pt x="1988593" y="110939"/>
                  <a:pt x="1993430" y="117761"/>
                </a:cubicBezTo>
                <a:cubicBezTo>
                  <a:pt x="1998267" y="124582"/>
                  <a:pt x="2000685" y="130597"/>
                  <a:pt x="2000685" y="135806"/>
                </a:cubicBezTo>
                <a:cubicBezTo>
                  <a:pt x="2000685" y="136302"/>
                  <a:pt x="2000313" y="137418"/>
                  <a:pt x="1999569" y="139155"/>
                </a:cubicBezTo>
                <a:cubicBezTo>
                  <a:pt x="1998825" y="140891"/>
                  <a:pt x="1998329" y="144178"/>
                  <a:pt x="1998081" y="149014"/>
                </a:cubicBezTo>
                <a:cubicBezTo>
                  <a:pt x="1997833" y="153851"/>
                  <a:pt x="1995415" y="158068"/>
                  <a:pt x="1990826" y="161665"/>
                </a:cubicBezTo>
                <a:cubicBezTo>
                  <a:pt x="1986237" y="165262"/>
                  <a:pt x="1981338" y="167060"/>
                  <a:pt x="1976129" y="167060"/>
                </a:cubicBezTo>
                <a:cubicBezTo>
                  <a:pt x="1972656" y="167060"/>
                  <a:pt x="1968253" y="164641"/>
                  <a:pt x="1962920" y="159804"/>
                </a:cubicBezTo>
                <a:cubicBezTo>
                  <a:pt x="1957587" y="154968"/>
                  <a:pt x="1954673" y="150689"/>
                  <a:pt x="1954177" y="146968"/>
                </a:cubicBezTo>
                <a:lnTo>
                  <a:pt x="1951944" y="132457"/>
                </a:lnTo>
                <a:lnTo>
                  <a:pt x="1951944" y="130225"/>
                </a:lnTo>
                <a:cubicBezTo>
                  <a:pt x="1951944" y="118567"/>
                  <a:pt x="1955913" y="112117"/>
                  <a:pt x="1963850" y="110877"/>
                </a:cubicBezTo>
                <a:cubicBezTo>
                  <a:pt x="1965587" y="110629"/>
                  <a:pt x="1970796" y="109017"/>
                  <a:pt x="1979477" y="106040"/>
                </a:cubicBezTo>
                <a:close/>
                <a:moveTo>
                  <a:pt x="1166568" y="37207"/>
                </a:moveTo>
                <a:cubicBezTo>
                  <a:pt x="1172765" y="37207"/>
                  <a:pt x="1177104" y="43160"/>
                  <a:pt x="1179584" y="55067"/>
                </a:cubicBezTo>
                <a:lnTo>
                  <a:pt x="1183305" y="69205"/>
                </a:lnTo>
                <a:cubicBezTo>
                  <a:pt x="1183305" y="69453"/>
                  <a:pt x="1182685" y="71252"/>
                  <a:pt x="1181445" y="74600"/>
                </a:cubicBezTo>
                <a:cubicBezTo>
                  <a:pt x="1180205" y="77949"/>
                  <a:pt x="1179646" y="81298"/>
                  <a:pt x="1179770" y="84646"/>
                </a:cubicBezTo>
                <a:cubicBezTo>
                  <a:pt x="1179894" y="87995"/>
                  <a:pt x="1179770" y="90227"/>
                  <a:pt x="1179398" y="91344"/>
                </a:cubicBezTo>
                <a:cubicBezTo>
                  <a:pt x="1179026" y="92460"/>
                  <a:pt x="1178840" y="93762"/>
                  <a:pt x="1178840" y="95250"/>
                </a:cubicBezTo>
                <a:cubicBezTo>
                  <a:pt x="1178840" y="97235"/>
                  <a:pt x="1180949" y="98227"/>
                  <a:pt x="1185166" y="98227"/>
                </a:cubicBezTo>
                <a:cubicBezTo>
                  <a:pt x="1186654" y="98227"/>
                  <a:pt x="1189382" y="97235"/>
                  <a:pt x="1193351" y="95250"/>
                </a:cubicBezTo>
                <a:lnTo>
                  <a:pt x="1195583" y="94506"/>
                </a:lnTo>
                <a:cubicBezTo>
                  <a:pt x="1198064" y="95994"/>
                  <a:pt x="1200172" y="96739"/>
                  <a:pt x="1201909" y="96739"/>
                </a:cubicBezTo>
                <a:cubicBezTo>
                  <a:pt x="1202405" y="96739"/>
                  <a:pt x="1205939" y="95498"/>
                  <a:pt x="1212513" y="93018"/>
                </a:cubicBezTo>
                <a:cubicBezTo>
                  <a:pt x="1219086" y="90537"/>
                  <a:pt x="1223241" y="89173"/>
                  <a:pt x="1224977" y="88925"/>
                </a:cubicBezTo>
                <a:cubicBezTo>
                  <a:pt x="1226713" y="88677"/>
                  <a:pt x="1229690" y="87685"/>
                  <a:pt x="1233907" y="85948"/>
                </a:cubicBezTo>
                <a:lnTo>
                  <a:pt x="1238371" y="85948"/>
                </a:lnTo>
                <a:lnTo>
                  <a:pt x="1241348" y="87065"/>
                </a:lnTo>
                <a:cubicBezTo>
                  <a:pt x="1242340" y="87065"/>
                  <a:pt x="1244387" y="86010"/>
                  <a:pt x="1247487" y="83902"/>
                </a:cubicBezTo>
                <a:cubicBezTo>
                  <a:pt x="1250588" y="81794"/>
                  <a:pt x="1256479" y="80491"/>
                  <a:pt x="1265161" y="79995"/>
                </a:cubicBezTo>
                <a:lnTo>
                  <a:pt x="1270370" y="77763"/>
                </a:lnTo>
                <a:lnTo>
                  <a:pt x="1271858" y="77763"/>
                </a:lnTo>
                <a:cubicBezTo>
                  <a:pt x="1280043" y="77763"/>
                  <a:pt x="1284136" y="81360"/>
                  <a:pt x="1284136" y="88553"/>
                </a:cubicBezTo>
                <a:cubicBezTo>
                  <a:pt x="1284136" y="90041"/>
                  <a:pt x="1282958" y="92646"/>
                  <a:pt x="1280601" y="96366"/>
                </a:cubicBezTo>
                <a:cubicBezTo>
                  <a:pt x="1278245" y="100087"/>
                  <a:pt x="1276323" y="104304"/>
                  <a:pt x="1274834" y="109017"/>
                </a:cubicBezTo>
                <a:lnTo>
                  <a:pt x="1257719" y="130597"/>
                </a:lnTo>
                <a:cubicBezTo>
                  <a:pt x="1252014" y="138038"/>
                  <a:pt x="1246309" y="141759"/>
                  <a:pt x="1240604" y="141759"/>
                </a:cubicBezTo>
                <a:cubicBezTo>
                  <a:pt x="1239612" y="141759"/>
                  <a:pt x="1236511" y="138410"/>
                  <a:pt x="1231302" y="131713"/>
                </a:cubicBezTo>
                <a:cubicBezTo>
                  <a:pt x="1231302" y="131217"/>
                  <a:pt x="1230806" y="130969"/>
                  <a:pt x="1229814" y="130969"/>
                </a:cubicBezTo>
                <a:cubicBezTo>
                  <a:pt x="1227333" y="130969"/>
                  <a:pt x="1224729" y="131465"/>
                  <a:pt x="1222000" y="132457"/>
                </a:cubicBezTo>
                <a:cubicBezTo>
                  <a:pt x="1219272" y="133449"/>
                  <a:pt x="1217039" y="133946"/>
                  <a:pt x="1215303" y="133946"/>
                </a:cubicBezTo>
                <a:cubicBezTo>
                  <a:pt x="1214559" y="133946"/>
                  <a:pt x="1207986" y="135806"/>
                  <a:pt x="1195583" y="139527"/>
                </a:cubicBezTo>
                <a:lnTo>
                  <a:pt x="1186654" y="141015"/>
                </a:lnTo>
                <a:cubicBezTo>
                  <a:pt x="1185661" y="141015"/>
                  <a:pt x="1183305" y="141511"/>
                  <a:pt x="1179584" y="142503"/>
                </a:cubicBezTo>
                <a:lnTo>
                  <a:pt x="1160591" y="146224"/>
                </a:lnTo>
                <a:cubicBezTo>
                  <a:pt x="1154138" y="149449"/>
                  <a:pt x="1149050" y="155526"/>
                  <a:pt x="1145325" y="164455"/>
                </a:cubicBezTo>
                <a:cubicBezTo>
                  <a:pt x="1145325" y="164951"/>
                  <a:pt x="1144083" y="166068"/>
                  <a:pt x="1141598" y="167804"/>
                </a:cubicBezTo>
                <a:lnTo>
                  <a:pt x="1124844" y="198314"/>
                </a:lnTo>
                <a:cubicBezTo>
                  <a:pt x="1119375" y="199802"/>
                  <a:pt x="1115772" y="203027"/>
                  <a:pt x="1114036" y="207988"/>
                </a:cubicBezTo>
                <a:lnTo>
                  <a:pt x="1112542" y="210220"/>
                </a:lnTo>
                <a:cubicBezTo>
                  <a:pt x="1109810" y="210716"/>
                  <a:pt x="1107325" y="212266"/>
                  <a:pt x="1105089" y="214871"/>
                </a:cubicBezTo>
                <a:cubicBezTo>
                  <a:pt x="1102853" y="217475"/>
                  <a:pt x="1100740" y="219522"/>
                  <a:pt x="1098752" y="221010"/>
                </a:cubicBezTo>
                <a:lnTo>
                  <a:pt x="1092043" y="231056"/>
                </a:lnTo>
                <a:cubicBezTo>
                  <a:pt x="1089307" y="234529"/>
                  <a:pt x="1086573" y="238311"/>
                  <a:pt x="1083840" y="242404"/>
                </a:cubicBezTo>
                <a:cubicBezTo>
                  <a:pt x="1081108" y="246497"/>
                  <a:pt x="1079121" y="250838"/>
                  <a:pt x="1077879" y="255427"/>
                </a:cubicBezTo>
                <a:cubicBezTo>
                  <a:pt x="1076636" y="260015"/>
                  <a:pt x="1075642" y="262682"/>
                  <a:pt x="1074896" y="263426"/>
                </a:cubicBezTo>
                <a:cubicBezTo>
                  <a:pt x="1074150" y="264170"/>
                  <a:pt x="1073777" y="265534"/>
                  <a:pt x="1073777" y="267519"/>
                </a:cubicBezTo>
                <a:lnTo>
                  <a:pt x="1072661" y="270495"/>
                </a:lnTo>
                <a:cubicBezTo>
                  <a:pt x="1069677" y="273472"/>
                  <a:pt x="1068184" y="276821"/>
                  <a:pt x="1068184" y="280541"/>
                </a:cubicBezTo>
                <a:lnTo>
                  <a:pt x="1069678" y="286494"/>
                </a:lnTo>
                <a:cubicBezTo>
                  <a:pt x="1066198" y="298401"/>
                  <a:pt x="1064458" y="304726"/>
                  <a:pt x="1064458" y="305470"/>
                </a:cubicBezTo>
                <a:cubicBezTo>
                  <a:pt x="1064458" y="305966"/>
                  <a:pt x="1064706" y="307330"/>
                  <a:pt x="1065202" y="309563"/>
                </a:cubicBezTo>
                <a:lnTo>
                  <a:pt x="1065202" y="311795"/>
                </a:lnTo>
                <a:cubicBezTo>
                  <a:pt x="1065202" y="317252"/>
                  <a:pt x="1063214" y="324074"/>
                  <a:pt x="1059237" y="332259"/>
                </a:cubicBezTo>
                <a:lnTo>
                  <a:pt x="1059987" y="338212"/>
                </a:lnTo>
                <a:lnTo>
                  <a:pt x="1057749" y="354955"/>
                </a:lnTo>
                <a:cubicBezTo>
                  <a:pt x="1057749" y="357188"/>
                  <a:pt x="1058495" y="361281"/>
                  <a:pt x="1059987" y="367234"/>
                </a:cubicBezTo>
                <a:cubicBezTo>
                  <a:pt x="1058991" y="368226"/>
                  <a:pt x="1058493" y="368970"/>
                  <a:pt x="1058493" y="369466"/>
                </a:cubicBezTo>
                <a:cubicBezTo>
                  <a:pt x="1058493" y="376411"/>
                  <a:pt x="1062158" y="384039"/>
                  <a:pt x="1069489" y="392348"/>
                </a:cubicBezTo>
                <a:cubicBezTo>
                  <a:pt x="1076820" y="400658"/>
                  <a:pt x="1080486" y="413618"/>
                  <a:pt x="1080486" y="431230"/>
                </a:cubicBezTo>
                <a:cubicBezTo>
                  <a:pt x="1080486" y="432718"/>
                  <a:pt x="1080113" y="434888"/>
                  <a:pt x="1079367" y="437741"/>
                </a:cubicBezTo>
                <a:cubicBezTo>
                  <a:pt x="1078621" y="440594"/>
                  <a:pt x="1078124" y="443694"/>
                  <a:pt x="1077875" y="447043"/>
                </a:cubicBezTo>
                <a:cubicBezTo>
                  <a:pt x="1077627" y="450391"/>
                  <a:pt x="1075702" y="453678"/>
                  <a:pt x="1072100" y="456903"/>
                </a:cubicBezTo>
                <a:cubicBezTo>
                  <a:pt x="1068497" y="460127"/>
                  <a:pt x="1065454" y="461740"/>
                  <a:pt x="1062969" y="461740"/>
                </a:cubicBezTo>
                <a:cubicBezTo>
                  <a:pt x="1049796" y="461740"/>
                  <a:pt x="1039979" y="452190"/>
                  <a:pt x="1033518" y="433090"/>
                </a:cubicBezTo>
                <a:cubicBezTo>
                  <a:pt x="1027057" y="413991"/>
                  <a:pt x="1023826" y="401712"/>
                  <a:pt x="1023826" y="396255"/>
                </a:cubicBezTo>
                <a:lnTo>
                  <a:pt x="1024576" y="381744"/>
                </a:lnTo>
                <a:lnTo>
                  <a:pt x="1022338" y="374303"/>
                </a:lnTo>
                <a:lnTo>
                  <a:pt x="1024576" y="341561"/>
                </a:lnTo>
                <a:lnTo>
                  <a:pt x="1023082" y="333747"/>
                </a:lnTo>
                <a:lnTo>
                  <a:pt x="1031657" y="301749"/>
                </a:lnTo>
                <a:lnTo>
                  <a:pt x="1031657" y="290215"/>
                </a:lnTo>
                <a:cubicBezTo>
                  <a:pt x="1031657" y="289719"/>
                  <a:pt x="1033396" y="287735"/>
                  <a:pt x="1036872" y="284262"/>
                </a:cubicBezTo>
                <a:cubicBezTo>
                  <a:pt x="1036872" y="283766"/>
                  <a:pt x="1036376" y="283518"/>
                  <a:pt x="1035384" y="283518"/>
                </a:cubicBezTo>
                <a:cubicBezTo>
                  <a:pt x="1033892" y="283518"/>
                  <a:pt x="1031904" y="285006"/>
                  <a:pt x="1029419" y="287983"/>
                </a:cubicBezTo>
                <a:cubicBezTo>
                  <a:pt x="1026935" y="290959"/>
                  <a:pt x="1023828" y="293812"/>
                  <a:pt x="1020100" y="296540"/>
                </a:cubicBezTo>
                <a:lnTo>
                  <a:pt x="1017118" y="301749"/>
                </a:lnTo>
                <a:cubicBezTo>
                  <a:pt x="1016622" y="301253"/>
                  <a:pt x="1015627" y="300757"/>
                  <a:pt x="1014135" y="300261"/>
                </a:cubicBezTo>
                <a:cubicBezTo>
                  <a:pt x="1012895" y="300757"/>
                  <a:pt x="1008794" y="306586"/>
                  <a:pt x="1001834" y="317748"/>
                </a:cubicBezTo>
                <a:cubicBezTo>
                  <a:pt x="996617" y="318492"/>
                  <a:pt x="992518" y="321469"/>
                  <a:pt x="989535" y="326678"/>
                </a:cubicBezTo>
                <a:cubicBezTo>
                  <a:pt x="986553" y="331887"/>
                  <a:pt x="982453" y="334491"/>
                  <a:pt x="977237" y="334491"/>
                </a:cubicBezTo>
                <a:lnTo>
                  <a:pt x="975742" y="335236"/>
                </a:lnTo>
                <a:cubicBezTo>
                  <a:pt x="974750" y="342429"/>
                  <a:pt x="971272" y="346026"/>
                  <a:pt x="965307" y="346026"/>
                </a:cubicBezTo>
                <a:lnTo>
                  <a:pt x="963819" y="346770"/>
                </a:lnTo>
                <a:cubicBezTo>
                  <a:pt x="960090" y="355203"/>
                  <a:pt x="956238" y="359296"/>
                  <a:pt x="952261" y="359048"/>
                </a:cubicBezTo>
                <a:cubicBezTo>
                  <a:pt x="949777" y="366490"/>
                  <a:pt x="943688" y="371574"/>
                  <a:pt x="933995" y="374303"/>
                </a:cubicBezTo>
                <a:cubicBezTo>
                  <a:pt x="932503" y="377280"/>
                  <a:pt x="930328" y="379512"/>
                  <a:pt x="927472" y="381000"/>
                </a:cubicBezTo>
                <a:lnTo>
                  <a:pt x="926493" y="381652"/>
                </a:lnTo>
                <a:lnTo>
                  <a:pt x="925678" y="383698"/>
                </a:lnTo>
                <a:cubicBezTo>
                  <a:pt x="924717" y="385248"/>
                  <a:pt x="923647" y="386209"/>
                  <a:pt x="922469" y="386581"/>
                </a:cubicBezTo>
                <a:cubicBezTo>
                  <a:pt x="920112" y="387325"/>
                  <a:pt x="916826" y="389806"/>
                  <a:pt x="912609" y="394023"/>
                </a:cubicBezTo>
                <a:cubicBezTo>
                  <a:pt x="908392" y="398240"/>
                  <a:pt x="902440" y="403200"/>
                  <a:pt x="894752" y="408906"/>
                </a:cubicBezTo>
                <a:cubicBezTo>
                  <a:pt x="887065" y="414611"/>
                  <a:pt x="881795" y="419013"/>
                  <a:pt x="878942" y="422114"/>
                </a:cubicBezTo>
                <a:cubicBezTo>
                  <a:pt x="876090" y="425215"/>
                  <a:pt x="874167" y="426765"/>
                  <a:pt x="873175" y="426765"/>
                </a:cubicBezTo>
                <a:cubicBezTo>
                  <a:pt x="872679" y="426765"/>
                  <a:pt x="871687" y="426269"/>
                  <a:pt x="870199" y="425277"/>
                </a:cubicBezTo>
                <a:cubicBezTo>
                  <a:pt x="868710" y="424284"/>
                  <a:pt x="867718" y="423788"/>
                  <a:pt x="867222" y="423788"/>
                </a:cubicBezTo>
                <a:cubicBezTo>
                  <a:pt x="865738" y="423788"/>
                  <a:pt x="864748" y="425525"/>
                  <a:pt x="864252" y="428997"/>
                </a:cubicBezTo>
                <a:lnTo>
                  <a:pt x="862763" y="432718"/>
                </a:lnTo>
                <a:cubicBezTo>
                  <a:pt x="859538" y="434702"/>
                  <a:pt x="857678" y="435695"/>
                  <a:pt x="857182" y="435695"/>
                </a:cubicBezTo>
                <a:lnTo>
                  <a:pt x="854950" y="434950"/>
                </a:lnTo>
                <a:lnTo>
                  <a:pt x="853461" y="434950"/>
                </a:lnTo>
                <a:cubicBezTo>
                  <a:pt x="850485" y="434950"/>
                  <a:pt x="848997" y="436067"/>
                  <a:pt x="848997" y="438299"/>
                </a:cubicBezTo>
                <a:lnTo>
                  <a:pt x="851229" y="442020"/>
                </a:lnTo>
                <a:lnTo>
                  <a:pt x="851229" y="442764"/>
                </a:lnTo>
                <a:cubicBezTo>
                  <a:pt x="851229" y="446237"/>
                  <a:pt x="849244" y="447973"/>
                  <a:pt x="845276" y="447973"/>
                </a:cubicBezTo>
                <a:cubicBezTo>
                  <a:pt x="842547" y="447973"/>
                  <a:pt x="834612" y="452562"/>
                  <a:pt x="821469" y="461740"/>
                </a:cubicBezTo>
                <a:lnTo>
                  <a:pt x="810679" y="463972"/>
                </a:lnTo>
                <a:lnTo>
                  <a:pt x="801755" y="468809"/>
                </a:lnTo>
                <a:cubicBezTo>
                  <a:pt x="798779" y="467073"/>
                  <a:pt x="796918" y="466204"/>
                  <a:pt x="796174" y="466204"/>
                </a:cubicBezTo>
                <a:lnTo>
                  <a:pt x="790221" y="468065"/>
                </a:lnTo>
                <a:lnTo>
                  <a:pt x="779431" y="468809"/>
                </a:lnTo>
                <a:cubicBezTo>
                  <a:pt x="779183" y="468809"/>
                  <a:pt x="774657" y="466328"/>
                  <a:pt x="765853" y="461367"/>
                </a:cubicBezTo>
                <a:cubicBezTo>
                  <a:pt x="757050" y="456407"/>
                  <a:pt x="751780" y="451446"/>
                  <a:pt x="750043" y="446485"/>
                </a:cubicBezTo>
                <a:cubicBezTo>
                  <a:pt x="748307" y="441524"/>
                  <a:pt x="746075" y="436501"/>
                  <a:pt x="743346" y="431416"/>
                </a:cubicBezTo>
                <a:cubicBezTo>
                  <a:pt x="740617" y="426331"/>
                  <a:pt x="739253" y="422796"/>
                  <a:pt x="739253" y="420812"/>
                </a:cubicBezTo>
                <a:cubicBezTo>
                  <a:pt x="739253" y="408906"/>
                  <a:pt x="740245" y="400410"/>
                  <a:pt x="742230" y="395325"/>
                </a:cubicBezTo>
                <a:cubicBezTo>
                  <a:pt x="744214" y="390240"/>
                  <a:pt x="745454" y="386457"/>
                  <a:pt x="745951" y="383977"/>
                </a:cubicBezTo>
                <a:cubicBezTo>
                  <a:pt x="746447" y="381496"/>
                  <a:pt x="747873" y="378830"/>
                  <a:pt x="750229" y="375977"/>
                </a:cubicBezTo>
                <a:cubicBezTo>
                  <a:pt x="752586" y="373125"/>
                  <a:pt x="754508" y="368474"/>
                  <a:pt x="755996" y="362025"/>
                </a:cubicBezTo>
                <a:cubicBezTo>
                  <a:pt x="763190" y="347638"/>
                  <a:pt x="768151" y="338832"/>
                  <a:pt x="770879" y="335608"/>
                </a:cubicBezTo>
                <a:cubicBezTo>
                  <a:pt x="773608" y="332383"/>
                  <a:pt x="775716" y="328414"/>
                  <a:pt x="777204" y="323701"/>
                </a:cubicBezTo>
                <a:lnTo>
                  <a:pt x="782041" y="317004"/>
                </a:lnTo>
                <a:cubicBezTo>
                  <a:pt x="782537" y="316508"/>
                  <a:pt x="783282" y="314586"/>
                  <a:pt x="784274" y="311237"/>
                </a:cubicBezTo>
                <a:cubicBezTo>
                  <a:pt x="785266" y="307888"/>
                  <a:pt x="786506" y="305966"/>
                  <a:pt x="787994" y="305470"/>
                </a:cubicBezTo>
                <a:cubicBezTo>
                  <a:pt x="789979" y="301997"/>
                  <a:pt x="790971" y="299765"/>
                  <a:pt x="790971" y="298773"/>
                </a:cubicBezTo>
                <a:cubicBezTo>
                  <a:pt x="790971" y="291579"/>
                  <a:pt x="787746" y="287983"/>
                  <a:pt x="781297" y="287983"/>
                </a:cubicBezTo>
                <a:cubicBezTo>
                  <a:pt x="780057" y="287983"/>
                  <a:pt x="778693" y="289285"/>
                  <a:pt x="777204" y="291889"/>
                </a:cubicBezTo>
                <a:cubicBezTo>
                  <a:pt x="775716" y="294494"/>
                  <a:pt x="772306" y="297036"/>
                  <a:pt x="766972" y="299517"/>
                </a:cubicBezTo>
                <a:cubicBezTo>
                  <a:pt x="761639" y="301997"/>
                  <a:pt x="758353" y="303858"/>
                  <a:pt x="757113" y="305098"/>
                </a:cubicBezTo>
                <a:cubicBezTo>
                  <a:pt x="755872" y="306338"/>
                  <a:pt x="753205" y="307888"/>
                  <a:pt x="749110" y="309749"/>
                </a:cubicBezTo>
                <a:cubicBezTo>
                  <a:pt x="745015" y="311609"/>
                  <a:pt x="741480" y="314524"/>
                  <a:pt x="738503" y="318492"/>
                </a:cubicBezTo>
                <a:lnTo>
                  <a:pt x="732178" y="321469"/>
                </a:lnTo>
                <a:cubicBezTo>
                  <a:pt x="730190" y="326182"/>
                  <a:pt x="728452" y="328786"/>
                  <a:pt x="726963" y="329282"/>
                </a:cubicBezTo>
                <a:cubicBezTo>
                  <a:pt x="725475" y="329779"/>
                  <a:pt x="720886" y="331019"/>
                  <a:pt x="713197" y="333003"/>
                </a:cubicBezTo>
                <a:cubicBezTo>
                  <a:pt x="712701" y="333251"/>
                  <a:pt x="711459" y="334740"/>
                  <a:pt x="709473" y="337468"/>
                </a:cubicBezTo>
                <a:cubicBezTo>
                  <a:pt x="707487" y="340197"/>
                  <a:pt x="704633" y="341561"/>
                  <a:pt x="700913" y="341561"/>
                </a:cubicBezTo>
                <a:cubicBezTo>
                  <a:pt x="697936" y="344537"/>
                  <a:pt x="694958" y="348010"/>
                  <a:pt x="691977" y="351979"/>
                </a:cubicBezTo>
                <a:cubicBezTo>
                  <a:pt x="690985" y="351979"/>
                  <a:pt x="688380" y="352971"/>
                  <a:pt x="684164" y="354955"/>
                </a:cubicBezTo>
                <a:lnTo>
                  <a:pt x="676716" y="356816"/>
                </a:lnTo>
                <a:cubicBezTo>
                  <a:pt x="674732" y="358304"/>
                  <a:pt x="672562" y="360660"/>
                  <a:pt x="670205" y="363885"/>
                </a:cubicBezTo>
                <a:lnTo>
                  <a:pt x="666099" y="366822"/>
                </a:lnTo>
                <a:lnTo>
                  <a:pt x="665405" y="371699"/>
                </a:lnTo>
                <a:lnTo>
                  <a:pt x="662801" y="376535"/>
                </a:lnTo>
                <a:cubicBezTo>
                  <a:pt x="659080" y="378520"/>
                  <a:pt x="656662" y="380628"/>
                  <a:pt x="655546" y="382861"/>
                </a:cubicBezTo>
                <a:cubicBezTo>
                  <a:pt x="654429" y="385093"/>
                  <a:pt x="651517" y="387822"/>
                  <a:pt x="646808" y="391046"/>
                </a:cubicBezTo>
                <a:lnTo>
                  <a:pt x="643087" y="396255"/>
                </a:lnTo>
                <a:cubicBezTo>
                  <a:pt x="637630" y="397991"/>
                  <a:pt x="633972" y="400844"/>
                  <a:pt x="632114" y="404813"/>
                </a:cubicBezTo>
                <a:cubicBezTo>
                  <a:pt x="630255" y="408782"/>
                  <a:pt x="627652" y="411014"/>
                  <a:pt x="624303" y="411510"/>
                </a:cubicBezTo>
                <a:cubicBezTo>
                  <a:pt x="620955" y="412006"/>
                  <a:pt x="617298" y="414487"/>
                  <a:pt x="613333" y="418951"/>
                </a:cubicBezTo>
                <a:cubicBezTo>
                  <a:pt x="610853" y="420192"/>
                  <a:pt x="607876" y="421308"/>
                  <a:pt x="604403" y="422300"/>
                </a:cubicBezTo>
                <a:lnTo>
                  <a:pt x="603659" y="426021"/>
                </a:lnTo>
                <a:cubicBezTo>
                  <a:pt x="601179" y="428501"/>
                  <a:pt x="597273" y="430486"/>
                  <a:pt x="591942" y="431974"/>
                </a:cubicBezTo>
                <a:cubicBezTo>
                  <a:pt x="586611" y="433462"/>
                  <a:pt x="582644" y="434888"/>
                  <a:pt x="580041" y="436253"/>
                </a:cubicBezTo>
                <a:cubicBezTo>
                  <a:pt x="577439" y="437617"/>
                  <a:pt x="575642" y="438299"/>
                  <a:pt x="574649" y="438299"/>
                </a:cubicBezTo>
                <a:cubicBezTo>
                  <a:pt x="569936" y="438299"/>
                  <a:pt x="565597" y="437369"/>
                  <a:pt x="561630" y="435509"/>
                </a:cubicBezTo>
                <a:cubicBezTo>
                  <a:pt x="557663" y="433648"/>
                  <a:pt x="553571" y="432470"/>
                  <a:pt x="549354" y="431974"/>
                </a:cubicBezTo>
                <a:cubicBezTo>
                  <a:pt x="547866" y="430486"/>
                  <a:pt x="546998" y="428873"/>
                  <a:pt x="546750" y="427137"/>
                </a:cubicBezTo>
                <a:cubicBezTo>
                  <a:pt x="546502" y="425401"/>
                  <a:pt x="545263" y="423106"/>
                  <a:pt x="543032" y="420254"/>
                </a:cubicBezTo>
                <a:cubicBezTo>
                  <a:pt x="540802" y="417401"/>
                  <a:pt x="539686" y="413494"/>
                  <a:pt x="539686" y="408533"/>
                </a:cubicBezTo>
                <a:lnTo>
                  <a:pt x="541175" y="401464"/>
                </a:lnTo>
                <a:cubicBezTo>
                  <a:pt x="541175" y="400472"/>
                  <a:pt x="540555" y="399232"/>
                  <a:pt x="539314" y="397743"/>
                </a:cubicBezTo>
                <a:cubicBezTo>
                  <a:pt x="538074" y="396255"/>
                  <a:pt x="537454" y="395015"/>
                  <a:pt x="537454" y="394023"/>
                </a:cubicBezTo>
                <a:cubicBezTo>
                  <a:pt x="537454" y="393031"/>
                  <a:pt x="537702" y="392286"/>
                  <a:pt x="538198" y="391790"/>
                </a:cubicBezTo>
                <a:cubicBezTo>
                  <a:pt x="538694" y="391294"/>
                  <a:pt x="538942" y="390550"/>
                  <a:pt x="538942" y="389558"/>
                </a:cubicBezTo>
                <a:cubicBezTo>
                  <a:pt x="538942" y="388318"/>
                  <a:pt x="538694" y="386953"/>
                  <a:pt x="538198" y="385465"/>
                </a:cubicBezTo>
                <a:cubicBezTo>
                  <a:pt x="537702" y="383977"/>
                  <a:pt x="537454" y="382737"/>
                  <a:pt x="537454" y="381744"/>
                </a:cubicBezTo>
                <a:lnTo>
                  <a:pt x="539686" y="363513"/>
                </a:lnTo>
                <a:cubicBezTo>
                  <a:pt x="539686" y="362025"/>
                  <a:pt x="539190" y="361281"/>
                  <a:pt x="538198" y="361281"/>
                </a:cubicBezTo>
                <a:cubicBezTo>
                  <a:pt x="537206" y="361281"/>
                  <a:pt x="535408" y="362521"/>
                  <a:pt x="532803" y="365001"/>
                </a:cubicBezTo>
                <a:cubicBezTo>
                  <a:pt x="530199" y="367482"/>
                  <a:pt x="527160" y="368722"/>
                  <a:pt x="523687" y="368722"/>
                </a:cubicBezTo>
                <a:cubicBezTo>
                  <a:pt x="521703" y="370210"/>
                  <a:pt x="520089" y="373311"/>
                  <a:pt x="518845" y="378024"/>
                </a:cubicBezTo>
                <a:cubicBezTo>
                  <a:pt x="516860" y="380504"/>
                  <a:pt x="514380" y="382737"/>
                  <a:pt x="511403" y="384721"/>
                </a:cubicBezTo>
                <a:lnTo>
                  <a:pt x="509915" y="386953"/>
                </a:lnTo>
                <a:cubicBezTo>
                  <a:pt x="509419" y="388690"/>
                  <a:pt x="507559" y="390116"/>
                  <a:pt x="504334" y="391232"/>
                </a:cubicBezTo>
                <a:cubicBezTo>
                  <a:pt x="501109" y="392348"/>
                  <a:pt x="498877" y="393775"/>
                  <a:pt x="497637" y="395511"/>
                </a:cubicBezTo>
                <a:lnTo>
                  <a:pt x="493916" y="399232"/>
                </a:lnTo>
                <a:lnTo>
                  <a:pt x="486847" y="398488"/>
                </a:lnTo>
                <a:cubicBezTo>
                  <a:pt x="486347" y="398984"/>
                  <a:pt x="484980" y="401154"/>
                  <a:pt x="482748" y="404999"/>
                </a:cubicBezTo>
                <a:cubicBezTo>
                  <a:pt x="480516" y="408844"/>
                  <a:pt x="477663" y="412006"/>
                  <a:pt x="474190" y="414487"/>
                </a:cubicBezTo>
                <a:lnTo>
                  <a:pt x="445907" y="437555"/>
                </a:lnTo>
                <a:cubicBezTo>
                  <a:pt x="442931" y="439539"/>
                  <a:pt x="438590" y="442020"/>
                  <a:pt x="432885" y="444996"/>
                </a:cubicBezTo>
                <a:lnTo>
                  <a:pt x="430652" y="447229"/>
                </a:lnTo>
                <a:cubicBezTo>
                  <a:pt x="410805" y="460375"/>
                  <a:pt x="396788" y="466949"/>
                  <a:pt x="388603" y="466949"/>
                </a:cubicBezTo>
                <a:cubicBezTo>
                  <a:pt x="381901" y="466949"/>
                  <a:pt x="374086" y="465088"/>
                  <a:pt x="365156" y="461367"/>
                </a:cubicBezTo>
                <a:cubicBezTo>
                  <a:pt x="356227" y="457647"/>
                  <a:pt x="351390" y="453182"/>
                  <a:pt x="350646" y="447973"/>
                </a:cubicBezTo>
                <a:lnTo>
                  <a:pt x="346925" y="432718"/>
                </a:lnTo>
                <a:cubicBezTo>
                  <a:pt x="344692" y="429245"/>
                  <a:pt x="343576" y="424408"/>
                  <a:pt x="343576" y="418207"/>
                </a:cubicBezTo>
                <a:cubicBezTo>
                  <a:pt x="343576" y="415231"/>
                  <a:pt x="343824" y="413246"/>
                  <a:pt x="344320" y="412254"/>
                </a:cubicBezTo>
                <a:lnTo>
                  <a:pt x="344320" y="410022"/>
                </a:lnTo>
                <a:lnTo>
                  <a:pt x="343576" y="397743"/>
                </a:lnTo>
                <a:cubicBezTo>
                  <a:pt x="343576" y="394767"/>
                  <a:pt x="345933" y="393279"/>
                  <a:pt x="350646" y="393279"/>
                </a:cubicBezTo>
                <a:lnTo>
                  <a:pt x="349901" y="383233"/>
                </a:lnTo>
                <a:cubicBezTo>
                  <a:pt x="349901" y="382240"/>
                  <a:pt x="352072" y="378334"/>
                  <a:pt x="356413" y="371512"/>
                </a:cubicBezTo>
                <a:cubicBezTo>
                  <a:pt x="360753" y="364691"/>
                  <a:pt x="363668" y="360784"/>
                  <a:pt x="365156" y="359792"/>
                </a:cubicBezTo>
                <a:lnTo>
                  <a:pt x="368877" y="354955"/>
                </a:lnTo>
                <a:cubicBezTo>
                  <a:pt x="368629" y="351979"/>
                  <a:pt x="370367" y="348816"/>
                  <a:pt x="374092" y="345468"/>
                </a:cubicBezTo>
                <a:cubicBezTo>
                  <a:pt x="377816" y="342119"/>
                  <a:pt x="380797" y="338708"/>
                  <a:pt x="383033" y="335236"/>
                </a:cubicBezTo>
                <a:cubicBezTo>
                  <a:pt x="385269" y="331763"/>
                  <a:pt x="389492" y="327918"/>
                  <a:pt x="395701" y="323701"/>
                </a:cubicBezTo>
                <a:lnTo>
                  <a:pt x="406875" y="312539"/>
                </a:lnTo>
                <a:cubicBezTo>
                  <a:pt x="415568" y="303858"/>
                  <a:pt x="425005" y="296912"/>
                  <a:pt x="435187" y="291703"/>
                </a:cubicBezTo>
                <a:cubicBezTo>
                  <a:pt x="436675" y="291207"/>
                  <a:pt x="439717" y="288727"/>
                  <a:pt x="444311" y="284262"/>
                </a:cubicBezTo>
                <a:cubicBezTo>
                  <a:pt x="448906" y="279797"/>
                  <a:pt x="454122" y="276511"/>
                  <a:pt x="459959" y="274402"/>
                </a:cubicBezTo>
                <a:cubicBezTo>
                  <a:pt x="465796" y="272294"/>
                  <a:pt x="471507" y="269627"/>
                  <a:pt x="477094" y="266403"/>
                </a:cubicBezTo>
                <a:cubicBezTo>
                  <a:pt x="482681" y="263178"/>
                  <a:pt x="487091" y="261566"/>
                  <a:pt x="490323" y="261566"/>
                </a:cubicBezTo>
                <a:lnTo>
                  <a:pt x="493300" y="261566"/>
                </a:lnTo>
                <a:cubicBezTo>
                  <a:pt x="494292" y="261566"/>
                  <a:pt x="500873" y="258465"/>
                  <a:pt x="513043" y="252264"/>
                </a:cubicBezTo>
                <a:lnTo>
                  <a:pt x="515281" y="252264"/>
                </a:lnTo>
                <a:cubicBezTo>
                  <a:pt x="516273" y="252264"/>
                  <a:pt x="518631" y="253256"/>
                  <a:pt x="522356" y="255240"/>
                </a:cubicBezTo>
                <a:lnTo>
                  <a:pt x="523100" y="255240"/>
                </a:lnTo>
                <a:lnTo>
                  <a:pt x="529065" y="252264"/>
                </a:lnTo>
                <a:cubicBezTo>
                  <a:pt x="530057" y="251768"/>
                  <a:pt x="531297" y="251520"/>
                  <a:pt x="532786" y="251520"/>
                </a:cubicBezTo>
                <a:cubicBezTo>
                  <a:pt x="548184" y="251520"/>
                  <a:pt x="556629" y="262186"/>
                  <a:pt x="558121" y="283518"/>
                </a:cubicBezTo>
                <a:cubicBezTo>
                  <a:pt x="558617" y="287983"/>
                  <a:pt x="559860" y="290215"/>
                  <a:pt x="561848" y="290215"/>
                </a:cubicBezTo>
                <a:cubicBezTo>
                  <a:pt x="564328" y="290215"/>
                  <a:pt x="567866" y="285688"/>
                  <a:pt x="572461" y="276635"/>
                </a:cubicBezTo>
                <a:cubicBezTo>
                  <a:pt x="577055" y="267581"/>
                  <a:pt x="586796" y="263054"/>
                  <a:pt x="601683" y="263054"/>
                </a:cubicBezTo>
                <a:cubicBezTo>
                  <a:pt x="612349" y="263054"/>
                  <a:pt x="617682" y="269875"/>
                  <a:pt x="617682" y="283518"/>
                </a:cubicBezTo>
                <a:cubicBezTo>
                  <a:pt x="617682" y="299641"/>
                  <a:pt x="610488" y="314896"/>
                  <a:pt x="596102" y="329282"/>
                </a:cubicBezTo>
                <a:cubicBezTo>
                  <a:pt x="595109" y="331267"/>
                  <a:pt x="594365" y="333499"/>
                  <a:pt x="593869" y="335980"/>
                </a:cubicBezTo>
                <a:lnTo>
                  <a:pt x="588660" y="351235"/>
                </a:lnTo>
                <a:lnTo>
                  <a:pt x="588660" y="351979"/>
                </a:lnTo>
                <a:cubicBezTo>
                  <a:pt x="588660" y="353467"/>
                  <a:pt x="587606" y="355513"/>
                  <a:pt x="585497" y="358118"/>
                </a:cubicBezTo>
                <a:cubicBezTo>
                  <a:pt x="583389" y="360722"/>
                  <a:pt x="582335" y="363017"/>
                  <a:pt x="582335" y="365001"/>
                </a:cubicBezTo>
                <a:lnTo>
                  <a:pt x="583079" y="374303"/>
                </a:lnTo>
                <a:lnTo>
                  <a:pt x="581591" y="384721"/>
                </a:lnTo>
                <a:cubicBezTo>
                  <a:pt x="581591" y="389434"/>
                  <a:pt x="582457" y="392534"/>
                  <a:pt x="584189" y="394023"/>
                </a:cubicBezTo>
                <a:cubicBezTo>
                  <a:pt x="592104" y="392038"/>
                  <a:pt x="597854" y="388752"/>
                  <a:pt x="601441" y="384163"/>
                </a:cubicBezTo>
                <a:cubicBezTo>
                  <a:pt x="605028" y="379574"/>
                  <a:pt x="607562" y="377032"/>
                  <a:pt x="609043" y="376535"/>
                </a:cubicBezTo>
                <a:lnTo>
                  <a:pt x="612752" y="375047"/>
                </a:lnTo>
                <a:cubicBezTo>
                  <a:pt x="614980" y="371326"/>
                  <a:pt x="617577" y="368226"/>
                  <a:pt x="620542" y="365745"/>
                </a:cubicBezTo>
                <a:lnTo>
                  <a:pt x="626478" y="360536"/>
                </a:lnTo>
                <a:cubicBezTo>
                  <a:pt x="630187" y="360536"/>
                  <a:pt x="632412" y="358862"/>
                  <a:pt x="633155" y="355513"/>
                </a:cubicBezTo>
                <a:cubicBezTo>
                  <a:pt x="633897" y="352165"/>
                  <a:pt x="636556" y="349498"/>
                  <a:pt x="641131" y="347514"/>
                </a:cubicBezTo>
                <a:cubicBezTo>
                  <a:pt x="645706" y="345530"/>
                  <a:pt x="649972" y="341499"/>
                  <a:pt x="653929" y="335422"/>
                </a:cubicBezTo>
                <a:cubicBezTo>
                  <a:pt x="657887" y="329345"/>
                  <a:pt x="661966" y="326306"/>
                  <a:pt x="666167" y="326306"/>
                </a:cubicBezTo>
                <a:cubicBezTo>
                  <a:pt x="666909" y="326306"/>
                  <a:pt x="667713" y="326616"/>
                  <a:pt x="668579" y="327236"/>
                </a:cubicBezTo>
                <a:lnTo>
                  <a:pt x="668755" y="327413"/>
                </a:lnTo>
                <a:lnTo>
                  <a:pt x="675363" y="322492"/>
                </a:lnTo>
                <a:cubicBezTo>
                  <a:pt x="678495" y="320570"/>
                  <a:pt x="681053" y="319485"/>
                  <a:pt x="683039" y="319237"/>
                </a:cubicBezTo>
                <a:cubicBezTo>
                  <a:pt x="687009" y="318741"/>
                  <a:pt x="689491" y="317252"/>
                  <a:pt x="690483" y="314772"/>
                </a:cubicBezTo>
                <a:cubicBezTo>
                  <a:pt x="691475" y="312291"/>
                  <a:pt x="693894" y="310245"/>
                  <a:pt x="697738" y="308633"/>
                </a:cubicBezTo>
                <a:cubicBezTo>
                  <a:pt x="701583" y="307020"/>
                  <a:pt x="706048" y="303424"/>
                  <a:pt x="711133" y="297843"/>
                </a:cubicBezTo>
                <a:cubicBezTo>
                  <a:pt x="716218" y="292261"/>
                  <a:pt x="721737" y="288479"/>
                  <a:pt x="727690" y="286494"/>
                </a:cubicBezTo>
                <a:lnTo>
                  <a:pt x="732155" y="281285"/>
                </a:lnTo>
                <a:lnTo>
                  <a:pt x="737736" y="279797"/>
                </a:lnTo>
                <a:lnTo>
                  <a:pt x="739968" y="274960"/>
                </a:lnTo>
                <a:cubicBezTo>
                  <a:pt x="752123" y="267767"/>
                  <a:pt x="760806" y="260946"/>
                  <a:pt x="766019" y="254496"/>
                </a:cubicBezTo>
                <a:cubicBezTo>
                  <a:pt x="766515" y="253504"/>
                  <a:pt x="767631" y="252512"/>
                  <a:pt x="769368" y="251520"/>
                </a:cubicBezTo>
                <a:cubicBezTo>
                  <a:pt x="771104" y="250528"/>
                  <a:pt x="772964" y="248791"/>
                  <a:pt x="774949" y="246311"/>
                </a:cubicBezTo>
                <a:cubicBezTo>
                  <a:pt x="784126" y="237133"/>
                  <a:pt x="795041" y="232544"/>
                  <a:pt x="807691" y="232544"/>
                </a:cubicBezTo>
                <a:cubicBezTo>
                  <a:pt x="822574" y="232544"/>
                  <a:pt x="830511" y="241598"/>
                  <a:pt x="831503" y="259705"/>
                </a:cubicBezTo>
                <a:lnTo>
                  <a:pt x="833736" y="265286"/>
                </a:lnTo>
                <a:cubicBezTo>
                  <a:pt x="835720" y="268759"/>
                  <a:pt x="838511" y="275828"/>
                  <a:pt x="842108" y="286494"/>
                </a:cubicBezTo>
                <a:cubicBezTo>
                  <a:pt x="845704" y="297160"/>
                  <a:pt x="847503" y="303734"/>
                  <a:pt x="847503" y="306214"/>
                </a:cubicBezTo>
                <a:cubicBezTo>
                  <a:pt x="847503" y="312911"/>
                  <a:pt x="845394" y="319609"/>
                  <a:pt x="841177" y="326306"/>
                </a:cubicBezTo>
                <a:cubicBezTo>
                  <a:pt x="837705" y="328042"/>
                  <a:pt x="829395" y="337344"/>
                  <a:pt x="816249" y="354211"/>
                </a:cubicBezTo>
                <a:lnTo>
                  <a:pt x="812528" y="356816"/>
                </a:lnTo>
                <a:cubicBezTo>
                  <a:pt x="810543" y="361281"/>
                  <a:pt x="807939" y="365745"/>
                  <a:pt x="804714" y="370210"/>
                </a:cubicBezTo>
                <a:cubicBezTo>
                  <a:pt x="799753" y="371947"/>
                  <a:pt x="797273" y="373807"/>
                  <a:pt x="797273" y="375791"/>
                </a:cubicBezTo>
                <a:lnTo>
                  <a:pt x="797273" y="382489"/>
                </a:lnTo>
                <a:cubicBezTo>
                  <a:pt x="797273" y="382985"/>
                  <a:pt x="796715" y="383977"/>
                  <a:pt x="795599" y="385465"/>
                </a:cubicBezTo>
                <a:cubicBezTo>
                  <a:pt x="794482" y="386953"/>
                  <a:pt x="792932" y="389806"/>
                  <a:pt x="790948" y="394023"/>
                </a:cubicBezTo>
                <a:lnTo>
                  <a:pt x="787971" y="398488"/>
                </a:lnTo>
                <a:cubicBezTo>
                  <a:pt x="786979" y="399480"/>
                  <a:pt x="785987" y="401526"/>
                  <a:pt x="784995" y="404627"/>
                </a:cubicBezTo>
                <a:cubicBezTo>
                  <a:pt x="784002" y="407727"/>
                  <a:pt x="782576" y="410518"/>
                  <a:pt x="780716" y="412998"/>
                </a:cubicBezTo>
                <a:cubicBezTo>
                  <a:pt x="778855" y="415479"/>
                  <a:pt x="777925" y="417463"/>
                  <a:pt x="777925" y="418951"/>
                </a:cubicBezTo>
                <a:cubicBezTo>
                  <a:pt x="777925" y="422672"/>
                  <a:pt x="782762" y="424533"/>
                  <a:pt x="792436" y="424533"/>
                </a:cubicBezTo>
                <a:cubicBezTo>
                  <a:pt x="792932" y="424533"/>
                  <a:pt x="794793" y="423788"/>
                  <a:pt x="798017" y="422300"/>
                </a:cubicBezTo>
                <a:lnTo>
                  <a:pt x="803226" y="423788"/>
                </a:lnTo>
                <a:cubicBezTo>
                  <a:pt x="803722" y="423788"/>
                  <a:pt x="804962" y="422982"/>
                  <a:pt x="806947" y="421370"/>
                </a:cubicBezTo>
                <a:cubicBezTo>
                  <a:pt x="808931" y="419758"/>
                  <a:pt x="811970" y="418455"/>
                  <a:pt x="816062" y="417463"/>
                </a:cubicBezTo>
                <a:cubicBezTo>
                  <a:pt x="820155" y="416471"/>
                  <a:pt x="823752" y="414983"/>
                  <a:pt x="826853" y="412998"/>
                </a:cubicBezTo>
                <a:cubicBezTo>
                  <a:pt x="829953" y="411014"/>
                  <a:pt x="833673" y="409278"/>
                  <a:pt x="838012" y="407789"/>
                </a:cubicBezTo>
                <a:cubicBezTo>
                  <a:pt x="842351" y="406301"/>
                  <a:pt x="846504" y="403883"/>
                  <a:pt x="850473" y="400534"/>
                </a:cubicBezTo>
                <a:cubicBezTo>
                  <a:pt x="854442" y="397185"/>
                  <a:pt x="858349" y="394767"/>
                  <a:pt x="862193" y="393279"/>
                </a:cubicBezTo>
                <a:cubicBezTo>
                  <a:pt x="866038" y="391790"/>
                  <a:pt x="869635" y="389496"/>
                  <a:pt x="872983" y="386395"/>
                </a:cubicBezTo>
                <a:cubicBezTo>
                  <a:pt x="876332" y="383295"/>
                  <a:pt x="880115" y="380380"/>
                  <a:pt x="884332" y="377652"/>
                </a:cubicBezTo>
                <a:cubicBezTo>
                  <a:pt x="888548" y="374923"/>
                  <a:pt x="895246" y="368970"/>
                  <a:pt x="904423" y="359792"/>
                </a:cubicBezTo>
                <a:cubicBezTo>
                  <a:pt x="907398" y="357436"/>
                  <a:pt x="909908" y="355606"/>
                  <a:pt x="911953" y="354304"/>
                </a:cubicBezTo>
                <a:lnTo>
                  <a:pt x="915505" y="352563"/>
                </a:lnTo>
                <a:lnTo>
                  <a:pt x="915730" y="351142"/>
                </a:lnTo>
                <a:cubicBezTo>
                  <a:pt x="916723" y="348723"/>
                  <a:pt x="918213" y="347018"/>
                  <a:pt x="920199" y="346026"/>
                </a:cubicBezTo>
                <a:lnTo>
                  <a:pt x="921700" y="344589"/>
                </a:lnTo>
                <a:lnTo>
                  <a:pt x="923207" y="342119"/>
                </a:lnTo>
                <a:cubicBezTo>
                  <a:pt x="925129" y="338832"/>
                  <a:pt x="927191" y="336367"/>
                  <a:pt x="929393" y="334724"/>
                </a:cubicBezTo>
                <a:lnTo>
                  <a:pt x="934473" y="332941"/>
                </a:lnTo>
                <a:lnTo>
                  <a:pt x="936591" y="331143"/>
                </a:lnTo>
                <a:cubicBezTo>
                  <a:pt x="940317" y="329903"/>
                  <a:pt x="942180" y="328290"/>
                  <a:pt x="942180" y="326306"/>
                </a:cubicBezTo>
                <a:cubicBezTo>
                  <a:pt x="942180" y="324570"/>
                  <a:pt x="945409" y="321097"/>
                  <a:pt x="951866" y="315888"/>
                </a:cubicBezTo>
                <a:cubicBezTo>
                  <a:pt x="958323" y="310679"/>
                  <a:pt x="963041" y="306152"/>
                  <a:pt x="966019" y="302307"/>
                </a:cubicBezTo>
                <a:cubicBezTo>
                  <a:pt x="968997" y="298463"/>
                  <a:pt x="971481" y="296540"/>
                  <a:pt x="973469" y="296540"/>
                </a:cubicBezTo>
                <a:lnTo>
                  <a:pt x="974957" y="295052"/>
                </a:lnTo>
                <a:cubicBezTo>
                  <a:pt x="975453" y="288851"/>
                  <a:pt x="977814" y="285750"/>
                  <a:pt x="982038" y="285750"/>
                </a:cubicBezTo>
                <a:lnTo>
                  <a:pt x="985759" y="283518"/>
                </a:lnTo>
                <a:lnTo>
                  <a:pt x="986509" y="280541"/>
                </a:lnTo>
                <a:lnTo>
                  <a:pt x="988742" y="279053"/>
                </a:lnTo>
                <a:lnTo>
                  <a:pt x="991724" y="279053"/>
                </a:lnTo>
                <a:lnTo>
                  <a:pt x="993584" y="277565"/>
                </a:lnTo>
                <a:cubicBezTo>
                  <a:pt x="994080" y="271364"/>
                  <a:pt x="996998" y="266527"/>
                  <a:pt x="1002337" y="263054"/>
                </a:cubicBezTo>
                <a:cubicBezTo>
                  <a:pt x="1007675" y="259581"/>
                  <a:pt x="1017423" y="249845"/>
                  <a:pt x="1031579" y="233846"/>
                </a:cubicBezTo>
                <a:cubicBezTo>
                  <a:pt x="1045735" y="217847"/>
                  <a:pt x="1053682" y="207615"/>
                  <a:pt x="1055421" y="203151"/>
                </a:cubicBezTo>
                <a:cubicBezTo>
                  <a:pt x="1057159" y="198686"/>
                  <a:pt x="1060325" y="192671"/>
                  <a:pt x="1064920" y="185105"/>
                </a:cubicBezTo>
                <a:cubicBezTo>
                  <a:pt x="1069514" y="177540"/>
                  <a:pt x="1072060" y="170408"/>
                  <a:pt x="1072556" y="163711"/>
                </a:cubicBezTo>
                <a:cubicBezTo>
                  <a:pt x="1072060" y="162719"/>
                  <a:pt x="1071316" y="161727"/>
                  <a:pt x="1070324" y="160735"/>
                </a:cubicBezTo>
                <a:lnTo>
                  <a:pt x="1054325" y="168548"/>
                </a:lnTo>
                <a:cubicBezTo>
                  <a:pt x="1054325" y="167804"/>
                  <a:pt x="1051844" y="166688"/>
                  <a:pt x="1046883" y="165199"/>
                </a:cubicBezTo>
                <a:cubicBezTo>
                  <a:pt x="1043162" y="167432"/>
                  <a:pt x="1040434" y="169664"/>
                  <a:pt x="1038698" y="171897"/>
                </a:cubicBezTo>
                <a:cubicBezTo>
                  <a:pt x="1036961" y="174129"/>
                  <a:pt x="1035597" y="175245"/>
                  <a:pt x="1034605" y="175245"/>
                </a:cubicBezTo>
                <a:lnTo>
                  <a:pt x="1029396" y="174501"/>
                </a:lnTo>
                <a:lnTo>
                  <a:pt x="1013025" y="176362"/>
                </a:lnTo>
                <a:cubicBezTo>
                  <a:pt x="998390" y="177602"/>
                  <a:pt x="987352" y="180578"/>
                  <a:pt x="979911" y="185291"/>
                </a:cubicBezTo>
                <a:lnTo>
                  <a:pt x="964656" y="189756"/>
                </a:lnTo>
                <a:lnTo>
                  <a:pt x="961307" y="189756"/>
                </a:lnTo>
                <a:cubicBezTo>
                  <a:pt x="959323" y="189756"/>
                  <a:pt x="956346" y="190996"/>
                  <a:pt x="952378" y="193477"/>
                </a:cubicBezTo>
                <a:lnTo>
                  <a:pt x="943820" y="192733"/>
                </a:lnTo>
                <a:cubicBezTo>
                  <a:pt x="935882" y="196949"/>
                  <a:pt x="930053" y="199058"/>
                  <a:pt x="926332" y="199058"/>
                </a:cubicBezTo>
                <a:cubicBezTo>
                  <a:pt x="925836" y="199058"/>
                  <a:pt x="924348" y="198810"/>
                  <a:pt x="921868" y="198314"/>
                </a:cubicBezTo>
                <a:lnTo>
                  <a:pt x="883917" y="208732"/>
                </a:lnTo>
                <a:cubicBezTo>
                  <a:pt x="880940" y="209724"/>
                  <a:pt x="874243" y="214809"/>
                  <a:pt x="863825" y="223987"/>
                </a:cubicBezTo>
                <a:lnTo>
                  <a:pt x="860848" y="224731"/>
                </a:lnTo>
                <a:cubicBezTo>
                  <a:pt x="858368" y="224731"/>
                  <a:pt x="855453" y="221940"/>
                  <a:pt x="852104" y="216359"/>
                </a:cubicBezTo>
                <a:cubicBezTo>
                  <a:pt x="848756" y="210778"/>
                  <a:pt x="847081" y="205755"/>
                  <a:pt x="847081" y="201290"/>
                </a:cubicBezTo>
                <a:cubicBezTo>
                  <a:pt x="847081" y="176734"/>
                  <a:pt x="868165" y="162471"/>
                  <a:pt x="910333" y="158502"/>
                </a:cubicBezTo>
                <a:lnTo>
                  <a:pt x="925588" y="152549"/>
                </a:lnTo>
                <a:lnTo>
                  <a:pt x="926332" y="152549"/>
                </a:lnTo>
                <a:lnTo>
                  <a:pt x="930425" y="154037"/>
                </a:lnTo>
                <a:lnTo>
                  <a:pt x="931913" y="154037"/>
                </a:lnTo>
                <a:cubicBezTo>
                  <a:pt x="933402" y="154037"/>
                  <a:pt x="935758" y="153107"/>
                  <a:pt x="938983" y="151247"/>
                </a:cubicBezTo>
                <a:cubicBezTo>
                  <a:pt x="942207" y="149386"/>
                  <a:pt x="949401" y="147092"/>
                  <a:pt x="960563" y="144364"/>
                </a:cubicBezTo>
                <a:lnTo>
                  <a:pt x="975818" y="140271"/>
                </a:lnTo>
                <a:lnTo>
                  <a:pt x="980655" y="141015"/>
                </a:lnTo>
                <a:cubicBezTo>
                  <a:pt x="983135" y="141015"/>
                  <a:pt x="985926" y="140023"/>
                  <a:pt x="989026" y="138038"/>
                </a:cubicBezTo>
                <a:cubicBezTo>
                  <a:pt x="992127" y="136054"/>
                  <a:pt x="996840" y="134628"/>
                  <a:pt x="1003165" y="133760"/>
                </a:cubicBezTo>
                <a:cubicBezTo>
                  <a:pt x="1009490" y="132891"/>
                  <a:pt x="1013893" y="131961"/>
                  <a:pt x="1016374" y="130969"/>
                </a:cubicBezTo>
                <a:lnTo>
                  <a:pt x="1022327" y="129481"/>
                </a:lnTo>
                <a:cubicBezTo>
                  <a:pt x="1023319" y="129481"/>
                  <a:pt x="1025365" y="128613"/>
                  <a:pt x="1028466" y="126876"/>
                </a:cubicBezTo>
                <a:cubicBezTo>
                  <a:pt x="1031566" y="125140"/>
                  <a:pt x="1035597" y="124272"/>
                  <a:pt x="1040558" y="124272"/>
                </a:cubicBezTo>
                <a:cubicBezTo>
                  <a:pt x="1041302" y="124272"/>
                  <a:pt x="1043162" y="124768"/>
                  <a:pt x="1046139" y="125760"/>
                </a:cubicBezTo>
                <a:lnTo>
                  <a:pt x="1051348" y="124272"/>
                </a:lnTo>
                <a:lnTo>
                  <a:pt x="1055069" y="120551"/>
                </a:lnTo>
                <a:lnTo>
                  <a:pt x="1055813" y="120551"/>
                </a:lnTo>
                <a:lnTo>
                  <a:pt x="1059162" y="122039"/>
                </a:lnTo>
                <a:lnTo>
                  <a:pt x="1059906" y="122039"/>
                </a:lnTo>
                <a:cubicBezTo>
                  <a:pt x="1065859" y="122039"/>
                  <a:pt x="1071147" y="120861"/>
                  <a:pt x="1075771" y="118505"/>
                </a:cubicBezTo>
                <a:cubicBezTo>
                  <a:pt x="1080395" y="116148"/>
                  <a:pt x="1084274" y="114474"/>
                  <a:pt x="1087407" y="113482"/>
                </a:cubicBezTo>
                <a:cubicBezTo>
                  <a:pt x="1090540" y="112490"/>
                  <a:pt x="1092483" y="111745"/>
                  <a:pt x="1093235" y="111249"/>
                </a:cubicBezTo>
                <a:cubicBezTo>
                  <a:pt x="1093987" y="110753"/>
                  <a:pt x="1094613" y="110505"/>
                  <a:pt x="1095113" y="110505"/>
                </a:cubicBezTo>
                <a:lnTo>
                  <a:pt x="1101130" y="111249"/>
                </a:lnTo>
                <a:cubicBezTo>
                  <a:pt x="1103114" y="111249"/>
                  <a:pt x="1105779" y="107715"/>
                  <a:pt x="1109124" y="100645"/>
                </a:cubicBezTo>
                <a:cubicBezTo>
                  <a:pt x="1112468" y="93576"/>
                  <a:pt x="1116248" y="88429"/>
                  <a:pt x="1120463" y="85204"/>
                </a:cubicBezTo>
                <a:cubicBezTo>
                  <a:pt x="1124678" y="81980"/>
                  <a:pt x="1128892" y="75903"/>
                  <a:pt x="1133105" y="66973"/>
                </a:cubicBezTo>
                <a:cubicBezTo>
                  <a:pt x="1134097" y="65733"/>
                  <a:pt x="1135213" y="63810"/>
                  <a:pt x="1136454" y="61206"/>
                </a:cubicBezTo>
                <a:cubicBezTo>
                  <a:pt x="1137694" y="58601"/>
                  <a:pt x="1138686" y="57299"/>
                  <a:pt x="1139430" y="57299"/>
                </a:cubicBezTo>
                <a:cubicBezTo>
                  <a:pt x="1143147" y="57299"/>
                  <a:pt x="1146121" y="54943"/>
                  <a:pt x="1148354" y="50230"/>
                </a:cubicBezTo>
                <a:cubicBezTo>
                  <a:pt x="1155788" y="41548"/>
                  <a:pt x="1161859" y="37207"/>
                  <a:pt x="1166568" y="37207"/>
                </a:cubicBezTo>
                <a:close/>
                <a:moveTo>
                  <a:pt x="337659" y="0"/>
                </a:moveTo>
                <a:lnTo>
                  <a:pt x="339147" y="0"/>
                </a:lnTo>
                <a:cubicBezTo>
                  <a:pt x="342372" y="1985"/>
                  <a:pt x="347023" y="3101"/>
                  <a:pt x="353100" y="3349"/>
                </a:cubicBezTo>
                <a:cubicBezTo>
                  <a:pt x="359177" y="3597"/>
                  <a:pt x="363208" y="7814"/>
                  <a:pt x="365192" y="15999"/>
                </a:cubicBezTo>
                <a:lnTo>
                  <a:pt x="369657" y="25301"/>
                </a:lnTo>
                <a:cubicBezTo>
                  <a:pt x="371145" y="28278"/>
                  <a:pt x="371890" y="30758"/>
                  <a:pt x="371890" y="32742"/>
                </a:cubicBezTo>
                <a:cubicBezTo>
                  <a:pt x="371890" y="37455"/>
                  <a:pt x="372572" y="40804"/>
                  <a:pt x="373936" y="42788"/>
                </a:cubicBezTo>
                <a:cubicBezTo>
                  <a:pt x="375300" y="44773"/>
                  <a:pt x="375982" y="46261"/>
                  <a:pt x="375982" y="47253"/>
                </a:cubicBezTo>
                <a:cubicBezTo>
                  <a:pt x="375982" y="48741"/>
                  <a:pt x="375300" y="50788"/>
                  <a:pt x="373936" y="53392"/>
                </a:cubicBezTo>
                <a:cubicBezTo>
                  <a:pt x="372572" y="55997"/>
                  <a:pt x="371890" y="59283"/>
                  <a:pt x="371890" y="63252"/>
                </a:cubicBezTo>
                <a:cubicBezTo>
                  <a:pt x="371890" y="64740"/>
                  <a:pt x="370897" y="67345"/>
                  <a:pt x="368913" y="71066"/>
                </a:cubicBezTo>
                <a:lnTo>
                  <a:pt x="365937" y="77763"/>
                </a:lnTo>
                <a:cubicBezTo>
                  <a:pt x="359239" y="100583"/>
                  <a:pt x="352914" y="111993"/>
                  <a:pt x="346961" y="111993"/>
                </a:cubicBezTo>
                <a:cubicBezTo>
                  <a:pt x="332574" y="111993"/>
                  <a:pt x="325381" y="107405"/>
                  <a:pt x="325381" y="98227"/>
                </a:cubicBezTo>
                <a:cubicBezTo>
                  <a:pt x="325381" y="88801"/>
                  <a:pt x="332574" y="77887"/>
                  <a:pt x="346961" y="65485"/>
                </a:cubicBezTo>
                <a:cubicBezTo>
                  <a:pt x="348449" y="64492"/>
                  <a:pt x="350682" y="61206"/>
                  <a:pt x="353658" y="55625"/>
                </a:cubicBezTo>
                <a:cubicBezTo>
                  <a:pt x="356635" y="50044"/>
                  <a:pt x="358123" y="46509"/>
                  <a:pt x="358123" y="45021"/>
                </a:cubicBezTo>
                <a:cubicBezTo>
                  <a:pt x="358123" y="40308"/>
                  <a:pt x="355891" y="37951"/>
                  <a:pt x="351426" y="37951"/>
                </a:cubicBezTo>
                <a:cubicBezTo>
                  <a:pt x="347457" y="37951"/>
                  <a:pt x="343922" y="39006"/>
                  <a:pt x="340822" y="41114"/>
                </a:cubicBezTo>
                <a:cubicBezTo>
                  <a:pt x="337721" y="43222"/>
                  <a:pt x="334000" y="44525"/>
                  <a:pt x="329660" y="45021"/>
                </a:cubicBezTo>
                <a:cubicBezTo>
                  <a:pt x="325319" y="45517"/>
                  <a:pt x="322404" y="46261"/>
                  <a:pt x="320916" y="47253"/>
                </a:cubicBezTo>
                <a:lnTo>
                  <a:pt x="314963" y="50230"/>
                </a:lnTo>
                <a:cubicBezTo>
                  <a:pt x="310746" y="52214"/>
                  <a:pt x="303305" y="56803"/>
                  <a:pt x="292639" y="63996"/>
                </a:cubicBezTo>
                <a:lnTo>
                  <a:pt x="192168" y="143991"/>
                </a:lnTo>
                <a:lnTo>
                  <a:pt x="190680" y="149945"/>
                </a:lnTo>
                <a:cubicBezTo>
                  <a:pt x="190184" y="150689"/>
                  <a:pt x="188137" y="152177"/>
                  <a:pt x="184541" y="154409"/>
                </a:cubicBezTo>
                <a:cubicBezTo>
                  <a:pt x="180944" y="156642"/>
                  <a:pt x="178401" y="160239"/>
                  <a:pt x="176913" y="165199"/>
                </a:cubicBezTo>
                <a:cubicBezTo>
                  <a:pt x="171700" y="174377"/>
                  <a:pt x="166365" y="181074"/>
                  <a:pt x="160908" y="185291"/>
                </a:cubicBezTo>
                <a:lnTo>
                  <a:pt x="147886" y="202779"/>
                </a:lnTo>
                <a:lnTo>
                  <a:pt x="144909" y="209476"/>
                </a:lnTo>
                <a:cubicBezTo>
                  <a:pt x="141437" y="210964"/>
                  <a:pt x="132505" y="221382"/>
                  <a:pt x="118114" y="240730"/>
                </a:cubicBezTo>
                <a:cubicBezTo>
                  <a:pt x="112905" y="246931"/>
                  <a:pt x="108689" y="250776"/>
                  <a:pt x="105464" y="252264"/>
                </a:cubicBezTo>
                <a:cubicBezTo>
                  <a:pt x="104968" y="252264"/>
                  <a:pt x="104720" y="252512"/>
                  <a:pt x="104720" y="253008"/>
                </a:cubicBezTo>
                <a:lnTo>
                  <a:pt x="106208" y="258961"/>
                </a:lnTo>
                <a:lnTo>
                  <a:pt x="106208" y="260449"/>
                </a:lnTo>
                <a:cubicBezTo>
                  <a:pt x="106208" y="263178"/>
                  <a:pt x="98023" y="276200"/>
                  <a:pt x="81652" y="299517"/>
                </a:cubicBezTo>
                <a:lnTo>
                  <a:pt x="80907" y="301005"/>
                </a:lnTo>
                <a:cubicBezTo>
                  <a:pt x="79419" y="310431"/>
                  <a:pt x="77124" y="317624"/>
                  <a:pt x="74021" y="322585"/>
                </a:cubicBezTo>
                <a:cubicBezTo>
                  <a:pt x="70919" y="327546"/>
                  <a:pt x="68995" y="331515"/>
                  <a:pt x="68251" y="334491"/>
                </a:cubicBezTo>
                <a:cubicBezTo>
                  <a:pt x="67507" y="337468"/>
                  <a:pt x="66143" y="340383"/>
                  <a:pt x="64158" y="343235"/>
                </a:cubicBezTo>
                <a:cubicBezTo>
                  <a:pt x="62174" y="346088"/>
                  <a:pt x="60376" y="349808"/>
                  <a:pt x="58763" y="354397"/>
                </a:cubicBezTo>
                <a:cubicBezTo>
                  <a:pt x="57151" y="358986"/>
                  <a:pt x="55601" y="362397"/>
                  <a:pt x="54113" y="364629"/>
                </a:cubicBezTo>
                <a:cubicBezTo>
                  <a:pt x="52624" y="366862"/>
                  <a:pt x="51756" y="369156"/>
                  <a:pt x="51508" y="371512"/>
                </a:cubicBezTo>
                <a:cubicBezTo>
                  <a:pt x="51260" y="373869"/>
                  <a:pt x="49648" y="377528"/>
                  <a:pt x="46671" y="382489"/>
                </a:cubicBezTo>
                <a:cubicBezTo>
                  <a:pt x="48159" y="387201"/>
                  <a:pt x="48904" y="389806"/>
                  <a:pt x="48904" y="390302"/>
                </a:cubicBezTo>
                <a:cubicBezTo>
                  <a:pt x="48904" y="391294"/>
                  <a:pt x="46919" y="399852"/>
                  <a:pt x="42950" y="415975"/>
                </a:cubicBezTo>
                <a:lnTo>
                  <a:pt x="42950" y="417463"/>
                </a:lnTo>
                <a:cubicBezTo>
                  <a:pt x="42950" y="420192"/>
                  <a:pt x="43943" y="423292"/>
                  <a:pt x="45927" y="426765"/>
                </a:cubicBezTo>
                <a:cubicBezTo>
                  <a:pt x="47911" y="430238"/>
                  <a:pt x="49648" y="431974"/>
                  <a:pt x="51136" y="431974"/>
                </a:cubicBezTo>
                <a:cubicBezTo>
                  <a:pt x="53120" y="431974"/>
                  <a:pt x="59567" y="428749"/>
                  <a:pt x="70475" y="422300"/>
                </a:cubicBezTo>
                <a:cubicBezTo>
                  <a:pt x="81383" y="415851"/>
                  <a:pt x="89192" y="409402"/>
                  <a:pt x="93901" y="402952"/>
                </a:cubicBezTo>
                <a:lnTo>
                  <a:pt x="102830" y="398488"/>
                </a:lnTo>
                <a:lnTo>
                  <a:pt x="108406" y="393279"/>
                </a:lnTo>
                <a:cubicBezTo>
                  <a:pt x="113363" y="392782"/>
                  <a:pt x="116585" y="392286"/>
                  <a:pt x="118074" y="391790"/>
                </a:cubicBezTo>
                <a:cubicBezTo>
                  <a:pt x="122539" y="381124"/>
                  <a:pt x="126381" y="375047"/>
                  <a:pt x="129602" y="373559"/>
                </a:cubicBezTo>
                <a:lnTo>
                  <a:pt x="136671" y="373559"/>
                </a:lnTo>
                <a:cubicBezTo>
                  <a:pt x="139148" y="371326"/>
                  <a:pt x="140386" y="367978"/>
                  <a:pt x="140386" y="363513"/>
                </a:cubicBezTo>
                <a:cubicBezTo>
                  <a:pt x="140386" y="362025"/>
                  <a:pt x="143920" y="357560"/>
                  <a:pt x="150987" y="350118"/>
                </a:cubicBezTo>
                <a:cubicBezTo>
                  <a:pt x="158055" y="342677"/>
                  <a:pt x="163386" y="336848"/>
                  <a:pt x="166981" y="332631"/>
                </a:cubicBezTo>
                <a:cubicBezTo>
                  <a:pt x="170575" y="328414"/>
                  <a:pt x="172869" y="326058"/>
                  <a:pt x="173861" y="325562"/>
                </a:cubicBezTo>
                <a:cubicBezTo>
                  <a:pt x="175345" y="321841"/>
                  <a:pt x="178939" y="317314"/>
                  <a:pt x="184642" y="311981"/>
                </a:cubicBezTo>
                <a:cubicBezTo>
                  <a:pt x="190345" y="306648"/>
                  <a:pt x="194127" y="301687"/>
                  <a:pt x="195988" y="297098"/>
                </a:cubicBezTo>
                <a:cubicBezTo>
                  <a:pt x="197848" y="292510"/>
                  <a:pt x="200637" y="290215"/>
                  <a:pt x="204353" y="290215"/>
                </a:cubicBezTo>
                <a:cubicBezTo>
                  <a:pt x="207826" y="290215"/>
                  <a:pt x="209562" y="289471"/>
                  <a:pt x="209562" y="287983"/>
                </a:cubicBezTo>
                <a:cubicBezTo>
                  <a:pt x="209562" y="286990"/>
                  <a:pt x="210306" y="285006"/>
                  <a:pt x="211795" y="282030"/>
                </a:cubicBezTo>
                <a:lnTo>
                  <a:pt x="212533" y="279053"/>
                </a:lnTo>
                <a:cubicBezTo>
                  <a:pt x="216998" y="272604"/>
                  <a:pt x="220843" y="268263"/>
                  <a:pt x="224067" y="266031"/>
                </a:cubicBezTo>
                <a:lnTo>
                  <a:pt x="227038" y="262310"/>
                </a:lnTo>
                <a:cubicBezTo>
                  <a:pt x="229022" y="258093"/>
                  <a:pt x="230883" y="255489"/>
                  <a:pt x="232619" y="254496"/>
                </a:cubicBezTo>
                <a:lnTo>
                  <a:pt x="237078" y="250032"/>
                </a:lnTo>
                <a:cubicBezTo>
                  <a:pt x="237574" y="246807"/>
                  <a:pt x="239186" y="243954"/>
                  <a:pt x="241915" y="241474"/>
                </a:cubicBezTo>
                <a:cubicBezTo>
                  <a:pt x="244643" y="238993"/>
                  <a:pt x="247681" y="234715"/>
                  <a:pt x="251028" y="228637"/>
                </a:cubicBezTo>
                <a:cubicBezTo>
                  <a:pt x="254375" y="222560"/>
                  <a:pt x="258030" y="217413"/>
                  <a:pt x="261995" y="213197"/>
                </a:cubicBezTo>
                <a:cubicBezTo>
                  <a:pt x="267948" y="209476"/>
                  <a:pt x="272722" y="202593"/>
                  <a:pt x="276317" y="192547"/>
                </a:cubicBezTo>
                <a:cubicBezTo>
                  <a:pt x="279912" y="182501"/>
                  <a:pt x="284808" y="175245"/>
                  <a:pt x="291005" y="170781"/>
                </a:cubicBezTo>
                <a:lnTo>
                  <a:pt x="300179" y="155526"/>
                </a:lnTo>
                <a:cubicBezTo>
                  <a:pt x="304644" y="149821"/>
                  <a:pt x="309977" y="146968"/>
                  <a:pt x="316178" y="146968"/>
                </a:cubicBezTo>
                <a:cubicBezTo>
                  <a:pt x="321387" y="146968"/>
                  <a:pt x="328022" y="152363"/>
                  <a:pt x="336084" y="163153"/>
                </a:cubicBezTo>
                <a:cubicBezTo>
                  <a:pt x="344145" y="173943"/>
                  <a:pt x="348176" y="184299"/>
                  <a:pt x="348176" y="194221"/>
                </a:cubicBezTo>
                <a:lnTo>
                  <a:pt x="344827" y="209104"/>
                </a:lnTo>
                <a:cubicBezTo>
                  <a:pt x="342843" y="221506"/>
                  <a:pt x="339990" y="230250"/>
                  <a:pt x="336270" y="235335"/>
                </a:cubicBezTo>
                <a:cubicBezTo>
                  <a:pt x="332549" y="240420"/>
                  <a:pt x="330379" y="244823"/>
                  <a:pt x="329758" y="248543"/>
                </a:cubicBezTo>
                <a:cubicBezTo>
                  <a:pt x="329138" y="252264"/>
                  <a:pt x="327092" y="256357"/>
                  <a:pt x="323619" y="260822"/>
                </a:cubicBezTo>
                <a:cubicBezTo>
                  <a:pt x="320147" y="265286"/>
                  <a:pt x="317170" y="272356"/>
                  <a:pt x="314690" y="282030"/>
                </a:cubicBezTo>
                <a:lnTo>
                  <a:pt x="303900" y="302493"/>
                </a:lnTo>
                <a:lnTo>
                  <a:pt x="300923" y="311051"/>
                </a:lnTo>
                <a:cubicBezTo>
                  <a:pt x="298195" y="320477"/>
                  <a:pt x="296706" y="326058"/>
                  <a:pt x="296458" y="327794"/>
                </a:cubicBezTo>
                <a:cubicBezTo>
                  <a:pt x="296210" y="328786"/>
                  <a:pt x="295776" y="329841"/>
                  <a:pt x="295156" y="330957"/>
                </a:cubicBezTo>
                <a:cubicBezTo>
                  <a:pt x="294536" y="332073"/>
                  <a:pt x="293854" y="333065"/>
                  <a:pt x="293110" y="333933"/>
                </a:cubicBezTo>
                <a:cubicBezTo>
                  <a:pt x="292365" y="334802"/>
                  <a:pt x="291621" y="336166"/>
                  <a:pt x="290877" y="338026"/>
                </a:cubicBezTo>
                <a:cubicBezTo>
                  <a:pt x="290133" y="339886"/>
                  <a:pt x="289699" y="340817"/>
                  <a:pt x="289575" y="340817"/>
                </a:cubicBezTo>
                <a:cubicBezTo>
                  <a:pt x="289451" y="340817"/>
                  <a:pt x="289389" y="340693"/>
                  <a:pt x="289389" y="340445"/>
                </a:cubicBezTo>
                <a:cubicBezTo>
                  <a:pt x="286412" y="346150"/>
                  <a:pt x="284924" y="349498"/>
                  <a:pt x="284924" y="350490"/>
                </a:cubicBezTo>
                <a:cubicBezTo>
                  <a:pt x="284924" y="352971"/>
                  <a:pt x="285668" y="354211"/>
                  <a:pt x="287156" y="354211"/>
                </a:cubicBezTo>
                <a:cubicBezTo>
                  <a:pt x="289141" y="354211"/>
                  <a:pt x="291435" y="352723"/>
                  <a:pt x="294040" y="349746"/>
                </a:cubicBezTo>
                <a:cubicBezTo>
                  <a:pt x="296644" y="346770"/>
                  <a:pt x="299189" y="344661"/>
                  <a:pt x="301673" y="343421"/>
                </a:cubicBezTo>
                <a:cubicBezTo>
                  <a:pt x="304157" y="342181"/>
                  <a:pt x="305773" y="340507"/>
                  <a:pt x="306519" y="338398"/>
                </a:cubicBezTo>
                <a:cubicBezTo>
                  <a:pt x="307265" y="336290"/>
                  <a:pt x="309687" y="333995"/>
                  <a:pt x="313786" y="331515"/>
                </a:cubicBezTo>
                <a:cubicBezTo>
                  <a:pt x="317884" y="329034"/>
                  <a:pt x="320430" y="327794"/>
                  <a:pt x="321422" y="327794"/>
                </a:cubicBezTo>
                <a:lnTo>
                  <a:pt x="324404" y="327794"/>
                </a:lnTo>
                <a:cubicBezTo>
                  <a:pt x="332105" y="322833"/>
                  <a:pt x="336452" y="319361"/>
                  <a:pt x="337444" y="317376"/>
                </a:cubicBezTo>
                <a:cubicBezTo>
                  <a:pt x="338192" y="316384"/>
                  <a:pt x="342169" y="314152"/>
                  <a:pt x="349374" y="310679"/>
                </a:cubicBezTo>
                <a:lnTo>
                  <a:pt x="360547" y="305470"/>
                </a:lnTo>
                <a:cubicBezTo>
                  <a:pt x="365764" y="303734"/>
                  <a:pt x="372099" y="299145"/>
                  <a:pt x="379552" y="291703"/>
                </a:cubicBezTo>
                <a:lnTo>
                  <a:pt x="384023" y="292448"/>
                </a:lnTo>
                <a:cubicBezTo>
                  <a:pt x="388247" y="290463"/>
                  <a:pt x="390856" y="289471"/>
                  <a:pt x="391848" y="289471"/>
                </a:cubicBezTo>
                <a:cubicBezTo>
                  <a:pt x="393340" y="289471"/>
                  <a:pt x="394086" y="292075"/>
                  <a:pt x="394086" y="297284"/>
                </a:cubicBezTo>
                <a:cubicBezTo>
                  <a:pt x="394086" y="300261"/>
                  <a:pt x="392414" y="302617"/>
                  <a:pt x="389069" y="304354"/>
                </a:cubicBezTo>
                <a:cubicBezTo>
                  <a:pt x="385724" y="306090"/>
                  <a:pt x="383804" y="307454"/>
                  <a:pt x="383308" y="308447"/>
                </a:cubicBezTo>
                <a:lnTo>
                  <a:pt x="384052" y="311051"/>
                </a:lnTo>
                <a:lnTo>
                  <a:pt x="384052" y="312539"/>
                </a:lnTo>
                <a:cubicBezTo>
                  <a:pt x="384052" y="316260"/>
                  <a:pt x="382192" y="320911"/>
                  <a:pt x="378474" y="326492"/>
                </a:cubicBezTo>
                <a:cubicBezTo>
                  <a:pt x="374755" y="332073"/>
                  <a:pt x="370666" y="335298"/>
                  <a:pt x="366207" y="336166"/>
                </a:cubicBezTo>
                <a:cubicBezTo>
                  <a:pt x="361748" y="337034"/>
                  <a:pt x="358650" y="339266"/>
                  <a:pt x="356914" y="342863"/>
                </a:cubicBezTo>
                <a:cubicBezTo>
                  <a:pt x="355177" y="346460"/>
                  <a:pt x="353815" y="348506"/>
                  <a:pt x="352827" y="349002"/>
                </a:cubicBezTo>
                <a:cubicBezTo>
                  <a:pt x="352331" y="348506"/>
                  <a:pt x="350594" y="347762"/>
                  <a:pt x="347618" y="346770"/>
                </a:cubicBezTo>
                <a:lnTo>
                  <a:pt x="346135" y="346770"/>
                </a:lnTo>
                <a:cubicBezTo>
                  <a:pt x="344151" y="346770"/>
                  <a:pt x="341858" y="348134"/>
                  <a:pt x="339255" y="350863"/>
                </a:cubicBezTo>
                <a:cubicBezTo>
                  <a:pt x="336652" y="353591"/>
                  <a:pt x="332006" y="357064"/>
                  <a:pt x="325317" y="361281"/>
                </a:cubicBezTo>
                <a:lnTo>
                  <a:pt x="319370" y="366490"/>
                </a:lnTo>
                <a:cubicBezTo>
                  <a:pt x="317881" y="368474"/>
                  <a:pt x="316147" y="369466"/>
                  <a:pt x="314166" y="369466"/>
                </a:cubicBezTo>
                <a:cubicBezTo>
                  <a:pt x="299295" y="379636"/>
                  <a:pt x="291860" y="384969"/>
                  <a:pt x="291860" y="385465"/>
                </a:cubicBezTo>
                <a:cubicBezTo>
                  <a:pt x="278973" y="390674"/>
                  <a:pt x="270671" y="396751"/>
                  <a:pt x="266954" y="403697"/>
                </a:cubicBezTo>
                <a:lnTo>
                  <a:pt x="259891" y="415231"/>
                </a:lnTo>
                <a:cubicBezTo>
                  <a:pt x="258158" y="418703"/>
                  <a:pt x="256424" y="421556"/>
                  <a:pt x="254687" y="423788"/>
                </a:cubicBezTo>
                <a:lnTo>
                  <a:pt x="248740" y="446485"/>
                </a:lnTo>
                <a:cubicBezTo>
                  <a:pt x="246760" y="450701"/>
                  <a:pt x="244157" y="454546"/>
                  <a:pt x="240932" y="458019"/>
                </a:cubicBezTo>
                <a:lnTo>
                  <a:pt x="240932" y="458763"/>
                </a:lnTo>
                <a:lnTo>
                  <a:pt x="242421" y="466949"/>
                </a:lnTo>
                <a:cubicBezTo>
                  <a:pt x="241925" y="468189"/>
                  <a:pt x="240004" y="470855"/>
                  <a:pt x="236659" y="474948"/>
                </a:cubicBezTo>
                <a:cubicBezTo>
                  <a:pt x="233315" y="479041"/>
                  <a:pt x="229908" y="487412"/>
                  <a:pt x="226439" y="500063"/>
                </a:cubicBezTo>
                <a:lnTo>
                  <a:pt x="219748" y="522759"/>
                </a:lnTo>
                <a:lnTo>
                  <a:pt x="216027" y="528712"/>
                </a:lnTo>
                <a:cubicBezTo>
                  <a:pt x="211322" y="534417"/>
                  <a:pt x="208969" y="537766"/>
                  <a:pt x="208969" y="538758"/>
                </a:cubicBezTo>
                <a:cubicBezTo>
                  <a:pt x="208969" y="545703"/>
                  <a:pt x="205623" y="552029"/>
                  <a:pt x="198929" y="557734"/>
                </a:cubicBezTo>
                <a:cubicBezTo>
                  <a:pt x="198433" y="559222"/>
                  <a:pt x="196203" y="564555"/>
                  <a:pt x="192238" y="573733"/>
                </a:cubicBezTo>
                <a:lnTo>
                  <a:pt x="187779" y="588988"/>
                </a:lnTo>
                <a:lnTo>
                  <a:pt x="180686" y="597545"/>
                </a:lnTo>
                <a:lnTo>
                  <a:pt x="179192" y="603498"/>
                </a:lnTo>
                <a:cubicBezTo>
                  <a:pt x="177696" y="605483"/>
                  <a:pt x="175579" y="608273"/>
                  <a:pt x="172841" y="611870"/>
                </a:cubicBezTo>
                <a:cubicBezTo>
                  <a:pt x="170103" y="615467"/>
                  <a:pt x="167800" y="620179"/>
                  <a:pt x="165934" y="626009"/>
                </a:cubicBezTo>
                <a:cubicBezTo>
                  <a:pt x="164068" y="631838"/>
                  <a:pt x="160708" y="637047"/>
                  <a:pt x="155853" y="641635"/>
                </a:cubicBezTo>
                <a:cubicBezTo>
                  <a:pt x="150999" y="646224"/>
                  <a:pt x="148572" y="649759"/>
                  <a:pt x="148572" y="652239"/>
                </a:cubicBezTo>
                <a:cubicBezTo>
                  <a:pt x="148572" y="653480"/>
                  <a:pt x="144402" y="659557"/>
                  <a:pt x="136061" y="670471"/>
                </a:cubicBezTo>
                <a:cubicBezTo>
                  <a:pt x="127720" y="681385"/>
                  <a:pt x="123053" y="688826"/>
                  <a:pt x="122059" y="692795"/>
                </a:cubicBezTo>
                <a:cubicBezTo>
                  <a:pt x="121065" y="696764"/>
                  <a:pt x="117954" y="698996"/>
                  <a:pt x="112725" y="699492"/>
                </a:cubicBezTo>
                <a:cubicBezTo>
                  <a:pt x="112225" y="699989"/>
                  <a:pt x="111602" y="702159"/>
                  <a:pt x="110856" y="706004"/>
                </a:cubicBezTo>
                <a:cubicBezTo>
                  <a:pt x="110110" y="709848"/>
                  <a:pt x="108181" y="712143"/>
                  <a:pt x="105069" y="712887"/>
                </a:cubicBezTo>
                <a:cubicBezTo>
                  <a:pt x="101956" y="713631"/>
                  <a:pt x="99529" y="715802"/>
                  <a:pt x="97787" y="719398"/>
                </a:cubicBezTo>
                <a:cubicBezTo>
                  <a:pt x="96045" y="722995"/>
                  <a:pt x="93058" y="724793"/>
                  <a:pt x="88826" y="724793"/>
                </a:cubicBezTo>
                <a:cubicBezTo>
                  <a:pt x="83845" y="724793"/>
                  <a:pt x="80733" y="725909"/>
                  <a:pt x="79489" y="728142"/>
                </a:cubicBezTo>
                <a:cubicBezTo>
                  <a:pt x="78245" y="730374"/>
                  <a:pt x="76627" y="731490"/>
                  <a:pt x="74635" y="731490"/>
                </a:cubicBezTo>
                <a:cubicBezTo>
                  <a:pt x="59201" y="731490"/>
                  <a:pt x="49748" y="724421"/>
                  <a:pt x="46276" y="710282"/>
                </a:cubicBezTo>
                <a:cubicBezTo>
                  <a:pt x="45780" y="707802"/>
                  <a:pt x="44601" y="705508"/>
                  <a:pt x="42741" y="703399"/>
                </a:cubicBezTo>
                <a:cubicBezTo>
                  <a:pt x="40881" y="701291"/>
                  <a:pt x="39827" y="698872"/>
                  <a:pt x="39578" y="696144"/>
                </a:cubicBezTo>
                <a:cubicBezTo>
                  <a:pt x="39330" y="693415"/>
                  <a:pt x="37966" y="689447"/>
                  <a:pt x="35486" y="684238"/>
                </a:cubicBezTo>
                <a:lnTo>
                  <a:pt x="35486" y="683493"/>
                </a:lnTo>
                <a:lnTo>
                  <a:pt x="36974" y="679029"/>
                </a:lnTo>
                <a:cubicBezTo>
                  <a:pt x="37470" y="679029"/>
                  <a:pt x="37718" y="678533"/>
                  <a:pt x="37718" y="677540"/>
                </a:cubicBezTo>
                <a:lnTo>
                  <a:pt x="35486" y="669727"/>
                </a:lnTo>
                <a:cubicBezTo>
                  <a:pt x="37966" y="662782"/>
                  <a:pt x="39206" y="658193"/>
                  <a:pt x="39206" y="655960"/>
                </a:cubicBezTo>
                <a:lnTo>
                  <a:pt x="38462" y="647031"/>
                </a:lnTo>
                <a:cubicBezTo>
                  <a:pt x="37718" y="641574"/>
                  <a:pt x="42059" y="629295"/>
                  <a:pt x="51485" y="610196"/>
                </a:cubicBezTo>
                <a:cubicBezTo>
                  <a:pt x="57690" y="601266"/>
                  <a:pt x="63275" y="587871"/>
                  <a:pt x="68240" y="570012"/>
                </a:cubicBezTo>
                <a:cubicBezTo>
                  <a:pt x="70228" y="567035"/>
                  <a:pt x="72338" y="564431"/>
                  <a:pt x="74571" y="562198"/>
                </a:cubicBezTo>
                <a:lnTo>
                  <a:pt x="82018" y="548804"/>
                </a:lnTo>
                <a:lnTo>
                  <a:pt x="84994" y="545455"/>
                </a:lnTo>
                <a:cubicBezTo>
                  <a:pt x="84498" y="544463"/>
                  <a:pt x="84250" y="543223"/>
                  <a:pt x="84250" y="541735"/>
                </a:cubicBezTo>
                <a:cubicBezTo>
                  <a:pt x="84250" y="538758"/>
                  <a:pt x="86671" y="535720"/>
                  <a:pt x="91511" y="532619"/>
                </a:cubicBezTo>
                <a:cubicBezTo>
                  <a:pt x="96352" y="529518"/>
                  <a:pt x="99269" y="526976"/>
                  <a:pt x="100261" y="524991"/>
                </a:cubicBezTo>
                <a:lnTo>
                  <a:pt x="105104" y="519038"/>
                </a:lnTo>
                <a:lnTo>
                  <a:pt x="109574" y="511225"/>
                </a:lnTo>
                <a:cubicBezTo>
                  <a:pt x="110566" y="504280"/>
                  <a:pt x="113545" y="500807"/>
                  <a:pt x="118510" y="500807"/>
                </a:cubicBezTo>
                <a:cubicBezTo>
                  <a:pt x="119006" y="500807"/>
                  <a:pt x="119874" y="501055"/>
                  <a:pt x="121114" y="501551"/>
                </a:cubicBezTo>
                <a:cubicBezTo>
                  <a:pt x="122606" y="499319"/>
                  <a:pt x="123352" y="497210"/>
                  <a:pt x="123352" y="495226"/>
                </a:cubicBezTo>
                <a:lnTo>
                  <a:pt x="123352" y="493738"/>
                </a:lnTo>
                <a:lnTo>
                  <a:pt x="122603" y="490017"/>
                </a:lnTo>
                <a:cubicBezTo>
                  <a:pt x="122603" y="489273"/>
                  <a:pt x="124837" y="486544"/>
                  <a:pt x="129306" y="481831"/>
                </a:cubicBezTo>
                <a:lnTo>
                  <a:pt x="143084" y="468065"/>
                </a:lnTo>
                <a:lnTo>
                  <a:pt x="146810" y="461740"/>
                </a:lnTo>
                <a:lnTo>
                  <a:pt x="169896" y="442020"/>
                </a:lnTo>
                <a:cubicBezTo>
                  <a:pt x="171384" y="440532"/>
                  <a:pt x="173619" y="437679"/>
                  <a:pt x="176599" y="433462"/>
                </a:cubicBezTo>
                <a:lnTo>
                  <a:pt x="211597" y="398488"/>
                </a:lnTo>
                <a:lnTo>
                  <a:pt x="214579" y="396999"/>
                </a:lnTo>
                <a:cubicBezTo>
                  <a:pt x="216812" y="396007"/>
                  <a:pt x="217928" y="395263"/>
                  <a:pt x="217928" y="394767"/>
                </a:cubicBezTo>
                <a:cubicBezTo>
                  <a:pt x="217928" y="389558"/>
                  <a:pt x="219541" y="384287"/>
                  <a:pt x="222768" y="378954"/>
                </a:cubicBezTo>
                <a:cubicBezTo>
                  <a:pt x="225994" y="373621"/>
                  <a:pt x="228354" y="368722"/>
                  <a:pt x="229846" y="364257"/>
                </a:cubicBezTo>
                <a:lnTo>
                  <a:pt x="229846" y="359792"/>
                </a:lnTo>
                <a:cubicBezTo>
                  <a:pt x="230838" y="358552"/>
                  <a:pt x="231954" y="356692"/>
                  <a:pt x="233195" y="354211"/>
                </a:cubicBezTo>
                <a:lnTo>
                  <a:pt x="236921" y="351235"/>
                </a:lnTo>
                <a:cubicBezTo>
                  <a:pt x="237417" y="348506"/>
                  <a:pt x="238409" y="346522"/>
                  <a:pt x="239898" y="345282"/>
                </a:cubicBezTo>
                <a:lnTo>
                  <a:pt x="239154" y="337468"/>
                </a:lnTo>
                <a:cubicBezTo>
                  <a:pt x="244862" y="330027"/>
                  <a:pt x="247717" y="325686"/>
                  <a:pt x="247717" y="324446"/>
                </a:cubicBezTo>
                <a:cubicBezTo>
                  <a:pt x="247717" y="320229"/>
                  <a:pt x="250197" y="313904"/>
                  <a:pt x="255158" y="305470"/>
                </a:cubicBezTo>
                <a:lnTo>
                  <a:pt x="255158" y="302493"/>
                </a:lnTo>
                <a:cubicBezTo>
                  <a:pt x="255158" y="297284"/>
                  <a:pt x="257639" y="292696"/>
                  <a:pt x="262600" y="288727"/>
                </a:cubicBezTo>
                <a:cubicBezTo>
                  <a:pt x="263344" y="288727"/>
                  <a:pt x="264584" y="286246"/>
                  <a:pt x="266320" y="281285"/>
                </a:cubicBezTo>
                <a:cubicBezTo>
                  <a:pt x="268057" y="276324"/>
                  <a:pt x="268925" y="273720"/>
                  <a:pt x="268925" y="273472"/>
                </a:cubicBezTo>
                <a:lnTo>
                  <a:pt x="268181" y="269007"/>
                </a:lnTo>
                <a:cubicBezTo>
                  <a:pt x="261236" y="278681"/>
                  <a:pt x="254042" y="285254"/>
                  <a:pt x="246601" y="288727"/>
                </a:cubicBezTo>
                <a:cubicBezTo>
                  <a:pt x="233706" y="301625"/>
                  <a:pt x="225895" y="310431"/>
                  <a:pt x="223166" y="315144"/>
                </a:cubicBezTo>
                <a:cubicBezTo>
                  <a:pt x="221186" y="318368"/>
                  <a:pt x="219699" y="319981"/>
                  <a:pt x="218707" y="319981"/>
                </a:cubicBezTo>
                <a:lnTo>
                  <a:pt x="213870" y="319981"/>
                </a:lnTo>
                <a:cubicBezTo>
                  <a:pt x="212878" y="319981"/>
                  <a:pt x="211142" y="321159"/>
                  <a:pt x="208661" y="323515"/>
                </a:cubicBezTo>
                <a:cubicBezTo>
                  <a:pt x="206181" y="325872"/>
                  <a:pt x="204941" y="327546"/>
                  <a:pt x="204941" y="328538"/>
                </a:cubicBezTo>
                <a:lnTo>
                  <a:pt x="207173" y="335980"/>
                </a:lnTo>
                <a:cubicBezTo>
                  <a:pt x="205933" y="337220"/>
                  <a:pt x="204446" y="339080"/>
                  <a:pt x="202714" y="341561"/>
                </a:cubicBezTo>
                <a:lnTo>
                  <a:pt x="201970" y="342305"/>
                </a:lnTo>
                <a:lnTo>
                  <a:pt x="197877" y="341561"/>
                </a:lnTo>
                <a:lnTo>
                  <a:pt x="196389" y="343793"/>
                </a:lnTo>
                <a:lnTo>
                  <a:pt x="197133" y="349002"/>
                </a:lnTo>
                <a:cubicBezTo>
                  <a:pt x="196885" y="349250"/>
                  <a:pt x="196327" y="350118"/>
                  <a:pt x="195459" y="351607"/>
                </a:cubicBezTo>
                <a:cubicBezTo>
                  <a:pt x="194590" y="353095"/>
                  <a:pt x="190934" y="355824"/>
                  <a:pt x="184488" y="359792"/>
                </a:cubicBezTo>
                <a:cubicBezTo>
                  <a:pt x="181264" y="365993"/>
                  <a:pt x="178287" y="369404"/>
                  <a:pt x="175559" y="370024"/>
                </a:cubicBezTo>
                <a:cubicBezTo>
                  <a:pt x="172830" y="370644"/>
                  <a:pt x="171466" y="372071"/>
                  <a:pt x="171466" y="374303"/>
                </a:cubicBezTo>
                <a:cubicBezTo>
                  <a:pt x="171466" y="380504"/>
                  <a:pt x="167127" y="385837"/>
                  <a:pt x="158449" y="390302"/>
                </a:cubicBezTo>
                <a:cubicBezTo>
                  <a:pt x="157457" y="390798"/>
                  <a:pt x="156341" y="391914"/>
                  <a:pt x="155101" y="393651"/>
                </a:cubicBezTo>
                <a:cubicBezTo>
                  <a:pt x="153860" y="395387"/>
                  <a:pt x="151878" y="397743"/>
                  <a:pt x="149153" y="400720"/>
                </a:cubicBezTo>
                <a:lnTo>
                  <a:pt x="146921" y="404813"/>
                </a:lnTo>
                <a:cubicBezTo>
                  <a:pt x="146425" y="404813"/>
                  <a:pt x="145681" y="405061"/>
                  <a:pt x="144688" y="405557"/>
                </a:cubicBezTo>
                <a:lnTo>
                  <a:pt x="140224" y="406301"/>
                </a:lnTo>
                <a:cubicBezTo>
                  <a:pt x="138983" y="406797"/>
                  <a:pt x="137371" y="410022"/>
                  <a:pt x="135387" y="415975"/>
                </a:cubicBezTo>
                <a:lnTo>
                  <a:pt x="133898" y="417463"/>
                </a:lnTo>
                <a:lnTo>
                  <a:pt x="129439" y="418207"/>
                </a:lnTo>
                <a:cubicBezTo>
                  <a:pt x="128695" y="418703"/>
                  <a:pt x="127703" y="421060"/>
                  <a:pt x="126463" y="425277"/>
                </a:cubicBezTo>
                <a:lnTo>
                  <a:pt x="101168" y="450205"/>
                </a:lnTo>
                <a:lnTo>
                  <a:pt x="84430" y="455786"/>
                </a:lnTo>
                <a:cubicBezTo>
                  <a:pt x="77985" y="457771"/>
                  <a:pt x="72282" y="458763"/>
                  <a:pt x="67321" y="458763"/>
                </a:cubicBezTo>
                <a:cubicBezTo>
                  <a:pt x="59635" y="458763"/>
                  <a:pt x="53684" y="456531"/>
                  <a:pt x="49467" y="452066"/>
                </a:cubicBezTo>
                <a:cubicBezTo>
                  <a:pt x="48971" y="452066"/>
                  <a:pt x="48475" y="451694"/>
                  <a:pt x="47979" y="450949"/>
                </a:cubicBezTo>
                <a:lnTo>
                  <a:pt x="38683" y="452066"/>
                </a:lnTo>
                <a:cubicBezTo>
                  <a:pt x="36947" y="452066"/>
                  <a:pt x="32978" y="449213"/>
                  <a:pt x="26777" y="443508"/>
                </a:cubicBezTo>
                <a:lnTo>
                  <a:pt x="19713" y="439787"/>
                </a:lnTo>
                <a:cubicBezTo>
                  <a:pt x="19713" y="439539"/>
                  <a:pt x="16552" y="435695"/>
                  <a:pt x="10229" y="428253"/>
                </a:cubicBezTo>
                <a:cubicBezTo>
                  <a:pt x="3905" y="420812"/>
                  <a:pt x="744" y="415727"/>
                  <a:pt x="744" y="412998"/>
                </a:cubicBezTo>
                <a:lnTo>
                  <a:pt x="0" y="399976"/>
                </a:lnTo>
                <a:lnTo>
                  <a:pt x="744" y="393279"/>
                </a:lnTo>
                <a:lnTo>
                  <a:pt x="0" y="378024"/>
                </a:lnTo>
                <a:cubicBezTo>
                  <a:pt x="0" y="375543"/>
                  <a:pt x="993" y="372009"/>
                  <a:pt x="2979" y="367420"/>
                </a:cubicBezTo>
                <a:cubicBezTo>
                  <a:pt x="4965" y="362831"/>
                  <a:pt x="6083" y="359730"/>
                  <a:pt x="6331" y="358118"/>
                </a:cubicBezTo>
                <a:cubicBezTo>
                  <a:pt x="6579" y="356506"/>
                  <a:pt x="7573" y="354707"/>
                  <a:pt x="9313" y="352723"/>
                </a:cubicBezTo>
                <a:lnTo>
                  <a:pt x="10057" y="347514"/>
                </a:lnTo>
                <a:cubicBezTo>
                  <a:pt x="10057" y="344537"/>
                  <a:pt x="10926" y="342243"/>
                  <a:pt x="12664" y="340631"/>
                </a:cubicBezTo>
                <a:cubicBezTo>
                  <a:pt x="14403" y="339018"/>
                  <a:pt x="15768" y="337468"/>
                  <a:pt x="16760" y="335980"/>
                </a:cubicBezTo>
                <a:lnTo>
                  <a:pt x="18254" y="334491"/>
                </a:lnTo>
                <a:lnTo>
                  <a:pt x="24213" y="335236"/>
                </a:lnTo>
                <a:lnTo>
                  <a:pt x="21981" y="329282"/>
                </a:lnTo>
                <a:cubicBezTo>
                  <a:pt x="21981" y="328786"/>
                  <a:pt x="22229" y="328538"/>
                  <a:pt x="22725" y="328538"/>
                </a:cubicBezTo>
                <a:lnTo>
                  <a:pt x="26074" y="328538"/>
                </a:lnTo>
                <a:lnTo>
                  <a:pt x="24213" y="323701"/>
                </a:lnTo>
                <a:lnTo>
                  <a:pt x="21981" y="323701"/>
                </a:lnTo>
                <a:cubicBezTo>
                  <a:pt x="19992" y="323701"/>
                  <a:pt x="18998" y="322461"/>
                  <a:pt x="18998" y="319981"/>
                </a:cubicBezTo>
                <a:cubicBezTo>
                  <a:pt x="18998" y="316508"/>
                  <a:pt x="21109" y="312167"/>
                  <a:pt x="25329" y="306958"/>
                </a:cubicBezTo>
                <a:lnTo>
                  <a:pt x="25329" y="303238"/>
                </a:lnTo>
                <a:cubicBezTo>
                  <a:pt x="25329" y="299021"/>
                  <a:pt x="30048" y="291703"/>
                  <a:pt x="39485" y="281285"/>
                </a:cubicBezTo>
                <a:lnTo>
                  <a:pt x="45072" y="282030"/>
                </a:lnTo>
                <a:lnTo>
                  <a:pt x="44328" y="274216"/>
                </a:lnTo>
                <a:lnTo>
                  <a:pt x="46566" y="269007"/>
                </a:lnTo>
                <a:cubicBezTo>
                  <a:pt x="47807" y="266031"/>
                  <a:pt x="48799" y="263178"/>
                  <a:pt x="49543" y="260449"/>
                </a:cubicBezTo>
                <a:lnTo>
                  <a:pt x="54014" y="259705"/>
                </a:lnTo>
                <a:lnTo>
                  <a:pt x="54758" y="255240"/>
                </a:lnTo>
                <a:lnTo>
                  <a:pt x="54758" y="251520"/>
                </a:lnTo>
                <a:cubicBezTo>
                  <a:pt x="54758" y="245815"/>
                  <a:pt x="57366" y="242714"/>
                  <a:pt x="62583" y="242218"/>
                </a:cubicBezTo>
                <a:cubicBezTo>
                  <a:pt x="61591" y="239241"/>
                  <a:pt x="61095" y="237257"/>
                  <a:pt x="61095" y="236265"/>
                </a:cubicBezTo>
                <a:cubicBezTo>
                  <a:pt x="61095" y="234777"/>
                  <a:pt x="62087" y="233040"/>
                  <a:pt x="64071" y="231056"/>
                </a:cubicBezTo>
                <a:lnTo>
                  <a:pt x="66309" y="226219"/>
                </a:lnTo>
                <a:cubicBezTo>
                  <a:pt x="67798" y="223242"/>
                  <a:pt x="69970" y="220328"/>
                  <a:pt x="72826" y="217475"/>
                </a:cubicBezTo>
                <a:cubicBezTo>
                  <a:pt x="75683" y="214623"/>
                  <a:pt x="77856" y="211336"/>
                  <a:pt x="79346" y="207615"/>
                </a:cubicBezTo>
                <a:cubicBezTo>
                  <a:pt x="80837" y="203895"/>
                  <a:pt x="82576" y="200794"/>
                  <a:pt x="84564" y="198314"/>
                </a:cubicBezTo>
                <a:lnTo>
                  <a:pt x="85308" y="194965"/>
                </a:lnTo>
                <a:cubicBezTo>
                  <a:pt x="88537" y="189260"/>
                  <a:pt x="92757" y="183679"/>
                  <a:pt x="97970" y="178222"/>
                </a:cubicBezTo>
                <a:lnTo>
                  <a:pt x="110266" y="165199"/>
                </a:lnTo>
                <a:cubicBezTo>
                  <a:pt x="112006" y="164703"/>
                  <a:pt x="113869" y="161789"/>
                  <a:pt x="115856" y="156456"/>
                </a:cubicBezTo>
                <a:cubicBezTo>
                  <a:pt x="117842" y="151123"/>
                  <a:pt x="120450" y="148456"/>
                  <a:pt x="123678" y="148456"/>
                </a:cubicBezTo>
                <a:lnTo>
                  <a:pt x="125166" y="148456"/>
                </a:lnTo>
                <a:cubicBezTo>
                  <a:pt x="126158" y="149449"/>
                  <a:pt x="126905" y="149945"/>
                  <a:pt x="127405" y="149945"/>
                </a:cubicBezTo>
                <a:cubicBezTo>
                  <a:pt x="127901" y="149945"/>
                  <a:pt x="128149" y="149697"/>
                  <a:pt x="128149" y="149200"/>
                </a:cubicBezTo>
                <a:lnTo>
                  <a:pt x="127405" y="143247"/>
                </a:lnTo>
                <a:cubicBezTo>
                  <a:pt x="132369" y="138286"/>
                  <a:pt x="134852" y="134938"/>
                  <a:pt x="134852" y="133201"/>
                </a:cubicBezTo>
                <a:cubicBezTo>
                  <a:pt x="134852" y="129233"/>
                  <a:pt x="141061" y="123156"/>
                  <a:pt x="153479" y="114970"/>
                </a:cubicBezTo>
                <a:cubicBezTo>
                  <a:pt x="154967" y="114474"/>
                  <a:pt x="156270" y="112862"/>
                  <a:pt x="157388" y="110133"/>
                </a:cubicBezTo>
                <a:cubicBezTo>
                  <a:pt x="158506" y="107405"/>
                  <a:pt x="162542" y="103436"/>
                  <a:pt x="169495" y="98227"/>
                </a:cubicBezTo>
                <a:lnTo>
                  <a:pt x="172477" y="95250"/>
                </a:lnTo>
                <a:cubicBezTo>
                  <a:pt x="176698" y="91778"/>
                  <a:pt x="179927" y="89297"/>
                  <a:pt x="182163" y="87809"/>
                </a:cubicBezTo>
                <a:cubicBezTo>
                  <a:pt x="185639" y="78879"/>
                  <a:pt x="193090" y="73298"/>
                  <a:pt x="204516" y="71066"/>
                </a:cubicBezTo>
                <a:lnTo>
                  <a:pt x="206749" y="69205"/>
                </a:lnTo>
                <a:cubicBezTo>
                  <a:pt x="207741" y="64244"/>
                  <a:pt x="210845" y="61516"/>
                  <a:pt x="216062" y="61020"/>
                </a:cubicBezTo>
                <a:cubicBezTo>
                  <a:pt x="223496" y="52338"/>
                  <a:pt x="231797" y="47997"/>
                  <a:pt x="240967" y="47997"/>
                </a:cubicBezTo>
                <a:cubicBezTo>
                  <a:pt x="240471" y="46509"/>
                  <a:pt x="240223" y="45021"/>
                  <a:pt x="240223" y="43532"/>
                </a:cubicBezTo>
                <a:cubicBezTo>
                  <a:pt x="240223" y="40308"/>
                  <a:pt x="241958" y="38696"/>
                  <a:pt x="245426" y="38696"/>
                </a:cubicBezTo>
                <a:cubicBezTo>
                  <a:pt x="245922" y="38696"/>
                  <a:pt x="247783" y="39316"/>
                  <a:pt x="251007" y="40556"/>
                </a:cubicBezTo>
                <a:cubicBezTo>
                  <a:pt x="253980" y="34851"/>
                  <a:pt x="257139" y="31254"/>
                  <a:pt x="260484" y="29766"/>
                </a:cubicBezTo>
                <a:cubicBezTo>
                  <a:pt x="263828" y="28278"/>
                  <a:pt x="266121" y="26913"/>
                  <a:pt x="267361" y="25673"/>
                </a:cubicBezTo>
                <a:cubicBezTo>
                  <a:pt x="268601" y="24433"/>
                  <a:pt x="270212" y="23441"/>
                  <a:pt x="272192" y="22697"/>
                </a:cubicBezTo>
                <a:cubicBezTo>
                  <a:pt x="272688" y="22200"/>
                  <a:pt x="274362" y="21704"/>
                  <a:pt x="277212" y="21208"/>
                </a:cubicBezTo>
                <a:cubicBezTo>
                  <a:pt x="280063" y="20712"/>
                  <a:pt x="283471" y="18480"/>
                  <a:pt x="287435" y="14511"/>
                </a:cubicBezTo>
                <a:cubicBezTo>
                  <a:pt x="288428" y="14511"/>
                  <a:pt x="291030" y="13271"/>
                  <a:pt x="295243" y="10790"/>
                </a:cubicBezTo>
                <a:lnTo>
                  <a:pt x="297476" y="10790"/>
                </a:lnTo>
                <a:lnTo>
                  <a:pt x="298964" y="11534"/>
                </a:lnTo>
                <a:cubicBezTo>
                  <a:pt x="304173" y="6822"/>
                  <a:pt x="308514" y="4465"/>
                  <a:pt x="311986" y="4465"/>
                </a:cubicBezTo>
                <a:lnTo>
                  <a:pt x="322404" y="744"/>
                </a:lnTo>
                <a:cubicBezTo>
                  <a:pt x="323893" y="744"/>
                  <a:pt x="325443" y="1116"/>
                  <a:pt x="327055" y="1861"/>
                </a:cubicBezTo>
                <a:cubicBezTo>
                  <a:pt x="328667" y="2605"/>
                  <a:pt x="329722" y="2977"/>
                  <a:pt x="330218" y="2977"/>
                </a:cubicBezTo>
                <a:cubicBezTo>
                  <a:pt x="331210" y="2977"/>
                  <a:pt x="333690" y="1985"/>
                  <a:pt x="3376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CCFC12A-F47D-4DFD-B86E-747F62FAFC9B}"/>
              </a:ext>
            </a:extLst>
          </p:cNvPr>
          <p:cNvGrpSpPr/>
          <p:nvPr userDrawn="1"/>
        </p:nvGrpSpPr>
        <p:grpSpPr>
          <a:xfrm>
            <a:off x="10027115" y="6409849"/>
            <a:ext cx="1794606" cy="276999"/>
            <a:chOff x="10027115" y="6409849"/>
            <a:chExt cx="1794606" cy="276999"/>
          </a:xfrm>
        </p:grpSpPr>
        <p:sp>
          <p:nvSpPr>
            <p:cNvPr id="19" name="Freeform 62">
              <a:extLst>
                <a:ext uri="{FF2B5EF4-FFF2-40B4-BE49-F238E27FC236}">
                  <a16:creationId xmlns:a16="http://schemas.microsoft.com/office/drawing/2014/main" id="{8E40242A-1A67-46F8-B50B-3965D2EDE227}"/>
                </a:ext>
              </a:extLst>
            </p:cNvPr>
            <p:cNvSpPr>
              <a:spLocks noEditPoints="1"/>
            </p:cNvSpPr>
            <p:nvPr/>
          </p:nvSpPr>
          <p:spPr bwMode="auto">
            <a:xfrm>
              <a:off x="10027115" y="6480935"/>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86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schemeClr val="bg1"/>
                </a:solidFill>
              </a:endParaRPr>
            </a:p>
          </p:txBody>
        </p:sp>
        <p:sp>
          <p:nvSpPr>
            <p:cNvPr id="20" name="TextBox 19">
              <a:extLst>
                <a:ext uri="{FF2B5EF4-FFF2-40B4-BE49-F238E27FC236}">
                  <a16:creationId xmlns:a16="http://schemas.microsoft.com/office/drawing/2014/main" id="{3DF618DC-4CEC-463E-BCCC-6ED5BAA93732}"/>
                </a:ext>
              </a:extLst>
            </p:cNvPr>
            <p:cNvSpPr txBox="1"/>
            <p:nvPr/>
          </p:nvSpPr>
          <p:spPr>
            <a:xfrm>
              <a:off x="10100737" y="6409849"/>
              <a:ext cx="1720984" cy="276999"/>
            </a:xfrm>
            <a:prstGeom prst="rect">
              <a:avLst/>
            </a:prstGeom>
            <a:noFill/>
          </p:spPr>
          <p:txBody>
            <a:bodyPr wrap="none" rtlCol="0">
              <a:spAutoFit/>
            </a:bodyPr>
            <a:lstStyle/>
            <a:p>
              <a:r>
                <a:rPr lang="en-US" sz="1200" b="0" dirty="0">
                  <a:solidFill>
                    <a:schemeClr val="bg1"/>
                  </a:solidFill>
                  <a:cs typeface="Segoe UI" panose="020B0502040204020203" pitchFamily="34" charset="0"/>
                </a:rPr>
                <a:t>2019 All Rights Reserved</a:t>
              </a:r>
              <a:endParaRPr lang="id-ID" sz="1200" b="0" dirty="0">
                <a:solidFill>
                  <a:schemeClr val="bg1"/>
                </a:solidFill>
                <a:cs typeface="Segoe UI" panose="020B0502040204020203" pitchFamily="34" charset="0"/>
              </a:endParaRPr>
            </a:p>
          </p:txBody>
        </p:sp>
      </p:grpSp>
      <p:sp>
        <p:nvSpPr>
          <p:cNvPr id="24" name="Picture Placeholder 23">
            <a:extLst>
              <a:ext uri="{FF2B5EF4-FFF2-40B4-BE49-F238E27FC236}">
                <a16:creationId xmlns:a16="http://schemas.microsoft.com/office/drawing/2014/main" id="{F33060AA-3BF4-4287-8EE9-8A8C9966FFC2}"/>
              </a:ext>
            </a:extLst>
          </p:cNvPr>
          <p:cNvSpPr>
            <a:spLocks noGrp="1"/>
          </p:cNvSpPr>
          <p:nvPr>
            <p:ph type="pic" sz="quarter" idx="10" hasCustomPrompt="1"/>
          </p:nvPr>
        </p:nvSpPr>
        <p:spPr>
          <a:xfrm>
            <a:off x="6096001" y="135155"/>
            <a:ext cx="6095997" cy="6722845"/>
          </a:xfrm>
          <a:custGeom>
            <a:avLst/>
            <a:gdLst>
              <a:gd name="connsiteX0" fmla="*/ 0 w 6095997"/>
              <a:gd name="connsiteY0" fmla="*/ 0 h 6722845"/>
              <a:gd name="connsiteX1" fmla="*/ 6095997 w 6095997"/>
              <a:gd name="connsiteY1" fmla="*/ 0 h 6722845"/>
              <a:gd name="connsiteX2" fmla="*/ 6095997 w 6095997"/>
              <a:gd name="connsiteY2" fmla="*/ 6722845 h 6722845"/>
              <a:gd name="connsiteX3" fmla="*/ 0 w 6095997"/>
              <a:gd name="connsiteY3" fmla="*/ 6722845 h 6722845"/>
            </a:gdLst>
            <a:ahLst/>
            <a:cxnLst>
              <a:cxn ang="0">
                <a:pos x="connsiteX0" y="connsiteY0"/>
              </a:cxn>
              <a:cxn ang="0">
                <a:pos x="connsiteX1" y="connsiteY1"/>
              </a:cxn>
              <a:cxn ang="0">
                <a:pos x="connsiteX2" y="connsiteY2"/>
              </a:cxn>
              <a:cxn ang="0">
                <a:pos x="connsiteX3" y="connsiteY3"/>
              </a:cxn>
            </a:cxnLst>
            <a:rect l="l" t="t" r="r" b="b"/>
            <a:pathLst>
              <a:path w="6095997" h="6722845">
                <a:moveTo>
                  <a:pt x="0" y="0"/>
                </a:moveTo>
                <a:lnTo>
                  <a:pt x="6095997" y="0"/>
                </a:lnTo>
                <a:lnTo>
                  <a:pt x="6095997" y="6722845"/>
                </a:lnTo>
                <a:lnTo>
                  <a:pt x="0" y="6722845"/>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5038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250" fill="hold"/>
                                        <p:tgtEl>
                                          <p:spTgt spid="24"/>
                                        </p:tgtEl>
                                        <p:attrNameLst>
                                          <p:attrName>ppt_x</p:attrName>
                                        </p:attrNameLst>
                                      </p:cBhvr>
                                      <p:tavLst>
                                        <p:tav tm="0">
                                          <p:val>
                                            <p:strVal val="1+#ppt_w/2"/>
                                          </p:val>
                                        </p:tav>
                                        <p:tav tm="100000">
                                          <p:val>
                                            <p:strVal val="#ppt_x"/>
                                          </p:val>
                                        </p:tav>
                                      </p:tavLst>
                                    </p:anim>
                                    <p:anim calcmode="lin" valueType="num">
                                      <p:cBhvr additive="base">
                                        <p:cTn id="8" dur="12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_Custom Layout">
    <p:bg>
      <p:bgPr>
        <a:gradFill>
          <a:gsLst>
            <a:gs pos="0">
              <a:schemeClr val="accent1"/>
            </a:gs>
            <a:gs pos="85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DDEE9355-1B70-4E09-8419-ACEA3BD55D79}"/>
              </a:ext>
            </a:extLst>
          </p:cNvPr>
          <p:cNvSpPr>
            <a:spLocks noGrp="1"/>
          </p:cNvSpPr>
          <p:nvPr>
            <p:ph type="pic" sz="quarter" idx="10" hasCustomPrompt="1"/>
          </p:nvPr>
        </p:nvSpPr>
        <p:spPr>
          <a:xfrm>
            <a:off x="1510251" y="1820845"/>
            <a:ext cx="9143790" cy="1761185"/>
          </a:xfrm>
          <a:custGeom>
            <a:avLst/>
            <a:gdLst>
              <a:gd name="connsiteX0" fmla="*/ 5889359 w 9143790"/>
              <a:gd name="connsiteY0" fmla="*/ 305680 h 1761185"/>
              <a:gd name="connsiteX1" fmla="*/ 5643052 w 9143790"/>
              <a:gd name="connsiteY1" fmla="*/ 422661 h 1761185"/>
              <a:gd name="connsiteX2" fmla="*/ 5557814 w 9143790"/>
              <a:gd name="connsiteY2" fmla="*/ 724226 h 1761185"/>
              <a:gd name="connsiteX3" fmla="*/ 5557814 w 9143790"/>
              <a:gd name="connsiteY3" fmla="*/ 1034608 h 1761185"/>
              <a:gd name="connsiteX4" fmla="*/ 5644228 w 9143790"/>
              <a:gd name="connsiteY4" fmla="*/ 1337936 h 1761185"/>
              <a:gd name="connsiteX5" fmla="*/ 5891711 w 9143790"/>
              <a:gd name="connsiteY5" fmla="*/ 1455505 h 1761185"/>
              <a:gd name="connsiteX6" fmla="*/ 6133903 w 9143790"/>
              <a:gd name="connsiteY6" fmla="*/ 1337936 h 1761185"/>
              <a:gd name="connsiteX7" fmla="*/ 6219728 w 9143790"/>
              <a:gd name="connsiteY7" fmla="*/ 1034608 h 1761185"/>
              <a:gd name="connsiteX8" fmla="*/ 6219728 w 9143790"/>
              <a:gd name="connsiteY8" fmla="*/ 724226 h 1761185"/>
              <a:gd name="connsiteX9" fmla="*/ 6133315 w 9143790"/>
              <a:gd name="connsiteY9" fmla="*/ 423249 h 1761185"/>
              <a:gd name="connsiteX10" fmla="*/ 5889359 w 9143790"/>
              <a:gd name="connsiteY10" fmla="*/ 305680 h 1761185"/>
              <a:gd name="connsiteX11" fmla="*/ 7845828 w 9143790"/>
              <a:gd name="connsiteY11" fmla="*/ 21585 h 1761185"/>
              <a:gd name="connsiteX12" fmla="*/ 9143790 w 9143790"/>
              <a:gd name="connsiteY12" fmla="*/ 21585 h 1761185"/>
              <a:gd name="connsiteX13" fmla="*/ 9143790 w 9143790"/>
              <a:gd name="connsiteY13" fmla="*/ 327264 h 1761185"/>
              <a:gd name="connsiteX14" fmla="*/ 8692325 w 9143790"/>
              <a:gd name="connsiteY14" fmla="*/ 327264 h 1761185"/>
              <a:gd name="connsiteX15" fmla="*/ 8692325 w 9143790"/>
              <a:gd name="connsiteY15" fmla="*/ 1733390 h 1761185"/>
              <a:gd name="connsiteX16" fmla="*/ 8293766 w 9143790"/>
              <a:gd name="connsiteY16" fmla="*/ 1733390 h 1761185"/>
              <a:gd name="connsiteX17" fmla="*/ 8293766 w 9143790"/>
              <a:gd name="connsiteY17" fmla="*/ 327264 h 1761185"/>
              <a:gd name="connsiteX18" fmla="*/ 7845828 w 9143790"/>
              <a:gd name="connsiteY18" fmla="*/ 327264 h 1761185"/>
              <a:gd name="connsiteX19" fmla="*/ 2225196 w 9143790"/>
              <a:gd name="connsiteY19" fmla="*/ 21585 h 1761185"/>
              <a:gd name="connsiteX20" fmla="*/ 2610823 w 9143790"/>
              <a:gd name="connsiteY20" fmla="*/ 21585 h 1761185"/>
              <a:gd name="connsiteX21" fmla="*/ 2835379 w 9143790"/>
              <a:gd name="connsiteY21" fmla="*/ 1144369 h 1761185"/>
              <a:gd name="connsiteX22" fmla="*/ 2842433 w 9143790"/>
              <a:gd name="connsiteY22" fmla="*/ 1144369 h 1761185"/>
              <a:gd name="connsiteX23" fmla="*/ 3144586 w 9143790"/>
              <a:gd name="connsiteY23" fmla="*/ 21585 h 1761185"/>
              <a:gd name="connsiteX24" fmla="*/ 3420873 w 9143790"/>
              <a:gd name="connsiteY24" fmla="*/ 21585 h 1761185"/>
              <a:gd name="connsiteX25" fmla="*/ 3724201 w 9143790"/>
              <a:gd name="connsiteY25" fmla="*/ 1144369 h 1761185"/>
              <a:gd name="connsiteX26" fmla="*/ 3731255 w 9143790"/>
              <a:gd name="connsiteY26" fmla="*/ 1144369 h 1761185"/>
              <a:gd name="connsiteX27" fmla="*/ 3955812 w 9143790"/>
              <a:gd name="connsiteY27" fmla="*/ 21585 h 1761185"/>
              <a:gd name="connsiteX28" fmla="*/ 4340262 w 9143790"/>
              <a:gd name="connsiteY28" fmla="*/ 21585 h 1761185"/>
              <a:gd name="connsiteX29" fmla="*/ 3947582 w 9143790"/>
              <a:gd name="connsiteY29" fmla="*/ 1733390 h 1761185"/>
              <a:gd name="connsiteX30" fmla="*/ 3573713 w 9143790"/>
              <a:gd name="connsiteY30" fmla="*/ 1733390 h 1761185"/>
              <a:gd name="connsiteX31" fmla="*/ 3285668 w 9143790"/>
              <a:gd name="connsiteY31" fmla="*/ 677620 h 1761185"/>
              <a:gd name="connsiteX32" fmla="*/ 3278614 w 9143790"/>
              <a:gd name="connsiteY32" fmla="*/ 677620 h 1761185"/>
              <a:gd name="connsiteX33" fmla="*/ 2992922 w 9143790"/>
              <a:gd name="connsiteY33" fmla="*/ 1733390 h 1761185"/>
              <a:gd name="connsiteX34" fmla="*/ 2619051 w 9143790"/>
              <a:gd name="connsiteY34" fmla="*/ 1733390 h 1761185"/>
              <a:gd name="connsiteX35" fmla="*/ 5889359 w 9143790"/>
              <a:gd name="connsiteY35" fmla="*/ 0 h 1761185"/>
              <a:gd name="connsiteX36" fmla="*/ 6413718 w 9143790"/>
              <a:gd name="connsiteY36" fmla="*/ 205746 h 1761185"/>
              <a:gd name="connsiteX37" fmla="*/ 6615936 w 9143790"/>
              <a:gd name="connsiteY37" fmla="*/ 726577 h 1761185"/>
              <a:gd name="connsiteX38" fmla="*/ 6615936 w 9143790"/>
              <a:gd name="connsiteY38" fmla="*/ 1034608 h 1761185"/>
              <a:gd name="connsiteX39" fmla="*/ 6415481 w 9143790"/>
              <a:gd name="connsiteY39" fmla="*/ 1556027 h 1761185"/>
              <a:gd name="connsiteX40" fmla="*/ 5891711 w 9143790"/>
              <a:gd name="connsiteY40" fmla="*/ 1761185 h 1761185"/>
              <a:gd name="connsiteX41" fmla="*/ 5363826 w 9143790"/>
              <a:gd name="connsiteY41" fmla="*/ 1556027 h 1761185"/>
              <a:gd name="connsiteX42" fmla="*/ 5161607 w 9143790"/>
              <a:gd name="connsiteY42" fmla="*/ 1034608 h 1761185"/>
              <a:gd name="connsiteX43" fmla="*/ 5161607 w 9143790"/>
              <a:gd name="connsiteY43" fmla="*/ 726577 h 1761185"/>
              <a:gd name="connsiteX44" fmla="*/ 5363238 w 9143790"/>
              <a:gd name="connsiteY44" fmla="*/ 205746 h 1761185"/>
              <a:gd name="connsiteX45" fmla="*/ 5889359 w 9143790"/>
              <a:gd name="connsiteY45" fmla="*/ 0 h 1761185"/>
              <a:gd name="connsiteX46" fmla="*/ 703221 w 9143790"/>
              <a:gd name="connsiteY46" fmla="*/ 0 h 1761185"/>
              <a:gd name="connsiteX47" fmla="*/ 1169383 w 9143790"/>
              <a:gd name="connsiteY47" fmla="*/ 146374 h 1761185"/>
              <a:gd name="connsiteX48" fmla="*/ 1345149 w 9143790"/>
              <a:gd name="connsiteY48" fmla="*/ 523183 h 1761185"/>
              <a:gd name="connsiteX49" fmla="*/ 1342798 w 9143790"/>
              <a:gd name="connsiteY49" fmla="*/ 530237 h 1761185"/>
              <a:gd name="connsiteX50" fmla="*/ 957171 w 9143790"/>
              <a:gd name="connsiteY50" fmla="*/ 530237 h 1761185"/>
              <a:gd name="connsiteX51" fmla="*/ 887805 w 9143790"/>
              <a:gd name="connsiteY51" fmla="*/ 363877 h 1761185"/>
              <a:gd name="connsiteX52" fmla="*/ 696167 w 9143790"/>
              <a:gd name="connsiteY52" fmla="*/ 299801 h 1761185"/>
              <a:gd name="connsiteX53" fmla="*/ 508057 w 9143790"/>
              <a:gd name="connsiteY53" fmla="*/ 352708 h 1761185"/>
              <a:gd name="connsiteX54" fmla="*/ 439866 w 9143790"/>
              <a:gd name="connsiteY54" fmla="*/ 483209 h 1761185"/>
              <a:gd name="connsiteX55" fmla="*/ 508645 w 9143790"/>
              <a:gd name="connsiteY55" fmla="*/ 603717 h 1761185"/>
              <a:gd name="connsiteX56" fmla="*/ 766709 w 9143790"/>
              <a:gd name="connsiteY56" fmla="*/ 717171 h 1761185"/>
              <a:gd name="connsiteX57" fmla="*/ 1205830 w 9143790"/>
              <a:gd name="connsiteY57" fmla="*/ 931148 h 1761185"/>
              <a:gd name="connsiteX58" fmla="*/ 1353378 w 9143790"/>
              <a:gd name="connsiteY58" fmla="*/ 1280328 h 1761185"/>
              <a:gd name="connsiteX59" fmla="*/ 1177613 w 9143790"/>
              <a:gd name="connsiteY59" fmla="*/ 1633623 h 1761185"/>
              <a:gd name="connsiteX60" fmla="*/ 711451 w 9143790"/>
              <a:gd name="connsiteY60" fmla="*/ 1761185 h 1761185"/>
              <a:gd name="connsiteX61" fmla="*/ 207080 w 9143790"/>
              <a:gd name="connsiteY61" fmla="*/ 1614811 h 1761185"/>
              <a:gd name="connsiteX62" fmla="*/ 159 w 9143790"/>
              <a:gd name="connsiteY62" fmla="*/ 1193326 h 1761185"/>
              <a:gd name="connsiteX63" fmla="*/ 2510 w 9143790"/>
              <a:gd name="connsiteY63" fmla="*/ 1186272 h 1761185"/>
              <a:gd name="connsiteX64" fmla="*/ 389312 w 9143790"/>
              <a:gd name="connsiteY64" fmla="*/ 1186272 h 1761185"/>
              <a:gd name="connsiteX65" fmla="*/ 469259 w 9143790"/>
              <a:gd name="connsiteY65" fmla="*/ 1397897 h 1761185"/>
              <a:gd name="connsiteX66" fmla="*/ 711451 w 9143790"/>
              <a:gd name="connsiteY66" fmla="*/ 1461384 h 1761185"/>
              <a:gd name="connsiteX67" fmla="*/ 895447 w 9143790"/>
              <a:gd name="connsiteY67" fmla="*/ 1412005 h 1761185"/>
              <a:gd name="connsiteX68" fmla="*/ 955995 w 9143790"/>
              <a:gd name="connsiteY68" fmla="*/ 1282679 h 1761185"/>
              <a:gd name="connsiteX69" fmla="*/ 896035 w 9143790"/>
              <a:gd name="connsiteY69" fmla="*/ 1142772 h 1761185"/>
              <a:gd name="connsiteX70" fmla="*/ 680883 w 9143790"/>
              <a:gd name="connsiteY70" fmla="*/ 1038136 h 1761185"/>
              <a:gd name="connsiteX71" fmla="*/ 200026 w 9143790"/>
              <a:gd name="connsiteY71" fmla="*/ 818869 h 1761185"/>
              <a:gd name="connsiteX72" fmla="*/ 43659 w 9143790"/>
              <a:gd name="connsiteY72" fmla="*/ 480858 h 1761185"/>
              <a:gd name="connsiteX73" fmla="*/ 230006 w 9143790"/>
              <a:gd name="connsiteY73" fmla="*/ 132854 h 1761185"/>
              <a:gd name="connsiteX74" fmla="*/ 703221 w 9143790"/>
              <a:gd name="connsiteY74"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143790" h="1761185">
                <a:moveTo>
                  <a:pt x="5889359" y="305680"/>
                </a:moveTo>
                <a:cubicBezTo>
                  <a:pt x="5781980" y="305680"/>
                  <a:pt x="5699877" y="344674"/>
                  <a:pt x="5643052" y="422661"/>
                </a:cubicBezTo>
                <a:cubicBezTo>
                  <a:pt x="5586227" y="500649"/>
                  <a:pt x="5557814" y="601170"/>
                  <a:pt x="5557814" y="724226"/>
                </a:cubicBezTo>
                <a:lnTo>
                  <a:pt x="5557814" y="1034608"/>
                </a:lnTo>
                <a:cubicBezTo>
                  <a:pt x="5557814" y="1158447"/>
                  <a:pt x="5586619" y="1259557"/>
                  <a:pt x="5644228" y="1337936"/>
                </a:cubicBezTo>
                <a:cubicBezTo>
                  <a:pt x="5701837" y="1416316"/>
                  <a:pt x="5784330" y="1455505"/>
                  <a:pt x="5891711" y="1455505"/>
                </a:cubicBezTo>
                <a:cubicBezTo>
                  <a:pt x="5995955" y="1455505"/>
                  <a:pt x="6076686" y="1416316"/>
                  <a:pt x="6133903" y="1337936"/>
                </a:cubicBezTo>
                <a:cubicBezTo>
                  <a:pt x="6191120" y="1259557"/>
                  <a:pt x="6219728" y="1158447"/>
                  <a:pt x="6219728" y="1034608"/>
                </a:cubicBezTo>
                <a:lnTo>
                  <a:pt x="6219728" y="724226"/>
                </a:lnTo>
                <a:cubicBezTo>
                  <a:pt x="6219728" y="601955"/>
                  <a:pt x="6190924" y="501628"/>
                  <a:pt x="6133315" y="423249"/>
                </a:cubicBezTo>
                <a:cubicBezTo>
                  <a:pt x="6075706" y="344869"/>
                  <a:pt x="5994388" y="305680"/>
                  <a:pt x="5889359" y="305680"/>
                </a:cubicBezTo>
                <a:close/>
                <a:moveTo>
                  <a:pt x="7845828" y="21585"/>
                </a:moveTo>
                <a:lnTo>
                  <a:pt x="9143790" y="21585"/>
                </a:lnTo>
                <a:lnTo>
                  <a:pt x="9143790" y="327264"/>
                </a:lnTo>
                <a:lnTo>
                  <a:pt x="8692325" y="327264"/>
                </a:lnTo>
                <a:lnTo>
                  <a:pt x="8692325" y="1733390"/>
                </a:lnTo>
                <a:lnTo>
                  <a:pt x="8293766" y="1733390"/>
                </a:lnTo>
                <a:lnTo>
                  <a:pt x="8293766" y="327264"/>
                </a:lnTo>
                <a:lnTo>
                  <a:pt x="7845828" y="327264"/>
                </a:lnTo>
                <a:close/>
                <a:moveTo>
                  <a:pt x="2225196" y="21585"/>
                </a:moveTo>
                <a:lnTo>
                  <a:pt x="2610823" y="21585"/>
                </a:lnTo>
                <a:lnTo>
                  <a:pt x="2835379" y="1144369"/>
                </a:lnTo>
                <a:lnTo>
                  <a:pt x="2842433" y="1144369"/>
                </a:lnTo>
                <a:lnTo>
                  <a:pt x="3144586" y="21585"/>
                </a:lnTo>
                <a:lnTo>
                  <a:pt x="3420873" y="21585"/>
                </a:lnTo>
                <a:lnTo>
                  <a:pt x="3724201" y="1144369"/>
                </a:lnTo>
                <a:lnTo>
                  <a:pt x="3731255" y="1144369"/>
                </a:lnTo>
                <a:lnTo>
                  <a:pt x="3955812" y="21585"/>
                </a:lnTo>
                <a:lnTo>
                  <a:pt x="4340262" y="21585"/>
                </a:lnTo>
                <a:lnTo>
                  <a:pt x="3947582" y="1733390"/>
                </a:lnTo>
                <a:lnTo>
                  <a:pt x="3573713" y="1733390"/>
                </a:lnTo>
                <a:lnTo>
                  <a:pt x="3285668" y="677620"/>
                </a:lnTo>
                <a:lnTo>
                  <a:pt x="3278614" y="677620"/>
                </a:lnTo>
                <a:lnTo>
                  <a:pt x="2992922" y="1733390"/>
                </a:lnTo>
                <a:lnTo>
                  <a:pt x="2619051" y="1733390"/>
                </a:lnTo>
                <a:close/>
                <a:moveTo>
                  <a:pt x="5889359" y="0"/>
                </a:moveTo>
                <a:cubicBezTo>
                  <a:pt x="6104119" y="0"/>
                  <a:pt x="6278904" y="68583"/>
                  <a:pt x="6413718" y="205746"/>
                </a:cubicBezTo>
                <a:cubicBezTo>
                  <a:pt x="6548530" y="342910"/>
                  <a:pt x="6615936" y="516521"/>
                  <a:pt x="6615936" y="726577"/>
                </a:cubicBezTo>
                <a:lnTo>
                  <a:pt x="6615936" y="1034608"/>
                </a:lnTo>
                <a:cubicBezTo>
                  <a:pt x="6615936" y="1245449"/>
                  <a:pt x="6549118" y="1419254"/>
                  <a:pt x="6415481" y="1556027"/>
                </a:cubicBezTo>
                <a:cubicBezTo>
                  <a:pt x="6281844" y="1692799"/>
                  <a:pt x="6107254" y="1761185"/>
                  <a:pt x="5891711" y="1761185"/>
                </a:cubicBezTo>
                <a:cubicBezTo>
                  <a:pt x="5674599" y="1761185"/>
                  <a:pt x="5498638" y="1692799"/>
                  <a:pt x="5363826" y="1556027"/>
                </a:cubicBezTo>
                <a:cubicBezTo>
                  <a:pt x="5229013" y="1419254"/>
                  <a:pt x="5161607" y="1245449"/>
                  <a:pt x="5161607" y="1034608"/>
                </a:cubicBezTo>
                <a:lnTo>
                  <a:pt x="5161607" y="726577"/>
                </a:lnTo>
                <a:cubicBezTo>
                  <a:pt x="5161607" y="516521"/>
                  <a:pt x="5228817" y="342910"/>
                  <a:pt x="5363238" y="205746"/>
                </a:cubicBezTo>
                <a:cubicBezTo>
                  <a:pt x="5497659" y="68583"/>
                  <a:pt x="5673032" y="0"/>
                  <a:pt x="5889359" y="0"/>
                </a:cubicBezTo>
                <a:close/>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grpSp>
        <p:nvGrpSpPr>
          <p:cNvPr id="2" name="Group 58">
            <a:extLst>
              <a:ext uri="{FF2B5EF4-FFF2-40B4-BE49-F238E27FC236}">
                <a16:creationId xmlns:a16="http://schemas.microsoft.com/office/drawing/2014/main" id="{F76C3A54-B6CA-4B38-9163-09C41BA53EE5}"/>
              </a:ext>
            </a:extLst>
          </p:cNvPr>
          <p:cNvGrpSpPr>
            <a:grpSpLocks noChangeAspect="1"/>
          </p:cNvGrpSpPr>
          <p:nvPr userDrawn="1"/>
        </p:nvGrpSpPr>
        <p:grpSpPr bwMode="auto">
          <a:xfrm>
            <a:off x="450560" y="340429"/>
            <a:ext cx="482890" cy="486927"/>
            <a:chOff x="3544" y="339"/>
            <a:chExt cx="2392" cy="2412"/>
          </a:xfrm>
        </p:grpSpPr>
        <p:sp>
          <p:nvSpPr>
            <p:cNvPr id="3" name="Freeform 60">
              <a:extLst>
                <a:ext uri="{FF2B5EF4-FFF2-40B4-BE49-F238E27FC236}">
                  <a16:creationId xmlns:a16="http://schemas.microsoft.com/office/drawing/2014/main" id="{1E599479-70D7-4571-97B2-6DD6EBCB68DF}"/>
                </a:ext>
              </a:extLst>
            </p:cNvPr>
            <p:cNvSpPr>
              <a:spLocks/>
            </p:cNvSpPr>
            <p:nvPr/>
          </p:nvSpPr>
          <p:spPr bwMode="auto">
            <a:xfrm>
              <a:off x="3544" y="873"/>
              <a:ext cx="676" cy="1742"/>
            </a:xfrm>
            <a:custGeom>
              <a:avLst/>
              <a:gdLst>
                <a:gd name="T0" fmla="*/ 198 w 395"/>
                <a:gd name="T1" fmla="*/ 881 h 1015"/>
                <a:gd name="T2" fmla="*/ 348 w 395"/>
                <a:gd name="T3" fmla="*/ 1015 h 1015"/>
                <a:gd name="T4" fmla="*/ 227 w 395"/>
                <a:gd name="T5" fmla="*/ 344 h 1015"/>
                <a:gd name="T6" fmla="*/ 230 w 395"/>
                <a:gd name="T7" fmla="*/ 0 h 1015"/>
                <a:gd name="T8" fmla="*/ 198 w 395"/>
                <a:gd name="T9" fmla="*/ 881 h 1015"/>
              </a:gdLst>
              <a:ahLst/>
              <a:cxnLst>
                <a:cxn ang="0">
                  <a:pos x="T0" y="T1"/>
                </a:cxn>
                <a:cxn ang="0">
                  <a:pos x="T2" y="T3"/>
                </a:cxn>
                <a:cxn ang="0">
                  <a:pos x="T4" y="T5"/>
                </a:cxn>
                <a:cxn ang="0">
                  <a:pos x="T6" y="T7"/>
                </a:cxn>
                <a:cxn ang="0">
                  <a:pos x="T8" y="T9"/>
                </a:cxn>
              </a:cxnLst>
              <a:rect l="0" t="0" r="r" b="b"/>
              <a:pathLst>
                <a:path w="395" h="1015">
                  <a:moveTo>
                    <a:pt x="198" y="881"/>
                  </a:moveTo>
                  <a:cubicBezTo>
                    <a:pt x="237" y="936"/>
                    <a:pt x="288" y="981"/>
                    <a:pt x="348" y="1015"/>
                  </a:cubicBezTo>
                  <a:cubicBezTo>
                    <a:pt x="395" y="701"/>
                    <a:pt x="285" y="519"/>
                    <a:pt x="227" y="344"/>
                  </a:cubicBezTo>
                  <a:cubicBezTo>
                    <a:pt x="191" y="236"/>
                    <a:pt x="175" y="131"/>
                    <a:pt x="230" y="0"/>
                  </a:cubicBezTo>
                  <a:cubicBezTo>
                    <a:pt x="67" y="303"/>
                    <a:pt x="0" y="628"/>
                    <a:pt x="198" y="8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 name="Freeform 61">
              <a:extLst>
                <a:ext uri="{FF2B5EF4-FFF2-40B4-BE49-F238E27FC236}">
                  <a16:creationId xmlns:a16="http://schemas.microsoft.com/office/drawing/2014/main" id="{8A216861-9BFA-44FB-B1AE-7A3F0BB52C8F}"/>
                </a:ext>
              </a:extLst>
            </p:cNvPr>
            <p:cNvSpPr>
              <a:spLocks/>
            </p:cNvSpPr>
            <p:nvPr/>
          </p:nvSpPr>
          <p:spPr bwMode="auto">
            <a:xfrm>
              <a:off x="3544" y="873"/>
              <a:ext cx="393" cy="1512"/>
            </a:xfrm>
            <a:custGeom>
              <a:avLst/>
              <a:gdLst>
                <a:gd name="T0" fmla="*/ 126 w 230"/>
                <a:gd name="T1" fmla="*/ 592 h 881"/>
                <a:gd name="T2" fmla="*/ 227 w 230"/>
                <a:gd name="T3" fmla="*/ 344 h 881"/>
                <a:gd name="T4" fmla="*/ 230 w 230"/>
                <a:gd name="T5" fmla="*/ 0 h 881"/>
                <a:gd name="T6" fmla="*/ 198 w 230"/>
                <a:gd name="T7" fmla="*/ 881 h 881"/>
                <a:gd name="T8" fmla="*/ 126 w 230"/>
                <a:gd name="T9" fmla="*/ 592 h 881"/>
              </a:gdLst>
              <a:ahLst/>
              <a:cxnLst>
                <a:cxn ang="0">
                  <a:pos x="T0" y="T1"/>
                </a:cxn>
                <a:cxn ang="0">
                  <a:pos x="T2" y="T3"/>
                </a:cxn>
                <a:cxn ang="0">
                  <a:pos x="T4" y="T5"/>
                </a:cxn>
                <a:cxn ang="0">
                  <a:pos x="T6" y="T7"/>
                </a:cxn>
                <a:cxn ang="0">
                  <a:pos x="T8" y="T9"/>
                </a:cxn>
              </a:cxnLst>
              <a:rect l="0" t="0" r="r" b="b"/>
              <a:pathLst>
                <a:path w="230" h="881">
                  <a:moveTo>
                    <a:pt x="126" y="592"/>
                  </a:moveTo>
                  <a:cubicBezTo>
                    <a:pt x="135" y="494"/>
                    <a:pt x="175" y="415"/>
                    <a:pt x="227" y="344"/>
                  </a:cubicBezTo>
                  <a:cubicBezTo>
                    <a:pt x="191" y="236"/>
                    <a:pt x="175" y="131"/>
                    <a:pt x="230" y="0"/>
                  </a:cubicBezTo>
                  <a:cubicBezTo>
                    <a:pt x="67" y="303"/>
                    <a:pt x="0" y="628"/>
                    <a:pt x="198" y="881"/>
                  </a:cubicBezTo>
                  <a:cubicBezTo>
                    <a:pt x="144" y="803"/>
                    <a:pt x="116" y="706"/>
                    <a:pt x="126" y="5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62">
              <a:extLst>
                <a:ext uri="{FF2B5EF4-FFF2-40B4-BE49-F238E27FC236}">
                  <a16:creationId xmlns:a16="http://schemas.microsoft.com/office/drawing/2014/main" id="{9F419F3E-13FC-4810-87EC-C6A625278F79}"/>
                </a:ext>
              </a:extLst>
            </p:cNvPr>
            <p:cNvSpPr>
              <a:spLocks/>
            </p:cNvSpPr>
            <p:nvPr/>
          </p:nvSpPr>
          <p:spPr bwMode="auto">
            <a:xfrm>
              <a:off x="4064" y="772"/>
              <a:ext cx="1872" cy="1979"/>
            </a:xfrm>
            <a:custGeom>
              <a:avLst/>
              <a:gdLst>
                <a:gd name="T0" fmla="*/ 543 w 1094"/>
                <a:gd name="T1" fmla="*/ 1089 h 1153"/>
                <a:gd name="T2" fmla="*/ 875 w 1094"/>
                <a:gd name="T3" fmla="*/ 0 h 1153"/>
                <a:gd name="T4" fmla="*/ 749 w 1094"/>
                <a:gd name="T5" fmla="*/ 304 h 1153"/>
                <a:gd name="T6" fmla="*/ 230 w 1094"/>
                <a:gd name="T7" fmla="*/ 1138 h 1153"/>
                <a:gd name="T8" fmla="*/ 543 w 1094"/>
                <a:gd name="T9" fmla="*/ 1089 h 1153"/>
              </a:gdLst>
              <a:ahLst/>
              <a:cxnLst>
                <a:cxn ang="0">
                  <a:pos x="T0" y="T1"/>
                </a:cxn>
                <a:cxn ang="0">
                  <a:pos x="T2" y="T3"/>
                </a:cxn>
                <a:cxn ang="0">
                  <a:pos x="T4" y="T5"/>
                </a:cxn>
                <a:cxn ang="0">
                  <a:pos x="T6" y="T7"/>
                </a:cxn>
                <a:cxn ang="0">
                  <a:pos x="T8" y="T9"/>
                </a:cxn>
              </a:cxnLst>
              <a:rect l="0" t="0" r="r" b="b"/>
              <a:pathLst>
                <a:path w="1094" h="1153">
                  <a:moveTo>
                    <a:pt x="543" y="1089"/>
                  </a:moveTo>
                  <a:cubicBezTo>
                    <a:pt x="882" y="954"/>
                    <a:pt x="1094" y="573"/>
                    <a:pt x="875" y="0"/>
                  </a:cubicBezTo>
                  <a:cubicBezTo>
                    <a:pt x="899" y="121"/>
                    <a:pt x="841" y="217"/>
                    <a:pt x="749" y="304"/>
                  </a:cubicBezTo>
                  <a:cubicBezTo>
                    <a:pt x="499" y="542"/>
                    <a:pt x="0" y="715"/>
                    <a:pt x="230" y="1138"/>
                  </a:cubicBezTo>
                  <a:cubicBezTo>
                    <a:pt x="335" y="1153"/>
                    <a:pt x="445" y="1138"/>
                    <a:pt x="543" y="108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3">
              <a:extLst>
                <a:ext uri="{FF2B5EF4-FFF2-40B4-BE49-F238E27FC236}">
                  <a16:creationId xmlns:a16="http://schemas.microsoft.com/office/drawing/2014/main" id="{98FAB08B-0E52-49CD-B2CE-C1C17F04A1A4}"/>
                </a:ext>
              </a:extLst>
            </p:cNvPr>
            <p:cNvSpPr>
              <a:spLocks/>
            </p:cNvSpPr>
            <p:nvPr/>
          </p:nvSpPr>
          <p:spPr bwMode="auto">
            <a:xfrm>
              <a:off x="4993" y="772"/>
              <a:ext cx="943" cy="1869"/>
            </a:xfrm>
            <a:custGeom>
              <a:avLst/>
              <a:gdLst>
                <a:gd name="T0" fmla="*/ 206 w 551"/>
                <a:gd name="T1" fmla="*/ 304 h 1089"/>
                <a:gd name="T2" fmla="*/ 194 w 551"/>
                <a:gd name="T3" fmla="*/ 910 h 1089"/>
                <a:gd name="T4" fmla="*/ 0 w 551"/>
                <a:gd name="T5" fmla="*/ 1089 h 1089"/>
                <a:gd name="T6" fmla="*/ 332 w 551"/>
                <a:gd name="T7" fmla="*/ 0 h 1089"/>
                <a:gd name="T8" fmla="*/ 206 w 551"/>
                <a:gd name="T9" fmla="*/ 304 h 1089"/>
              </a:gdLst>
              <a:ahLst/>
              <a:cxnLst>
                <a:cxn ang="0">
                  <a:pos x="T0" y="T1"/>
                </a:cxn>
                <a:cxn ang="0">
                  <a:pos x="T2" y="T3"/>
                </a:cxn>
                <a:cxn ang="0">
                  <a:pos x="T4" y="T5"/>
                </a:cxn>
                <a:cxn ang="0">
                  <a:pos x="T6" y="T7"/>
                </a:cxn>
                <a:cxn ang="0">
                  <a:pos x="T8" y="T9"/>
                </a:cxn>
              </a:cxnLst>
              <a:rect l="0" t="0" r="r" b="b"/>
              <a:pathLst>
                <a:path w="551" h="1089">
                  <a:moveTo>
                    <a:pt x="206" y="304"/>
                  </a:moveTo>
                  <a:cubicBezTo>
                    <a:pt x="289" y="511"/>
                    <a:pt x="301" y="736"/>
                    <a:pt x="194" y="910"/>
                  </a:cubicBezTo>
                  <a:cubicBezTo>
                    <a:pt x="143" y="992"/>
                    <a:pt x="75" y="1051"/>
                    <a:pt x="0" y="1089"/>
                  </a:cubicBezTo>
                  <a:cubicBezTo>
                    <a:pt x="339" y="954"/>
                    <a:pt x="551" y="573"/>
                    <a:pt x="332" y="0"/>
                  </a:cubicBezTo>
                  <a:cubicBezTo>
                    <a:pt x="356" y="121"/>
                    <a:pt x="298" y="217"/>
                    <a:pt x="206"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4">
              <a:extLst>
                <a:ext uri="{FF2B5EF4-FFF2-40B4-BE49-F238E27FC236}">
                  <a16:creationId xmlns:a16="http://schemas.microsoft.com/office/drawing/2014/main" id="{AD162B61-BA57-443F-9F80-3458FA191BE7}"/>
                </a:ext>
              </a:extLst>
            </p:cNvPr>
            <p:cNvSpPr>
              <a:spLocks/>
            </p:cNvSpPr>
            <p:nvPr/>
          </p:nvSpPr>
          <p:spPr bwMode="auto">
            <a:xfrm>
              <a:off x="5224" y="772"/>
              <a:ext cx="378" cy="522"/>
            </a:xfrm>
            <a:custGeom>
              <a:avLst/>
              <a:gdLst>
                <a:gd name="T0" fmla="*/ 71 w 221"/>
                <a:gd name="T1" fmla="*/ 304 h 304"/>
                <a:gd name="T2" fmla="*/ 197 w 221"/>
                <a:gd name="T3" fmla="*/ 0 h 304"/>
                <a:gd name="T4" fmla="*/ 0 w 221"/>
                <a:gd name="T5" fmla="*/ 160 h 304"/>
                <a:gd name="T6" fmla="*/ 71 w 221"/>
                <a:gd name="T7" fmla="*/ 304 h 304"/>
              </a:gdLst>
              <a:ahLst/>
              <a:cxnLst>
                <a:cxn ang="0">
                  <a:pos x="T0" y="T1"/>
                </a:cxn>
                <a:cxn ang="0">
                  <a:pos x="T2" y="T3"/>
                </a:cxn>
                <a:cxn ang="0">
                  <a:pos x="T4" y="T5"/>
                </a:cxn>
                <a:cxn ang="0">
                  <a:pos x="T6" y="T7"/>
                </a:cxn>
              </a:cxnLst>
              <a:rect l="0" t="0" r="r" b="b"/>
              <a:pathLst>
                <a:path w="221" h="304">
                  <a:moveTo>
                    <a:pt x="71" y="304"/>
                  </a:moveTo>
                  <a:cubicBezTo>
                    <a:pt x="163" y="217"/>
                    <a:pt x="221" y="121"/>
                    <a:pt x="197" y="0"/>
                  </a:cubicBezTo>
                  <a:cubicBezTo>
                    <a:pt x="138" y="72"/>
                    <a:pt x="72" y="123"/>
                    <a:pt x="0" y="160"/>
                  </a:cubicBezTo>
                  <a:cubicBezTo>
                    <a:pt x="27" y="207"/>
                    <a:pt x="51" y="255"/>
                    <a:pt x="71"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5">
              <a:extLst>
                <a:ext uri="{FF2B5EF4-FFF2-40B4-BE49-F238E27FC236}">
                  <a16:creationId xmlns:a16="http://schemas.microsoft.com/office/drawing/2014/main" id="{54458970-BB07-4928-8F26-1BF0EAFF1A2E}"/>
                </a:ext>
              </a:extLst>
            </p:cNvPr>
            <p:cNvSpPr>
              <a:spLocks/>
            </p:cNvSpPr>
            <p:nvPr/>
          </p:nvSpPr>
          <p:spPr bwMode="auto">
            <a:xfrm>
              <a:off x="3918" y="772"/>
              <a:ext cx="1824" cy="1953"/>
            </a:xfrm>
            <a:custGeom>
              <a:avLst/>
              <a:gdLst>
                <a:gd name="T0" fmla="*/ 315 w 1066"/>
                <a:gd name="T1" fmla="*/ 1138 h 1138"/>
                <a:gd name="T2" fmla="*/ 960 w 1066"/>
                <a:gd name="T3" fmla="*/ 0 h 1138"/>
                <a:gd name="T4" fmla="*/ 315 w 1066"/>
                <a:gd name="T5" fmla="*/ 1138 h 1138"/>
              </a:gdLst>
              <a:ahLst/>
              <a:cxnLst>
                <a:cxn ang="0">
                  <a:pos x="T0" y="T1"/>
                </a:cxn>
                <a:cxn ang="0">
                  <a:pos x="T2" y="T3"/>
                </a:cxn>
                <a:cxn ang="0">
                  <a:pos x="T4" y="T5"/>
                </a:cxn>
              </a:cxnLst>
              <a:rect l="0" t="0" r="r" b="b"/>
              <a:pathLst>
                <a:path w="1066" h="1138">
                  <a:moveTo>
                    <a:pt x="315" y="1138"/>
                  </a:moveTo>
                  <a:cubicBezTo>
                    <a:pt x="23" y="573"/>
                    <a:pt x="1066" y="458"/>
                    <a:pt x="960" y="0"/>
                  </a:cubicBezTo>
                  <a:cubicBezTo>
                    <a:pt x="1051" y="449"/>
                    <a:pt x="0" y="560"/>
                    <a:pt x="315" y="113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6">
              <a:extLst>
                <a:ext uri="{FF2B5EF4-FFF2-40B4-BE49-F238E27FC236}">
                  <a16:creationId xmlns:a16="http://schemas.microsoft.com/office/drawing/2014/main" id="{A5347E15-6F9B-4E66-BE26-417358A98A26}"/>
                </a:ext>
              </a:extLst>
            </p:cNvPr>
            <p:cNvSpPr>
              <a:spLocks/>
            </p:cNvSpPr>
            <p:nvPr/>
          </p:nvSpPr>
          <p:spPr bwMode="auto">
            <a:xfrm>
              <a:off x="3665" y="873"/>
              <a:ext cx="606" cy="1742"/>
            </a:xfrm>
            <a:custGeom>
              <a:avLst/>
              <a:gdLst>
                <a:gd name="T0" fmla="*/ 277 w 354"/>
                <a:gd name="T1" fmla="*/ 1015 h 1015"/>
                <a:gd name="T2" fmla="*/ 159 w 354"/>
                <a:gd name="T3" fmla="*/ 0 h 1015"/>
                <a:gd name="T4" fmla="*/ 277 w 354"/>
                <a:gd name="T5" fmla="*/ 1015 h 1015"/>
              </a:gdLst>
              <a:ahLst/>
              <a:cxnLst>
                <a:cxn ang="0">
                  <a:pos x="T0" y="T1"/>
                </a:cxn>
                <a:cxn ang="0">
                  <a:pos x="T2" y="T3"/>
                </a:cxn>
                <a:cxn ang="0">
                  <a:pos x="T4" y="T5"/>
                </a:cxn>
              </a:cxnLst>
              <a:rect l="0" t="0" r="r" b="b"/>
              <a:pathLst>
                <a:path w="354" h="1015">
                  <a:moveTo>
                    <a:pt x="277" y="1015"/>
                  </a:moveTo>
                  <a:cubicBezTo>
                    <a:pt x="354" y="506"/>
                    <a:pt x="16" y="342"/>
                    <a:pt x="159" y="0"/>
                  </a:cubicBezTo>
                  <a:cubicBezTo>
                    <a:pt x="0" y="344"/>
                    <a:pt x="324" y="510"/>
                    <a:pt x="277" y="101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7">
              <a:extLst>
                <a:ext uri="{FF2B5EF4-FFF2-40B4-BE49-F238E27FC236}">
                  <a16:creationId xmlns:a16="http://schemas.microsoft.com/office/drawing/2014/main" id="{E19584BF-365B-4594-9A22-3FC6D4C4EB4E}"/>
                </a:ext>
              </a:extLst>
            </p:cNvPr>
            <p:cNvSpPr>
              <a:spLocks/>
            </p:cNvSpPr>
            <p:nvPr/>
          </p:nvSpPr>
          <p:spPr bwMode="auto">
            <a:xfrm>
              <a:off x="3843" y="873"/>
              <a:ext cx="385" cy="591"/>
            </a:xfrm>
            <a:custGeom>
              <a:avLst/>
              <a:gdLst>
                <a:gd name="T0" fmla="*/ 52 w 225"/>
                <a:gd name="T1" fmla="*/ 344 h 344"/>
                <a:gd name="T2" fmla="*/ 225 w 225"/>
                <a:gd name="T3" fmla="*/ 140 h 344"/>
                <a:gd name="T4" fmla="*/ 55 w 225"/>
                <a:gd name="T5" fmla="*/ 0 h 344"/>
                <a:gd name="T6" fmla="*/ 52 w 225"/>
                <a:gd name="T7" fmla="*/ 344 h 344"/>
              </a:gdLst>
              <a:ahLst/>
              <a:cxnLst>
                <a:cxn ang="0">
                  <a:pos x="T0" y="T1"/>
                </a:cxn>
                <a:cxn ang="0">
                  <a:pos x="T2" y="T3"/>
                </a:cxn>
                <a:cxn ang="0">
                  <a:pos x="T4" y="T5"/>
                </a:cxn>
                <a:cxn ang="0">
                  <a:pos x="T6" y="T7"/>
                </a:cxn>
              </a:cxnLst>
              <a:rect l="0" t="0" r="r" b="b"/>
              <a:pathLst>
                <a:path w="225" h="344">
                  <a:moveTo>
                    <a:pt x="52" y="344"/>
                  </a:moveTo>
                  <a:cubicBezTo>
                    <a:pt x="105" y="273"/>
                    <a:pt x="169" y="208"/>
                    <a:pt x="225" y="140"/>
                  </a:cubicBezTo>
                  <a:cubicBezTo>
                    <a:pt x="152" y="106"/>
                    <a:pt x="84" y="70"/>
                    <a:pt x="55" y="0"/>
                  </a:cubicBezTo>
                  <a:cubicBezTo>
                    <a:pt x="0" y="131"/>
                    <a:pt x="16" y="236"/>
                    <a:pt x="52" y="34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8">
              <a:extLst>
                <a:ext uri="{FF2B5EF4-FFF2-40B4-BE49-F238E27FC236}">
                  <a16:creationId xmlns:a16="http://schemas.microsoft.com/office/drawing/2014/main" id="{FC498965-99DD-4713-9A0B-DE5AD4009E44}"/>
                </a:ext>
              </a:extLst>
            </p:cNvPr>
            <p:cNvSpPr>
              <a:spLocks/>
            </p:cNvSpPr>
            <p:nvPr/>
          </p:nvSpPr>
          <p:spPr bwMode="auto">
            <a:xfrm>
              <a:off x="3932" y="1070"/>
              <a:ext cx="296" cy="394"/>
            </a:xfrm>
            <a:custGeom>
              <a:avLst/>
              <a:gdLst>
                <a:gd name="T0" fmla="*/ 0 w 173"/>
                <a:gd name="T1" fmla="*/ 229 h 229"/>
                <a:gd name="T2" fmla="*/ 173 w 173"/>
                <a:gd name="T3" fmla="*/ 25 h 229"/>
                <a:gd name="T4" fmla="*/ 123 w 173"/>
                <a:gd name="T5" fmla="*/ 0 h 229"/>
                <a:gd name="T6" fmla="*/ 0 w 173"/>
                <a:gd name="T7" fmla="*/ 229 h 229"/>
              </a:gdLst>
              <a:ahLst/>
              <a:cxnLst>
                <a:cxn ang="0">
                  <a:pos x="T0" y="T1"/>
                </a:cxn>
                <a:cxn ang="0">
                  <a:pos x="T2" y="T3"/>
                </a:cxn>
                <a:cxn ang="0">
                  <a:pos x="T4" y="T5"/>
                </a:cxn>
                <a:cxn ang="0">
                  <a:pos x="T6" y="T7"/>
                </a:cxn>
              </a:cxnLst>
              <a:rect l="0" t="0" r="r" b="b"/>
              <a:pathLst>
                <a:path w="173" h="229">
                  <a:moveTo>
                    <a:pt x="0" y="229"/>
                  </a:moveTo>
                  <a:cubicBezTo>
                    <a:pt x="53" y="158"/>
                    <a:pt x="117" y="93"/>
                    <a:pt x="173" y="25"/>
                  </a:cubicBezTo>
                  <a:cubicBezTo>
                    <a:pt x="156" y="17"/>
                    <a:pt x="140" y="9"/>
                    <a:pt x="123" y="0"/>
                  </a:cubicBezTo>
                  <a:cubicBezTo>
                    <a:pt x="83" y="77"/>
                    <a:pt x="35" y="151"/>
                    <a:pt x="0" y="22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7D80D470-62C5-4044-B019-851CF67D119C}"/>
                </a:ext>
              </a:extLst>
            </p:cNvPr>
            <p:cNvSpPr>
              <a:spLocks/>
            </p:cNvSpPr>
            <p:nvPr/>
          </p:nvSpPr>
          <p:spPr bwMode="auto">
            <a:xfrm>
              <a:off x="3932" y="339"/>
              <a:ext cx="1413" cy="2386"/>
            </a:xfrm>
            <a:custGeom>
              <a:avLst/>
              <a:gdLst>
                <a:gd name="T0" fmla="*/ 307 w 826"/>
                <a:gd name="T1" fmla="*/ 1390 h 1390"/>
                <a:gd name="T2" fmla="*/ 826 w 826"/>
                <a:gd name="T3" fmla="*/ 556 h 1390"/>
                <a:gd name="T4" fmla="*/ 291 w 826"/>
                <a:gd name="T5" fmla="*/ 0 h 1390"/>
                <a:gd name="T6" fmla="*/ 0 w 826"/>
                <a:gd name="T7" fmla="*/ 655 h 1390"/>
                <a:gd name="T8" fmla="*/ 121 w 826"/>
                <a:gd name="T9" fmla="*/ 1326 h 1390"/>
                <a:gd name="T10" fmla="*/ 307 w 826"/>
                <a:gd name="T11" fmla="*/ 1390 h 1390"/>
              </a:gdLst>
              <a:ahLst/>
              <a:cxnLst>
                <a:cxn ang="0">
                  <a:pos x="T0" y="T1"/>
                </a:cxn>
                <a:cxn ang="0">
                  <a:pos x="T2" y="T3"/>
                </a:cxn>
                <a:cxn ang="0">
                  <a:pos x="T4" y="T5"/>
                </a:cxn>
                <a:cxn ang="0">
                  <a:pos x="T6" y="T7"/>
                </a:cxn>
                <a:cxn ang="0">
                  <a:pos x="T8" y="T9"/>
                </a:cxn>
                <a:cxn ang="0">
                  <a:pos x="T10" y="T11"/>
                </a:cxn>
              </a:cxnLst>
              <a:rect l="0" t="0" r="r" b="b"/>
              <a:pathLst>
                <a:path w="826" h="1390">
                  <a:moveTo>
                    <a:pt x="307" y="1390"/>
                  </a:moveTo>
                  <a:cubicBezTo>
                    <a:pt x="77" y="967"/>
                    <a:pt x="576" y="794"/>
                    <a:pt x="826" y="556"/>
                  </a:cubicBezTo>
                  <a:cubicBezTo>
                    <a:pt x="724" y="303"/>
                    <a:pt x="516" y="77"/>
                    <a:pt x="291" y="0"/>
                  </a:cubicBezTo>
                  <a:cubicBezTo>
                    <a:pt x="373" y="323"/>
                    <a:pt x="142" y="461"/>
                    <a:pt x="0" y="655"/>
                  </a:cubicBezTo>
                  <a:cubicBezTo>
                    <a:pt x="58" y="830"/>
                    <a:pt x="168" y="1012"/>
                    <a:pt x="121" y="1326"/>
                  </a:cubicBezTo>
                  <a:cubicBezTo>
                    <a:pt x="177" y="1358"/>
                    <a:pt x="241" y="1380"/>
                    <a:pt x="307" y="13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0">
              <a:extLst>
                <a:ext uri="{FF2B5EF4-FFF2-40B4-BE49-F238E27FC236}">
                  <a16:creationId xmlns:a16="http://schemas.microsoft.com/office/drawing/2014/main" id="{AB6F1D1F-9575-4B53-B859-60B5FC86348B}"/>
                </a:ext>
              </a:extLst>
            </p:cNvPr>
            <p:cNvSpPr>
              <a:spLocks/>
            </p:cNvSpPr>
            <p:nvPr/>
          </p:nvSpPr>
          <p:spPr bwMode="auto">
            <a:xfrm>
              <a:off x="3975" y="1204"/>
              <a:ext cx="1370" cy="1521"/>
            </a:xfrm>
            <a:custGeom>
              <a:avLst/>
              <a:gdLst>
                <a:gd name="T0" fmla="*/ 282 w 801"/>
                <a:gd name="T1" fmla="*/ 886 h 886"/>
                <a:gd name="T2" fmla="*/ 801 w 801"/>
                <a:gd name="T3" fmla="*/ 52 h 886"/>
                <a:gd name="T4" fmla="*/ 778 w 801"/>
                <a:gd name="T5" fmla="*/ 0 h 886"/>
                <a:gd name="T6" fmla="*/ 282 w 801"/>
                <a:gd name="T7" fmla="*/ 886 h 886"/>
              </a:gdLst>
              <a:ahLst/>
              <a:cxnLst>
                <a:cxn ang="0">
                  <a:pos x="T0" y="T1"/>
                </a:cxn>
                <a:cxn ang="0">
                  <a:pos x="T2" y="T3"/>
                </a:cxn>
                <a:cxn ang="0">
                  <a:pos x="T4" y="T5"/>
                </a:cxn>
                <a:cxn ang="0">
                  <a:pos x="T6" y="T7"/>
                </a:cxn>
              </a:cxnLst>
              <a:rect l="0" t="0" r="r" b="b"/>
              <a:pathLst>
                <a:path w="801" h="886">
                  <a:moveTo>
                    <a:pt x="282" y="886"/>
                  </a:moveTo>
                  <a:cubicBezTo>
                    <a:pt x="52" y="463"/>
                    <a:pt x="551" y="290"/>
                    <a:pt x="801" y="52"/>
                  </a:cubicBezTo>
                  <a:cubicBezTo>
                    <a:pt x="794" y="35"/>
                    <a:pt x="787" y="18"/>
                    <a:pt x="778" y="0"/>
                  </a:cubicBezTo>
                  <a:cubicBezTo>
                    <a:pt x="537" y="275"/>
                    <a:pt x="0" y="433"/>
                    <a:pt x="282" y="8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1">
              <a:extLst>
                <a:ext uri="{FF2B5EF4-FFF2-40B4-BE49-F238E27FC236}">
                  <a16:creationId xmlns:a16="http://schemas.microsoft.com/office/drawing/2014/main" id="{A7B60C7B-6325-4D8D-9AAD-EDBAEF906E44}"/>
                </a:ext>
              </a:extLst>
            </p:cNvPr>
            <p:cNvSpPr>
              <a:spLocks/>
            </p:cNvSpPr>
            <p:nvPr/>
          </p:nvSpPr>
          <p:spPr bwMode="auto">
            <a:xfrm>
              <a:off x="3932" y="339"/>
              <a:ext cx="1292" cy="1212"/>
            </a:xfrm>
            <a:custGeom>
              <a:avLst/>
              <a:gdLst>
                <a:gd name="T0" fmla="*/ 18 w 755"/>
                <a:gd name="T1" fmla="*/ 706 h 706"/>
                <a:gd name="T2" fmla="*/ 755 w 755"/>
                <a:gd name="T3" fmla="*/ 412 h 706"/>
                <a:gd name="T4" fmla="*/ 291 w 755"/>
                <a:gd name="T5" fmla="*/ 0 h 706"/>
                <a:gd name="T6" fmla="*/ 0 w 755"/>
                <a:gd name="T7" fmla="*/ 655 h 706"/>
                <a:gd name="T8" fmla="*/ 18 w 755"/>
                <a:gd name="T9" fmla="*/ 706 h 706"/>
              </a:gdLst>
              <a:ahLst/>
              <a:cxnLst>
                <a:cxn ang="0">
                  <a:pos x="T0" y="T1"/>
                </a:cxn>
                <a:cxn ang="0">
                  <a:pos x="T2" y="T3"/>
                </a:cxn>
                <a:cxn ang="0">
                  <a:pos x="T4" y="T5"/>
                </a:cxn>
                <a:cxn ang="0">
                  <a:pos x="T6" y="T7"/>
                </a:cxn>
                <a:cxn ang="0">
                  <a:pos x="T8" y="T9"/>
                </a:cxn>
              </a:cxnLst>
              <a:rect l="0" t="0" r="r" b="b"/>
              <a:pathLst>
                <a:path w="755" h="706">
                  <a:moveTo>
                    <a:pt x="18" y="706"/>
                  </a:moveTo>
                  <a:cubicBezTo>
                    <a:pt x="215" y="519"/>
                    <a:pt x="512" y="541"/>
                    <a:pt x="755" y="412"/>
                  </a:cubicBezTo>
                  <a:cubicBezTo>
                    <a:pt x="642" y="221"/>
                    <a:pt x="472" y="62"/>
                    <a:pt x="291" y="0"/>
                  </a:cubicBezTo>
                  <a:cubicBezTo>
                    <a:pt x="373" y="323"/>
                    <a:pt x="142" y="461"/>
                    <a:pt x="0" y="655"/>
                  </a:cubicBezTo>
                  <a:cubicBezTo>
                    <a:pt x="5" y="672"/>
                    <a:pt x="12" y="689"/>
                    <a:pt x="18" y="7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2">
              <a:extLst>
                <a:ext uri="{FF2B5EF4-FFF2-40B4-BE49-F238E27FC236}">
                  <a16:creationId xmlns:a16="http://schemas.microsoft.com/office/drawing/2014/main" id="{463F40BC-5BC8-4271-88CF-3C929C4AA0D2}"/>
                </a:ext>
              </a:extLst>
            </p:cNvPr>
            <p:cNvSpPr>
              <a:spLocks/>
            </p:cNvSpPr>
            <p:nvPr/>
          </p:nvSpPr>
          <p:spPr bwMode="auto">
            <a:xfrm>
              <a:off x="3932" y="1113"/>
              <a:ext cx="585" cy="438"/>
            </a:xfrm>
            <a:custGeom>
              <a:avLst/>
              <a:gdLst>
                <a:gd name="T0" fmla="*/ 18 w 342"/>
                <a:gd name="T1" fmla="*/ 255 h 255"/>
                <a:gd name="T2" fmla="*/ 342 w 342"/>
                <a:gd name="T3" fmla="*/ 94 h 255"/>
                <a:gd name="T4" fmla="*/ 173 w 342"/>
                <a:gd name="T5" fmla="*/ 0 h 255"/>
                <a:gd name="T6" fmla="*/ 0 w 342"/>
                <a:gd name="T7" fmla="*/ 204 h 255"/>
                <a:gd name="T8" fmla="*/ 18 w 342"/>
                <a:gd name="T9" fmla="*/ 255 h 255"/>
              </a:gdLst>
              <a:ahLst/>
              <a:cxnLst>
                <a:cxn ang="0">
                  <a:pos x="T0" y="T1"/>
                </a:cxn>
                <a:cxn ang="0">
                  <a:pos x="T2" y="T3"/>
                </a:cxn>
                <a:cxn ang="0">
                  <a:pos x="T4" y="T5"/>
                </a:cxn>
                <a:cxn ang="0">
                  <a:pos x="T6" y="T7"/>
                </a:cxn>
                <a:cxn ang="0">
                  <a:pos x="T8" y="T9"/>
                </a:cxn>
              </a:cxnLst>
              <a:rect l="0" t="0" r="r" b="b"/>
              <a:pathLst>
                <a:path w="342" h="255">
                  <a:moveTo>
                    <a:pt x="18" y="255"/>
                  </a:moveTo>
                  <a:cubicBezTo>
                    <a:pt x="110" y="168"/>
                    <a:pt x="223" y="126"/>
                    <a:pt x="342" y="94"/>
                  </a:cubicBezTo>
                  <a:cubicBezTo>
                    <a:pt x="294" y="52"/>
                    <a:pt x="232" y="27"/>
                    <a:pt x="173" y="0"/>
                  </a:cubicBezTo>
                  <a:cubicBezTo>
                    <a:pt x="117" y="68"/>
                    <a:pt x="53" y="133"/>
                    <a:pt x="0" y="204"/>
                  </a:cubicBezTo>
                  <a:cubicBezTo>
                    <a:pt x="5" y="221"/>
                    <a:pt x="12" y="238"/>
                    <a:pt x="18" y="25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3">
              <a:extLst>
                <a:ext uri="{FF2B5EF4-FFF2-40B4-BE49-F238E27FC236}">
                  <a16:creationId xmlns:a16="http://schemas.microsoft.com/office/drawing/2014/main" id="{5250440D-78A0-4182-9C53-48159585599F}"/>
                </a:ext>
              </a:extLst>
            </p:cNvPr>
            <p:cNvSpPr>
              <a:spLocks/>
            </p:cNvSpPr>
            <p:nvPr/>
          </p:nvSpPr>
          <p:spPr bwMode="auto">
            <a:xfrm>
              <a:off x="3932" y="1374"/>
              <a:ext cx="339" cy="1241"/>
            </a:xfrm>
            <a:custGeom>
              <a:avLst/>
              <a:gdLst>
                <a:gd name="T0" fmla="*/ 121 w 198"/>
                <a:gd name="T1" fmla="*/ 723 h 723"/>
                <a:gd name="T2" fmla="*/ 41 w 198"/>
                <a:gd name="T3" fmla="*/ 0 h 723"/>
                <a:gd name="T4" fmla="*/ 0 w 198"/>
                <a:gd name="T5" fmla="*/ 52 h 723"/>
                <a:gd name="T6" fmla="*/ 121 w 198"/>
                <a:gd name="T7" fmla="*/ 723 h 723"/>
              </a:gdLst>
              <a:ahLst/>
              <a:cxnLst>
                <a:cxn ang="0">
                  <a:pos x="T0" y="T1"/>
                </a:cxn>
                <a:cxn ang="0">
                  <a:pos x="T2" y="T3"/>
                </a:cxn>
                <a:cxn ang="0">
                  <a:pos x="T4" y="T5"/>
                </a:cxn>
                <a:cxn ang="0">
                  <a:pos x="T6" y="T7"/>
                </a:cxn>
              </a:cxnLst>
              <a:rect l="0" t="0" r="r" b="b"/>
              <a:pathLst>
                <a:path w="198" h="723">
                  <a:moveTo>
                    <a:pt x="121" y="723"/>
                  </a:moveTo>
                  <a:cubicBezTo>
                    <a:pt x="198" y="387"/>
                    <a:pt x="78" y="192"/>
                    <a:pt x="41" y="0"/>
                  </a:cubicBezTo>
                  <a:cubicBezTo>
                    <a:pt x="27" y="17"/>
                    <a:pt x="13" y="35"/>
                    <a:pt x="0" y="52"/>
                  </a:cubicBezTo>
                  <a:cubicBezTo>
                    <a:pt x="58" y="227"/>
                    <a:pt x="168" y="409"/>
                    <a:pt x="121" y="7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Freeform: Shape 16">
            <a:extLst>
              <a:ext uri="{FF2B5EF4-FFF2-40B4-BE49-F238E27FC236}">
                <a16:creationId xmlns:a16="http://schemas.microsoft.com/office/drawing/2014/main" id="{B1D3B35D-F8D1-4D26-9BA6-1A929B53642F}"/>
              </a:ext>
            </a:extLst>
          </p:cNvPr>
          <p:cNvSpPr/>
          <p:nvPr userDrawn="1"/>
        </p:nvSpPr>
        <p:spPr>
          <a:xfrm>
            <a:off x="1073264" y="474133"/>
            <a:ext cx="758893" cy="235196"/>
          </a:xfrm>
          <a:custGeom>
            <a:avLst/>
            <a:gdLst/>
            <a:ahLst/>
            <a:cxnLst/>
            <a:rect l="l" t="t" r="r" b="b"/>
            <a:pathLst>
              <a:path w="2360254" h="731490">
                <a:moveTo>
                  <a:pt x="198732" y="449461"/>
                </a:moveTo>
                <a:lnTo>
                  <a:pt x="197243" y="450205"/>
                </a:lnTo>
                <a:cubicBezTo>
                  <a:pt x="197243" y="454918"/>
                  <a:pt x="194081" y="458887"/>
                  <a:pt x="187756" y="462112"/>
                </a:cubicBezTo>
                <a:cubicBezTo>
                  <a:pt x="181430" y="465336"/>
                  <a:pt x="177400" y="468499"/>
                  <a:pt x="175663" y="471599"/>
                </a:cubicBezTo>
                <a:cubicBezTo>
                  <a:pt x="173927" y="474700"/>
                  <a:pt x="171384" y="476622"/>
                  <a:pt x="168036" y="477366"/>
                </a:cubicBezTo>
                <a:cubicBezTo>
                  <a:pt x="164687" y="478111"/>
                  <a:pt x="162765" y="482327"/>
                  <a:pt x="162269" y="490017"/>
                </a:cubicBezTo>
                <a:cubicBezTo>
                  <a:pt x="161277" y="491505"/>
                  <a:pt x="157618" y="493241"/>
                  <a:pt x="151293" y="495226"/>
                </a:cubicBezTo>
                <a:cubicBezTo>
                  <a:pt x="144967" y="497210"/>
                  <a:pt x="141433" y="501551"/>
                  <a:pt x="140689" y="508248"/>
                </a:cubicBezTo>
                <a:cubicBezTo>
                  <a:pt x="139944" y="514946"/>
                  <a:pt x="138208" y="518790"/>
                  <a:pt x="135480" y="519782"/>
                </a:cubicBezTo>
                <a:lnTo>
                  <a:pt x="126550" y="521271"/>
                </a:lnTo>
                <a:cubicBezTo>
                  <a:pt x="124566" y="522263"/>
                  <a:pt x="123015" y="524247"/>
                  <a:pt x="121899" y="527224"/>
                </a:cubicBezTo>
                <a:cubicBezTo>
                  <a:pt x="120783" y="530200"/>
                  <a:pt x="116248" y="537146"/>
                  <a:pt x="108295" y="548060"/>
                </a:cubicBezTo>
                <a:lnTo>
                  <a:pt x="102703" y="561454"/>
                </a:lnTo>
                <a:lnTo>
                  <a:pt x="98970" y="565547"/>
                </a:lnTo>
                <a:cubicBezTo>
                  <a:pt x="94742" y="572244"/>
                  <a:pt x="91508" y="581546"/>
                  <a:pt x="89267" y="593452"/>
                </a:cubicBezTo>
                <a:lnTo>
                  <a:pt x="82925" y="604242"/>
                </a:lnTo>
                <a:cubicBezTo>
                  <a:pt x="79444" y="607715"/>
                  <a:pt x="77704" y="611064"/>
                  <a:pt x="77704" y="614288"/>
                </a:cubicBezTo>
                <a:cubicBezTo>
                  <a:pt x="77704" y="617265"/>
                  <a:pt x="75348" y="623342"/>
                  <a:pt x="70635" y="632520"/>
                </a:cubicBezTo>
                <a:lnTo>
                  <a:pt x="70635" y="638473"/>
                </a:lnTo>
                <a:cubicBezTo>
                  <a:pt x="68154" y="642690"/>
                  <a:pt x="66914" y="645294"/>
                  <a:pt x="66914" y="646286"/>
                </a:cubicBezTo>
                <a:lnTo>
                  <a:pt x="67658" y="654472"/>
                </a:lnTo>
                <a:lnTo>
                  <a:pt x="65426" y="659309"/>
                </a:lnTo>
                <a:lnTo>
                  <a:pt x="67658" y="668239"/>
                </a:lnTo>
                <a:lnTo>
                  <a:pt x="66170" y="684238"/>
                </a:lnTo>
                <a:cubicBezTo>
                  <a:pt x="66170" y="689943"/>
                  <a:pt x="67410" y="692795"/>
                  <a:pt x="69891" y="692795"/>
                </a:cubicBezTo>
                <a:cubicBezTo>
                  <a:pt x="77340" y="688578"/>
                  <a:pt x="83303" y="683307"/>
                  <a:pt x="87779" y="676982"/>
                </a:cubicBezTo>
                <a:cubicBezTo>
                  <a:pt x="92256" y="670657"/>
                  <a:pt x="95489" y="666502"/>
                  <a:pt x="97479" y="664518"/>
                </a:cubicBezTo>
                <a:cubicBezTo>
                  <a:pt x="99469" y="662533"/>
                  <a:pt x="101769" y="658379"/>
                  <a:pt x="104380" y="652053"/>
                </a:cubicBezTo>
                <a:cubicBezTo>
                  <a:pt x="106990" y="645728"/>
                  <a:pt x="108793" y="642566"/>
                  <a:pt x="109789" y="642566"/>
                </a:cubicBezTo>
                <a:lnTo>
                  <a:pt x="113522" y="642566"/>
                </a:lnTo>
                <a:cubicBezTo>
                  <a:pt x="115510" y="642566"/>
                  <a:pt x="116504" y="638969"/>
                  <a:pt x="116504" y="631776"/>
                </a:cubicBezTo>
                <a:cubicBezTo>
                  <a:pt x="116504" y="631031"/>
                  <a:pt x="117682" y="626567"/>
                  <a:pt x="120039" y="618381"/>
                </a:cubicBezTo>
                <a:cubicBezTo>
                  <a:pt x="122395" y="610196"/>
                  <a:pt x="124814" y="605731"/>
                  <a:pt x="127294" y="604987"/>
                </a:cubicBezTo>
                <a:cubicBezTo>
                  <a:pt x="127790" y="603994"/>
                  <a:pt x="128286" y="602010"/>
                  <a:pt x="128782" y="599033"/>
                </a:cubicBezTo>
                <a:lnTo>
                  <a:pt x="133991" y="592336"/>
                </a:lnTo>
                <a:cubicBezTo>
                  <a:pt x="135232" y="590600"/>
                  <a:pt x="136596" y="587995"/>
                  <a:pt x="138084" y="584523"/>
                </a:cubicBezTo>
                <a:lnTo>
                  <a:pt x="140317" y="575221"/>
                </a:lnTo>
                <a:cubicBezTo>
                  <a:pt x="145277" y="560338"/>
                  <a:pt x="151355" y="551781"/>
                  <a:pt x="158548" y="549548"/>
                </a:cubicBezTo>
                <a:cubicBezTo>
                  <a:pt x="159540" y="549052"/>
                  <a:pt x="160036" y="547936"/>
                  <a:pt x="160036" y="546199"/>
                </a:cubicBezTo>
                <a:lnTo>
                  <a:pt x="163385" y="535037"/>
                </a:lnTo>
                <a:cubicBezTo>
                  <a:pt x="165369" y="525116"/>
                  <a:pt x="169586" y="519038"/>
                  <a:pt x="176035" y="516806"/>
                </a:cubicBezTo>
                <a:lnTo>
                  <a:pt x="176035" y="516062"/>
                </a:lnTo>
                <a:cubicBezTo>
                  <a:pt x="176035" y="514822"/>
                  <a:pt x="175787" y="513209"/>
                  <a:pt x="175291" y="511225"/>
                </a:cubicBezTo>
                <a:lnTo>
                  <a:pt x="175291" y="508992"/>
                </a:lnTo>
                <a:cubicBezTo>
                  <a:pt x="175291" y="507504"/>
                  <a:pt x="175911" y="505768"/>
                  <a:pt x="177152" y="503783"/>
                </a:cubicBezTo>
                <a:cubicBezTo>
                  <a:pt x="178392" y="501799"/>
                  <a:pt x="179508" y="498885"/>
                  <a:pt x="180500" y="495040"/>
                </a:cubicBezTo>
                <a:cubicBezTo>
                  <a:pt x="181492" y="491195"/>
                  <a:pt x="184097" y="486916"/>
                  <a:pt x="188314" y="482203"/>
                </a:cubicBezTo>
                <a:lnTo>
                  <a:pt x="188314" y="477739"/>
                </a:lnTo>
                <a:cubicBezTo>
                  <a:pt x="188314" y="472282"/>
                  <a:pt x="190360" y="468499"/>
                  <a:pt x="194453" y="466390"/>
                </a:cubicBezTo>
                <a:cubicBezTo>
                  <a:pt x="198546" y="464282"/>
                  <a:pt x="200592" y="461491"/>
                  <a:pt x="200592" y="458019"/>
                </a:cubicBezTo>
                <a:close/>
                <a:moveTo>
                  <a:pt x="1792484" y="345255"/>
                </a:moveTo>
                <a:lnTo>
                  <a:pt x="1791130" y="348258"/>
                </a:lnTo>
                <a:lnTo>
                  <a:pt x="1791480" y="351138"/>
                </a:lnTo>
                <a:close/>
                <a:moveTo>
                  <a:pt x="2198177" y="306958"/>
                </a:moveTo>
                <a:cubicBezTo>
                  <a:pt x="2194208" y="306958"/>
                  <a:pt x="2190798" y="307764"/>
                  <a:pt x="2187945" y="309377"/>
                </a:cubicBezTo>
                <a:cubicBezTo>
                  <a:pt x="2185093" y="310989"/>
                  <a:pt x="2179634" y="312787"/>
                  <a:pt x="2171571" y="314772"/>
                </a:cubicBezTo>
                <a:cubicBezTo>
                  <a:pt x="2163507" y="316756"/>
                  <a:pt x="2156250" y="320167"/>
                  <a:pt x="2149799" y="325004"/>
                </a:cubicBezTo>
                <a:cubicBezTo>
                  <a:pt x="2143348" y="329841"/>
                  <a:pt x="2138634" y="332259"/>
                  <a:pt x="2135657" y="332259"/>
                </a:cubicBezTo>
                <a:cubicBezTo>
                  <a:pt x="2133921" y="335980"/>
                  <a:pt x="2128092" y="341313"/>
                  <a:pt x="2118170" y="348258"/>
                </a:cubicBezTo>
                <a:cubicBezTo>
                  <a:pt x="2112213" y="350242"/>
                  <a:pt x="2108367" y="354583"/>
                  <a:pt x="2106630" y="361281"/>
                </a:cubicBezTo>
                <a:cubicBezTo>
                  <a:pt x="2100181" y="366490"/>
                  <a:pt x="2096956" y="369466"/>
                  <a:pt x="2096956" y="370210"/>
                </a:cubicBezTo>
                <a:lnTo>
                  <a:pt x="2094352" y="376535"/>
                </a:lnTo>
                <a:cubicBezTo>
                  <a:pt x="2092368" y="378272"/>
                  <a:pt x="2089887" y="379698"/>
                  <a:pt x="2086910" y="380814"/>
                </a:cubicBezTo>
                <a:cubicBezTo>
                  <a:pt x="2083934" y="381930"/>
                  <a:pt x="2082198" y="384535"/>
                  <a:pt x="2081701" y="388628"/>
                </a:cubicBezTo>
                <a:cubicBezTo>
                  <a:pt x="2081205" y="392720"/>
                  <a:pt x="2079531" y="396441"/>
                  <a:pt x="2076678" y="399790"/>
                </a:cubicBezTo>
                <a:cubicBezTo>
                  <a:pt x="2073826" y="403138"/>
                  <a:pt x="2072400" y="405805"/>
                  <a:pt x="2072400" y="407789"/>
                </a:cubicBezTo>
                <a:cubicBezTo>
                  <a:pt x="2072400" y="419944"/>
                  <a:pt x="2074756" y="426021"/>
                  <a:pt x="2079469" y="426021"/>
                </a:cubicBezTo>
                <a:cubicBezTo>
                  <a:pt x="2081453" y="426021"/>
                  <a:pt x="2085608" y="424719"/>
                  <a:pt x="2091933" y="422114"/>
                </a:cubicBezTo>
                <a:cubicBezTo>
                  <a:pt x="2098259" y="419510"/>
                  <a:pt x="2101917" y="417711"/>
                  <a:pt x="2102909" y="416719"/>
                </a:cubicBezTo>
                <a:cubicBezTo>
                  <a:pt x="2103902" y="415727"/>
                  <a:pt x="2105886" y="414735"/>
                  <a:pt x="2108863" y="413742"/>
                </a:cubicBezTo>
                <a:lnTo>
                  <a:pt x="2115938" y="410022"/>
                </a:lnTo>
                <a:cubicBezTo>
                  <a:pt x="2116930" y="409030"/>
                  <a:pt x="2118046" y="408409"/>
                  <a:pt x="2119286" y="408161"/>
                </a:cubicBezTo>
                <a:cubicBezTo>
                  <a:pt x="2120527" y="407913"/>
                  <a:pt x="2121767" y="407107"/>
                  <a:pt x="2123007" y="405743"/>
                </a:cubicBezTo>
                <a:cubicBezTo>
                  <a:pt x="2124247" y="404379"/>
                  <a:pt x="2126480" y="402890"/>
                  <a:pt x="2129704" y="401278"/>
                </a:cubicBezTo>
                <a:cubicBezTo>
                  <a:pt x="2132929" y="399666"/>
                  <a:pt x="2135409" y="397495"/>
                  <a:pt x="2137146" y="394767"/>
                </a:cubicBezTo>
                <a:cubicBezTo>
                  <a:pt x="2141362" y="392286"/>
                  <a:pt x="2148186" y="388442"/>
                  <a:pt x="2157615" y="383233"/>
                </a:cubicBezTo>
                <a:lnTo>
                  <a:pt x="2165429" y="377280"/>
                </a:lnTo>
                <a:cubicBezTo>
                  <a:pt x="2170886" y="374799"/>
                  <a:pt x="2174235" y="372691"/>
                  <a:pt x="2175475" y="370954"/>
                </a:cubicBezTo>
                <a:cubicBezTo>
                  <a:pt x="2176715" y="369218"/>
                  <a:pt x="2179195" y="367482"/>
                  <a:pt x="2182916" y="365745"/>
                </a:cubicBezTo>
                <a:cubicBezTo>
                  <a:pt x="2183912" y="360288"/>
                  <a:pt x="2186953" y="356134"/>
                  <a:pt x="2192037" y="353281"/>
                </a:cubicBezTo>
                <a:cubicBezTo>
                  <a:pt x="2197123" y="350429"/>
                  <a:pt x="2200161" y="347514"/>
                  <a:pt x="2201153" y="344537"/>
                </a:cubicBezTo>
                <a:cubicBezTo>
                  <a:pt x="2205866" y="341065"/>
                  <a:pt x="2212627" y="334864"/>
                  <a:pt x="2221434" y="325934"/>
                </a:cubicBezTo>
                <a:cubicBezTo>
                  <a:pt x="2230242" y="317004"/>
                  <a:pt x="2234646" y="311547"/>
                  <a:pt x="2234646" y="309563"/>
                </a:cubicBezTo>
                <a:cubicBezTo>
                  <a:pt x="2234646" y="308819"/>
                  <a:pt x="2234150" y="308447"/>
                  <a:pt x="2233157" y="308447"/>
                </a:cubicBezTo>
                <a:lnTo>
                  <a:pt x="2232413" y="308447"/>
                </a:lnTo>
                <a:lnTo>
                  <a:pt x="2229436" y="310307"/>
                </a:lnTo>
                <a:lnTo>
                  <a:pt x="2222739" y="309563"/>
                </a:lnTo>
                <a:lnTo>
                  <a:pt x="2215664" y="310307"/>
                </a:lnTo>
                <a:lnTo>
                  <a:pt x="2210455" y="307702"/>
                </a:lnTo>
                <a:lnTo>
                  <a:pt x="2205618" y="308447"/>
                </a:lnTo>
                <a:close/>
                <a:moveTo>
                  <a:pt x="512252" y="306958"/>
                </a:moveTo>
                <a:cubicBezTo>
                  <a:pt x="508283" y="306958"/>
                  <a:pt x="504873" y="307764"/>
                  <a:pt x="502020" y="309377"/>
                </a:cubicBezTo>
                <a:cubicBezTo>
                  <a:pt x="499168" y="310989"/>
                  <a:pt x="493710" y="312787"/>
                  <a:pt x="485646" y="314772"/>
                </a:cubicBezTo>
                <a:cubicBezTo>
                  <a:pt x="477583" y="316756"/>
                  <a:pt x="470325" y="320167"/>
                  <a:pt x="463874" y="325004"/>
                </a:cubicBezTo>
                <a:cubicBezTo>
                  <a:pt x="457423" y="329841"/>
                  <a:pt x="452709" y="332259"/>
                  <a:pt x="449733" y="332259"/>
                </a:cubicBezTo>
                <a:cubicBezTo>
                  <a:pt x="447996" y="335980"/>
                  <a:pt x="442167" y="341313"/>
                  <a:pt x="432245" y="348258"/>
                </a:cubicBezTo>
                <a:cubicBezTo>
                  <a:pt x="426288" y="350242"/>
                  <a:pt x="422442" y="354583"/>
                  <a:pt x="420705" y="361281"/>
                </a:cubicBezTo>
                <a:cubicBezTo>
                  <a:pt x="414256" y="366490"/>
                  <a:pt x="411031" y="369466"/>
                  <a:pt x="411031" y="370210"/>
                </a:cubicBezTo>
                <a:lnTo>
                  <a:pt x="408427" y="376535"/>
                </a:lnTo>
                <a:cubicBezTo>
                  <a:pt x="406443" y="378272"/>
                  <a:pt x="403962" y="379698"/>
                  <a:pt x="400986" y="380814"/>
                </a:cubicBezTo>
                <a:cubicBezTo>
                  <a:pt x="398009" y="381930"/>
                  <a:pt x="396273" y="384535"/>
                  <a:pt x="395777" y="388628"/>
                </a:cubicBezTo>
                <a:cubicBezTo>
                  <a:pt x="395280" y="392720"/>
                  <a:pt x="393606" y="396441"/>
                  <a:pt x="390754" y="399790"/>
                </a:cubicBezTo>
                <a:cubicBezTo>
                  <a:pt x="387901" y="403138"/>
                  <a:pt x="386475" y="405805"/>
                  <a:pt x="386475" y="407789"/>
                </a:cubicBezTo>
                <a:cubicBezTo>
                  <a:pt x="386475" y="419944"/>
                  <a:pt x="388831" y="426021"/>
                  <a:pt x="393544" y="426021"/>
                </a:cubicBezTo>
                <a:cubicBezTo>
                  <a:pt x="395528" y="426021"/>
                  <a:pt x="399683" y="424719"/>
                  <a:pt x="406008" y="422114"/>
                </a:cubicBezTo>
                <a:cubicBezTo>
                  <a:pt x="412334" y="419510"/>
                  <a:pt x="415992" y="417711"/>
                  <a:pt x="416985" y="416719"/>
                </a:cubicBezTo>
                <a:cubicBezTo>
                  <a:pt x="417977" y="415727"/>
                  <a:pt x="419961" y="414735"/>
                  <a:pt x="422938" y="413742"/>
                </a:cubicBezTo>
                <a:lnTo>
                  <a:pt x="430013" y="410022"/>
                </a:lnTo>
                <a:cubicBezTo>
                  <a:pt x="431005" y="409030"/>
                  <a:pt x="432121" y="408409"/>
                  <a:pt x="433361" y="408161"/>
                </a:cubicBezTo>
                <a:cubicBezTo>
                  <a:pt x="434602" y="407913"/>
                  <a:pt x="435842" y="407107"/>
                  <a:pt x="437082" y="405743"/>
                </a:cubicBezTo>
                <a:cubicBezTo>
                  <a:pt x="438322" y="404379"/>
                  <a:pt x="440555" y="402890"/>
                  <a:pt x="443779" y="401278"/>
                </a:cubicBezTo>
                <a:cubicBezTo>
                  <a:pt x="447004" y="399666"/>
                  <a:pt x="449485" y="397495"/>
                  <a:pt x="451221" y="394767"/>
                </a:cubicBezTo>
                <a:cubicBezTo>
                  <a:pt x="455438" y="392286"/>
                  <a:pt x="462261" y="388442"/>
                  <a:pt x="471691" y="383233"/>
                </a:cubicBezTo>
                <a:lnTo>
                  <a:pt x="479504" y="377280"/>
                </a:lnTo>
                <a:cubicBezTo>
                  <a:pt x="484961" y="374799"/>
                  <a:pt x="488310" y="372691"/>
                  <a:pt x="489550" y="370954"/>
                </a:cubicBezTo>
                <a:cubicBezTo>
                  <a:pt x="490790" y="369218"/>
                  <a:pt x="493271" y="367482"/>
                  <a:pt x="496991" y="365745"/>
                </a:cubicBezTo>
                <a:cubicBezTo>
                  <a:pt x="497987" y="360288"/>
                  <a:pt x="501028" y="356134"/>
                  <a:pt x="506113" y="353281"/>
                </a:cubicBezTo>
                <a:cubicBezTo>
                  <a:pt x="511198" y="350429"/>
                  <a:pt x="514236" y="347514"/>
                  <a:pt x="515229" y="344537"/>
                </a:cubicBezTo>
                <a:cubicBezTo>
                  <a:pt x="519941" y="341065"/>
                  <a:pt x="526702" y="334864"/>
                  <a:pt x="535509" y="325934"/>
                </a:cubicBezTo>
                <a:cubicBezTo>
                  <a:pt x="544317" y="317004"/>
                  <a:pt x="548721" y="311547"/>
                  <a:pt x="548721" y="309563"/>
                </a:cubicBezTo>
                <a:cubicBezTo>
                  <a:pt x="548721" y="308819"/>
                  <a:pt x="548225" y="308447"/>
                  <a:pt x="547232" y="308447"/>
                </a:cubicBezTo>
                <a:lnTo>
                  <a:pt x="546488" y="308447"/>
                </a:lnTo>
                <a:lnTo>
                  <a:pt x="543512" y="310307"/>
                </a:lnTo>
                <a:lnTo>
                  <a:pt x="536814" y="309563"/>
                </a:lnTo>
                <a:lnTo>
                  <a:pt x="529739" y="310307"/>
                </a:lnTo>
                <a:lnTo>
                  <a:pt x="524530" y="307702"/>
                </a:lnTo>
                <a:lnTo>
                  <a:pt x="519693" y="308447"/>
                </a:lnTo>
                <a:close/>
                <a:moveTo>
                  <a:pt x="1308668" y="278309"/>
                </a:moveTo>
                <a:cubicBezTo>
                  <a:pt x="1306684" y="278309"/>
                  <a:pt x="1303707" y="279549"/>
                  <a:pt x="1299739" y="282030"/>
                </a:cubicBezTo>
                <a:lnTo>
                  <a:pt x="1291181" y="282030"/>
                </a:lnTo>
                <a:cubicBezTo>
                  <a:pt x="1290189" y="282030"/>
                  <a:pt x="1287460" y="283518"/>
                  <a:pt x="1282995" y="286494"/>
                </a:cubicBezTo>
                <a:lnTo>
                  <a:pt x="1276670" y="287983"/>
                </a:lnTo>
                <a:lnTo>
                  <a:pt x="1272205" y="290215"/>
                </a:lnTo>
                <a:cubicBezTo>
                  <a:pt x="1271213" y="290711"/>
                  <a:pt x="1268299" y="292882"/>
                  <a:pt x="1263462" y="296726"/>
                </a:cubicBezTo>
                <a:cubicBezTo>
                  <a:pt x="1258625" y="300571"/>
                  <a:pt x="1253912" y="303672"/>
                  <a:pt x="1249323" y="306028"/>
                </a:cubicBezTo>
                <a:cubicBezTo>
                  <a:pt x="1244734" y="308385"/>
                  <a:pt x="1240021" y="314524"/>
                  <a:pt x="1235184" y="324446"/>
                </a:cubicBezTo>
                <a:cubicBezTo>
                  <a:pt x="1230348" y="334367"/>
                  <a:pt x="1227929" y="340073"/>
                  <a:pt x="1227929" y="341561"/>
                </a:cubicBezTo>
                <a:cubicBezTo>
                  <a:pt x="1227929" y="343049"/>
                  <a:pt x="1228673" y="343793"/>
                  <a:pt x="1230161" y="343793"/>
                </a:cubicBezTo>
                <a:lnTo>
                  <a:pt x="1242812" y="338212"/>
                </a:lnTo>
                <a:cubicBezTo>
                  <a:pt x="1247525" y="335980"/>
                  <a:pt x="1251928" y="333127"/>
                  <a:pt x="1256020" y="329655"/>
                </a:cubicBezTo>
                <a:cubicBezTo>
                  <a:pt x="1260113" y="326182"/>
                  <a:pt x="1266004" y="321965"/>
                  <a:pt x="1273694" y="317004"/>
                </a:cubicBezTo>
                <a:lnTo>
                  <a:pt x="1276670" y="314028"/>
                </a:lnTo>
                <a:cubicBezTo>
                  <a:pt x="1277166" y="313035"/>
                  <a:pt x="1279461" y="311237"/>
                  <a:pt x="1283554" y="308633"/>
                </a:cubicBezTo>
                <a:cubicBezTo>
                  <a:pt x="1287646" y="306028"/>
                  <a:pt x="1290685" y="303486"/>
                  <a:pt x="1292669" y="301005"/>
                </a:cubicBezTo>
                <a:lnTo>
                  <a:pt x="1296390" y="299517"/>
                </a:lnTo>
                <a:cubicBezTo>
                  <a:pt x="1300607" y="292820"/>
                  <a:pt x="1304886" y="288727"/>
                  <a:pt x="1309226" y="287239"/>
                </a:cubicBezTo>
                <a:cubicBezTo>
                  <a:pt x="1313567" y="285750"/>
                  <a:pt x="1315738" y="284262"/>
                  <a:pt x="1315738" y="282774"/>
                </a:cubicBezTo>
                <a:cubicBezTo>
                  <a:pt x="1315738" y="279797"/>
                  <a:pt x="1313381" y="278309"/>
                  <a:pt x="1308668" y="278309"/>
                </a:cubicBezTo>
                <a:close/>
                <a:moveTo>
                  <a:pt x="2218710" y="251520"/>
                </a:moveTo>
                <a:cubicBezTo>
                  <a:pt x="2234109" y="251520"/>
                  <a:pt x="2242554" y="262186"/>
                  <a:pt x="2244046" y="283518"/>
                </a:cubicBezTo>
                <a:cubicBezTo>
                  <a:pt x="2244543" y="287983"/>
                  <a:pt x="2245785" y="290215"/>
                  <a:pt x="2247773" y="290215"/>
                </a:cubicBezTo>
                <a:cubicBezTo>
                  <a:pt x="2250253" y="290215"/>
                  <a:pt x="2253791" y="285688"/>
                  <a:pt x="2258386" y="276635"/>
                </a:cubicBezTo>
                <a:cubicBezTo>
                  <a:pt x="2262980" y="267581"/>
                  <a:pt x="2272721" y="263054"/>
                  <a:pt x="2287608" y="263054"/>
                </a:cubicBezTo>
                <a:cubicBezTo>
                  <a:pt x="2298274" y="263054"/>
                  <a:pt x="2303607" y="269875"/>
                  <a:pt x="2303607" y="283518"/>
                </a:cubicBezTo>
                <a:cubicBezTo>
                  <a:pt x="2303607" y="299641"/>
                  <a:pt x="2296413" y="314896"/>
                  <a:pt x="2282027" y="329282"/>
                </a:cubicBezTo>
                <a:cubicBezTo>
                  <a:pt x="2281034" y="331267"/>
                  <a:pt x="2280290" y="333499"/>
                  <a:pt x="2279794" y="335980"/>
                </a:cubicBezTo>
                <a:lnTo>
                  <a:pt x="2274585" y="351235"/>
                </a:lnTo>
                <a:lnTo>
                  <a:pt x="2274585" y="351979"/>
                </a:lnTo>
                <a:cubicBezTo>
                  <a:pt x="2274585" y="353467"/>
                  <a:pt x="2273531" y="355513"/>
                  <a:pt x="2271423" y="358118"/>
                </a:cubicBezTo>
                <a:cubicBezTo>
                  <a:pt x="2269314" y="360722"/>
                  <a:pt x="2268260" y="363017"/>
                  <a:pt x="2268260" y="365001"/>
                </a:cubicBezTo>
                <a:lnTo>
                  <a:pt x="2269004" y="374303"/>
                </a:lnTo>
                <a:lnTo>
                  <a:pt x="2267516" y="384721"/>
                </a:lnTo>
                <a:cubicBezTo>
                  <a:pt x="2267516" y="389434"/>
                  <a:pt x="2268382" y="392534"/>
                  <a:pt x="2270115" y="394023"/>
                </a:cubicBezTo>
                <a:cubicBezTo>
                  <a:pt x="2278029" y="392038"/>
                  <a:pt x="2283779" y="388752"/>
                  <a:pt x="2287366" y="384163"/>
                </a:cubicBezTo>
                <a:cubicBezTo>
                  <a:pt x="2290953" y="379574"/>
                  <a:pt x="2293487" y="377032"/>
                  <a:pt x="2294968" y="376535"/>
                </a:cubicBezTo>
                <a:lnTo>
                  <a:pt x="2298677" y="375047"/>
                </a:lnTo>
                <a:cubicBezTo>
                  <a:pt x="2300905" y="371326"/>
                  <a:pt x="2303502" y="368226"/>
                  <a:pt x="2306467" y="365745"/>
                </a:cubicBezTo>
                <a:lnTo>
                  <a:pt x="2312402" y="360536"/>
                </a:lnTo>
                <a:cubicBezTo>
                  <a:pt x="2316111" y="360536"/>
                  <a:pt x="2318337" y="358862"/>
                  <a:pt x="2319080" y="355513"/>
                </a:cubicBezTo>
                <a:cubicBezTo>
                  <a:pt x="2319822" y="352165"/>
                  <a:pt x="2322480" y="349498"/>
                  <a:pt x="2327056" y="347514"/>
                </a:cubicBezTo>
                <a:cubicBezTo>
                  <a:pt x="2331631" y="345530"/>
                  <a:pt x="2335897" y="341499"/>
                  <a:pt x="2339854" y="335422"/>
                </a:cubicBezTo>
                <a:cubicBezTo>
                  <a:pt x="2343811" y="329345"/>
                  <a:pt x="2347891" y="326306"/>
                  <a:pt x="2352092" y="326306"/>
                </a:cubicBezTo>
                <a:cubicBezTo>
                  <a:pt x="2353577" y="326306"/>
                  <a:pt x="2355308" y="327546"/>
                  <a:pt x="2357286" y="330027"/>
                </a:cubicBezTo>
                <a:cubicBezTo>
                  <a:pt x="2359265" y="332507"/>
                  <a:pt x="2360254" y="334491"/>
                  <a:pt x="2360254" y="335980"/>
                </a:cubicBezTo>
                <a:cubicBezTo>
                  <a:pt x="2360254" y="344165"/>
                  <a:pt x="2357774" y="352599"/>
                  <a:pt x="2352813" y="361281"/>
                </a:cubicBezTo>
                <a:lnTo>
                  <a:pt x="2351330" y="371699"/>
                </a:lnTo>
                <a:lnTo>
                  <a:pt x="2348726" y="376535"/>
                </a:lnTo>
                <a:cubicBezTo>
                  <a:pt x="2345005" y="378520"/>
                  <a:pt x="2342587" y="380628"/>
                  <a:pt x="2341470" y="382861"/>
                </a:cubicBezTo>
                <a:cubicBezTo>
                  <a:pt x="2340354" y="385093"/>
                  <a:pt x="2337442" y="387822"/>
                  <a:pt x="2332733" y="391046"/>
                </a:cubicBezTo>
                <a:lnTo>
                  <a:pt x="2329012" y="396255"/>
                </a:lnTo>
                <a:cubicBezTo>
                  <a:pt x="2323555" y="397991"/>
                  <a:pt x="2319897" y="400844"/>
                  <a:pt x="2318039" y="404813"/>
                </a:cubicBezTo>
                <a:cubicBezTo>
                  <a:pt x="2316180" y="408782"/>
                  <a:pt x="2313577" y="411014"/>
                  <a:pt x="2310228" y="411510"/>
                </a:cubicBezTo>
                <a:cubicBezTo>
                  <a:pt x="2306879" y="412006"/>
                  <a:pt x="2303223" y="414487"/>
                  <a:pt x="2299258" y="418951"/>
                </a:cubicBezTo>
                <a:cubicBezTo>
                  <a:pt x="2296778" y="420192"/>
                  <a:pt x="2293801" y="421308"/>
                  <a:pt x="2290328" y="422300"/>
                </a:cubicBezTo>
                <a:lnTo>
                  <a:pt x="2289584" y="426021"/>
                </a:lnTo>
                <a:cubicBezTo>
                  <a:pt x="2287104" y="428501"/>
                  <a:pt x="2283198" y="430486"/>
                  <a:pt x="2277867" y="431974"/>
                </a:cubicBezTo>
                <a:cubicBezTo>
                  <a:pt x="2272536" y="433462"/>
                  <a:pt x="2268569" y="434888"/>
                  <a:pt x="2265967" y="436253"/>
                </a:cubicBezTo>
                <a:cubicBezTo>
                  <a:pt x="2263364" y="437617"/>
                  <a:pt x="2261566" y="438299"/>
                  <a:pt x="2260574" y="438299"/>
                </a:cubicBezTo>
                <a:cubicBezTo>
                  <a:pt x="2255862" y="438299"/>
                  <a:pt x="2251522" y="437369"/>
                  <a:pt x="2247555" y="435509"/>
                </a:cubicBezTo>
                <a:cubicBezTo>
                  <a:pt x="2243588" y="433648"/>
                  <a:pt x="2239496" y="432470"/>
                  <a:pt x="2235279" y="431974"/>
                </a:cubicBezTo>
                <a:cubicBezTo>
                  <a:pt x="2233791" y="430486"/>
                  <a:pt x="2232923" y="428873"/>
                  <a:pt x="2232675" y="427137"/>
                </a:cubicBezTo>
                <a:cubicBezTo>
                  <a:pt x="2232427" y="425401"/>
                  <a:pt x="2231188" y="423106"/>
                  <a:pt x="2228957" y="420254"/>
                </a:cubicBezTo>
                <a:cubicBezTo>
                  <a:pt x="2226727" y="417401"/>
                  <a:pt x="2225611" y="413494"/>
                  <a:pt x="2225611" y="408533"/>
                </a:cubicBezTo>
                <a:lnTo>
                  <a:pt x="2227100" y="401464"/>
                </a:lnTo>
                <a:cubicBezTo>
                  <a:pt x="2227100" y="400472"/>
                  <a:pt x="2226480" y="399232"/>
                  <a:pt x="2225239" y="397743"/>
                </a:cubicBezTo>
                <a:cubicBezTo>
                  <a:pt x="2223999" y="396255"/>
                  <a:pt x="2223379" y="395015"/>
                  <a:pt x="2223379" y="394023"/>
                </a:cubicBezTo>
                <a:cubicBezTo>
                  <a:pt x="2223379" y="393031"/>
                  <a:pt x="2223627" y="392286"/>
                  <a:pt x="2224123" y="391790"/>
                </a:cubicBezTo>
                <a:cubicBezTo>
                  <a:pt x="2224619" y="391294"/>
                  <a:pt x="2224867" y="390550"/>
                  <a:pt x="2224867" y="389558"/>
                </a:cubicBezTo>
                <a:cubicBezTo>
                  <a:pt x="2224867" y="388318"/>
                  <a:pt x="2224619" y="386953"/>
                  <a:pt x="2224123" y="385465"/>
                </a:cubicBezTo>
                <a:cubicBezTo>
                  <a:pt x="2223627" y="383977"/>
                  <a:pt x="2223379" y="382737"/>
                  <a:pt x="2223379" y="381744"/>
                </a:cubicBezTo>
                <a:lnTo>
                  <a:pt x="2225611" y="363513"/>
                </a:lnTo>
                <a:cubicBezTo>
                  <a:pt x="2225611" y="362025"/>
                  <a:pt x="2225115" y="361281"/>
                  <a:pt x="2224123" y="361281"/>
                </a:cubicBezTo>
                <a:cubicBezTo>
                  <a:pt x="2223131" y="361281"/>
                  <a:pt x="2221332" y="362521"/>
                  <a:pt x="2218728" y="365001"/>
                </a:cubicBezTo>
                <a:cubicBezTo>
                  <a:pt x="2216123" y="367482"/>
                  <a:pt x="2213085" y="368722"/>
                  <a:pt x="2209612" y="368722"/>
                </a:cubicBezTo>
                <a:cubicBezTo>
                  <a:pt x="2207628" y="370210"/>
                  <a:pt x="2206013" y="373311"/>
                  <a:pt x="2204769" y="378024"/>
                </a:cubicBezTo>
                <a:cubicBezTo>
                  <a:pt x="2202785" y="380504"/>
                  <a:pt x="2200305" y="382737"/>
                  <a:pt x="2197328" y="384721"/>
                </a:cubicBezTo>
                <a:lnTo>
                  <a:pt x="2195840" y="386953"/>
                </a:lnTo>
                <a:cubicBezTo>
                  <a:pt x="2195344" y="388690"/>
                  <a:pt x="2193483" y="390116"/>
                  <a:pt x="2190259" y="391232"/>
                </a:cubicBezTo>
                <a:cubicBezTo>
                  <a:pt x="2187034" y="392348"/>
                  <a:pt x="2184802" y="393775"/>
                  <a:pt x="2183562" y="395511"/>
                </a:cubicBezTo>
                <a:lnTo>
                  <a:pt x="2179841" y="399232"/>
                </a:lnTo>
                <a:lnTo>
                  <a:pt x="2172771" y="398488"/>
                </a:lnTo>
                <a:cubicBezTo>
                  <a:pt x="2172271" y="398984"/>
                  <a:pt x="2170905" y="401154"/>
                  <a:pt x="2168673" y="404999"/>
                </a:cubicBezTo>
                <a:cubicBezTo>
                  <a:pt x="2166440" y="408844"/>
                  <a:pt x="2163588" y="412006"/>
                  <a:pt x="2160115" y="414487"/>
                </a:cubicBezTo>
                <a:lnTo>
                  <a:pt x="2131832" y="437555"/>
                </a:lnTo>
                <a:cubicBezTo>
                  <a:pt x="2128855" y="439539"/>
                  <a:pt x="2124515" y="442020"/>
                  <a:pt x="2118810" y="444996"/>
                </a:cubicBezTo>
                <a:lnTo>
                  <a:pt x="2116577" y="447229"/>
                </a:lnTo>
                <a:cubicBezTo>
                  <a:pt x="2096730" y="460375"/>
                  <a:pt x="2082713" y="466949"/>
                  <a:pt x="2074527" y="466949"/>
                </a:cubicBezTo>
                <a:cubicBezTo>
                  <a:pt x="2067826" y="466949"/>
                  <a:pt x="2060011" y="465088"/>
                  <a:pt x="2051081" y="461367"/>
                </a:cubicBezTo>
                <a:cubicBezTo>
                  <a:pt x="2042152" y="457647"/>
                  <a:pt x="2037315" y="453182"/>
                  <a:pt x="2036570" y="447973"/>
                </a:cubicBezTo>
                <a:lnTo>
                  <a:pt x="2032850" y="432718"/>
                </a:lnTo>
                <a:cubicBezTo>
                  <a:pt x="2030617" y="429245"/>
                  <a:pt x="2029501" y="424408"/>
                  <a:pt x="2029501" y="418207"/>
                </a:cubicBezTo>
                <a:cubicBezTo>
                  <a:pt x="2029501" y="415231"/>
                  <a:pt x="2029749" y="413246"/>
                  <a:pt x="2030245" y="412254"/>
                </a:cubicBezTo>
                <a:lnTo>
                  <a:pt x="2030245" y="410022"/>
                </a:lnTo>
                <a:lnTo>
                  <a:pt x="2029501" y="397743"/>
                </a:lnTo>
                <a:cubicBezTo>
                  <a:pt x="2029501" y="394767"/>
                  <a:pt x="2031858" y="393279"/>
                  <a:pt x="2036570" y="393279"/>
                </a:cubicBezTo>
                <a:lnTo>
                  <a:pt x="2035826" y="383233"/>
                </a:lnTo>
                <a:cubicBezTo>
                  <a:pt x="2035826" y="382240"/>
                  <a:pt x="2037997" y="378334"/>
                  <a:pt x="2042338" y="371512"/>
                </a:cubicBezTo>
                <a:cubicBezTo>
                  <a:pt x="2046678" y="364691"/>
                  <a:pt x="2049593" y="360784"/>
                  <a:pt x="2051081" y="359792"/>
                </a:cubicBezTo>
                <a:lnTo>
                  <a:pt x="2054802" y="354955"/>
                </a:lnTo>
                <a:cubicBezTo>
                  <a:pt x="2054554" y="351979"/>
                  <a:pt x="2056292" y="348816"/>
                  <a:pt x="2060017" y="345468"/>
                </a:cubicBezTo>
                <a:cubicBezTo>
                  <a:pt x="2063741" y="342119"/>
                  <a:pt x="2066722" y="338708"/>
                  <a:pt x="2068958" y="335236"/>
                </a:cubicBezTo>
                <a:cubicBezTo>
                  <a:pt x="2071194" y="331763"/>
                  <a:pt x="2075417" y="327918"/>
                  <a:pt x="2081626" y="323701"/>
                </a:cubicBezTo>
                <a:lnTo>
                  <a:pt x="2092800" y="312539"/>
                </a:lnTo>
                <a:cubicBezTo>
                  <a:pt x="2101493" y="303858"/>
                  <a:pt x="2110930" y="296912"/>
                  <a:pt x="2121112" y="291703"/>
                </a:cubicBezTo>
                <a:cubicBezTo>
                  <a:pt x="2122600" y="291207"/>
                  <a:pt x="2125642" y="288727"/>
                  <a:pt x="2130236" y="284262"/>
                </a:cubicBezTo>
                <a:cubicBezTo>
                  <a:pt x="2134831" y="279797"/>
                  <a:pt x="2140047" y="276511"/>
                  <a:pt x="2145884" y="274402"/>
                </a:cubicBezTo>
                <a:cubicBezTo>
                  <a:pt x="2151720" y="272294"/>
                  <a:pt x="2157432" y="269627"/>
                  <a:pt x="2163019" y="266403"/>
                </a:cubicBezTo>
                <a:cubicBezTo>
                  <a:pt x="2168606" y="263178"/>
                  <a:pt x="2173016" y="261566"/>
                  <a:pt x="2176248" y="261566"/>
                </a:cubicBezTo>
                <a:lnTo>
                  <a:pt x="2179225" y="261566"/>
                </a:lnTo>
                <a:cubicBezTo>
                  <a:pt x="2180217" y="261566"/>
                  <a:pt x="2186798" y="258465"/>
                  <a:pt x="2198968" y="252264"/>
                </a:cubicBezTo>
                <a:lnTo>
                  <a:pt x="2201206" y="252264"/>
                </a:lnTo>
                <a:cubicBezTo>
                  <a:pt x="2202198" y="252264"/>
                  <a:pt x="2204556" y="253256"/>
                  <a:pt x="2208281" y="255240"/>
                </a:cubicBezTo>
                <a:lnTo>
                  <a:pt x="2209025" y="255240"/>
                </a:lnTo>
                <a:lnTo>
                  <a:pt x="2214990" y="252264"/>
                </a:lnTo>
                <a:cubicBezTo>
                  <a:pt x="2215982" y="251768"/>
                  <a:pt x="2217222" y="251520"/>
                  <a:pt x="2218710" y="251520"/>
                </a:cubicBezTo>
                <a:close/>
                <a:moveTo>
                  <a:pt x="1321435" y="247055"/>
                </a:moveTo>
                <a:cubicBezTo>
                  <a:pt x="1322427" y="247055"/>
                  <a:pt x="1324473" y="247799"/>
                  <a:pt x="1327571" y="249287"/>
                </a:cubicBezTo>
                <a:cubicBezTo>
                  <a:pt x="1330670" y="250776"/>
                  <a:pt x="1334450" y="251520"/>
                  <a:pt x="1338911" y="251520"/>
                </a:cubicBezTo>
                <a:cubicBezTo>
                  <a:pt x="1344364" y="251520"/>
                  <a:pt x="1349384" y="254000"/>
                  <a:pt x="1353971" y="258961"/>
                </a:cubicBezTo>
                <a:cubicBezTo>
                  <a:pt x="1358558" y="263922"/>
                  <a:pt x="1360851" y="268511"/>
                  <a:pt x="1360851" y="272728"/>
                </a:cubicBezTo>
                <a:cubicBezTo>
                  <a:pt x="1360851" y="280417"/>
                  <a:pt x="1356890" y="288231"/>
                  <a:pt x="1348968" y="296168"/>
                </a:cubicBezTo>
                <a:cubicBezTo>
                  <a:pt x="1341046" y="304106"/>
                  <a:pt x="1334733" y="308571"/>
                  <a:pt x="1330027" y="309563"/>
                </a:cubicBezTo>
                <a:cubicBezTo>
                  <a:pt x="1325818" y="313780"/>
                  <a:pt x="1322600" y="316446"/>
                  <a:pt x="1320371" y="317562"/>
                </a:cubicBezTo>
                <a:cubicBezTo>
                  <a:pt x="1318143" y="318678"/>
                  <a:pt x="1315852" y="320415"/>
                  <a:pt x="1313499" y="322771"/>
                </a:cubicBezTo>
                <a:cubicBezTo>
                  <a:pt x="1311147" y="325128"/>
                  <a:pt x="1309228" y="326306"/>
                  <a:pt x="1307744" y="326306"/>
                </a:cubicBezTo>
                <a:cubicBezTo>
                  <a:pt x="1306752" y="326306"/>
                  <a:pt x="1306009" y="325996"/>
                  <a:pt x="1305514" y="325376"/>
                </a:cubicBezTo>
                <a:cubicBezTo>
                  <a:pt x="1305020" y="324756"/>
                  <a:pt x="1304277" y="324446"/>
                  <a:pt x="1303285" y="324446"/>
                </a:cubicBezTo>
                <a:cubicBezTo>
                  <a:pt x="1299324" y="324446"/>
                  <a:pt x="1294993" y="329282"/>
                  <a:pt x="1290292" y="338956"/>
                </a:cubicBezTo>
                <a:lnTo>
                  <a:pt x="1283606" y="338212"/>
                </a:lnTo>
                <a:cubicBezTo>
                  <a:pt x="1279397" y="340941"/>
                  <a:pt x="1276673" y="343917"/>
                  <a:pt x="1275435" y="347142"/>
                </a:cubicBezTo>
                <a:cubicBezTo>
                  <a:pt x="1274197" y="350366"/>
                  <a:pt x="1271597" y="351979"/>
                  <a:pt x="1267636" y="351979"/>
                </a:cubicBezTo>
                <a:cubicBezTo>
                  <a:pt x="1258474" y="361157"/>
                  <a:pt x="1252284" y="365745"/>
                  <a:pt x="1249067" y="365745"/>
                </a:cubicBezTo>
                <a:cubicBezTo>
                  <a:pt x="1248571" y="365745"/>
                  <a:pt x="1246837" y="365249"/>
                  <a:pt x="1243864" y="364257"/>
                </a:cubicBezTo>
                <a:cubicBezTo>
                  <a:pt x="1241884" y="366738"/>
                  <a:pt x="1240893" y="369342"/>
                  <a:pt x="1240893" y="372071"/>
                </a:cubicBezTo>
                <a:cubicBezTo>
                  <a:pt x="1240893" y="375047"/>
                  <a:pt x="1238913" y="376783"/>
                  <a:pt x="1234952" y="377280"/>
                </a:cubicBezTo>
                <a:lnTo>
                  <a:pt x="1230127" y="381744"/>
                </a:lnTo>
                <a:lnTo>
                  <a:pt x="1226412" y="381000"/>
                </a:lnTo>
                <a:lnTo>
                  <a:pt x="1218982" y="388814"/>
                </a:lnTo>
                <a:cubicBezTo>
                  <a:pt x="1215269" y="388814"/>
                  <a:pt x="1211432" y="390054"/>
                  <a:pt x="1207471" y="392534"/>
                </a:cubicBezTo>
                <a:cubicBezTo>
                  <a:pt x="1206975" y="395511"/>
                  <a:pt x="1206231" y="399294"/>
                  <a:pt x="1205239" y="403883"/>
                </a:cubicBezTo>
                <a:cubicBezTo>
                  <a:pt x="1204247" y="408471"/>
                  <a:pt x="1203750" y="411014"/>
                  <a:pt x="1203750" y="411510"/>
                </a:cubicBezTo>
                <a:cubicBezTo>
                  <a:pt x="1203750" y="418703"/>
                  <a:pt x="1210324" y="422300"/>
                  <a:pt x="1223470" y="422300"/>
                </a:cubicBezTo>
                <a:lnTo>
                  <a:pt x="1241335" y="419696"/>
                </a:lnTo>
                <a:cubicBezTo>
                  <a:pt x="1246048" y="419696"/>
                  <a:pt x="1250451" y="418455"/>
                  <a:pt x="1254544" y="415975"/>
                </a:cubicBezTo>
                <a:cubicBezTo>
                  <a:pt x="1258636" y="413494"/>
                  <a:pt x="1263041" y="412254"/>
                  <a:pt x="1267758" y="412254"/>
                </a:cubicBezTo>
                <a:cubicBezTo>
                  <a:pt x="1269246" y="412254"/>
                  <a:pt x="1271479" y="411758"/>
                  <a:pt x="1274455" y="410766"/>
                </a:cubicBezTo>
                <a:lnTo>
                  <a:pt x="1278176" y="412254"/>
                </a:lnTo>
                <a:cubicBezTo>
                  <a:pt x="1279912" y="408533"/>
                  <a:pt x="1283137" y="405185"/>
                  <a:pt x="1287850" y="402208"/>
                </a:cubicBezTo>
                <a:cubicBezTo>
                  <a:pt x="1292563" y="399232"/>
                  <a:pt x="1296285" y="397743"/>
                  <a:pt x="1299018" y="397743"/>
                </a:cubicBezTo>
                <a:lnTo>
                  <a:pt x="1302738" y="395511"/>
                </a:lnTo>
                <a:cubicBezTo>
                  <a:pt x="1303731" y="392534"/>
                  <a:pt x="1305219" y="390550"/>
                  <a:pt x="1307203" y="389558"/>
                </a:cubicBezTo>
                <a:lnTo>
                  <a:pt x="1310180" y="386953"/>
                </a:lnTo>
                <a:cubicBezTo>
                  <a:pt x="1312164" y="384969"/>
                  <a:pt x="1314025" y="383977"/>
                  <a:pt x="1315761" y="383977"/>
                </a:cubicBezTo>
                <a:lnTo>
                  <a:pt x="1320970" y="383977"/>
                </a:lnTo>
                <a:lnTo>
                  <a:pt x="1322458" y="383233"/>
                </a:lnTo>
                <a:cubicBezTo>
                  <a:pt x="1325435" y="376783"/>
                  <a:pt x="1329591" y="373001"/>
                  <a:pt x="1334925" y="371885"/>
                </a:cubicBezTo>
                <a:cubicBezTo>
                  <a:pt x="1340260" y="370768"/>
                  <a:pt x="1343610" y="368970"/>
                  <a:pt x="1344974" y="366490"/>
                </a:cubicBezTo>
                <a:cubicBezTo>
                  <a:pt x="1346339" y="364009"/>
                  <a:pt x="1348757" y="362521"/>
                  <a:pt x="1352230" y="362025"/>
                </a:cubicBezTo>
                <a:cubicBezTo>
                  <a:pt x="1355702" y="361529"/>
                  <a:pt x="1358617" y="359854"/>
                  <a:pt x="1360973" y="357002"/>
                </a:cubicBezTo>
                <a:cubicBezTo>
                  <a:pt x="1363330" y="354149"/>
                  <a:pt x="1366245" y="351483"/>
                  <a:pt x="1369720" y="349002"/>
                </a:cubicBezTo>
                <a:cubicBezTo>
                  <a:pt x="1373194" y="346522"/>
                  <a:pt x="1375614" y="344661"/>
                  <a:pt x="1376978" y="343421"/>
                </a:cubicBezTo>
                <a:cubicBezTo>
                  <a:pt x="1378342" y="342181"/>
                  <a:pt x="1379521" y="341561"/>
                  <a:pt x="1380513" y="341561"/>
                </a:cubicBezTo>
                <a:cubicBezTo>
                  <a:pt x="1382001" y="341561"/>
                  <a:pt x="1382745" y="342677"/>
                  <a:pt x="1382745" y="344909"/>
                </a:cubicBezTo>
                <a:cubicBezTo>
                  <a:pt x="1382745" y="347142"/>
                  <a:pt x="1383241" y="348258"/>
                  <a:pt x="1384233" y="348258"/>
                </a:cubicBezTo>
                <a:cubicBezTo>
                  <a:pt x="1385226" y="348258"/>
                  <a:pt x="1385722" y="347762"/>
                  <a:pt x="1385722" y="346770"/>
                </a:cubicBezTo>
                <a:cubicBezTo>
                  <a:pt x="1385722" y="345778"/>
                  <a:pt x="1385474" y="344537"/>
                  <a:pt x="1384978" y="343049"/>
                </a:cubicBezTo>
                <a:lnTo>
                  <a:pt x="1384978" y="340445"/>
                </a:lnTo>
                <a:cubicBezTo>
                  <a:pt x="1384978" y="336724"/>
                  <a:pt x="1386962" y="334243"/>
                  <a:pt x="1390931" y="333003"/>
                </a:cubicBezTo>
                <a:lnTo>
                  <a:pt x="1406792" y="322781"/>
                </a:lnTo>
                <a:lnTo>
                  <a:pt x="1407791" y="321710"/>
                </a:lnTo>
                <a:lnTo>
                  <a:pt x="1409120" y="316027"/>
                </a:lnTo>
                <a:cubicBezTo>
                  <a:pt x="1409834" y="314508"/>
                  <a:pt x="1410780" y="313532"/>
                  <a:pt x="1411959" y="313097"/>
                </a:cubicBezTo>
                <a:cubicBezTo>
                  <a:pt x="1414315" y="312229"/>
                  <a:pt x="1416113" y="311237"/>
                  <a:pt x="1417354" y="310121"/>
                </a:cubicBezTo>
                <a:cubicBezTo>
                  <a:pt x="1418594" y="309005"/>
                  <a:pt x="1419958" y="308447"/>
                  <a:pt x="1421446" y="308447"/>
                </a:cubicBezTo>
                <a:cubicBezTo>
                  <a:pt x="1423059" y="308447"/>
                  <a:pt x="1424268" y="308912"/>
                  <a:pt x="1425074" y="309842"/>
                </a:cubicBezTo>
                <a:lnTo>
                  <a:pt x="1425088" y="309889"/>
                </a:lnTo>
                <a:lnTo>
                  <a:pt x="1430931" y="306214"/>
                </a:lnTo>
                <a:cubicBezTo>
                  <a:pt x="1436632" y="301997"/>
                  <a:pt x="1442333" y="299765"/>
                  <a:pt x="1448034" y="299517"/>
                </a:cubicBezTo>
                <a:lnTo>
                  <a:pt x="1450633" y="295796"/>
                </a:lnTo>
                <a:cubicBezTo>
                  <a:pt x="1459059" y="292572"/>
                  <a:pt x="1464759" y="287487"/>
                  <a:pt x="1467734" y="280541"/>
                </a:cubicBezTo>
                <a:cubicBezTo>
                  <a:pt x="1470708" y="273596"/>
                  <a:pt x="1474798" y="270123"/>
                  <a:pt x="1480003" y="270123"/>
                </a:cubicBezTo>
                <a:cubicBezTo>
                  <a:pt x="1493634" y="270123"/>
                  <a:pt x="1504042" y="275146"/>
                  <a:pt x="1511228" y="285192"/>
                </a:cubicBezTo>
                <a:cubicBezTo>
                  <a:pt x="1518414" y="295238"/>
                  <a:pt x="1522006" y="303238"/>
                  <a:pt x="1522006" y="309191"/>
                </a:cubicBezTo>
                <a:lnTo>
                  <a:pt x="1522751" y="319237"/>
                </a:lnTo>
                <a:cubicBezTo>
                  <a:pt x="1522751" y="322709"/>
                  <a:pt x="1522008" y="327546"/>
                  <a:pt x="1520524" y="333747"/>
                </a:cubicBezTo>
                <a:cubicBezTo>
                  <a:pt x="1517547" y="338212"/>
                  <a:pt x="1516059" y="341561"/>
                  <a:pt x="1516059" y="343793"/>
                </a:cubicBezTo>
                <a:cubicBezTo>
                  <a:pt x="1516059" y="345778"/>
                  <a:pt x="1517299" y="346770"/>
                  <a:pt x="1519780" y="346770"/>
                </a:cubicBezTo>
                <a:cubicBezTo>
                  <a:pt x="1521264" y="346770"/>
                  <a:pt x="1523246" y="345716"/>
                  <a:pt x="1525724" y="343607"/>
                </a:cubicBezTo>
                <a:cubicBezTo>
                  <a:pt x="1528203" y="341499"/>
                  <a:pt x="1530991" y="339576"/>
                  <a:pt x="1534090" y="337840"/>
                </a:cubicBezTo>
                <a:cubicBezTo>
                  <a:pt x="1537189" y="336104"/>
                  <a:pt x="1538986" y="334616"/>
                  <a:pt x="1539482" y="333375"/>
                </a:cubicBezTo>
                <a:cubicBezTo>
                  <a:pt x="1541959" y="327422"/>
                  <a:pt x="1546295" y="323329"/>
                  <a:pt x="1552490" y="321097"/>
                </a:cubicBezTo>
                <a:cubicBezTo>
                  <a:pt x="1558685" y="318865"/>
                  <a:pt x="1562527" y="317004"/>
                  <a:pt x="1564016" y="315516"/>
                </a:cubicBezTo>
                <a:lnTo>
                  <a:pt x="1567730" y="312539"/>
                </a:lnTo>
                <a:lnTo>
                  <a:pt x="1570707" y="306958"/>
                </a:lnTo>
                <a:cubicBezTo>
                  <a:pt x="1577397" y="303982"/>
                  <a:pt x="1581856" y="301253"/>
                  <a:pt x="1584087" y="298773"/>
                </a:cubicBezTo>
                <a:cubicBezTo>
                  <a:pt x="1586318" y="296292"/>
                  <a:pt x="1589292" y="294680"/>
                  <a:pt x="1593011" y="293936"/>
                </a:cubicBezTo>
                <a:cubicBezTo>
                  <a:pt x="1596730" y="293192"/>
                  <a:pt x="1600944" y="290959"/>
                  <a:pt x="1605653" y="287239"/>
                </a:cubicBezTo>
                <a:lnTo>
                  <a:pt x="1611228" y="285750"/>
                </a:lnTo>
                <a:lnTo>
                  <a:pt x="1616431" y="282774"/>
                </a:lnTo>
                <a:cubicBezTo>
                  <a:pt x="1616927" y="282278"/>
                  <a:pt x="1618414" y="281657"/>
                  <a:pt x="1620893" y="280913"/>
                </a:cubicBezTo>
                <a:cubicBezTo>
                  <a:pt x="1623371" y="280169"/>
                  <a:pt x="1627026" y="278867"/>
                  <a:pt x="1631857" y="277007"/>
                </a:cubicBezTo>
                <a:cubicBezTo>
                  <a:pt x="1636688" y="275146"/>
                  <a:pt x="1639972" y="274216"/>
                  <a:pt x="1641708" y="274216"/>
                </a:cubicBezTo>
                <a:cubicBezTo>
                  <a:pt x="1654347" y="274216"/>
                  <a:pt x="1664322" y="279301"/>
                  <a:pt x="1671634" y="289471"/>
                </a:cubicBezTo>
                <a:cubicBezTo>
                  <a:pt x="1678946" y="299641"/>
                  <a:pt x="1682601" y="307826"/>
                  <a:pt x="1682601" y="314028"/>
                </a:cubicBezTo>
                <a:lnTo>
                  <a:pt x="1681857" y="320725"/>
                </a:lnTo>
                <a:lnTo>
                  <a:pt x="1683345" y="330771"/>
                </a:lnTo>
                <a:lnTo>
                  <a:pt x="1683345" y="332259"/>
                </a:lnTo>
                <a:lnTo>
                  <a:pt x="1680369" y="352723"/>
                </a:lnTo>
                <a:lnTo>
                  <a:pt x="1681113" y="359792"/>
                </a:lnTo>
                <a:cubicBezTo>
                  <a:pt x="1681113" y="371450"/>
                  <a:pt x="1678633" y="379512"/>
                  <a:pt x="1673672" y="383977"/>
                </a:cubicBezTo>
                <a:cubicBezTo>
                  <a:pt x="1672431" y="384473"/>
                  <a:pt x="1671811" y="385713"/>
                  <a:pt x="1671811" y="387698"/>
                </a:cubicBezTo>
                <a:lnTo>
                  <a:pt x="1671811" y="391046"/>
                </a:lnTo>
                <a:lnTo>
                  <a:pt x="1679253" y="406673"/>
                </a:lnTo>
                <a:cubicBezTo>
                  <a:pt x="1681489" y="412130"/>
                  <a:pt x="1683227" y="414859"/>
                  <a:pt x="1684467" y="414859"/>
                </a:cubicBezTo>
                <a:lnTo>
                  <a:pt x="1696403" y="411510"/>
                </a:lnTo>
                <a:cubicBezTo>
                  <a:pt x="1699883" y="410518"/>
                  <a:pt x="1702744" y="407913"/>
                  <a:pt x="1704984" y="403697"/>
                </a:cubicBezTo>
                <a:cubicBezTo>
                  <a:pt x="1706972" y="402704"/>
                  <a:pt x="1710452" y="399728"/>
                  <a:pt x="1715425" y="394767"/>
                </a:cubicBezTo>
                <a:cubicBezTo>
                  <a:pt x="1716917" y="390798"/>
                  <a:pt x="1719279" y="388814"/>
                  <a:pt x="1722512" y="388814"/>
                </a:cubicBezTo>
                <a:lnTo>
                  <a:pt x="1724000" y="388814"/>
                </a:lnTo>
                <a:lnTo>
                  <a:pt x="1727732" y="390302"/>
                </a:lnTo>
                <a:cubicBezTo>
                  <a:pt x="1728228" y="390302"/>
                  <a:pt x="1728725" y="390054"/>
                  <a:pt x="1729221" y="389558"/>
                </a:cubicBezTo>
                <a:cubicBezTo>
                  <a:pt x="1729221" y="385341"/>
                  <a:pt x="1731211" y="381744"/>
                  <a:pt x="1735191" y="378768"/>
                </a:cubicBezTo>
                <a:cubicBezTo>
                  <a:pt x="1736435" y="374055"/>
                  <a:pt x="1739233" y="370458"/>
                  <a:pt x="1743583" y="367978"/>
                </a:cubicBezTo>
                <a:cubicBezTo>
                  <a:pt x="1747934" y="365497"/>
                  <a:pt x="1754833" y="361405"/>
                  <a:pt x="1764282" y="355699"/>
                </a:cubicBezTo>
                <a:lnTo>
                  <a:pt x="1773602" y="347514"/>
                </a:lnTo>
                <a:lnTo>
                  <a:pt x="1778078" y="345282"/>
                </a:lnTo>
                <a:lnTo>
                  <a:pt x="1781060" y="341561"/>
                </a:lnTo>
                <a:cubicBezTo>
                  <a:pt x="1783797" y="338336"/>
                  <a:pt x="1786407" y="336724"/>
                  <a:pt x="1788891" y="336724"/>
                </a:cubicBezTo>
                <a:cubicBezTo>
                  <a:pt x="1790755" y="336724"/>
                  <a:pt x="1792154" y="337065"/>
                  <a:pt x="1793086" y="337747"/>
                </a:cubicBezTo>
                <a:lnTo>
                  <a:pt x="1793579" y="338830"/>
                </a:lnTo>
                <a:lnTo>
                  <a:pt x="1794192" y="335236"/>
                </a:lnTo>
                <a:lnTo>
                  <a:pt x="1793442" y="333003"/>
                </a:lnTo>
                <a:lnTo>
                  <a:pt x="1799407" y="327794"/>
                </a:lnTo>
                <a:lnTo>
                  <a:pt x="1801639" y="327794"/>
                </a:lnTo>
                <a:cubicBezTo>
                  <a:pt x="1803376" y="327794"/>
                  <a:pt x="1805982" y="325934"/>
                  <a:pt x="1809459" y="322213"/>
                </a:cubicBezTo>
                <a:lnTo>
                  <a:pt x="1813185" y="320725"/>
                </a:lnTo>
                <a:cubicBezTo>
                  <a:pt x="1818150" y="313283"/>
                  <a:pt x="1822495" y="308943"/>
                  <a:pt x="1826219" y="307702"/>
                </a:cubicBezTo>
                <a:lnTo>
                  <a:pt x="1832184" y="303238"/>
                </a:lnTo>
                <a:cubicBezTo>
                  <a:pt x="1833176" y="302245"/>
                  <a:pt x="1834603" y="301377"/>
                  <a:pt x="1836466" y="300633"/>
                </a:cubicBezTo>
                <a:cubicBezTo>
                  <a:pt x="1838328" y="299889"/>
                  <a:pt x="1841308" y="297470"/>
                  <a:pt x="1845404" y="293378"/>
                </a:cubicBezTo>
                <a:cubicBezTo>
                  <a:pt x="1849501" y="289285"/>
                  <a:pt x="1852791" y="287239"/>
                  <a:pt x="1855276" y="287239"/>
                </a:cubicBezTo>
                <a:cubicBezTo>
                  <a:pt x="1857760" y="287239"/>
                  <a:pt x="1859746" y="287487"/>
                  <a:pt x="1861235" y="287983"/>
                </a:cubicBezTo>
                <a:cubicBezTo>
                  <a:pt x="1862723" y="285006"/>
                  <a:pt x="1865702" y="282092"/>
                  <a:pt x="1870173" y="279239"/>
                </a:cubicBezTo>
                <a:cubicBezTo>
                  <a:pt x="1874644" y="276386"/>
                  <a:pt x="1878245" y="272976"/>
                  <a:pt x="1880978" y="269007"/>
                </a:cubicBezTo>
                <a:lnTo>
                  <a:pt x="1885820" y="266775"/>
                </a:lnTo>
                <a:cubicBezTo>
                  <a:pt x="1889793" y="264790"/>
                  <a:pt x="1893331" y="262248"/>
                  <a:pt x="1896433" y="259147"/>
                </a:cubicBezTo>
                <a:cubicBezTo>
                  <a:pt x="1899536" y="256047"/>
                  <a:pt x="1903571" y="254496"/>
                  <a:pt x="1908540" y="254496"/>
                </a:cubicBezTo>
                <a:cubicBezTo>
                  <a:pt x="1915741" y="254496"/>
                  <a:pt x="1923248" y="258155"/>
                  <a:pt x="1931062" y="265472"/>
                </a:cubicBezTo>
                <a:cubicBezTo>
                  <a:pt x="1938875" y="272790"/>
                  <a:pt x="1942782" y="279797"/>
                  <a:pt x="1942782" y="286494"/>
                </a:cubicBezTo>
                <a:lnTo>
                  <a:pt x="1936457" y="315516"/>
                </a:lnTo>
                <a:cubicBezTo>
                  <a:pt x="1932240" y="336848"/>
                  <a:pt x="1927527" y="348010"/>
                  <a:pt x="1922318" y="349002"/>
                </a:cubicBezTo>
                <a:lnTo>
                  <a:pt x="1920830" y="356816"/>
                </a:lnTo>
                <a:cubicBezTo>
                  <a:pt x="1917357" y="359296"/>
                  <a:pt x="1915621" y="361281"/>
                  <a:pt x="1915621" y="362769"/>
                </a:cubicBezTo>
                <a:lnTo>
                  <a:pt x="1917853" y="371699"/>
                </a:lnTo>
                <a:cubicBezTo>
                  <a:pt x="1917853" y="372939"/>
                  <a:pt x="1916489" y="374799"/>
                  <a:pt x="1913761" y="377280"/>
                </a:cubicBezTo>
                <a:cubicBezTo>
                  <a:pt x="1913264" y="377280"/>
                  <a:pt x="1913016" y="378024"/>
                  <a:pt x="1913016" y="379512"/>
                </a:cubicBezTo>
                <a:lnTo>
                  <a:pt x="1913016" y="394767"/>
                </a:lnTo>
                <a:cubicBezTo>
                  <a:pt x="1913016" y="397495"/>
                  <a:pt x="1911280" y="399728"/>
                  <a:pt x="1907807" y="401464"/>
                </a:cubicBezTo>
                <a:cubicBezTo>
                  <a:pt x="1908304" y="401960"/>
                  <a:pt x="1909048" y="402456"/>
                  <a:pt x="1910040" y="402952"/>
                </a:cubicBezTo>
                <a:cubicBezTo>
                  <a:pt x="1911528" y="401464"/>
                  <a:pt x="1914877" y="400720"/>
                  <a:pt x="1920086" y="400720"/>
                </a:cubicBezTo>
                <a:lnTo>
                  <a:pt x="1926033" y="401464"/>
                </a:lnTo>
                <a:lnTo>
                  <a:pt x="1934207" y="393279"/>
                </a:lnTo>
                <a:cubicBezTo>
                  <a:pt x="1935939" y="392782"/>
                  <a:pt x="1938354" y="391604"/>
                  <a:pt x="1941451" y="389744"/>
                </a:cubicBezTo>
                <a:cubicBezTo>
                  <a:pt x="1944547" y="387884"/>
                  <a:pt x="1949813" y="385465"/>
                  <a:pt x="1957246" y="382489"/>
                </a:cubicBezTo>
                <a:lnTo>
                  <a:pt x="2005924" y="345282"/>
                </a:lnTo>
                <a:cubicBezTo>
                  <a:pt x="2012609" y="338584"/>
                  <a:pt x="2017686" y="335236"/>
                  <a:pt x="2021155" y="335236"/>
                </a:cubicBezTo>
                <a:cubicBezTo>
                  <a:pt x="2024872" y="335236"/>
                  <a:pt x="2026730" y="337592"/>
                  <a:pt x="2026730" y="342305"/>
                </a:cubicBezTo>
                <a:cubicBezTo>
                  <a:pt x="2026730" y="347762"/>
                  <a:pt x="2025676" y="352289"/>
                  <a:pt x="2023568" y="355886"/>
                </a:cubicBezTo>
                <a:cubicBezTo>
                  <a:pt x="2021459" y="359482"/>
                  <a:pt x="2019537" y="363823"/>
                  <a:pt x="2017801" y="368908"/>
                </a:cubicBezTo>
                <a:cubicBezTo>
                  <a:pt x="2016064" y="373993"/>
                  <a:pt x="2014019" y="377528"/>
                  <a:pt x="2011664" y="379512"/>
                </a:cubicBezTo>
                <a:cubicBezTo>
                  <a:pt x="2009310" y="381496"/>
                  <a:pt x="2007389" y="383667"/>
                  <a:pt x="2005900" y="386023"/>
                </a:cubicBezTo>
                <a:cubicBezTo>
                  <a:pt x="2004412" y="388380"/>
                  <a:pt x="2000381" y="391790"/>
                  <a:pt x="1993808" y="396255"/>
                </a:cubicBezTo>
                <a:cubicBezTo>
                  <a:pt x="1987235" y="400720"/>
                  <a:pt x="1981655" y="405247"/>
                  <a:pt x="1977068" y="409836"/>
                </a:cubicBezTo>
                <a:cubicBezTo>
                  <a:pt x="1972481" y="414425"/>
                  <a:pt x="1968699" y="417711"/>
                  <a:pt x="1965722" y="419696"/>
                </a:cubicBezTo>
                <a:lnTo>
                  <a:pt x="1949729" y="431230"/>
                </a:lnTo>
                <a:lnTo>
                  <a:pt x="1947497" y="434950"/>
                </a:lnTo>
                <a:cubicBezTo>
                  <a:pt x="1947001" y="435447"/>
                  <a:pt x="1944706" y="436501"/>
                  <a:pt x="1940614" y="438113"/>
                </a:cubicBezTo>
                <a:cubicBezTo>
                  <a:pt x="1936521" y="439725"/>
                  <a:pt x="1932862" y="441772"/>
                  <a:pt x="1929637" y="444252"/>
                </a:cubicBezTo>
                <a:lnTo>
                  <a:pt x="1922946" y="447973"/>
                </a:lnTo>
                <a:cubicBezTo>
                  <a:pt x="1921458" y="448965"/>
                  <a:pt x="1919039" y="449585"/>
                  <a:pt x="1915691" y="449833"/>
                </a:cubicBezTo>
                <a:cubicBezTo>
                  <a:pt x="1912342" y="450081"/>
                  <a:pt x="1909427" y="451508"/>
                  <a:pt x="1906947" y="454112"/>
                </a:cubicBezTo>
                <a:cubicBezTo>
                  <a:pt x="1904467" y="456717"/>
                  <a:pt x="1902482" y="458019"/>
                  <a:pt x="1900994" y="458019"/>
                </a:cubicBezTo>
                <a:lnTo>
                  <a:pt x="1895413" y="457275"/>
                </a:lnTo>
                <a:lnTo>
                  <a:pt x="1887977" y="459507"/>
                </a:lnTo>
                <a:cubicBezTo>
                  <a:pt x="1883760" y="459507"/>
                  <a:pt x="1878613" y="456965"/>
                  <a:pt x="1872536" y="451880"/>
                </a:cubicBezTo>
                <a:cubicBezTo>
                  <a:pt x="1866459" y="446795"/>
                  <a:pt x="1863421" y="441400"/>
                  <a:pt x="1863421" y="435695"/>
                </a:cubicBezTo>
                <a:lnTo>
                  <a:pt x="1863421" y="433462"/>
                </a:lnTo>
                <a:lnTo>
                  <a:pt x="1864165" y="428253"/>
                </a:lnTo>
                <a:cubicBezTo>
                  <a:pt x="1864165" y="427261"/>
                  <a:pt x="1863421" y="424719"/>
                  <a:pt x="1861932" y="420626"/>
                </a:cubicBezTo>
                <a:cubicBezTo>
                  <a:pt x="1860444" y="416533"/>
                  <a:pt x="1859700" y="414239"/>
                  <a:pt x="1859700" y="413742"/>
                </a:cubicBezTo>
                <a:lnTo>
                  <a:pt x="1860444" y="408533"/>
                </a:lnTo>
                <a:lnTo>
                  <a:pt x="1859700" y="406301"/>
                </a:lnTo>
                <a:cubicBezTo>
                  <a:pt x="1859700" y="399604"/>
                  <a:pt x="1860196" y="395387"/>
                  <a:pt x="1861188" y="393651"/>
                </a:cubicBezTo>
                <a:cubicBezTo>
                  <a:pt x="1862180" y="391914"/>
                  <a:pt x="1862924" y="389496"/>
                  <a:pt x="1863421" y="386395"/>
                </a:cubicBezTo>
                <a:cubicBezTo>
                  <a:pt x="1863917" y="383295"/>
                  <a:pt x="1864413" y="380752"/>
                  <a:pt x="1864909" y="378768"/>
                </a:cubicBezTo>
                <a:lnTo>
                  <a:pt x="1866769" y="369466"/>
                </a:lnTo>
                <a:cubicBezTo>
                  <a:pt x="1867761" y="366490"/>
                  <a:pt x="1869002" y="364505"/>
                  <a:pt x="1870490" y="363513"/>
                </a:cubicBezTo>
                <a:cubicBezTo>
                  <a:pt x="1870986" y="361529"/>
                  <a:pt x="1871978" y="358180"/>
                  <a:pt x="1873466" y="353467"/>
                </a:cubicBezTo>
                <a:lnTo>
                  <a:pt x="1874955" y="346770"/>
                </a:lnTo>
                <a:lnTo>
                  <a:pt x="1878675" y="341561"/>
                </a:lnTo>
                <a:cubicBezTo>
                  <a:pt x="1880660" y="339576"/>
                  <a:pt x="1881838" y="336910"/>
                  <a:pt x="1882210" y="333561"/>
                </a:cubicBezTo>
                <a:cubicBezTo>
                  <a:pt x="1882582" y="330213"/>
                  <a:pt x="1883884" y="326678"/>
                  <a:pt x="1886117" y="322957"/>
                </a:cubicBezTo>
                <a:cubicBezTo>
                  <a:pt x="1888349" y="319237"/>
                  <a:pt x="1889465" y="317004"/>
                  <a:pt x="1889465" y="316260"/>
                </a:cubicBezTo>
                <a:cubicBezTo>
                  <a:pt x="1889465" y="313283"/>
                  <a:pt x="1887977" y="311795"/>
                  <a:pt x="1885001" y="311795"/>
                </a:cubicBezTo>
                <a:cubicBezTo>
                  <a:pt x="1884009" y="311795"/>
                  <a:pt x="1880908" y="313780"/>
                  <a:pt x="1875699" y="317748"/>
                </a:cubicBezTo>
                <a:lnTo>
                  <a:pt x="1868996" y="315516"/>
                </a:lnTo>
                <a:cubicBezTo>
                  <a:pt x="1868500" y="315516"/>
                  <a:pt x="1867135" y="316756"/>
                  <a:pt x="1864903" y="319237"/>
                </a:cubicBezTo>
                <a:cubicBezTo>
                  <a:pt x="1864903" y="320229"/>
                  <a:pt x="1863787" y="320973"/>
                  <a:pt x="1861554" y="321469"/>
                </a:cubicBezTo>
                <a:cubicBezTo>
                  <a:pt x="1859322" y="321965"/>
                  <a:pt x="1857214" y="323825"/>
                  <a:pt x="1855229" y="327050"/>
                </a:cubicBezTo>
                <a:lnTo>
                  <a:pt x="1852247" y="327794"/>
                </a:lnTo>
                <a:lnTo>
                  <a:pt x="1847410" y="325562"/>
                </a:lnTo>
                <a:lnTo>
                  <a:pt x="1845922" y="325562"/>
                </a:lnTo>
                <a:cubicBezTo>
                  <a:pt x="1843441" y="325562"/>
                  <a:pt x="1841953" y="328290"/>
                  <a:pt x="1841457" y="333747"/>
                </a:cubicBezTo>
                <a:cubicBezTo>
                  <a:pt x="1838728" y="337716"/>
                  <a:pt x="1835130" y="340321"/>
                  <a:pt x="1830661" y="341561"/>
                </a:cubicBezTo>
                <a:lnTo>
                  <a:pt x="1822475" y="343793"/>
                </a:lnTo>
                <a:cubicBezTo>
                  <a:pt x="1819747" y="344785"/>
                  <a:pt x="1817761" y="347018"/>
                  <a:pt x="1816519" y="350490"/>
                </a:cubicBezTo>
                <a:cubicBezTo>
                  <a:pt x="1815277" y="353963"/>
                  <a:pt x="1812796" y="357126"/>
                  <a:pt x="1809075" y="359978"/>
                </a:cubicBezTo>
                <a:cubicBezTo>
                  <a:pt x="1805354" y="362831"/>
                  <a:pt x="1802874" y="364257"/>
                  <a:pt x="1801634" y="364257"/>
                </a:cubicBezTo>
                <a:cubicBezTo>
                  <a:pt x="1798159" y="364257"/>
                  <a:pt x="1795553" y="363296"/>
                  <a:pt x="1793816" y="361374"/>
                </a:cubicBezTo>
                <a:lnTo>
                  <a:pt x="1791987" y="355302"/>
                </a:lnTo>
                <a:lnTo>
                  <a:pt x="1792624" y="360536"/>
                </a:lnTo>
                <a:cubicBezTo>
                  <a:pt x="1792624" y="365001"/>
                  <a:pt x="1791071" y="368970"/>
                  <a:pt x="1787967" y="372443"/>
                </a:cubicBezTo>
                <a:cubicBezTo>
                  <a:pt x="1784863" y="375915"/>
                  <a:pt x="1780082" y="381000"/>
                  <a:pt x="1773625" y="387698"/>
                </a:cubicBezTo>
                <a:lnTo>
                  <a:pt x="1754620" y="407789"/>
                </a:lnTo>
                <a:lnTo>
                  <a:pt x="1744563" y="412998"/>
                </a:lnTo>
                <a:cubicBezTo>
                  <a:pt x="1742078" y="414487"/>
                  <a:pt x="1739844" y="416223"/>
                  <a:pt x="1737860" y="418207"/>
                </a:cubicBezTo>
                <a:lnTo>
                  <a:pt x="1723326" y="430486"/>
                </a:lnTo>
                <a:cubicBezTo>
                  <a:pt x="1723326" y="433958"/>
                  <a:pt x="1722209" y="436563"/>
                  <a:pt x="1719977" y="438299"/>
                </a:cubicBezTo>
                <a:lnTo>
                  <a:pt x="1714012" y="438299"/>
                </a:lnTo>
                <a:lnTo>
                  <a:pt x="1711036" y="439787"/>
                </a:lnTo>
                <a:cubicBezTo>
                  <a:pt x="1709295" y="444500"/>
                  <a:pt x="1704203" y="449089"/>
                  <a:pt x="1695757" y="453554"/>
                </a:cubicBezTo>
                <a:lnTo>
                  <a:pt x="1690543" y="457275"/>
                </a:lnTo>
                <a:cubicBezTo>
                  <a:pt x="1688803" y="458763"/>
                  <a:pt x="1687188" y="459507"/>
                  <a:pt x="1685700" y="459507"/>
                </a:cubicBezTo>
                <a:lnTo>
                  <a:pt x="1675265" y="458019"/>
                </a:lnTo>
                <a:lnTo>
                  <a:pt x="1668189" y="459507"/>
                </a:lnTo>
                <a:cubicBezTo>
                  <a:pt x="1666201" y="459507"/>
                  <a:pt x="1663531" y="458515"/>
                  <a:pt x="1660178" y="456531"/>
                </a:cubicBezTo>
                <a:cubicBezTo>
                  <a:pt x="1656826" y="454546"/>
                  <a:pt x="1653411" y="452996"/>
                  <a:pt x="1649935" y="451880"/>
                </a:cubicBezTo>
                <a:cubicBezTo>
                  <a:pt x="1646458" y="450763"/>
                  <a:pt x="1642050" y="446175"/>
                  <a:pt x="1636709" y="438113"/>
                </a:cubicBezTo>
                <a:cubicBezTo>
                  <a:pt x="1631368" y="430052"/>
                  <a:pt x="1628450" y="424781"/>
                  <a:pt x="1627953" y="422300"/>
                </a:cubicBezTo>
                <a:cubicBezTo>
                  <a:pt x="1627953" y="421308"/>
                  <a:pt x="1627394" y="419634"/>
                  <a:pt x="1626276" y="417277"/>
                </a:cubicBezTo>
                <a:cubicBezTo>
                  <a:pt x="1625158" y="414921"/>
                  <a:pt x="1624599" y="413494"/>
                  <a:pt x="1624599" y="412998"/>
                </a:cubicBezTo>
                <a:cubicBezTo>
                  <a:pt x="1624599" y="412502"/>
                  <a:pt x="1625717" y="410022"/>
                  <a:pt x="1627953" y="405557"/>
                </a:cubicBezTo>
                <a:lnTo>
                  <a:pt x="1627953" y="404813"/>
                </a:lnTo>
                <a:cubicBezTo>
                  <a:pt x="1627953" y="404069"/>
                  <a:pt x="1627270" y="402332"/>
                  <a:pt x="1625904" y="399604"/>
                </a:cubicBezTo>
                <a:cubicBezTo>
                  <a:pt x="1624538" y="396875"/>
                  <a:pt x="1623855" y="393527"/>
                  <a:pt x="1623855" y="389558"/>
                </a:cubicBezTo>
                <a:cubicBezTo>
                  <a:pt x="1623855" y="387325"/>
                  <a:pt x="1623111" y="384473"/>
                  <a:pt x="1621622" y="381000"/>
                </a:cubicBezTo>
                <a:cubicBezTo>
                  <a:pt x="1623607" y="379016"/>
                  <a:pt x="1624599" y="377528"/>
                  <a:pt x="1624599" y="376535"/>
                </a:cubicBezTo>
                <a:cubicBezTo>
                  <a:pt x="1624599" y="375543"/>
                  <a:pt x="1624227" y="374117"/>
                  <a:pt x="1623483" y="372257"/>
                </a:cubicBezTo>
                <a:cubicBezTo>
                  <a:pt x="1622739" y="370396"/>
                  <a:pt x="1622367" y="368970"/>
                  <a:pt x="1622367" y="367978"/>
                </a:cubicBezTo>
                <a:lnTo>
                  <a:pt x="1624599" y="349746"/>
                </a:lnTo>
                <a:lnTo>
                  <a:pt x="1623117" y="340445"/>
                </a:lnTo>
                <a:lnTo>
                  <a:pt x="1623855" y="331515"/>
                </a:lnTo>
                <a:cubicBezTo>
                  <a:pt x="1623855" y="326306"/>
                  <a:pt x="1621630" y="323701"/>
                  <a:pt x="1617181" y="323701"/>
                </a:cubicBezTo>
                <a:cubicBezTo>
                  <a:pt x="1615204" y="323701"/>
                  <a:pt x="1612733" y="325066"/>
                  <a:pt x="1609769" y="327794"/>
                </a:cubicBezTo>
                <a:lnTo>
                  <a:pt x="1607176" y="328538"/>
                </a:lnTo>
                <a:cubicBezTo>
                  <a:pt x="1600502" y="331763"/>
                  <a:pt x="1595805" y="334429"/>
                  <a:pt x="1593086" y="336538"/>
                </a:cubicBezTo>
                <a:cubicBezTo>
                  <a:pt x="1590368" y="338646"/>
                  <a:pt x="1587524" y="339700"/>
                  <a:pt x="1584555" y="339700"/>
                </a:cubicBezTo>
                <a:cubicBezTo>
                  <a:pt x="1583074" y="341189"/>
                  <a:pt x="1580232" y="342553"/>
                  <a:pt x="1576026" y="343793"/>
                </a:cubicBezTo>
                <a:lnTo>
                  <a:pt x="1573061" y="346026"/>
                </a:lnTo>
                <a:cubicBezTo>
                  <a:pt x="1572073" y="347018"/>
                  <a:pt x="1570097" y="348506"/>
                  <a:pt x="1567132" y="350490"/>
                </a:cubicBezTo>
                <a:cubicBezTo>
                  <a:pt x="1567132" y="351235"/>
                  <a:pt x="1562497" y="355389"/>
                  <a:pt x="1553228" y="362955"/>
                </a:cubicBezTo>
                <a:cubicBezTo>
                  <a:pt x="1543960" y="370520"/>
                  <a:pt x="1535617" y="377652"/>
                  <a:pt x="1528201" y="384349"/>
                </a:cubicBezTo>
                <a:cubicBezTo>
                  <a:pt x="1520785" y="391046"/>
                  <a:pt x="1515408" y="394705"/>
                  <a:pt x="1512071" y="395325"/>
                </a:cubicBezTo>
                <a:cubicBezTo>
                  <a:pt x="1508734" y="395945"/>
                  <a:pt x="1507066" y="399108"/>
                  <a:pt x="1507066" y="404813"/>
                </a:cubicBezTo>
                <a:cubicBezTo>
                  <a:pt x="1507066" y="405805"/>
                  <a:pt x="1504841" y="407789"/>
                  <a:pt x="1500392" y="410766"/>
                </a:cubicBezTo>
                <a:cubicBezTo>
                  <a:pt x="1499899" y="410766"/>
                  <a:pt x="1497304" y="413494"/>
                  <a:pt x="1492607" y="418951"/>
                </a:cubicBezTo>
                <a:cubicBezTo>
                  <a:pt x="1488654" y="415975"/>
                  <a:pt x="1486429" y="414487"/>
                  <a:pt x="1485933" y="414487"/>
                </a:cubicBezTo>
                <a:cubicBezTo>
                  <a:pt x="1482701" y="414487"/>
                  <a:pt x="1480339" y="418579"/>
                  <a:pt x="1478846" y="426765"/>
                </a:cubicBezTo>
                <a:cubicBezTo>
                  <a:pt x="1477354" y="429990"/>
                  <a:pt x="1473376" y="431974"/>
                  <a:pt x="1466911" y="432718"/>
                </a:cubicBezTo>
                <a:cubicBezTo>
                  <a:pt x="1466411" y="432966"/>
                  <a:pt x="1465539" y="434826"/>
                  <a:pt x="1464295" y="438299"/>
                </a:cubicBezTo>
                <a:lnTo>
                  <a:pt x="1462807" y="439787"/>
                </a:lnTo>
                <a:lnTo>
                  <a:pt x="1459074" y="439787"/>
                </a:lnTo>
                <a:cubicBezTo>
                  <a:pt x="1458578" y="439787"/>
                  <a:pt x="1456838" y="441214"/>
                  <a:pt x="1453854" y="444066"/>
                </a:cubicBezTo>
                <a:cubicBezTo>
                  <a:pt x="1450869" y="446919"/>
                  <a:pt x="1448257" y="448717"/>
                  <a:pt x="1446017" y="449461"/>
                </a:cubicBezTo>
                <a:cubicBezTo>
                  <a:pt x="1442785" y="456158"/>
                  <a:pt x="1440050" y="459507"/>
                  <a:pt x="1437814" y="459507"/>
                </a:cubicBezTo>
                <a:cubicBezTo>
                  <a:pt x="1436818" y="459507"/>
                  <a:pt x="1435388" y="459011"/>
                  <a:pt x="1433523" y="458019"/>
                </a:cubicBezTo>
                <a:cubicBezTo>
                  <a:pt x="1431659" y="457027"/>
                  <a:pt x="1429362" y="456158"/>
                  <a:pt x="1426631" y="455414"/>
                </a:cubicBezTo>
                <a:cubicBezTo>
                  <a:pt x="1423901" y="454670"/>
                  <a:pt x="1420861" y="451632"/>
                  <a:pt x="1417513" y="446299"/>
                </a:cubicBezTo>
                <a:cubicBezTo>
                  <a:pt x="1414164" y="440966"/>
                  <a:pt x="1412490" y="436439"/>
                  <a:pt x="1412490" y="432718"/>
                </a:cubicBezTo>
                <a:cubicBezTo>
                  <a:pt x="1412490" y="405185"/>
                  <a:pt x="1417823" y="390178"/>
                  <a:pt x="1428489" y="387698"/>
                </a:cubicBezTo>
                <a:lnTo>
                  <a:pt x="1429233" y="386209"/>
                </a:lnTo>
                <a:lnTo>
                  <a:pt x="1429233" y="383233"/>
                </a:lnTo>
                <a:cubicBezTo>
                  <a:pt x="1429233" y="380008"/>
                  <a:pt x="1430659" y="377714"/>
                  <a:pt x="1433512" y="376349"/>
                </a:cubicBezTo>
                <a:cubicBezTo>
                  <a:pt x="1436364" y="374985"/>
                  <a:pt x="1439279" y="372257"/>
                  <a:pt x="1442256" y="368164"/>
                </a:cubicBezTo>
                <a:cubicBezTo>
                  <a:pt x="1445232" y="364071"/>
                  <a:pt x="1447216" y="361777"/>
                  <a:pt x="1448209" y="361281"/>
                </a:cubicBezTo>
                <a:lnTo>
                  <a:pt x="1453046" y="361281"/>
                </a:lnTo>
                <a:cubicBezTo>
                  <a:pt x="1454038" y="361281"/>
                  <a:pt x="1454534" y="358676"/>
                  <a:pt x="1454534" y="353467"/>
                </a:cubicBezTo>
                <a:cubicBezTo>
                  <a:pt x="1454534" y="351979"/>
                  <a:pt x="1455154" y="350615"/>
                  <a:pt x="1456394" y="349374"/>
                </a:cubicBezTo>
                <a:cubicBezTo>
                  <a:pt x="1457634" y="348134"/>
                  <a:pt x="1458379" y="346336"/>
                  <a:pt x="1458627" y="343979"/>
                </a:cubicBezTo>
                <a:cubicBezTo>
                  <a:pt x="1458875" y="341623"/>
                  <a:pt x="1460673" y="337778"/>
                  <a:pt x="1464022" y="332445"/>
                </a:cubicBezTo>
                <a:cubicBezTo>
                  <a:pt x="1467370" y="327112"/>
                  <a:pt x="1469045" y="323949"/>
                  <a:pt x="1469045" y="322957"/>
                </a:cubicBezTo>
                <a:lnTo>
                  <a:pt x="1468300" y="321469"/>
                </a:lnTo>
                <a:cubicBezTo>
                  <a:pt x="1462099" y="327174"/>
                  <a:pt x="1457634" y="330275"/>
                  <a:pt x="1454906" y="330771"/>
                </a:cubicBezTo>
                <a:cubicBezTo>
                  <a:pt x="1452177" y="331267"/>
                  <a:pt x="1448457" y="334864"/>
                  <a:pt x="1443744" y="341561"/>
                </a:cubicBezTo>
                <a:lnTo>
                  <a:pt x="1437791" y="340445"/>
                </a:lnTo>
                <a:cubicBezTo>
                  <a:pt x="1427361" y="348134"/>
                  <a:pt x="1420902" y="352475"/>
                  <a:pt x="1418414" y="353467"/>
                </a:cubicBezTo>
                <a:lnTo>
                  <a:pt x="1416206" y="355092"/>
                </a:lnTo>
                <a:lnTo>
                  <a:pt x="1415207" y="357978"/>
                </a:lnTo>
                <a:cubicBezTo>
                  <a:pt x="1414400" y="359436"/>
                  <a:pt x="1413499" y="360288"/>
                  <a:pt x="1412505" y="360536"/>
                </a:cubicBezTo>
                <a:lnTo>
                  <a:pt x="1411331" y="360536"/>
                </a:lnTo>
                <a:lnTo>
                  <a:pt x="1410205" y="362025"/>
                </a:lnTo>
                <a:cubicBezTo>
                  <a:pt x="1410205" y="363513"/>
                  <a:pt x="1409334" y="364505"/>
                  <a:pt x="1407592" y="365001"/>
                </a:cubicBezTo>
                <a:cubicBezTo>
                  <a:pt x="1405850" y="365497"/>
                  <a:pt x="1402616" y="367482"/>
                  <a:pt x="1397892" y="370954"/>
                </a:cubicBezTo>
                <a:lnTo>
                  <a:pt x="1396955" y="370954"/>
                </a:lnTo>
                <a:lnTo>
                  <a:pt x="1393512" y="373559"/>
                </a:lnTo>
                <a:lnTo>
                  <a:pt x="1380856" y="388070"/>
                </a:lnTo>
                <a:cubicBezTo>
                  <a:pt x="1378371" y="390550"/>
                  <a:pt x="1376260" y="392782"/>
                  <a:pt x="1374522" y="394767"/>
                </a:cubicBezTo>
                <a:cubicBezTo>
                  <a:pt x="1372784" y="396751"/>
                  <a:pt x="1371418" y="397743"/>
                  <a:pt x="1370426" y="397743"/>
                </a:cubicBezTo>
                <a:lnTo>
                  <a:pt x="1367450" y="394767"/>
                </a:lnTo>
                <a:cubicBezTo>
                  <a:pt x="1367450" y="394271"/>
                  <a:pt x="1366954" y="394023"/>
                  <a:pt x="1365961" y="394023"/>
                </a:cubicBezTo>
                <a:cubicBezTo>
                  <a:pt x="1363477" y="394023"/>
                  <a:pt x="1361925" y="395511"/>
                  <a:pt x="1361305" y="398488"/>
                </a:cubicBezTo>
                <a:cubicBezTo>
                  <a:pt x="1360684" y="401464"/>
                  <a:pt x="1359380" y="404069"/>
                  <a:pt x="1357392" y="406301"/>
                </a:cubicBezTo>
                <a:cubicBezTo>
                  <a:pt x="1349947" y="409774"/>
                  <a:pt x="1345106" y="412998"/>
                  <a:pt x="1342870" y="415975"/>
                </a:cubicBezTo>
                <a:lnTo>
                  <a:pt x="1340637" y="416719"/>
                </a:lnTo>
                <a:lnTo>
                  <a:pt x="1333934" y="416719"/>
                </a:lnTo>
                <a:cubicBezTo>
                  <a:pt x="1330710" y="416719"/>
                  <a:pt x="1328476" y="419137"/>
                  <a:pt x="1327234" y="423974"/>
                </a:cubicBezTo>
                <a:cubicBezTo>
                  <a:pt x="1325992" y="428811"/>
                  <a:pt x="1322454" y="431602"/>
                  <a:pt x="1316621" y="432346"/>
                </a:cubicBezTo>
                <a:cubicBezTo>
                  <a:pt x="1310788" y="433090"/>
                  <a:pt x="1306630" y="434578"/>
                  <a:pt x="1304145" y="436811"/>
                </a:cubicBezTo>
                <a:cubicBezTo>
                  <a:pt x="1303649" y="437307"/>
                  <a:pt x="1302532" y="437803"/>
                  <a:pt x="1300794" y="438299"/>
                </a:cubicBezTo>
                <a:cubicBezTo>
                  <a:pt x="1299056" y="438795"/>
                  <a:pt x="1295580" y="440780"/>
                  <a:pt x="1290367" y="444252"/>
                </a:cubicBezTo>
                <a:lnTo>
                  <a:pt x="1259090" y="455414"/>
                </a:lnTo>
                <a:cubicBezTo>
                  <a:pt x="1256606" y="456655"/>
                  <a:pt x="1254991" y="457275"/>
                  <a:pt x="1254247" y="457275"/>
                </a:cubicBezTo>
                <a:lnTo>
                  <a:pt x="1243823" y="458763"/>
                </a:lnTo>
                <a:cubicBezTo>
                  <a:pt x="1242331" y="458763"/>
                  <a:pt x="1240841" y="457771"/>
                  <a:pt x="1239353" y="455786"/>
                </a:cubicBezTo>
                <a:cubicBezTo>
                  <a:pt x="1237865" y="453802"/>
                  <a:pt x="1236872" y="452810"/>
                  <a:pt x="1236376" y="452810"/>
                </a:cubicBezTo>
                <a:lnTo>
                  <a:pt x="1229673" y="455042"/>
                </a:lnTo>
                <a:cubicBezTo>
                  <a:pt x="1224708" y="456531"/>
                  <a:pt x="1219992" y="457275"/>
                  <a:pt x="1215523" y="457275"/>
                </a:cubicBezTo>
                <a:cubicBezTo>
                  <a:pt x="1213039" y="457275"/>
                  <a:pt x="1210307" y="456407"/>
                  <a:pt x="1207329" y="454670"/>
                </a:cubicBezTo>
                <a:cubicBezTo>
                  <a:pt x="1204350" y="452934"/>
                  <a:pt x="1201993" y="451694"/>
                  <a:pt x="1200256" y="450949"/>
                </a:cubicBezTo>
                <a:cubicBezTo>
                  <a:pt x="1193055" y="450949"/>
                  <a:pt x="1187967" y="445368"/>
                  <a:pt x="1184990" y="434206"/>
                </a:cubicBezTo>
                <a:lnTo>
                  <a:pt x="1180519" y="434950"/>
                </a:lnTo>
                <a:cubicBezTo>
                  <a:pt x="1179527" y="434950"/>
                  <a:pt x="1176177" y="426145"/>
                  <a:pt x="1170467" y="408533"/>
                </a:cubicBezTo>
                <a:cubicBezTo>
                  <a:pt x="1168979" y="406549"/>
                  <a:pt x="1166623" y="405123"/>
                  <a:pt x="1163398" y="404255"/>
                </a:cubicBezTo>
                <a:cubicBezTo>
                  <a:pt x="1160174" y="403387"/>
                  <a:pt x="1158561" y="400968"/>
                  <a:pt x="1158561" y="396999"/>
                </a:cubicBezTo>
                <a:cubicBezTo>
                  <a:pt x="1158561" y="385837"/>
                  <a:pt x="1160980" y="378334"/>
                  <a:pt x="1165817" y="374489"/>
                </a:cubicBezTo>
                <a:cubicBezTo>
                  <a:pt x="1170654" y="370644"/>
                  <a:pt x="1173320" y="367730"/>
                  <a:pt x="1173816" y="365745"/>
                </a:cubicBezTo>
                <a:lnTo>
                  <a:pt x="1179019" y="346398"/>
                </a:lnTo>
                <a:cubicBezTo>
                  <a:pt x="1180012" y="345654"/>
                  <a:pt x="1181252" y="343173"/>
                  <a:pt x="1182740" y="338956"/>
                </a:cubicBezTo>
                <a:lnTo>
                  <a:pt x="1191292" y="323329"/>
                </a:lnTo>
                <a:cubicBezTo>
                  <a:pt x="1192284" y="321593"/>
                  <a:pt x="1194515" y="317252"/>
                  <a:pt x="1197983" y="310307"/>
                </a:cubicBezTo>
                <a:lnTo>
                  <a:pt x="1205797" y="303982"/>
                </a:lnTo>
                <a:cubicBezTo>
                  <a:pt x="1211746" y="303486"/>
                  <a:pt x="1214968" y="300385"/>
                  <a:pt x="1215462" y="294680"/>
                </a:cubicBezTo>
                <a:cubicBezTo>
                  <a:pt x="1215956" y="288975"/>
                  <a:pt x="1220046" y="284014"/>
                  <a:pt x="1227731" y="279797"/>
                </a:cubicBezTo>
                <a:lnTo>
                  <a:pt x="1232196" y="273472"/>
                </a:lnTo>
                <a:cubicBezTo>
                  <a:pt x="1235913" y="269751"/>
                  <a:pt x="1246075" y="264914"/>
                  <a:pt x="1262683" y="258961"/>
                </a:cubicBezTo>
                <a:cubicBezTo>
                  <a:pt x="1266900" y="256481"/>
                  <a:pt x="1269752" y="254248"/>
                  <a:pt x="1271240" y="252264"/>
                </a:cubicBezTo>
                <a:cubicBezTo>
                  <a:pt x="1271737" y="251768"/>
                  <a:pt x="1272231" y="251520"/>
                  <a:pt x="1272723" y="251520"/>
                </a:cubicBezTo>
                <a:lnTo>
                  <a:pt x="1278676" y="253008"/>
                </a:lnTo>
                <a:cubicBezTo>
                  <a:pt x="1281897" y="253008"/>
                  <a:pt x="1286049" y="252140"/>
                  <a:pt x="1291132" y="250404"/>
                </a:cubicBezTo>
                <a:cubicBezTo>
                  <a:pt x="1296215" y="248667"/>
                  <a:pt x="1301111" y="247799"/>
                  <a:pt x="1305820" y="247799"/>
                </a:cubicBezTo>
                <a:close/>
                <a:moveTo>
                  <a:pt x="1979477" y="106040"/>
                </a:moveTo>
                <a:cubicBezTo>
                  <a:pt x="1983942" y="107032"/>
                  <a:pt x="1988593" y="110939"/>
                  <a:pt x="1993430" y="117761"/>
                </a:cubicBezTo>
                <a:cubicBezTo>
                  <a:pt x="1998267" y="124582"/>
                  <a:pt x="2000685" y="130597"/>
                  <a:pt x="2000685" y="135806"/>
                </a:cubicBezTo>
                <a:cubicBezTo>
                  <a:pt x="2000685" y="136302"/>
                  <a:pt x="2000313" y="137418"/>
                  <a:pt x="1999569" y="139155"/>
                </a:cubicBezTo>
                <a:cubicBezTo>
                  <a:pt x="1998825" y="140891"/>
                  <a:pt x="1998329" y="144178"/>
                  <a:pt x="1998081" y="149014"/>
                </a:cubicBezTo>
                <a:cubicBezTo>
                  <a:pt x="1997833" y="153851"/>
                  <a:pt x="1995415" y="158068"/>
                  <a:pt x="1990826" y="161665"/>
                </a:cubicBezTo>
                <a:cubicBezTo>
                  <a:pt x="1986237" y="165262"/>
                  <a:pt x="1981338" y="167060"/>
                  <a:pt x="1976129" y="167060"/>
                </a:cubicBezTo>
                <a:cubicBezTo>
                  <a:pt x="1972656" y="167060"/>
                  <a:pt x="1968253" y="164641"/>
                  <a:pt x="1962920" y="159804"/>
                </a:cubicBezTo>
                <a:cubicBezTo>
                  <a:pt x="1957587" y="154968"/>
                  <a:pt x="1954673" y="150689"/>
                  <a:pt x="1954177" y="146968"/>
                </a:cubicBezTo>
                <a:lnTo>
                  <a:pt x="1951944" y="132457"/>
                </a:lnTo>
                <a:lnTo>
                  <a:pt x="1951944" y="130225"/>
                </a:lnTo>
                <a:cubicBezTo>
                  <a:pt x="1951944" y="118567"/>
                  <a:pt x="1955913" y="112117"/>
                  <a:pt x="1963850" y="110877"/>
                </a:cubicBezTo>
                <a:cubicBezTo>
                  <a:pt x="1965587" y="110629"/>
                  <a:pt x="1970796" y="109017"/>
                  <a:pt x="1979477" y="106040"/>
                </a:cubicBezTo>
                <a:close/>
                <a:moveTo>
                  <a:pt x="1166568" y="37207"/>
                </a:moveTo>
                <a:cubicBezTo>
                  <a:pt x="1172765" y="37207"/>
                  <a:pt x="1177104" y="43160"/>
                  <a:pt x="1179584" y="55067"/>
                </a:cubicBezTo>
                <a:lnTo>
                  <a:pt x="1183305" y="69205"/>
                </a:lnTo>
                <a:cubicBezTo>
                  <a:pt x="1183305" y="69453"/>
                  <a:pt x="1182685" y="71252"/>
                  <a:pt x="1181445" y="74600"/>
                </a:cubicBezTo>
                <a:cubicBezTo>
                  <a:pt x="1180205" y="77949"/>
                  <a:pt x="1179646" y="81298"/>
                  <a:pt x="1179770" y="84646"/>
                </a:cubicBezTo>
                <a:cubicBezTo>
                  <a:pt x="1179894" y="87995"/>
                  <a:pt x="1179770" y="90227"/>
                  <a:pt x="1179398" y="91344"/>
                </a:cubicBezTo>
                <a:cubicBezTo>
                  <a:pt x="1179026" y="92460"/>
                  <a:pt x="1178840" y="93762"/>
                  <a:pt x="1178840" y="95250"/>
                </a:cubicBezTo>
                <a:cubicBezTo>
                  <a:pt x="1178840" y="97235"/>
                  <a:pt x="1180949" y="98227"/>
                  <a:pt x="1185166" y="98227"/>
                </a:cubicBezTo>
                <a:cubicBezTo>
                  <a:pt x="1186654" y="98227"/>
                  <a:pt x="1189382" y="97235"/>
                  <a:pt x="1193351" y="95250"/>
                </a:cubicBezTo>
                <a:lnTo>
                  <a:pt x="1195583" y="94506"/>
                </a:lnTo>
                <a:cubicBezTo>
                  <a:pt x="1198064" y="95994"/>
                  <a:pt x="1200172" y="96739"/>
                  <a:pt x="1201909" y="96739"/>
                </a:cubicBezTo>
                <a:cubicBezTo>
                  <a:pt x="1202405" y="96739"/>
                  <a:pt x="1205939" y="95498"/>
                  <a:pt x="1212513" y="93018"/>
                </a:cubicBezTo>
                <a:cubicBezTo>
                  <a:pt x="1219086" y="90537"/>
                  <a:pt x="1223241" y="89173"/>
                  <a:pt x="1224977" y="88925"/>
                </a:cubicBezTo>
                <a:cubicBezTo>
                  <a:pt x="1226713" y="88677"/>
                  <a:pt x="1229690" y="87685"/>
                  <a:pt x="1233907" y="85948"/>
                </a:cubicBezTo>
                <a:lnTo>
                  <a:pt x="1238371" y="85948"/>
                </a:lnTo>
                <a:lnTo>
                  <a:pt x="1241348" y="87065"/>
                </a:lnTo>
                <a:cubicBezTo>
                  <a:pt x="1242340" y="87065"/>
                  <a:pt x="1244387" y="86010"/>
                  <a:pt x="1247487" y="83902"/>
                </a:cubicBezTo>
                <a:cubicBezTo>
                  <a:pt x="1250588" y="81794"/>
                  <a:pt x="1256479" y="80491"/>
                  <a:pt x="1265161" y="79995"/>
                </a:cubicBezTo>
                <a:lnTo>
                  <a:pt x="1270370" y="77763"/>
                </a:lnTo>
                <a:lnTo>
                  <a:pt x="1271858" y="77763"/>
                </a:lnTo>
                <a:cubicBezTo>
                  <a:pt x="1280043" y="77763"/>
                  <a:pt x="1284136" y="81360"/>
                  <a:pt x="1284136" y="88553"/>
                </a:cubicBezTo>
                <a:cubicBezTo>
                  <a:pt x="1284136" y="90041"/>
                  <a:pt x="1282958" y="92646"/>
                  <a:pt x="1280601" y="96366"/>
                </a:cubicBezTo>
                <a:cubicBezTo>
                  <a:pt x="1278245" y="100087"/>
                  <a:pt x="1276323" y="104304"/>
                  <a:pt x="1274834" y="109017"/>
                </a:cubicBezTo>
                <a:lnTo>
                  <a:pt x="1257719" y="130597"/>
                </a:lnTo>
                <a:cubicBezTo>
                  <a:pt x="1252014" y="138038"/>
                  <a:pt x="1246309" y="141759"/>
                  <a:pt x="1240604" y="141759"/>
                </a:cubicBezTo>
                <a:cubicBezTo>
                  <a:pt x="1239612" y="141759"/>
                  <a:pt x="1236511" y="138410"/>
                  <a:pt x="1231302" y="131713"/>
                </a:cubicBezTo>
                <a:cubicBezTo>
                  <a:pt x="1231302" y="131217"/>
                  <a:pt x="1230806" y="130969"/>
                  <a:pt x="1229814" y="130969"/>
                </a:cubicBezTo>
                <a:cubicBezTo>
                  <a:pt x="1227333" y="130969"/>
                  <a:pt x="1224729" y="131465"/>
                  <a:pt x="1222000" y="132457"/>
                </a:cubicBezTo>
                <a:cubicBezTo>
                  <a:pt x="1219272" y="133449"/>
                  <a:pt x="1217039" y="133946"/>
                  <a:pt x="1215303" y="133946"/>
                </a:cubicBezTo>
                <a:cubicBezTo>
                  <a:pt x="1214559" y="133946"/>
                  <a:pt x="1207986" y="135806"/>
                  <a:pt x="1195583" y="139527"/>
                </a:cubicBezTo>
                <a:lnTo>
                  <a:pt x="1186654" y="141015"/>
                </a:lnTo>
                <a:cubicBezTo>
                  <a:pt x="1185661" y="141015"/>
                  <a:pt x="1183305" y="141511"/>
                  <a:pt x="1179584" y="142503"/>
                </a:cubicBezTo>
                <a:lnTo>
                  <a:pt x="1160591" y="146224"/>
                </a:lnTo>
                <a:cubicBezTo>
                  <a:pt x="1154138" y="149449"/>
                  <a:pt x="1149050" y="155526"/>
                  <a:pt x="1145325" y="164455"/>
                </a:cubicBezTo>
                <a:cubicBezTo>
                  <a:pt x="1145325" y="164951"/>
                  <a:pt x="1144083" y="166068"/>
                  <a:pt x="1141598" y="167804"/>
                </a:cubicBezTo>
                <a:lnTo>
                  <a:pt x="1124844" y="198314"/>
                </a:lnTo>
                <a:cubicBezTo>
                  <a:pt x="1119375" y="199802"/>
                  <a:pt x="1115772" y="203027"/>
                  <a:pt x="1114036" y="207988"/>
                </a:cubicBezTo>
                <a:lnTo>
                  <a:pt x="1112542" y="210220"/>
                </a:lnTo>
                <a:cubicBezTo>
                  <a:pt x="1109810" y="210716"/>
                  <a:pt x="1107325" y="212266"/>
                  <a:pt x="1105089" y="214871"/>
                </a:cubicBezTo>
                <a:cubicBezTo>
                  <a:pt x="1102853" y="217475"/>
                  <a:pt x="1100740" y="219522"/>
                  <a:pt x="1098752" y="221010"/>
                </a:cubicBezTo>
                <a:lnTo>
                  <a:pt x="1092043" y="231056"/>
                </a:lnTo>
                <a:cubicBezTo>
                  <a:pt x="1089307" y="234529"/>
                  <a:pt x="1086573" y="238311"/>
                  <a:pt x="1083840" y="242404"/>
                </a:cubicBezTo>
                <a:cubicBezTo>
                  <a:pt x="1081108" y="246497"/>
                  <a:pt x="1079121" y="250838"/>
                  <a:pt x="1077879" y="255427"/>
                </a:cubicBezTo>
                <a:cubicBezTo>
                  <a:pt x="1076636" y="260015"/>
                  <a:pt x="1075642" y="262682"/>
                  <a:pt x="1074896" y="263426"/>
                </a:cubicBezTo>
                <a:cubicBezTo>
                  <a:pt x="1074150" y="264170"/>
                  <a:pt x="1073777" y="265534"/>
                  <a:pt x="1073777" y="267519"/>
                </a:cubicBezTo>
                <a:lnTo>
                  <a:pt x="1072661" y="270495"/>
                </a:lnTo>
                <a:cubicBezTo>
                  <a:pt x="1069677" y="273472"/>
                  <a:pt x="1068184" y="276821"/>
                  <a:pt x="1068184" y="280541"/>
                </a:cubicBezTo>
                <a:lnTo>
                  <a:pt x="1069678" y="286494"/>
                </a:lnTo>
                <a:cubicBezTo>
                  <a:pt x="1066198" y="298401"/>
                  <a:pt x="1064458" y="304726"/>
                  <a:pt x="1064458" y="305470"/>
                </a:cubicBezTo>
                <a:cubicBezTo>
                  <a:pt x="1064458" y="305966"/>
                  <a:pt x="1064706" y="307330"/>
                  <a:pt x="1065202" y="309563"/>
                </a:cubicBezTo>
                <a:lnTo>
                  <a:pt x="1065202" y="311795"/>
                </a:lnTo>
                <a:cubicBezTo>
                  <a:pt x="1065202" y="317252"/>
                  <a:pt x="1063214" y="324074"/>
                  <a:pt x="1059237" y="332259"/>
                </a:cubicBezTo>
                <a:lnTo>
                  <a:pt x="1059987" y="338212"/>
                </a:lnTo>
                <a:lnTo>
                  <a:pt x="1057749" y="354955"/>
                </a:lnTo>
                <a:cubicBezTo>
                  <a:pt x="1057749" y="357188"/>
                  <a:pt x="1058495" y="361281"/>
                  <a:pt x="1059987" y="367234"/>
                </a:cubicBezTo>
                <a:cubicBezTo>
                  <a:pt x="1058991" y="368226"/>
                  <a:pt x="1058493" y="368970"/>
                  <a:pt x="1058493" y="369466"/>
                </a:cubicBezTo>
                <a:cubicBezTo>
                  <a:pt x="1058493" y="376411"/>
                  <a:pt x="1062158" y="384039"/>
                  <a:pt x="1069489" y="392348"/>
                </a:cubicBezTo>
                <a:cubicBezTo>
                  <a:pt x="1076820" y="400658"/>
                  <a:pt x="1080486" y="413618"/>
                  <a:pt x="1080486" y="431230"/>
                </a:cubicBezTo>
                <a:cubicBezTo>
                  <a:pt x="1080486" y="432718"/>
                  <a:pt x="1080113" y="434888"/>
                  <a:pt x="1079367" y="437741"/>
                </a:cubicBezTo>
                <a:cubicBezTo>
                  <a:pt x="1078621" y="440594"/>
                  <a:pt x="1078124" y="443694"/>
                  <a:pt x="1077875" y="447043"/>
                </a:cubicBezTo>
                <a:cubicBezTo>
                  <a:pt x="1077627" y="450391"/>
                  <a:pt x="1075702" y="453678"/>
                  <a:pt x="1072100" y="456903"/>
                </a:cubicBezTo>
                <a:cubicBezTo>
                  <a:pt x="1068497" y="460127"/>
                  <a:pt x="1065454" y="461740"/>
                  <a:pt x="1062969" y="461740"/>
                </a:cubicBezTo>
                <a:cubicBezTo>
                  <a:pt x="1049796" y="461740"/>
                  <a:pt x="1039979" y="452190"/>
                  <a:pt x="1033518" y="433090"/>
                </a:cubicBezTo>
                <a:cubicBezTo>
                  <a:pt x="1027057" y="413991"/>
                  <a:pt x="1023826" y="401712"/>
                  <a:pt x="1023826" y="396255"/>
                </a:cubicBezTo>
                <a:lnTo>
                  <a:pt x="1024576" y="381744"/>
                </a:lnTo>
                <a:lnTo>
                  <a:pt x="1022338" y="374303"/>
                </a:lnTo>
                <a:lnTo>
                  <a:pt x="1024576" y="341561"/>
                </a:lnTo>
                <a:lnTo>
                  <a:pt x="1023082" y="333747"/>
                </a:lnTo>
                <a:lnTo>
                  <a:pt x="1031657" y="301749"/>
                </a:lnTo>
                <a:lnTo>
                  <a:pt x="1031657" y="290215"/>
                </a:lnTo>
                <a:cubicBezTo>
                  <a:pt x="1031657" y="289719"/>
                  <a:pt x="1033396" y="287735"/>
                  <a:pt x="1036872" y="284262"/>
                </a:cubicBezTo>
                <a:cubicBezTo>
                  <a:pt x="1036872" y="283766"/>
                  <a:pt x="1036376" y="283518"/>
                  <a:pt x="1035384" y="283518"/>
                </a:cubicBezTo>
                <a:cubicBezTo>
                  <a:pt x="1033892" y="283518"/>
                  <a:pt x="1031904" y="285006"/>
                  <a:pt x="1029419" y="287983"/>
                </a:cubicBezTo>
                <a:cubicBezTo>
                  <a:pt x="1026935" y="290959"/>
                  <a:pt x="1023828" y="293812"/>
                  <a:pt x="1020100" y="296540"/>
                </a:cubicBezTo>
                <a:lnTo>
                  <a:pt x="1017118" y="301749"/>
                </a:lnTo>
                <a:cubicBezTo>
                  <a:pt x="1016622" y="301253"/>
                  <a:pt x="1015627" y="300757"/>
                  <a:pt x="1014135" y="300261"/>
                </a:cubicBezTo>
                <a:cubicBezTo>
                  <a:pt x="1012895" y="300757"/>
                  <a:pt x="1008794" y="306586"/>
                  <a:pt x="1001834" y="317748"/>
                </a:cubicBezTo>
                <a:cubicBezTo>
                  <a:pt x="996617" y="318492"/>
                  <a:pt x="992518" y="321469"/>
                  <a:pt x="989535" y="326678"/>
                </a:cubicBezTo>
                <a:cubicBezTo>
                  <a:pt x="986553" y="331887"/>
                  <a:pt x="982453" y="334491"/>
                  <a:pt x="977237" y="334491"/>
                </a:cubicBezTo>
                <a:lnTo>
                  <a:pt x="975742" y="335236"/>
                </a:lnTo>
                <a:cubicBezTo>
                  <a:pt x="974750" y="342429"/>
                  <a:pt x="971272" y="346026"/>
                  <a:pt x="965307" y="346026"/>
                </a:cubicBezTo>
                <a:lnTo>
                  <a:pt x="963819" y="346770"/>
                </a:lnTo>
                <a:cubicBezTo>
                  <a:pt x="960090" y="355203"/>
                  <a:pt x="956238" y="359296"/>
                  <a:pt x="952261" y="359048"/>
                </a:cubicBezTo>
                <a:cubicBezTo>
                  <a:pt x="949777" y="366490"/>
                  <a:pt x="943688" y="371574"/>
                  <a:pt x="933995" y="374303"/>
                </a:cubicBezTo>
                <a:cubicBezTo>
                  <a:pt x="932503" y="377280"/>
                  <a:pt x="930328" y="379512"/>
                  <a:pt x="927472" y="381000"/>
                </a:cubicBezTo>
                <a:lnTo>
                  <a:pt x="926493" y="381652"/>
                </a:lnTo>
                <a:lnTo>
                  <a:pt x="925678" y="383698"/>
                </a:lnTo>
                <a:cubicBezTo>
                  <a:pt x="924717" y="385248"/>
                  <a:pt x="923647" y="386209"/>
                  <a:pt x="922469" y="386581"/>
                </a:cubicBezTo>
                <a:cubicBezTo>
                  <a:pt x="920112" y="387325"/>
                  <a:pt x="916826" y="389806"/>
                  <a:pt x="912609" y="394023"/>
                </a:cubicBezTo>
                <a:cubicBezTo>
                  <a:pt x="908392" y="398240"/>
                  <a:pt x="902440" y="403200"/>
                  <a:pt x="894752" y="408906"/>
                </a:cubicBezTo>
                <a:cubicBezTo>
                  <a:pt x="887065" y="414611"/>
                  <a:pt x="881795" y="419013"/>
                  <a:pt x="878942" y="422114"/>
                </a:cubicBezTo>
                <a:cubicBezTo>
                  <a:pt x="876090" y="425215"/>
                  <a:pt x="874167" y="426765"/>
                  <a:pt x="873175" y="426765"/>
                </a:cubicBezTo>
                <a:cubicBezTo>
                  <a:pt x="872679" y="426765"/>
                  <a:pt x="871687" y="426269"/>
                  <a:pt x="870199" y="425277"/>
                </a:cubicBezTo>
                <a:cubicBezTo>
                  <a:pt x="868710" y="424284"/>
                  <a:pt x="867718" y="423788"/>
                  <a:pt x="867222" y="423788"/>
                </a:cubicBezTo>
                <a:cubicBezTo>
                  <a:pt x="865738" y="423788"/>
                  <a:pt x="864748" y="425525"/>
                  <a:pt x="864252" y="428997"/>
                </a:cubicBezTo>
                <a:lnTo>
                  <a:pt x="862763" y="432718"/>
                </a:lnTo>
                <a:cubicBezTo>
                  <a:pt x="859538" y="434702"/>
                  <a:pt x="857678" y="435695"/>
                  <a:pt x="857182" y="435695"/>
                </a:cubicBezTo>
                <a:lnTo>
                  <a:pt x="854950" y="434950"/>
                </a:lnTo>
                <a:lnTo>
                  <a:pt x="853461" y="434950"/>
                </a:lnTo>
                <a:cubicBezTo>
                  <a:pt x="850485" y="434950"/>
                  <a:pt x="848997" y="436067"/>
                  <a:pt x="848997" y="438299"/>
                </a:cubicBezTo>
                <a:lnTo>
                  <a:pt x="851229" y="442020"/>
                </a:lnTo>
                <a:lnTo>
                  <a:pt x="851229" y="442764"/>
                </a:lnTo>
                <a:cubicBezTo>
                  <a:pt x="851229" y="446237"/>
                  <a:pt x="849244" y="447973"/>
                  <a:pt x="845276" y="447973"/>
                </a:cubicBezTo>
                <a:cubicBezTo>
                  <a:pt x="842547" y="447973"/>
                  <a:pt x="834612" y="452562"/>
                  <a:pt x="821469" y="461740"/>
                </a:cubicBezTo>
                <a:lnTo>
                  <a:pt x="810679" y="463972"/>
                </a:lnTo>
                <a:lnTo>
                  <a:pt x="801755" y="468809"/>
                </a:lnTo>
                <a:cubicBezTo>
                  <a:pt x="798779" y="467073"/>
                  <a:pt x="796918" y="466204"/>
                  <a:pt x="796174" y="466204"/>
                </a:cubicBezTo>
                <a:lnTo>
                  <a:pt x="790221" y="468065"/>
                </a:lnTo>
                <a:lnTo>
                  <a:pt x="779431" y="468809"/>
                </a:lnTo>
                <a:cubicBezTo>
                  <a:pt x="779183" y="468809"/>
                  <a:pt x="774657" y="466328"/>
                  <a:pt x="765853" y="461367"/>
                </a:cubicBezTo>
                <a:cubicBezTo>
                  <a:pt x="757050" y="456407"/>
                  <a:pt x="751780" y="451446"/>
                  <a:pt x="750043" y="446485"/>
                </a:cubicBezTo>
                <a:cubicBezTo>
                  <a:pt x="748307" y="441524"/>
                  <a:pt x="746075" y="436501"/>
                  <a:pt x="743346" y="431416"/>
                </a:cubicBezTo>
                <a:cubicBezTo>
                  <a:pt x="740617" y="426331"/>
                  <a:pt x="739253" y="422796"/>
                  <a:pt x="739253" y="420812"/>
                </a:cubicBezTo>
                <a:cubicBezTo>
                  <a:pt x="739253" y="408906"/>
                  <a:pt x="740245" y="400410"/>
                  <a:pt x="742230" y="395325"/>
                </a:cubicBezTo>
                <a:cubicBezTo>
                  <a:pt x="744214" y="390240"/>
                  <a:pt x="745454" y="386457"/>
                  <a:pt x="745951" y="383977"/>
                </a:cubicBezTo>
                <a:cubicBezTo>
                  <a:pt x="746447" y="381496"/>
                  <a:pt x="747873" y="378830"/>
                  <a:pt x="750229" y="375977"/>
                </a:cubicBezTo>
                <a:cubicBezTo>
                  <a:pt x="752586" y="373125"/>
                  <a:pt x="754508" y="368474"/>
                  <a:pt x="755996" y="362025"/>
                </a:cubicBezTo>
                <a:cubicBezTo>
                  <a:pt x="763190" y="347638"/>
                  <a:pt x="768151" y="338832"/>
                  <a:pt x="770879" y="335608"/>
                </a:cubicBezTo>
                <a:cubicBezTo>
                  <a:pt x="773608" y="332383"/>
                  <a:pt x="775716" y="328414"/>
                  <a:pt x="777204" y="323701"/>
                </a:cubicBezTo>
                <a:lnTo>
                  <a:pt x="782041" y="317004"/>
                </a:lnTo>
                <a:cubicBezTo>
                  <a:pt x="782537" y="316508"/>
                  <a:pt x="783282" y="314586"/>
                  <a:pt x="784274" y="311237"/>
                </a:cubicBezTo>
                <a:cubicBezTo>
                  <a:pt x="785266" y="307888"/>
                  <a:pt x="786506" y="305966"/>
                  <a:pt x="787994" y="305470"/>
                </a:cubicBezTo>
                <a:cubicBezTo>
                  <a:pt x="789979" y="301997"/>
                  <a:pt x="790971" y="299765"/>
                  <a:pt x="790971" y="298773"/>
                </a:cubicBezTo>
                <a:cubicBezTo>
                  <a:pt x="790971" y="291579"/>
                  <a:pt x="787746" y="287983"/>
                  <a:pt x="781297" y="287983"/>
                </a:cubicBezTo>
                <a:cubicBezTo>
                  <a:pt x="780057" y="287983"/>
                  <a:pt x="778693" y="289285"/>
                  <a:pt x="777204" y="291889"/>
                </a:cubicBezTo>
                <a:cubicBezTo>
                  <a:pt x="775716" y="294494"/>
                  <a:pt x="772306" y="297036"/>
                  <a:pt x="766972" y="299517"/>
                </a:cubicBezTo>
                <a:cubicBezTo>
                  <a:pt x="761639" y="301997"/>
                  <a:pt x="758353" y="303858"/>
                  <a:pt x="757113" y="305098"/>
                </a:cubicBezTo>
                <a:cubicBezTo>
                  <a:pt x="755872" y="306338"/>
                  <a:pt x="753205" y="307888"/>
                  <a:pt x="749110" y="309749"/>
                </a:cubicBezTo>
                <a:cubicBezTo>
                  <a:pt x="745015" y="311609"/>
                  <a:pt x="741480" y="314524"/>
                  <a:pt x="738503" y="318492"/>
                </a:cubicBezTo>
                <a:lnTo>
                  <a:pt x="732178" y="321469"/>
                </a:lnTo>
                <a:cubicBezTo>
                  <a:pt x="730190" y="326182"/>
                  <a:pt x="728452" y="328786"/>
                  <a:pt x="726963" y="329282"/>
                </a:cubicBezTo>
                <a:cubicBezTo>
                  <a:pt x="725475" y="329779"/>
                  <a:pt x="720886" y="331019"/>
                  <a:pt x="713197" y="333003"/>
                </a:cubicBezTo>
                <a:cubicBezTo>
                  <a:pt x="712701" y="333251"/>
                  <a:pt x="711459" y="334740"/>
                  <a:pt x="709473" y="337468"/>
                </a:cubicBezTo>
                <a:cubicBezTo>
                  <a:pt x="707487" y="340197"/>
                  <a:pt x="704633" y="341561"/>
                  <a:pt x="700913" y="341561"/>
                </a:cubicBezTo>
                <a:cubicBezTo>
                  <a:pt x="697936" y="344537"/>
                  <a:pt x="694958" y="348010"/>
                  <a:pt x="691977" y="351979"/>
                </a:cubicBezTo>
                <a:cubicBezTo>
                  <a:pt x="690985" y="351979"/>
                  <a:pt x="688380" y="352971"/>
                  <a:pt x="684164" y="354955"/>
                </a:cubicBezTo>
                <a:lnTo>
                  <a:pt x="676716" y="356816"/>
                </a:lnTo>
                <a:cubicBezTo>
                  <a:pt x="674732" y="358304"/>
                  <a:pt x="672562" y="360660"/>
                  <a:pt x="670205" y="363885"/>
                </a:cubicBezTo>
                <a:lnTo>
                  <a:pt x="666099" y="366822"/>
                </a:lnTo>
                <a:lnTo>
                  <a:pt x="665405" y="371699"/>
                </a:lnTo>
                <a:lnTo>
                  <a:pt x="662801" y="376535"/>
                </a:lnTo>
                <a:cubicBezTo>
                  <a:pt x="659080" y="378520"/>
                  <a:pt x="656662" y="380628"/>
                  <a:pt x="655546" y="382861"/>
                </a:cubicBezTo>
                <a:cubicBezTo>
                  <a:pt x="654429" y="385093"/>
                  <a:pt x="651517" y="387822"/>
                  <a:pt x="646808" y="391046"/>
                </a:cubicBezTo>
                <a:lnTo>
                  <a:pt x="643087" y="396255"/>
                </a:lnTo>
                <a:cubicBezTo>
                  <a:pt x="637630" y="397991"/>
                  <a:pt x="633972" y="400844"/>
                  <a:pt x="632114" y="404813"/>
                </a:cubicBezTo>
                <a:cubicBezTo>
                  <a:pt x="630255" y="408782"/>
                  <a:pt x="627652" y="411014"/>
                  <a:pt x="624303" y="411510"/>
                </a:cubicBezTo>
                <a:cubicBezTo>
                  <a:pt x="620955" y="412006"/>
                  <a:pt x="617298" y="414487"/>
                  <a:pt x="613333" y="418951"/>
                </a:cubicBezTo>
                <a:cubicBezTo>
                  <a:pt x="610853" y="420192"/>
                  <a:pt x="607876" y="421308"/>
                  <a:pt x="604403" y="422300"/>
                </a:cubicBezTo>
                <a:lnTo>
                  <a:pt x="603659" y="426021"/>
                </a:lnTo>
                <a:cubicBezTo>
                  <a:pt x="601179" y="428501"/>
                  <a:pt x="597273" y="430486"/>
                  <a:pt x="591942" y="431974"/>
                </a:cubicBezTo>
                <a:cubicBezTo>
                  <a:pt x="586611" y="433462"/>
                  <a:pt x="582644" y="434888"/>
                  <a:pt x="580041" y="436253"/>
                </a:cubicBezTo>
                <a:cubicBezTo>
                  <a:pt x="577439" y="437617"/>
                  <a:pt x="575642" y="438299"/>
                  <a:pt x="574649" y="438299"/>
                </a:cubicBezTo>
                <a:cubicBezTo>
                  <a:pt x="569936" y="438299"/>
                  <a:pt x="565597" y="437369"/>
                  <a:pt x="561630" y="435509"/>
                </a:cubicBezTo>
                <a:cubicBezTo>
                  <a:pt x="557663" y="433648"/>
                  <a:pt x="553571" y="432470"/>
                  <a:pt x="549354" y="431974"/>
                </a:cubicBezTo>
                <a:cubicBezTo>
                  <a:pt x="547866" y="430486"/>
                  <a:pt x="546998" y="428873"/>
                  <a:pt x="546750" y="427137"/>
                </a:cubicBezTo>
                <a:cubicBezTo>
                  <a:pt x="546502" y="425401"/>
                  <a:pt x="545263" y="423106"/>
                  <a:pt x="543032" y="420254"/>
                </a:cubicBezTo>
                <a:cubicBezTo>
                  <a:pt x="540802" y="417401"/>
                  <a:pt x="539686" y="413494"/>
                  <a:pt x="539686" y="408533"/>
                </a:cubicBezTo>
                <a:lnTo>
                  <a:pt x="541175" y="401464"/>
                </a:lnTo>
                <a:cubicBezTo>
                  <a:pt x="541175" y="400472"/>
                  <a:pt x="540555" y="399232"/>
                  <a:pt x="539314" y="397743"/>
                </a:cubicBezTo>
                <a:cubicBezTo>
                  <a:pt x="538074" y="396255"/>
                  <a:pt x="537454" y="395015"/>
                  <a:pt x="537454" y="394023"/>
                </a:cubicBezTo>
                <a:cubicBezTo>
                  <a:pt x="537454" y="393031"/>
                  <a:pt x="537702" y="392286"/>
                  <a:pt x="538198" y="391790"/>
                </a:cubicBezTo>
                <a:cubicBezTo>
                  <a:pt x="538694" y="391294"/>
                  <a:pt x="538942" y="390550"/>
                  <a:pt x="538942" y="389558"/>
                </a:cubicBezTo>
                <a:cubicBezTo>
                  <a:pt x="538942" y="388318"/>
                  <a:pt x="538694" y="386953"/>
                  <a:pt x="538198" y="385465"/>
                </a:cubicBezTo>
                <a:cubicBezTo>
                  <a:pt x="537702" y="383977"/>
                  <a:pt x="537454" y="382737"/>
                  <a:pt x="537454" y="381744"/>
                </a:cubicBezTo>
                <a:lnTo>
                  <a:pt x="539686" y="363513"/>
                </a:lnTo>
                <a:cubicBezTo>
                  <a:pt x="539686" y="362025"/>
                  <a:pt x="539190" y="361281"/>
                  <a:pt x="538198" y="361281"/>
                </a:cubicBezTo>
                <a:cubicBezTo>
                  <a:pt x="537206" y="361281"/>
                  <a:pt x="535408" y="362521"/>
                  <a:pt x="532803" y="365001"/>
                </a:cubicBezTo>
                <a:cubicBezTo>
                  <a:pt x="530199" y="367482"/>
                  <a:pt x="527160" y="368722"/>
                  <a:pt x="523687" y="368722"/>
                </a:cubicBezTo>
                <a:cubicBezTo>
                  <a:pt x="521703" y="370210"/>
                  <a:pt x="520089" y="373311"/>
                  <a:pt x="518845" y="378024"/>
                </a:cubicBezTo>
                <a:cubicBezTo>
                  <a:pt x="516860" y="380504"/>
                  <a:pt x="514380" y="382737"/>
                  <a:pt x="511403" y="384721"/>
                </a:cubicBezTo>
                <a:lnTo>
                  <a:pt x="509915" y="386953"/>
                </a:lnTo>
                <a:cubicBezTo>
                  <a:pt x="509419" y="388690"/>
                  <a:pt x="507559" y="390116"/>
                  <a:pt x="504334" y="391232"/>
                </a:cubicBezTo>
                <a:cubicBezTo>
                  <a:pt x="501109" y="392348"/>
                  <a:pt x="498877" y="393775"/>
                  <a:pt x="497637" y="395511"/>
                </a:cubicBezTo>
                <a:lnTo>
                  <a:pt x="493916" y="399232"/>
                </a:lnTo>
                <a:lnTo>
                  <a:pt x="486847" y="398488"/>
                </a:lnTo>
                <a:cubicBezTo>
                  <a:pt x="486347" y="398984"/>
                  <a:pt x="484980" y="401154"/>
                  <a:pt x="482748" y="404999"/>
                </a:cubicBezTo>
                <a:cubicBezTo>
                  <a:pt x="480516" y="408844"/>
                  <a:pt x="477663" y="412006"/>
                  <a:pt x="474190" y="414487"/>
                </a:cubicBezTo>
                <a:lnTo>
                  <a:pt x="445907" y="437555"/>
                </a:lnTo>
                <a:cubicBezTo>
                  <a:pt x="442931" y="439539"/>
                  <a:pt x="438590" y="442020"/>
                  <a:pt x="432885" y="444996"/>
                </a:cubicBezTo>
                <a:lnTo>
                  <a:pt x="430652" y="447229"/>
                </a:lnTo>
                <a:cubicBezTo>
                  <a:pt x="410805" y="460375"/>
                  <a:pt x="396788" y="466949"/>
                  <a:pt x="388603" y="466949"/>
                </a:cubicBezTo>
                <a:cubicBezTo>
                  <a:pt x="381901" y="466949"/>
                  <a:pt x="374086" y="465088"/>
                  <a:pt x="365156" y="461367"/>
                </a:cubicBezTo>
                <a:cubicBezTo>
                  <a:pt x="356227" y="457647"/>
                  <a:pt x="351390" y="453182"/>
                  <a:pt x="350646" y="447973"/>
                </a:cubicBezTo>
                <a:lnTo>
                  <a:pt x="346925" y="432718"/>
                </a:lnTo>
                <a:cubicBezTo>
                  <a:pt x="344692" y="429245"/>
                  <a:pt x="343576" y="424408"/>
                  <a:pt x="343576" y="418207"/>
                </a:cubicBezTo>
                <a:cubicBezTo>
                  <a:pt x="343576" y="415231"/>
                  <a:pt x="343824" y="413246"/>
                  <a:pt x="344320" y="412254"/>
                </a:cubicBezTo>
                <a:lnTo>
                  <a:pt x="344320" y="410022"/>
                </a:lnTo>
                <a:lnTo>
                  <a:pt x="343576" y="397743"/>
                </a:lnTo>
                <a:cubicBezTo>
                  <a:pt x="343576" y="394767"/>
                  <a:pt x="345933" y="393279"/>
                  <a:pt x="350646" y="393279"/>
                </a:cubicBezTo>
                <a:lnTo>
                  <a:pt x="349901" y="383233"/>
                </a:lnTo>
                <a:cubicBezTo>
                  <a:pt x="349901" y="382240"/>
                  <a:pt x="352072" y="378334"/>
                  <a:pt x="356413" y="371512"/>
                </a:cubicBezTo>
                <a:cubicBezTo>
                  <a:pt x="360753" y="364691"/>
                  <a:pt x="363668" y="360784"/>
                  <a:pt x="365156" y="359792"/>
                </a:cubicBezTo>
                <a:lnTo>
                  <a:pt x="368877" y="354955"/>
                </a:lnTo>
                <a:cubicBezTo>
                  <a:pt x="368629" y="351979"/>
                  <a:pt x="370367" y="348816"/>
                  <a:pt x="374092" y="345468"/>
                </a:cubicBezTo>
                <a:cubicBezTo>
                  <a:pt x="377816" y="342119"/>
                  <a:pt x="380797" y="338708"/>
                  <a:pt x="383033" y="335236"/>
                </a:cubicBezTo>
                <a:cubicBezTo>
                  <a:pt x="385269" y="331763"/>
                  <a:pt x="389492" y="327918"/>
                  <a:pt x="395701" y="323701"/>
                </a:cubicBezTo>
                <a:lnTo>
                  <a:pt x="406875" y="312539"/>
                </a:lnTo>
                <a:cubicBezTo>
                  <a:pt x="415568" y="303858"/>
                  <a:pt x="425005" y="296912"/>
                  <a:pt x="435187" y="291703"/>
                </a:cubicBezTo>
                <a:cubicBezTo>
                  <a:pt x="436675" y="291207"/>
                  <a:pt x="439717" y="288727"/>
                  <a:pt x="444311" y="284262"/>
                </a:cubicBezTo>
                <a:cubicBezTo>
                  <a:pt x="448906" y="279797"/>
                  <a:pt x="454122" y="276511"/>
                  <a:pt x="459959" y="274402"/>
                </a:cubicBezTo>
                <a:cubicBezTo>
                  <a:pt x="465796" y="272294"/>
                  <a:pt x="471507" y="269627"/>
                  <a:pt x="477094" y="266403"/>
                </a:cubicBezTo>
                <a:cubicBezTo>
                  <a:pt x="482681" y="263178"/>
                  <a:pt x="487091" y="261566"/>
                  <a:pt x="490323" y="261566"/>
                </a:cubicBezTo>
                <a:lnTo>
                  <a:pt x="493300" y="261566"/>
                </a:lnTo>
                <a:cubicBezTo>
                  <a:pt x="494292" y="261566"/>
                  <a:pt x="500873" y="258465"/>
                  <a:pt x="513043" y="252264"/>
                </a:cubicBezTo>
                <a:lnTo>
                  <a:pt x="515281" y="252264"/>
                </a:lnTo>
                <a:cubicBezTo>
                  <a:pt x="516273" y="252264"/>
                  <a:pt x="518631" y="253256"/>
                  <a:pt x="522356" y="255240"/>
                </a:cubicBezTo>
                <a:lnTo>
                  <a:pt x="523100" y="255240"/>
                </a:lnTo>
                <a:lnTo>
                  <a:pt x="529065" y="252264"/>
                </a:lnTo>
                <a:cubicBezTo>
                  <a:pt x="530057" y="251768"/>
                  <a:pt x="531297" y="251520"/>
                  <a:pt x="532786" y="251520"/>
                </a:cubicBezTo>
                <a:cubicBezTo>
                  <a:pt x="548184" y="251520"/>
                  <a:pt x="556629" y="262186"/>
                  <a:pt x="558121" y="283518"/>
                </a:cubicBezTo>
                <a:cubicBezTo>
                  <a:pt x="558617" y="287983"/>
                  <a:pt x="559860" y="290215"/>
                  <a:pt x="561848" y="290215"/>
                </a:cubicBezTo>
                <a:cubicBezTo>
                  <a:pt x="564328" y="290215"/>
                  <a:pt x="567866" y="285688"/>
                  <a:pt x="572461" y="276635"/>
                </a:cubicBezTo>
                <a:cubicBezTo>
                  <a:pt x="577055" y="267581"/>
                  <a:pt x="586796" y="263054"/>
                  <a:pt x="601683" y="263054"/>
                </a:cubicBezTo>
                <a:cubicBezTo>
                  <a:pt x="612349" y="263054"/>
                  <a:pt x="617682" y="269875"/>
                  <a:pt x="617682" y="283518"/>
                </a:cubicBezTo>
                <a:cubicBezTo>
                  <a:pt x="617682" y="299641"/>
                  <a:pt x="610488" y="314896"/>
                  <a:pt x="596102" y="329282"/>
                </a:cubicBezTo>
                <a:cubicBezTo>
                  <a:pt x="595109" y="331267"/>
                  <a:pt x="594365" y="333499"/>
                  <a:pt x="593869" y="335980"/>
                </a:cubicBezTo>
                <a:lnTo>
                  <a:pt x="588660" y="351235"/>
                </a:lnTo>
                <a:lnTo>
                  <a:pt x="588660" y="351979"/>
                </a:lnTo>
                <a:cubicBezTo>
                  <a:pt x="588660" y="353467"/>
                  <a:pt x="587606" y="355513"/>
                  <a:pt x="585497" y="358118"/>
                </a:cubicBezTo>
                <a:cubicBezTo>
                  <a:pt x="583389" y="360722"/>
                  <a:pt x="582335" y="363017"/>
                  <a:pt x="582335" y="365001"/>
                </a:cubicBezTo>
                <a:lnTo>
                  <a:pt x="583079" y="374303"/>
                </a:lnTo>
                <a:lnTo>
                  <a:pt x="581591" y="384721"/>
                </a:lnTo>
                <a:cubicBezTo>
                  <a:pt x="581591" y="389434"/>
                  <a:pt x="582457" y="392534"/>
                  <a:pt x="584189" y="394023"/>
                </a:cubicBezTo>
                <a:cubicBezTo>
                  <a:pt x="592104" y="392038"/>
                  <a:pt x="597854" y="388752"/>
                  <a:pt x="601441" y="384163"/>
                </a:cubicBezTo>
                <a:cubicBezTo>
                  <a:pt x="605028" y="379574"/>
                  <a:pt x="607562" y="377032"/>
                  <a:pt x="609043" y="376535"/>
                </a:cubicBezTo>
                <a:lnTo>
                  <a:pt x="612752" y="375047"/>
                </a:lnTo>
                <a:cubicBezTo>
                  <a:pt x="614980" y="371326"/>
                  <a:pt x="617577" y="368226"/>
                  <a:pt x="620542" y="365745"/>
                </a:cubicBezTo>
                <a:lnTo>
                  <a:pt x="626478" y="360536"/>
                </a:lnTo>
                <a:cubicBezTo>
                  <a:pt x="630187" y="360536"/>
                  <a:pt x="632412" y="358862"/>
                  <a:pt x="633155" y="355513"/>
                </a:cubicBezTo>
                <a:cubicBezTo>
                  <a:pt x="633897" y="352165"/>
                  <a:pt x="636556" y="349498"/>
                  <a:pt x="641131" y="347514"/>
                </a:cubicBezTo>
                <a:cubicBezTo>
                  <a:pt x="645706" y="345530"/>
                  <a:pt x="649972" y="341499"/>
                  <a:pt x="653929" y="335422"/>
                </a:cubicBezTo>
                <a:cubicBezTo>
                  <a:pt x="657887" y="329345"/>
                  <a:pt x="661966" y="326306"/>
                  <a:pt x="666167" y="326306"/>
                </a:cubicBezTo>
                <a:cubicBezTo>
                  <a:pt x="666909" y="326306"/>
                  <a:pt x="667713" y="326616"/>
                  <a:pt x="668579" y="327236"/>
                </a:cubicBezTo>
                <a:lnTo>
                  <a:pt x="668755" y="327413"/>
                </a:lnTo>
                <a:lnTo>
                  <a:pt x="675363" y="322492"/>
                </a:lnTo>
                <a:cubicBezTo>
                  <a:pt x="678495" y="320570"/>
                  <a:pt x="681053" y="319485"/>
                  <a:pt x="683039" y="319237"/>
                </a:cubicBezTo>
                <a:cubicBezTo>
                  <a:pt x="687009" y="318741"/>
                  <a:pt x="689491" y="317252"/>
                  <a:pt x="690483" y="314772"/>
                </a:cubicBezTo>
                <a:cubicBezTo>
                  <a:pt x="691475" y="312291"/>
                  <a:pt x="693894" y="310245"/>
                  <a:pt x="697738" y="308633"/>
                </a:cubicBezTo>
                <a:cubicBezTo>
                  <a:pt x="701583" y="307020"/>
                  <a:pt x="706048" y="303424"/>
                  <a:pt x="711133" y="297843"/>
                </a:cubicBezTo>
                <a:cubicBezTo>
                  <a:pt x="716218" y="292261"/>
                  <a:pt x="721737" y="288479"/>
                  <a:pt x="727690" y="286494"/>
                </a:cubicBezTo>
                <a:lnTo>
                  <a:pt x="732155" y="281285"/>
                </a:lnTo>
                <a:lnTo>
                  <a:pt x="737736" y="279797"/>
                </a:lnTo>
                <a:lnTo>
                  <a:pt x="739968" y="274960"/>
                </a:lnTo>
                <a:cubicBezTo>
                  <a:pt x="752123" y="267767"/>
                  <a:pt x="760806" y="260946"/>
                  <a:pt x="766019" y="254496"/>
                </a:cubicBezTo>
                <a:cubicBezTo>
                  <a:pt x="766515" y="253504"/>
                  <a:pt x="767631" y="252512"/>
                  <a:pt x="769368" y="251520"/>
                </a:cubicBezTo>
                <a:cubicBezTo>
                  <a:pt x="771104" y="250528"/>
                  <a:pt x="772964" y="248791"/>
                  <a:pt x="774949" y="246311"/>
                </a:cubicBezTo>
                <a:cubicBezTo>
                  <a:pt x="784126" y="237133"/>
                  <a:pt x="795041" y="232544"/>
                  <a:pt x="807691" y="232544"/>
                </a:cubicBezTo>
                <a:cubicBezTo>
                  <a:pt x="822574" y="232544"/>
                  <a:pt x="830511" y="241598"/>
                  <a:pt x="831503" y="259705"/>
                </a:cubicBezTo>
                <a:lnTo>
                  <a:pt x="833736" y="265286"/>
                </a:lnTo>
                <a:cubicBezTo>
                  <a:pt x="835720" y="268759"/>
                  <a:pt x="838511" y="275828"/>
                  <a:pt x="842108" y="286494"/>
                </a:cubicBezTo>
                <a:cubicBezTo>
                  <a:pt x="845704" y="297160"/>
                  <a:pt x="847503" y="303734"/>
                  <a:pt x="847503" y="306214"/>
                </a:cubicBezTo>
                <a:cubicBezTo>
                  <a:pt x="847503" y="312911"/>
                  <a:pt x="845394" y="319609"/>
                  <a:pt x="841177" y="326306"/>
                </a:cubicBezTo>
                <a:cubicBezTo>
                  <a:pt x="837705" y="328042"/>
                  <a:pt x="829395" y="337344"/>
                  <a:pt x="816249" y="354211"/>
                </a:cubicBezTo>
                <a:lnTo>
                  <a:pt x="812528" y="356816"/>
                </a:lnTo>
                <a:cubicBezTo>
                  <a:pt x="810543" y="361281"/>
                  <a:pt x="807939" y="365745"/>
                  <a:pt x="804714" y="370210"/>
                </a:cubicBezTo>
                <a:cubicBezTo>
                  <a:pt x="799753" y="371947"/>
                  <a:pt x="797273" y="373807"/>
                  <a:pt x="797273" y="375791"/>
                </a:cubicBezTo>
                <a:lnTo>
                  <a:pt x="797273" y="382489"/>
                </a:lnTo>
                <a:cubicBezTo>
                  <a:pt x="797273" y="382985"/>
                  <a:pt x="796715" y="383977"/>
                  <a:pt x="795599" y="385465"/>
                </a:cubicBezTo>
                <a:cubicBezTo>
                  <a:pt x="794482" y="386953"/>
                  <a:pt x="792932" y="389806"/>
                  <a:pt x="790948" y="394023"/>
                </a:cubicBezTo>
                <a:lnTo>
                  <a:pt x="787971" y="398488"/>
                </a:lnTo>
                <a:cubicBezTo>
                  <a:pt x="786979" y="399480"/>
                  <a:pt x="785987" y="401526"/>
                  <a:pt x="784995" y="404627"/>
                </a:cubicBezTo>
                <a:cubicBezTo>
                  <a:pt x="784002" y="407727"/>
                  <a:pt x="782576" y="410518"/>
                  <a:pt x="780716" y="412998"/>
                </a:cubicBezTo>
                <a:cubicBezTo>
                  <a:pt x="778855" y="415479"/>
                  <a:pt x="777925" y="417463"/>
                  <a:pt x="777925" y="418951"/>
                </a:cubicBezTo>
                <a:cubicBezTo>
                  <a:pt x="777925" y="422672"/>
                  <a:pt x="782762" y="424533"/>
                  <a:pt x="792436" y="424533"/>
                </a:cubicBezTo>
                <a:cubicBezTo>
                  <a:pt x="792932" y="424533"/>
                  <a:pt x="794793" y="423788"/>
                  <a:pt x="798017" y="422300"/>
                </a:cubicBezTo>
                <a:lnTo>
                  <a:pt x="803226" y="423788"/>
                </a:lnTo>
                <a:cubicBezTo>
                  <a:pt x="803722" y="423788"/>
                  <a:pt x="804962" y="422982"/>
                  <a:pt x="806947" y="421370"/>
                </a:cubicBezTo>
                <a:cubicBezTo>
                  <a:pt x="808931" y="419758"/>
                  <a:pt x="811970" y="418455"/>
                  <a:pt x="816062" y="417463"/>
                </a:cubicBezTo>
                <a:cubicBezTo>
                  <a:pt x="820155" y="416471"/>
                  <a:pt x="823752" y="414983"/>
                  <a:pt x="826853" y="412998"/>
                </a:cubicBezTo>
                <a:cubicBezTo>
                  <a:pt x="829953" y="411014"/>
                  <a:pt x="833673" y="409278"/>
                  <a:pt x="838012" y="407789"/>
                </a:cubicBezTo>
                <a:cubicBezTo>
                  <a:pt x="842351" y="406301"/>
                  <a:pt x="846504" y="403883"/>
                  <a:pt x="850473" y="400534"/>
                </a:cubicBezTo>
                <a:cubicBezTo>
                  <a:pt x="854442" y="397185"/>
                  <a:pt x="858349" y="394767"/>
                  <a:pt x="862193" y="393279"/>
                </a:cubicBezTo>
                <a:cubicBezTo>
                  <a:pt x="866038" y="391790"/>
                  <a:pt x="869635" y="389496"/>
                  <a:pt x="872983" y="386395"/>
                </a:cubicBezTo>
                <a:cubicBezTo>
                  <a:pt x="876332" y="383295"/>
                  <a:pt x="880115" y="380380"/>
                  <a:pt x="884332" y="377652"/>
                </a:cubicBezTo>
                <a:cubicBezTo>
                  <a:pt x="888548" y="374923"/>
                  <a:pt x="895246" y="368970"/>
                  <a:pt x="904423" y="359792"/>
                </a:cubicBezTo>
                <a:cubicBezTo>
                  <a:pt x="907398" y="357436"/>
                  <a:pt x="909908" y="355606"/>
                  <a:pt x="911953" y="354304"/>
                </a:cubicBezTo>
                <a:lnTo>
                  <a:pt x="915505" y="352563"/>
                </a:lnTo>
                <a:lnTo>
                  <a:pt x="915730" y="351142"/>
                </a:lnTo>
                <a:cubicBezTo>
                  <a:pt x="916723" y="348723"/>
                  <a:pt x="918213" y="347018"/>
                  <a:pt x="920199" y="346026"/>
                </a:cubicBezTo>
                <a:lnTo>
                  <a:pt x="921700" y="344589"/>
                </a:lnTo>
                <a:lnTo>
                  <a:pt x="923207" y="342119"/>
                </a:lnTo>
                <a:cubicBezTo>
                  <a:pt x="925129" y="338832"/>
                  <a:pt x="927191" y="336367"/>
                  <a:pt x="929393" y="334724"/>
                </a:cubicBezTo>
                <a:lnTo>
                  <a:pt x="934473" y="332941"/>
                </a:lnTo>
                <a:lnTo>
                  <a:pt x="936591" y="331143"/>
                </a:lnTo>
                <a:cubicBezTo>
                  <a:pt x="940317" y="329903"/>
                  <a:pt x="942180" y="328290"/>
                  <a:pt x="942180" y="326306"/>
                </a:cubicBezTo>
                <a:cubicBezTo>
                  <a:pt x="942180" y="324570"/>
                  <a:pt x="945409" y="321097"/>
                  <a:pt x="951866" y="315888"/>
                </a:cubicBezTo>
                <a:cubicBezTo>
                  <a:pt x="958323" y="310679"/>
                  <a:pt x="963041" y="306152"/>
                  <a:pt x="966019" y="302307"/>
                </a:cubicBezTo>
                <a:cubicBezTo>
                  <a:pt x="968997" y="298463"/>
                  <a:pt x="971481" y="296540"/>
                  <a:pt x="973469" y="296540"/>
                </a:cubicBezTo>
                <a:lnTo>
                  <a:pt x="974957" y="295052"/>
                </a:lnTo>
                <a:cubicBezTo>
                  <a:pt x="975453" y="288851"/>
                  <a:pt x="977814" y="285750"/>
                  <a:pt x="982038" y="285750"/>
                </a:cubicBezTo>
                <a:lnTo>
                  <a:pt x="985759" y="283518"/>
                </a:lnTo>
                <a:lnTo>
                  <a:pt x="986509" y="280541"/>
                </a:lnTo>
                <a:lnTo>
                  <a:pt x="988742" y="279053"/>
                </a:lnTo>
                <a:lnTo>
                  <a:pt x="991724" y="279053"/>
                </a:lnTo>
                <a:lnTo>
                  <a:pt x="993584" y="277565"/>
                </a:lnTo>
                <a:cubicBezTo>
                  <a:pt x="994080" y="271364"/>
                  <a:pt x="996998" y="266527"/>
                  <a:pt x="1002337" y="263054"/>
                </a:cubicBezTo>
                <a:cubicBezTo>
                  <a:pt x="1007675" y="259581"/>
                  <a:pt x="1017423" y="249845"/>
                  <a:pt x="1031579" y="233846"/>
                </a:cubicBezTo>
                <a:cubicBezTo>
                  <a:pt x="1045735" y="217847"/>
                  <a:pt x="1053682" y="207615"/>
                  <a:pt x="1055421" y="203151"/>
                </a:cubicBezTo>
                <a:cubicBezTo>
                  <a:pt x="1057159" y="198686"/>
                  <a:pt x="1060325" y="192671"/>
                  <a:pt x="1064920" y="185105"/>
                </a:cubicBezTo>
                <a:cubicBezTo>
                  <a:pt x="1069514" y="177540"/>
                  <a:pt x="1072060" y="170408"/>
                  <a:pt x="1072556" y="163711"/>
                </a:cubicBezTo>
                <a:cubicBezTo>
                  <a:pt x="1072060" y="162719"/>
                  <a:pt x="1071316" y="161727"/>
                  <a:pt x="1070324" y="160735"/>
                </a:cubicBezTo>
                <a:lnTo>
                  <a:pt x="1054325" y="168548"/>
                </a:lnTo>
                <a:cubicBezTo>
                  <a:pt x="1054325" y="167804"/>
                  <a:pt x="1051844" y="166688"/>
                  <a:pt x="1046883" y="165199"/>
                </a:cubicBezTo>
                <a:cubicBezTo>
                  <a:pt x="1043162" y="167432"/>
                  <a:pt x="1040434" y="169664"/>
                  <a:pt x="1038698" y="171897"/>
                </a:cubicBezTo>
                <a:cubicBezTo>
                  <a:pt x="1036961" y="174129"/>
                  <a:pt x="1035597" y="175245"/>
                  <a:pt x="1034605" y="175245"/>
                </a:cubicBezTo>
                <a:lnTo>
                  <a:pt x="1029396" y="174501"/>
                </a:lnTo>
                <a:lnTo>
                  <a:pt x="1013025" y="176362"/>
                </a:lnTo>
                <a:cubicBezTo>
                  <a:pt x="998390" y="177602"/>
                  <a:pt x="987352" y="180578"/>
                  <a:pt x="979911" y="185291"/>
                </a:cubicBezTo>
                <a:lnTo>
                  <a:pt x="964656" y="189756"/>
                </a:lnTo>
                <a:lnTo>
                  <a:pt x="961307" y="189756"/>
                </a:lnTo>
                <a:cubicBezTo>
                  <a:pt x="959323" y="189756"/>
                  <a:pt x="956346" y="190996"/>
                  <a:pt x="952378" y="193477"/>
                </a:cubicBezTo>
                <a:lnTo>
                  <a:pt x="943820" y="192733"/>
                </a:lnTo>
                <a:cubicBezTo>
                  <a:pt x="935882" y="196949"/>
                  <a:pt x="930053" y="199058"/>
                  <a:pt x="926332" y="199058"/>
                </a:cubicBezTo>
                <a:cubicBezTo>
                  <a:pt x="925836" y="199058"/>
                  <a:pt x="924348" y="198810"/>
                  <a:pt x="921868" y="198314"/>
                </a:cubicBezTo>
                <a:lnTo>
                  <a:pt x="883917" y="208732"/>
                </a:lnTo>
                <a:cubicBezTo>
                  <a:pt x="880940" y="209724"/>
                  <a:pt x="874243" y="214809"/>
                  <a:pt x="863825" y="223987"/>
                </a:cubicBezTo>
                <a:lnTo>
                  <a:pt x="860848" y="224731"/>
                </a:lnTo>
                <a:cubicBezTo>
                  <a:pt x="858368" y="224731"/>
                  <a:pt x="855453" y="221940"/>
                  <a:pt x="852104" y="216359"/>
                </a:cubicBezTo>
                <a:cubicBezTo>
                  <a:pt x="848756" y="210778"/>
                  <a:pt x="847081" y="205755"/>
                  <a:pt x="847081" y="201290"/>
                </a:cubicBezTo>
                <a:cubicBezTo>
                  <a:pt x="847081" y="176734"/>
                  <a:pt x="868165" y="162471"/>
                  <a:pt x="910333" y="158502"/>
                </a:cubicBezTo>
                <a:lnTo>
                  <a:pt x="925588" y="152549"/>
                </a:lnTo>
                <a:lnTo>
                  <a:pt x="926332" y="152549"/>
                </a:lnTo>
                <a:lnTo>
                  <a:pt x="930425" y="154037"/>
                </a:lnTo>
                <a:lnTo>
                  <a:pt x="931913" y="154037"/>
                </a:lnTo>
                <a:cubicBezTo>
                  <a:pt x="933402" y="154037"/>
                  <a:pt x="935758" y="153107"/>
                  <a:pt x="938983" y="151247"/>
                </a:cubicBezTo>
                <a:cubicBezTo>
                  <a:pt x="942207" y="149386"/>
                  <a:pt x="949401" y="147092"/>
                  <a:pt x="960563" y="144364"/>
                </a:cubicBezTo>
                <a:lnTo>
                  <a:pt x="975818" y="140271"/>
                </a:lnTo>
                <a:lnTo>
                  <a:pt x="980655" y="141015"/>
                </a:lnTo>
                <a:cubicBezTo>
                  <a:pt x="983135" y="141015"/>
                  <a:pt x="985926" y="140023"/>
                  <a:pt x="989026" y="138038"/>
                </a:cubicBezTo>
                <a:cubicBezTo>
                  <a:pt x="992127" y="136054"/>
                  <a:pt x="996840" y="134628"/>
                  <a:pt x="1003165" y="133760"/>
                </a:cubicBezTo>
                <a:cubicBezTo>
                  <a:pt x="1009490" y="132891"/>
                  <a:pt x="1013893" y="131961"/>
                  <a:pt x="1016374" y="130969"/>
                </a:cubicBezTo>
                <a:lnTo>
                  <a:pt x="1022327" y="129481"/>
                </a:lnTo>
                <a:cubicBezTo>
                  <a:pt x="1023319" y="129481"/>
                  <a:pt x="1025365" y="128613"/>
                  <a:pt x="1028466" y="126876"/>
                </a:cubicBezTo>
                <a:cubicBezTo>
                  <a:pt x="1031566" y="125140"/>
                  <a:pt x="1035597" y="124272"/>
                  <a:pt x="1040558" y="124272"/>
                </a:cubicBezTo>
                <a:cubicBezTo>
                  <a:pt x="1041302" y="124272"/>
                  <a:pt x="1043162" y="124768"/>
                  <a:pt x="1046139" y="125760"/>
                </a:cubicBezTo>
                <a:lnTo>
                  <a:pt x="1051348" y="124272"/>
                </a:lnTo>
                <a:lnTo>
                  <a:pt x="1055069" y="120551"/>
                </a:lnTo>
                <a:lnTo>
                  <a:pt x="1055813" y="120551"/>
                </a:lnTo>
                <a:lnTo>
                  <a:pt x="1059162" y="122039"/>
                </a:lnTo>
                <a:lnTo>
                  <a:pt x="1059906" y="122039"/>
                </a:lnTo>
                <a:cubicBezTo>
                  <a:pt x="1065859" y="122039"/>
                  <a:pt x="1071147" y="120861"/>
                  <a:pt x="1075771" y="118505"/>
                </a:cubicBezTo>
                <a:cubicBezTo>
                  <a:pt x="1080395" y="116148"/>
                  <a:pt x="1084274" y="114474"/>
                  <a:pt x="1087407" y="113482"/>
                </a:cubicBezTo>
                <a:cubicBezTo>
                  <a:pt x="1090540" y="112490"/>
                  <a:pt x="1092483" y="111745"/>
                  <a:pt x="1093235" y="111249"/>
                </a:cubicBezTo>
                <a:cubicBezTo>
                  <a:pt x="1093987" y="110753"/>
                  <a:pt x="1094613" y="110505"/>
                  <a:pt x="1095113" y="110505"/>
                </a:cubicBezTo>
                <a:lnTo>
                  <a:pt x="1101130" y="111249"/>
                </a:lnTo>
                <a:cubicBezTo>
                  <a:pt x="1103114" y="111249"/>
                  <a:pt x="1105779" y="107715"/>
                  <a:pt x="1109124" y="100645"/>
                </a:cubicBezTo>
                <a:cubicBezTo>
                  <a:pt x="1112468" y="93576"/>
                  <a:pt x="1116248" y="88429"/>
                  <a:pt x="1120463" y="85204"/>
                </a:cubicBezTo>
                <a:cubicBezTo>
                  <a:pt x="1124678" y="81980"/>
                  <a:pt x="1128892" y="75903"/>
                  <a:pt x="1133105" y="66973"/>
                </a:cubicBezTo>
                <a:cubicBezTo>
                  <a:pt x="1134097" y="65733"/>
                  <a:pt x="1135213" y="63810"/>
                  <a:pt x="1136454" y="61206"/>
                </a:cubicBezTo>
                <a:cubicBezTo>
                  <a:pt x="1137694" y="58601"/>
                  <a:pt x="1138686" y="57299"/>
                  <a:pt x="1139430" y="57299"/>
                </a:cubicBezTo>
                <a:cubicBezTo>
                  <a:pt x="1143147" y="57299"/>
                  <a:pt x="1146121" y="54943"/>
                  <a:pt x="1148354" y="50230"/>
                </a:cubicBezTo>
                <a:cubicBezTo>
                  <a:pt x="1155788" y="41548"/>
                  <a:pt x="1161859" y="37207"/>
                  <a:pt x="1166568" y="37207"/>
                </a:cubicBezTo>
                <a:close/>
                <a:moveTo>
                  <a:pt x="337659" y="0"/>
                </a:moveTo>
                <a:lnTo>
                  <a:pt x="339147" y="0"/>
                </a:lnTo>
                <a:cubicBezTo>
                  <a:pt x="342372" y="1985"/>
                  <a:pt x="347023" y="3101"/>
                  <a:pt x="353100" y="3349"/>
                </a:cubicBezTo>
                <a:cubicBezTo>
                  <a:pt x="359177" y="3597"/>
                  <a:pt x="363208" y="7814"/>
                  <a:pt x="365192" y="15999"/>
                </a:cubicBezTo>
                <a:lnTo>
                  <a:pt x="369657" y="25301"/>
                </a:lnTo>
                <a:cubicBezTo>
                  <a:pt x="371145" y="28278"/>
                  <a:pt x="371890" y="30758"/>
                  <a:pt x="371890" y="32742"/>
                </a:cubicBezTo>
                <a:cubicBezTo>
                  <a:pt x="371890" y="37455"/>
                  <a:pt x="372572" y="40804"/>
                  <a:pt x="373936" y="42788"/>
                </a:cubicBezTo>
                <a:cubicBezTo>
                  <a:pt x="375300" y="44773"/>
                  <a:pt x="375982" y="46261"/>
                  <a:pt x="375982" y="47253"/>
                </a:cubicBezTo>
                <a:cubicBezTo>
                  <a:pt x="375982" y="48741"/>
                  <a:pt x="375300" y="50788"/>
                  <a:pt x="373936" y="53392"/>
                </a:cubicBezTo>
                <a:cubicBezTo>
                  <a:pt x="372572" y="55997"/>
                  <a:pt x="371890" y="59283"/>
                  <a:pt x="371890" y="63252"/>
                </a:cubicBezTo>
                <a:cubicBezTo>
                  <a:pt x="371890" y="64740"/>
                  <a:pt x="370897" y="67345"/>
                  <a:pt x="368913" y="71066"/>
                </a:cubicBezTo>
                <a:lnTo>
                  <a:pt x="365937" y="77763"/>
                </a:lnTo>
                <a:cubicBezTo>
                  <a:pt x="359239" y="100583"/>
                  <a:pt x="352914" y="111993"/>
                  <a:pt x="346961" y="111993"/>
                </a:cubicBezTo>
                <a:cubicBezTo>
                  <a:pt x="332574" y="111993"/>
                  <a:pt x="325381" y="107405"/>
                  <a:pt x="325381" y="98227"/>
                </a:cubicBezTo>
                <a:cubicBezTo>
                  <a:pt x="325381" y="88801"/>
                  <a:pt x="332574" y="77887"/>
                  <a:pt x="346961" y="65485"/>
                </a:cubicBezTo>
                <a:cubicBezTo>
                  <a:pt x="348449" y="64492"/>
                  <a:pt x="350682" y="61206"/>
                  <a:pt x="353658" y="55625"/>
                </a:cubicBezTo>
                <a:cubicBezTo>
                  <a:pt x="356635" y="50044"/>
                  <a:pt x="358123" y="46509"/>
                  <a:pt x="358123" y="45021"/>
                </a:cubicBezTo>
                <a:cubicBezTo>
                  <a:pt x="358123" y="40308"/>
                  <a:pt x="355891" y="37951"/>
                  <a:pt x="351426" y="37951"/>
                </a:cubicBezTo>
                <a:cubicBezTo>
                  <a:pt x="347457" y="37951"/>
                  <a:pt x="343922" y="39006"/>
                  <a:pt x="340822" y="41114"/>
                </a:cubicBezTo>
                <a:cubicBezTo>
                  <a:pt x="337721" y="43222"/>
                  <a:pt x="334000" y="44525"/>
                  <a:pt x="329660" y="45021"/>
                </a:cubicBezTo>
                <a:cubicBezTo>
                  <a:pt x="325319" y="45517"/>
                  <a:pt x="322404" y="46261"/>
                  <a:pt x="320916" y="47253"/>
                </a:cubicBezTo>
                <a:lnTo>
                  <a:pt x="314963" y="50230"/>
                </a:lnTo>
                <a:cubicBezTo>
                  <a:pt x="310746" y="52214"/>
                  <a:pt x="303305" y="56803"/>
                  <a:pt x="292639" y="63996"/>
                </a:cubicBezTo>
                <a:lnTo>
                  <a:pt x="192168" y="143991"/>
                </a:lnTo>
                <a:lnTo>
                  <a:pt x="190680" y="149945"/>
                </a:lnTo>
                <a:cubicBezTo>
                  <a:pt x="190184" y="150689"/>
                  <a:pt x="188137" y="152177"/>
                  <a:pt x="184541" y="154409"/>
                </a:cubicBezTo>
                <a:cubicBezTo>
                  <a:pt x="180944" y="156642"/>
                  <a:pt x="178401" y="160239"/>
                  <a:pt x="176913" y="165199"/>
                </a:cubicBezTo>
                <a:cubicBezTo>
                  <a:pt x="171700" y="174377"/>
                  <a:pt x="166365" y="181074"/>
                  <a:pt x="160908" y="185291"/>
                </a:cubicBezTo>
                <a:lnTo>
                  <a:pt x="147886" y="202779"/>
                </a:lnTo>
                <a:lnTo>
                  <a:pt x="144909" y="209476"/>
                </a:lnTo>
                <a:cubicBezTo>
                  <a:pt x="141437" y="210964"/>
                  <a:pt x="132505" y="221382"/>
                  <a:pt x="118114" y="240730"/>
                </a:cubicBezTo>
                <a:cubicBezTo>
                  <a:pt x="112905" y="246931"/>
                  <a:pt x="108689" y="250776"/>
                  <a:pt x="105464" y="252264"/>
                </a:cubicBezTo>
                <a:cubicBezTo>
                  <a:pt x="104968" y="252264"/>
                  <a:pt x="104720" y="252512"/>
                  <a:pt x="104720" y="253008"/>
                </a:cubicBezTo>
                <a:lnTo>
                  <a:pt x="106208" y="258961"/>
                </a:lnTo>
                <a:lnTo>
                  <a:pt x="106208" y="260449"/>
                </a:lnTo>
                <a:cubicBezTo>
                  <a:pt x="106208" y="263178"/>
                  <a:pt x="98023" y="276200"/>
                  <a:pt x="81652" y="299517"/>
                </a:cubicBezTo>
                <a:lnTo>
                  <a:pt x="80907" y="301005"/>
                </a:lnTo>
                <a:cubicBezTo>
                  <a:pt x="79419" y="310431"/>
                  <a:pt x="77124" y="317624"/>
                  <a:pt x="74021" y="322585"/>
                </a:cubicBezTo>
                <a:cubicBezTo>
                  <a:pt x="70919" y="327546"/>
                  <a:pt x="68995" y="331515"/>
                  <a:pt x="68251" y="334491"/>
                </a:cubicBezTo>
                <a:cubicBezTo>
                  <a:pt x="67507" y="337468"/>
                  <a:pt x="66143" y="340383"/>
                  <a:pt x="64158" y="343235"/>
                </a:cubicBezTo>
                <a:cubicBezTo>
                  <a:pt x="62174" y="346088"/>
                  <a:pt x="60376" y="349808"/>
                  <a:pt x="58763" y="354397"/>
                </a:cubicBezTo>
                <a:cubicBezTo>
                  <a:pt x="57151" y="358986"/>
                  <a:pt x="55601" y="362397"/>
                  <a:pt x="54113" y="364629"/>
                </a:cubicBezTo>
                <a:cubicBezTo>
                  <a:pt x="52624" y="366862"/>
                  <a:pt x="51756" y="369156"/>
                  <a:pt x="51508" y="371512"/>
                </a:cubicBezTo>
                <a:cubicBezTo>
                  <a:pt x="51260" y="373869"/>
                  <a:pt x="49648" y="377528"/>
                  <a:pt x="46671" y="382489"/>
                </a:cubicBezTo>
                <a:cubicBezTo>
                  <a:pt x="48159" y="387201"/>
                  <a:pt x="48904" y="389806"/>
                  <a:pt x="48904" y="390302"/>
                </a:cubicBezTo>
                <a:cubicBezTo>
                  <a:pt x="48904" y="391294"/>
                  <a:pt x="46919" y="399852"/>
                  <a:pt x="42950" y="415975"/>
                </a:cubicBezTo>
                <a:lnTo>
                  <a:pt x="42950" y="417463"/>
                </a:lnTo>
                <a:cubicBezTo>
                  <a:pt x="42950" y="420192"/>
                  <a:pt x="43943" y="423292"/>
                  <a:pt x="45927" y="426765"/>
                </a:cubicBezTo>
                <a:cubicBezTo>
                  <a:pt x="47911" y="430238"/>
                  <a:pt x="49648" y="431974"/>
                  <a:pt x="51136" y="431974"/>
                </a:cubicBezTo>
                <a:cubicBezTo>
                  <a:pt x="53120" y="431974"/>
                  <a:pt x="59567" y="428749"/>
                  <a:pt x="70475" y="422300"/>
                </a:cubicBezTo>
                <a:cubicBezTo>
                  <a:pt x="81383" y="415851"/>
                  <a:pt x="89192" y="409402"/>
                  <a:pt x="93901" y="402952"/>
                </a:cubicBezTo>
                <a:lnTo>
                  <a:pt x="102830" y="398488"/>
                </a:lnTo>
                <a:lnTo>
                  <a:pt x="108406" y="393279"/>
                </a:lnTo>
                <a:cubicBezTo>
                  <a:pt x="113363" y="392782"/>
                  <a:pt x="116585" y="392286"/>
                  <a:pt x="118074" y="391790"/>
                </a:cubicBezTo>
                <a:cubicBezTo>
                  <a:pt x="122539" y="381124"/>
                  <a:pt x="126381" y="375047"/>
                  <a:pt x="129602" y="373559"/>
                </a:cubicBezTo>
                <a:lnTo>
                  <a:pt x="136671" y="373559"/>
                </a:lnTo>
                <a:cubicBezTo>
                  <a:pt x="139148" y="371326"/>
                  <a:pt x="140386" y="367978"/>
                  <a:pt x="140386" y="363513"/>
                </a:cubicBezTo>
                <a:cubicBezTo>
                  <a:pt x="140386" y="362025"/>
                  <a:pt x="143920" y="357560"/>
                  <a:pt x="150987" y="350118"/>
                </a:cubicBezTo>
                <a:cubicBezTo>
                  <a:pt x="158055" y="342677"/>
                  <a:pt x="163386" y="336848"/>
                  <a:pt x="166981" y="332631"/>
                </a:cubicBezTo>
                <a:cubicBezTo>
                  <a:pt x="170575" y="328414"/>
                  <a:pt x="172869" y="326058"/>
                  <a:pt x="173861" y="325562"/>
                </a:cubicBezTo>
                <a:cubicBezTo>
                  <a:pt x="175345" y="321841"/>
                  <a:pt x="178939" y="317314"/>
                  <a:pt x="184642" y="311981"/>
                </a:cubicBezTo>
                <a:cubicBezTo>
                  <a:pt x="190345" y="306648"/>
                  <a:pt x="194127" y="301687"/>
                  <a:pt x="195988" y="297098"/>
                </a:cubicBezTo>
                <a:cubicBezTo>
                  <a:pt x="197848" y="292510"/>
                  <a:pt x="200637" y="290215"/>
                  <a:pt x="204353" y="290215"/>
                </a:cubicBezTo>
                <a:cubicBezTo>
                  <a:pt x="207826" y="290215"/>
                  <a:pt x="209562" y="289471"/>
                  <a:pt x="209562" y="287983"/>
                </a:cubicBezTo>
                <a:cubicBezTo>
                  <a:pt x="209562" y="286990"/>
                  <a:pt x="210306" y="285006"/>
                  <a:pt x="211795" y="282030"/>
                </a:cubicBezTo>
                <a:lnTo>
                  <a:pt x="212533" y="279053"/>
                </a:lnTo>
                <a:cubicBezTo>
                  <a:pt x="216998" y="272604"/>
                  <a:pt x="220843" y="268263"/>
                  <a:pt x="224067" y="266031"/>
                </a:cubicBezTo>
                <a:lnTo>
                  <a:pt x="227038" y="262310"/>
                </a:lnTo>
                <a:cubicBezTo>
                  <a:pt x="229022" y="258093"/>
                  <a:pt x="230883" y="255489"/>
                  <a:pt x="232619" y="254496"/>
                </a:cubicBezTo>
                <a:lnTo>
                  <a:pt x="237078" y="250032"/>
                </a:lnTo>
                <a:cubicBezTo>
                  <a:pt x="237574" y="246807"/>
                  <a:pt x="239186" y="243954"/>
                  <a:pt x="241915" y="241474"/>
                </a:cubicBezTo>
                <a:cubicBezTo>
                  <a:pt x="244643" y="238993"/>
                  <a:pt x="247681" y="234715"/>
                  <a:pt x="251028" y="228637"/>
                </a:cubicBezTo>
                <a:cubicBezTo>
                  <a:pt x="254375" y="222560"/>
                  <a:pt x="258030" y="217413"/>
                  <a:pt x="261995" y="213197"/>
                </a:cubicBezTo>
                <a:cubicBezTo>
                  <a:pt x="267948" y="209476"/>
                  <a:pt x="272722" y="202593"/>
                  <a:pt x="276317" y="192547"/>
                </a:cubicBezTo>
                <a:cubicBezTo>
                  <a:pt x="279912" y="182501"/>
                  <a:pt x="284808" y="175245"/>
                  <a:pt x="291005" y="170781"/>
                </a:cubicBezTo>
                <a:lnTo>
                  <a:pt x="300179" y="155526"/>
                </a:lnTo>
                <a:cubicBezTo>
                  <a:pt x="304644" y="149821"/>
                  <a:pt x="309977" y="146968"/>
                  <a:pt x="316178" y="146968"/>
                </a:cubicBezTo>
                <a:cubicBezTo>
                  <a:pt x="321387" y="146968"/>
                  <a:pt x="328022" y="152363"/>
                  <a:pt x="336084" y="163153"/>
                </a:cubicBezTo>
                <a:cubicBezTo>
                  <a:pt x="344145" y="173943"/>
                  <a:pt x="348176" y="184299"/>
                  <a:pt x="348176" y="194221"/>
                </a:cubicBezTo>
                <a:lnTo>
                  <a:pt x="344827" y="209104"/>
                </a:lnTo>
                <a:cubicBezTo>
                  <a:pt x="342843" y="221506"/>
                  <a:pt x="339990" y="230250"/>
                  <a:pt x="336270" y="235335"/>
                </a:cubicBezTo>
                <a:cubicBezTo>
                  <a:pt x="332549" y="240420"/>
                  <a:pt x="330379" y="244823"/>
                  <a:pt x="329758" y="248543"/>
                </a:cubicBezTo>
                <a:cubicBezTo>
                  <a:pt x="329138" y="252264"/>
                  <a:pt x="327092" y="256357"/>
                  <a:pt x="323619" y="260822"/>
                </a:cubicBezTo>
                <a:cubicBezTo>
                  <a:pt x="320147" y="265286"/>
                  <a:pt x="317170" y="272356"/>
                  <a:pt x="314690" y="282030"/>
                </a:cubicBezTo>
                <a:lnTo>
                  <a:pt x="303900" y="302493"/>
                </a:lnTo>
                <a:lnTo>
                  <a:pt x="300923" y="311051"/>
                </a:lnTo>
                <a:cubicBezTo>
                  <a:pt x="298195" y="320477"/>
                  <a:pt x="296706" y="326058"/>
                  <a:pt x="296458" y="327794"/>
                </a:cubicBezTo>
                <a:cubicBezTo>
                  <a:pt x="296210" y="328786"/>
                  <a:pt x="295776" y="329841"/>
                  <a:pt x="295156" y="330957"/>
                </a:cubicBezTo>
                <a:cubicBezTo>
                  <a:pt x="294536" y="332073"/>
                  <a:pt x="293854" y="333065"/>
                  <a:pt x="293110" y="333933"/>
                </a:cubicBezTo>
                <a:cubicBezTo>
                  <a:pt x="292365" y="334802"/>
                  <a:pt x="291621" y="336166"/>
                  <a:pt x="290877" y="338026"/>
                </a:cubicBezTo>
                <a:cubicBezTo>
                  <a:pt x="290133" y="339886"/>
                  <a:pt x="289699" y="340817"/>
                  <a:pt x="289575" y="340817"/>
                </a:cubicBezTo>
                <a:cubicBezTo>
                  <a:pt x="289451" y="340817"/>
                  <a:pt x="289389" y="340693"/>
                  <a:pt x="289389" y="340445"/>
                </a:cubicBezTo>
                <a:cubicBezTo>
                  <a:pt x="286412" y="346150"/>
                  <a:pt x="284924" y="349498"/>
                  <a:pt x="284924" y="350490"/>
                </a:cubicBezTo>
                <a:cubicBezTo>
                  <a:pt x="284924" y="352971"/>
                  <a:pt x="285668" y="354211"/>
                  <a:pt x="287156" y="354211"/>
                </a:cubicBezTo>
                <a:cubicBezTo>
                  <a:pt x="289141" y="354211"/>
                  <a:pt x="291435" y="352723"/>
                  <a:pt x="294040" y="349746"/>
                </a:cubicBezTo>
                <a:cubicBezTo>
                  <a:pt x="296644" y="346770"/>
                  <a:pt x="299189" y="344661"/>
                  <a:pt x="301673" y="343421"/>
                </a:cubicBezTo>
                <a:cubicBezTo>
                  <a:pt x="304157" y="342181"/>
                  <a:pt x="305773" y="340507"/>
                  <a:pt x="306519" y="338398"/>
                </a:cubicBezTo>
                <a:cubicBezTo>
                  <a:pt x="307265" y="336290"/>
                  <a:pt x="309687" y="333995"/>
                  <a:pt x="313786" y="331515"/>
                </a:cubicBezTo>
                <a:cubicBezTo>
                  <a:pt x="317884" y="329034"/>
                  <a:pt x="320430" y="327794"/>
                  <a:pt x="321422" y="327794"/>
                </a:cubicBezTo>
                <a:lnTo>
                  <a:pt x="324404" y="327794"/>
                </a:lnTo>
                <a:cubicBezTo>
                  <a:pt x="332105" y="322833"/>
                  <a:pt x="336452" y="319361"/>
                  <a:pt x="337444" y="317376"/>
                </a:cubicBezTo>
                <a:cubicBezTo>
                  <a:pt x="338192" y="316384"/>
                  <a:pt x="342169" y="314152"/>
                  <a:pt x="349374" y="310679"/>
                </a:cubicBezTo>
                <a:lnTo>
                  <a:pt x="360547" y="305470"/>
                </a:lnTo>
                <a:cubicBezTo>
                  <a:pt x="365764" y="303734"/>
                  <a:pt x="372099" y="299145"/>
                  <a:pt x="379552" y="291703"/>
                </a:cubicBezTo>
                <a:lnTo>
                  <a:pt x="384023" y="292448"/>
                </a:lnTo>
                <a:cubicBezTo>
                  <a:pt x="388247" y="290463"/>
                  <a:pt x="390856" y="289471"/>
                  <a:pt x="391848" y="289471"/>
                </a:cubicBezTo>
                <a:cubicBezTo>
                  <a:pt x="393340" y="289471"/>
                  <a:pt x="394086" y="292075"/>
                  <a:pt x="394086" y="297284"/>
                </a:cubicBezTo>
                <a:cubicBezTo>
                  <a:pt x="394086" y="300261"/>
                  <a:pt x="392414" y="302617"/>
                  <a:pt x="389069" y="304354"/>
                </a:cubicBezTo>
                <a:cubicBezTo>
                  <a:pt x="385724" y="306090"/>
                  <a:pt x="383804" y="307454"/>
                  <a:pt x="383308" y="308447"/>
                </a:cubicBezTo>
                <a:lnTo>
                  <a:pt x="384052" y="311051"/>
                </a:lnTo>
                <a:lnTo>
                  <a:pt x="384052" y="312539"/>
                </a:lnTo>
                <a:cubicBezTo>
                  <a:pt x="384052" y="316260"/>
                  <a:pt x="382192" y="320911"/>
                  <a:pt x="378474" y="326492"/>
                </a:cubicBezTo>
                <a:cubicBezTo>
                  <a:pt x="374755" y="332073"/>
                  <a:pt x="370666" y="335298"/>
                  <a:pt x="366207" y="336166"/>
                </a:cubicBezTo>
                <a:cubicBezTo>
                  <a:pt x="361748" y="337034"/>
                  <a:pt x="358650" y="339266"/>
                  <a:pt x="356914" y="342863"/>
                </a:cubicBezTo>
                <a:cubicBezTo>
                  <a:pt x="355177" y="346460"/>
                  <a:pt x="353815" y="348506"/>
                  <a:pt x="352827" y="349002"/>
                </a:cubicBezTo>
                <a:cubicBezTo>
                  <a:pt x="352331" y="348506"/>
                  <a:pt x="350594" y="347762"/>
                  <a:pt x="347618" y="346770"/>
                </a:cubicBezTo>
                <a:lnTo>
                  <a:pt x="346135" y="346770"/>
                </a:lnTo>
                <a:cubicBezTo>
                  <a:pt x="344151" y="346770"/>
                  <a:pt x="341858" y="348134"/>
                  <a:pt x="339255" y="350863"/>
                </a:cubicBezTo>
                <a:cubicBezTo>
                  <a:pt x="336652" y="353591"/>
                  <a:pt x="332006" y="357064"/>
                  <a:pt x="325317" y="361281"/>
                </a:cubicBezTo>
                <a:lnTo>
                  <a:pt x="319370" y="366490"/>
                </a:lnTo>
                <a:cubicBezTo>
                  <a:pt x="317881" y="368474"/>
                  <a:pt x="316147" y="369466"/>
                  <a:pt x="314166" y="369466"/>
                </a:cubicBezTo>
                <a:cubicBezTo>
                  <a:pt x="299295" y="379636"/>
                  <a:pt x="291860" y="384969"/>
                  <a:pt x="291860" y="385465"/>
                </a:cubicBezTo>
                <a:cubicBezTo>
                  <a:pt x="278973" y="390674"/>
                  <a:pt x="270671" y="396751"/>
                  <a:pt x="266954" y="403697"/>
                </a:cubicBezTo>
                <a:lnTo>
                  <a:pt x="259891" y="415231"/>
                </a:lnTo>
                <a:cubicBezTo>
                  <a:pt x="258158" y="418703"/>
                  <a:pt x="256424" y="421556"/>
                  <a:pt x="254687" y="423788"/>
                </a:cubicBezTo>
                <a:lnTo>
                  <a:pt x="248740" y="446485"/>
                </a:lnTo>
                <a:cubicBezTo>
                  <a:pt x="246760" y="450701"/>
                  <a:pt x="244157" y="454546"/>
                  <a:pt x="240932" y="458019"/>
                </a:cubicBezTo>
                <a:lnTo>
                  <a:pt x="240932" y="458763"/>
                </a:lnTo>
                <a:lnTo>
                  <a:pt x="242421" y="466949"/>
                </a:lnTo>
                <a:cubicBezTo>
                  <a:pt x="241925" y="468189"/>
                  <a:pt x="240004" y="470855"/>
                  <a:pt x="236659" y="474948"/>
                </a:cubicBezTo>
                <a:cubicBezTo>
                  <a:pt x="233315" y="479041"/>
                  <a:pt x="229908" y="487412"/>
                  <a:pt x="226439" y="500063"/>
                </a:cubicBezTo>
                <a:lnTo>
                  <a:pt x="219748" y="522759"/>
                </a:lnTo>
                <a:lnTo>
                  <a:pt x="216027" y="528712"/>
                </a:lnTo>
                <a:cubicBezTo>
                  <a:pt x="211322" y="534417"/>
                  <a:pt x="208969" y="537766"/>
                  <a:pt x="208969" y="538758"/>
                </a:cubicBezTo>
                <a:cubicBezTo>
                  <a:pt x="208969" y="545703"/>
                  <a:pt x="205623" y="552029"/>
                  <a:pt x="198929" y="557734"/>
                </a:cubicBezTo>
                <a:cubicBezTo>
                  <a:pt x="198433" y="559222"/>
                  <a:pt x="196203" y="564555"/>
                  <a:pt x="192238" y="573733"/>
                </a:cubicBezTo>
                <a:lnTo>
                  <a:pt x="187779" y="588988"/>
                </a:lnTo>
                <a:lnTo>
                  <a:pt x="180686" y="597545"/>
                </a:lnTo>
                <a:lnTo>
                  <a:pt x="179192" y="603498"/>
                </a:lnTo>
                <a:cubicBezTo>
                  <a:pt x="177696" y="605483"/>
                  <a:pt x="175579" y="608273"/>
                  <a:pt x="172841" y="611870"/>
                </a:cubicBezTo>
                <a:cubicBezTo>
                  <a:pt x="170103" y="615467"/>
                  <a:pt x="167800" y="620179"/>
                  <a:pt x="165934" y="626009"/>
                </a:cubicBezTo>
                <a:cubicBezTo>
                  <a:pt x="164068" y="631838"/>
                  <a:pt x="160708" y="637047"/>
                  <a:pt x="155853" y="641635"/>
                </a:cubicBezTo>
                <a:cubicBezTo>
                  <a:pt x="150999" y="646224"/>
                  <a:pt x="148572" y="649759"/>
                  <a:pt x="148572" y="652239"/>
                </a:cubicBezTo>
                <a:cubicBezTo>
                  <a:pt x="148572" y="653480"/>
                  <a:pt x="144402" y="659557"/>
                  <a:pt x="136061" y="670471"/>
                </a:cubicBezTo>
                <a:cubicBezTo>
                  <a:pt x="127720" y="681385"/>
                  <a:pt x="123053" y="688826"/>
                  <a:pt x="122059" y="692795"/>
                </a:cubicBezTo>
                <a:cubicBezTo>
                  <a:pt x="121065" y="696764"/>
                  <a:pt x="117954" y="698996"/>
                  <a:pt x="112725" y="699492"/>
                </a:cubicBezTo>
                <a:cubicBezTo>
                  <a:pt x="112225" y="699989"/>
                  <a:pt x="111602" y="702159"/>
                  <a:pt x="110856" y="706004"/>
                </a:cubicBezTo>
                <a:cubicBezTo>
                  <a:pt x="110110" y="709848"/>
                  <a:pt x="108181" y="712143"/>
                  <a:pt x="105069" y="712887"/>
                </a:cubicBezTo>
                <a:cubicBezTo>
                  <a:pt x="101956" y="713631"/>
                  <a:pt x="99529" y="715802"/>
                  <a:pt x="97787" y="719398"/>
                </a:cubicBezTo>
                <a:cubicBezTo>
                  <a:pt x="96045" y="722995"/>
                  <a:pt x="93058" y="724793"/>
                  <a:pt x="88826" y="724793"/>
                </a:cubicBezTo>
                <a:cubicBezTo>
                  <a:pt x="83845" y="724793"/>
                  <a:pt x="80733" y="725909"/>
                  <a:pt x="79489" y="728142"/>
                </a:cubicBezTo>
                <a:cubicBezTo>
                  <a:pt x="78245" y="730374"/>
                  <a:pt x="76627" y="731490"/>
                  <a:pt x="74635" y="731490"/>
                </a:cubicBezTo>
                <a:cubicBezTo>
                  <a:pt x="59201" y="731490"/>
                  <a:pt x="49748" y="724421"/>
                  <a:pt x="46276" y="710282"/>
                </a:cubicBezTo>
                <a:cubicBezTo>
                  <a:pt x="45780" y="707802"/>
                  <a:pt x="44601" y="705508"/>
                  <a:pt x="42741" y="703399"/>
                </a:cubicBezTo>
                <a:cubicBezTo>
                  <a:pt x="40881" y="701291"/>
                  <a:pt x="39827" y="698872"/>
                  <a:pt x="39578" y="696144"/>
                </a:cubicBezTo>
                <a:cubicBezTo>
                  <a:pt x="39330" y="693415"/>
                  <a:pt x="37966" y="689447"/>
                  <a:pt x="35486" y="684238"/>
                </a:cubicBezTo>
                <a:lnTo>
                  <a:pt x="35486" y="683493"/>
                </a:lnTo>
                <a:lnTo>
                  <a:pt x="36974" y="679029"/>
                </a:lnTo>
                <a:cubicBezTo>
                  <a:pt x="37470" y="679029"/>
                  <a:pt x="37718" y="678533"/>
                  <a:pt x="37718" y="677540"/>
                </a:cubicBezTo>
                <a:lnTo>
                  <a:pt x="35486" y="669727"/>
                </a:lnTo>
                <a:cubicBezTo>
                  <a:pt x="37966" y="662782"/>
                  <a:pt x="39206" y="658193"/>
                  <a:pt x="39206" y="655960"/>
                </a:cubicBezTo>
                <a:lnTo>
                  <a:pt x="38462" y="647031"/>
                </a:lnTo>
                <a:cubicBezTo>
                  <a:pt x="37718" y="641574"/>
                  <a:pt x="42059" y="629295"/>
                  <a:pt x="51485" y="610196"/>
                </a:cubicBezTo>
                <a:cubicBezTo>
                  <a:pt x="57690" y="601266"/>
                  <a:pt x="63275" y="587871"/>
                  <a:pt x="68240" y="570012"/>
                </a:cubicBezTo>
                <a:cubicBezTo>
                  <a:pt x="70228" y="567035"/>
                  <a:pt x="72338" y="564431"/>
                  <a:pt x="74571" y="562198"/>
                </a:cubicBezTo>
                <a:lnTo>
                  <a:pt x="82018" y="548804"/>
                </a:lnTo>
                <a:lnTo>
                  <a:pt x="84994" y="545455"/>
                </a:lnTo>
                <a:cubicBezTo>
                  <a:pt x="84498" y="544463"/>
                  <a:pt x="84250" y="543223"/>
                  <a:pt x="84250" y="541735"/>
                </a:cubicBezTo>
                <a:cubicBezTo>
                  <a:pt x="84250" y="538758"/>
                  <a:pt x="86671" y="535720"/>
                  <a:pt x="91511" y="532619"/>
                </a:cubicBezTo>
                <a:cubicBezTo>
                  <a:pt x="96352" y="529518"/>
                  <a:pt x="99269" y="526976"/>
                  <a:pt x="100261" y="524991"/>
                </a:cubicBezTo>
                <a:lnTo>
                  <a:pt x="105104" y="519038"/>
                </a:lnTo>
                <a:lnTo>
                  <a:pt x="109574" y="511225"/>
                </a:lnTo>
                <a:cubicBezTo>
                  <a:pt x="110566" y="504280"/>
                  <a:pt x="113545" y="500807"/>
                  <a:pt x="118510" y="500807"/>
                </a:cubicBezTo>
                <a:cubicBezTo>
                  <a:pt x="119006" y="500807"/>
                  <a:pt x="119874" y="501055"/>
                  <a:pt x="121114" y="501551"/>
                </a:cubicBezTo>
                <a:cubicBezTo>
                  <a:pt x="122606" y="499319"/>
                  <a:pt x="123352" y="497210"/>
                  <a:pt x="123352" y="495226"/>
                </a:cubicBezTo>
                <a:lnTo>
                  <a:pt x="123352" y="493738"/>
                </a:lnTo>
                <a:lnTo>
                  <a:pt x="122603" y="490017"/>
                </a:lnTo>
                <a:cubicBezTo>
                  <a:pt x="122603" y="489273"/>
                  <a:pt x="124837" y="486544"/>
                  <a:pt x="129306" y="481831"/>
                </a:cubicBezTo>
                <a:lnTo>
                  <a:pt x="143084" y="468065"/>
                </a:lnTo>
                <a:lnTo>
                  <a:pt x="146810" y="461740"/>
                </a:lnTo>
                <a:lnTo>
                  <a:pt x="169896" y="442020"/>
                </a:lnTo>
                <a:cubicBezTo>
                  <a:pt x="171384" y="440532"/>
                  <a:pt x="173619" y="437679"/>
                  <a:pt x="176599" y="433462"/>
                </a:cubicBezTo>
                <a:lnTo>
                  <a:pt x="211597" y="398488"/>
                </a:lnTo>
                <a:lnTo>
                  <a:pt x="214579" y="396999"/>
                </a:lnTo>
                <a:cubicBezTo>
                  <a:pt x="216812" y="396007"/>
                  <a:pt x="217928" y="395263"/>
                  <a:pt x="217928" y="394767"/>
                </a:cubicBezTo>
                <a:cubicBezTo>
                  <a:pt x="217928" y="389558"/>
                  <a:pt x="219541" y="384287"/>
                  <a:pt x="222768" y="378954"/>
                </a:cubicBezTo>
                <a:cubicBezTo>
                  <a:pt x="225994" y="373621"/>
                  <a:pt x="228354" y="368722"/>
                  <a:pt x="229846" y="364257"/>
                </a:cubicBezTo>
                <a:lnTo>
                  <a:pt x="229846" y="359792"/>
                </a:lnTo>
                <a:cubicBezTo>
                  <a:pt x="230838" y="358552"/>
                  <a:pt x="231954" y="356692"/>
                  <a:pt x="233195" y="354211"/>
                </a:cubicBezTo>
                <a:lnTo>
                  <a:pt x="236921" y="351235"/>
                </a:lnTo>
                <a:cubicBezTo>
                  <a:pt x="237417" y="348506"/>
                  <a:pt x="238409" y="346522"/>
                  <a:pt x="239898" y="345282"/>
                </a:cubicBezTo>
                <a:lnTo>
                  <a:pt x="239154" y="337468"/>
                </a:lnTo>
                <a:cubicBezTo>
                  <a:pt x="244862" y="330027"/>
                  <a:pt x="247717" y="325686"/>
                  <a:pt x="247717" y="324446"/>
                </a:cubicBezTo>
                <a:cubicBezTo>
                  <a:pt x="247717" y="320229"/>
                  <a:pt x="250197" y="313904"/>
                  <a:pt x="255158" y="305470"/>
                </a:cubicBezTo>
                <a:lnTo>
                  <a:pt x="255158" y="302493"/>
                </a:lnTo>
                <a:cubicBezTo>
                  <a:pt x="255158" y="297284"/>
                  <a:pt x="257639" y="292696"/>
                  <a:pt x="262600" y="288727"/>
                </a:cubicBezTo>
                <a:cubicBezTo>
                  <a:pt x="263344" y="288727"/>
                  <a:pt x="264584" y="286246"/>
                  <a:pt x="266320" y="281285"/>
                </a:cubicBezTo>
                <a:cubicBezTo>
                  <a:pt x="268057" y="276324"/>
                  <a:pt x="268925" y="273720"/>
                  <a:pt x="268925" y="273472"/>
                </a:cubicBezTo>
                <a:lnTo>
                  <a:pt x="268181" y="269007"/>
                </a:lnTo>
                <a:cubicBezTo>
                  <a:pt x="261236" y="278681"/>
                  <a:pt x="254042" y="285254"/>
                  <a:pt x="246601" y="288727"/>
                </a:cubicBezTo>
                <a:cubicBezTo>
                  <a:pt x="233706" y="301625"/>
                  <a:pt x="225895" y="310431"/>
                  <a:pt x="223166" y="315144"/>
                </a:cubicBezTo>
                <a:cubicBezTo>
                  <a:pt x="221186" y="318368"/>
                  <a:pt x="219699" y="319981"/>
                  <a:pt x="218707" y="319981"/>
                </a:cubicBezTo>
                <a:lnTo>
                  <a:pt x="213870" y="319981"/>
                </a:lnTo>
                <a:cubicBezTo>
                  <a:pt x="212878" y="319981"/>
                  <a:pt x="211142" y="321159"/>
                  <a:pt x="208661" y="323515"/>
                </a:cubicBezTo>
                <a:cubicBezTo>
                  <a:pt x="206181" y="325872"/>
                  <a:pt x="204941" y="327546"/>
                  <a:pt x="204941" y="328538"/>
                </a:cubicBezTo>
                <a:lnTo>
                  <a:pt x="207173" y="335980"/>
                </a:lnTo>
                <a:cubicBezTo>
                  <a:pt x="205933" y="337220"/>
                  <a:pt x="204446" y="339080"/>
                  <a:pt x="202714" y="341561"/>
                </a:cubicBezTo>
                <a:lnTo>
                  <a:pt x="201970" y="342305"/>
                </a:lnTo>
                <a:lnTo>
                  <a:pt x="197877" y="341561"/>
                </a:lnTo>
                <a:lnTo>
                  <a:pt x="196389" y="343793"/>
                </a:lnTo>
                <a:lnTo>
                  <a:pt x="197133" y="349002"/>
                </a:lnTo>
                <a:cubicBezTo>
                  <a:pt x="196885" y="349250"/>
                  <a:pt x="196327" y="350118"/>
                  <a:pt x="195459" y="351607"/>
                </a:cubicBezTo>
                <a:cubicBezTo>
                  <a:pt x="194590" y="353095"/>
                  <a:pt x="190934" y="355824"/>
                  <a:pt x="184488" y="359792"/>
                </a:cubicBezTo>
                <a:cubicBezTo>
                  <a:pt x="181264" y="365993"/>
                  <a:pt x="178287" y="369404"/>
                  <a:pt x="175559" y="370024"/>
                </a:cubicBezTo>
                <a:cubicBezTo>
                  <a:pt x="172830" y="370644"/>
                  <a:pt x="171466" y="372071"/>
                  <a:pt x="171466" y="374303"/>
                </a:cubicBezTo>
                <a:cubicBezTo>
                  <a:pt x="171466" y="380504"/>
                  <a:pt x="167127" y="385837"/>
                  <a:pt x="158449" y="390302"/>
                </a:cubicBezTo>
                <a:cubicBezTo>
                  <a:pt x="157457" y="390798"/>
                  <a:pt x="156341" y="391914"/>
                  <a:pt x="155101" y="393651"/>
                </a:cubicBezTo>
                <a:cubicBezTo>
                  <a:pt x="153860" y="395387"/>
                  <a:pt x="151878" y="397743"/>
                  <a:pt x="149153" y="400720"/>
                </a:cubicBezTo>
                <a:lnTo>
                  <a:pt x="146921" y="404813"/>
                </a:lnTo>
                <a:cubicBezTo>
                  <a:pt x="146425" y="404813"/>
                  <a:pt x="145681" y="405061"/>
                  <a:pt x="144688" y="405557"/>
                </a:cubicBezTo>
                <a:lnTo>
                  <a:pt x="140224" y="406301"/>
                </a:lnTo>
                <a:cubicBezTo>
                  <a:pt x="138983" y="406797"/>
                  <a:pt x="137371" y="410022"/>
                  <a:pt x="135387" y="415975"/>
                </a:cubicBezTo>
                <a:lnTo>
                  <a:pt x="133898" y="417463"/>
                </a:lnTo>
                <a:lnTo>
                  <a:pt x="129439" y="418207"/>
                </a:lnTo>
                <a:cubicBezTo>
                  <a:pt x="128695" y="418703"/>
                  <a:pt x="127703" y="421060"/>
                  <a:pt x="126463" y="425277"/>
                </a:cubicBezTo>
                <a:lnTo>
                  <a:pt x="101168" y="450205"/>
                </a:lnTo>
                <a:lnTo>
                  <a:pt x="84430" y="455786"/>
                </a:lnTo>
                <a:cubicBezTo>
                  <a:pt x="77985" y="457771"/>
                  <a:pt x="72282" y="458763"/>
                  <a:pt x="67321" y="458763"/>
                </a:cubicBezTo>
                <a:cubicBezTo>
                  <a:pt x="59635" y="458763"/>
                  <a:pt x="53684" y="456531"/>
                  <a:pt x="49467" y="452066"/>
                </a:cubicBezTo>
                <a:cubicBezTo>
                  <a:pt x="48971" y="452066"/>
                  <a:pt x="48475" y="451694"/>
                  <a:pt x="47979" y="450949"/>
                </a:cubicBezTo>
                <a:lnTo>
                  <a:pt x="38683" y="452066"/>
                </a:lnTo>
                <a:cubicBezTo>
                  <a:pt x="36947" y="452066"/>
                  <a:pt x="32978" y="449213"/>
                  <a:pt x="26777" y="443508"/>
                </a:cubicBezTo>
                <a:lnTo>
                  <a:pt x="19713" y="439787"/>
                </a:lnTo>
                <a:cubicBezTo>
                  <a:pt x="19713" y="439539"/>
                  <a:pt x="16552" y="435695"/>
                  <a:pt x="10229" y="428253"/>
                </a:cubicBezTo>
                <a:cubicBezTo>
                  <a:pt x="3905" y="420812"/>
                  <a:pt x="744" y="415727"/>
                  <a:pt x="744" y="412998"/>
                </a:cubicBezTo>
                <a:lnTo>
                  <a:pt x="0" y="399976"/>
                </a:lnTo>
                <a:lnTo>
                  <a:pt x="744" y="393279"/>
                </a:lnTo>
                <a:lnTo>
                  <a:pt x="0" y="378024"/>
                </a:lnTo>
                <a:cubicBezTo>
                  <a:pt x="0" y="375543"/>
                  <a:pt x="993" y="372009"/>
                  <a:pt x="2979" y="367420"/>
                </a:cubicBezTo>
                <a:cubicBezTo>
                  <a:pt x="4965" y="362831"/>
                  <a:pt x="6083" y="359730"/>
                  <a:pt x="6331" y="358118"/>
                </a:cubicBezTo>
                <a:cubicBezTo>
                  <a:pt x="6579" y="356506"/>
                  <a:pt x="7573" y="354707"/>
                  <a:pt x="9313" y="352723"/>
                </a:cubicBezTo>
                <a:lnTo>
                  <a:pt x="10057" y="347514"/>
                </a:lnTo>
                <a:cubicBezTo>
                  <a:pt x="10057" y="344537"/>
                  <a:pt x="10926" y="342243"/>
                  <a:pt x="12664" y="340631"/>
                </a:cubicBezTo>
                <a:cubicBezTo>
                  <a:pt x="14403" y="339018"/>
                  <a:pt x="15768" y="337468"/>
                  <a:pt x="16760" y="335980"/>
                </a:cubicBezTo>
                <a:lnTo>
                  <a:pt x="18254" y="334491"/>
                </a:lnTo>
                <a:lnTo>
                  <a:pt x="24213" y="335236"/>
                </a:lnTo>
                <a:lnTo>
                  <a:pt x="21981" y="329282"/>
                </a:lnTo>
                <a:cubicBezTo>
                  <a:pt x="21981" y="328786"/>
                  <a:pt x="22229" y="328538"/>
                  <a:pt x="22725" y="328538"/>
                </a:cubicBezTo>
                <a:lnTo>
                  <a:pt x="26074" y="328538"/>
                </a:lnTo>
                <a:lnTo>
                  <a:pt x="24213" y="323701"/>
                </a:lnTo>
                <a:lnTo>
                  <a:pt x="21981" y="323701"/>
                </a:lnTo>
                <a:cubicBezTo>
                  <a:pt x="19992" y="323701"/>
                  <a:pt x="18998" y="322461"/>
                  <a:pt x="18998" y="319981"/>
                </a:cubicBezTo>
                <a:cubicBezTo>
                  <a:pt x="18998" y="316508"/>
                  <a:pt x="21109" y="312167"/>
                  <a:pt x="25329" y="306958"/>
                </a:cubicBezTo>
                <a:lnTo>
                  <a:pt x="25329" y="303238"/>
                </a:lnTo>
                <a:cubicBezTo>
                  <a:pt x="25329" y="299021"/>
                  <a:pt x="30048" y="291703"/>
                  <a:pt x="39485" y="281285"/>
                </a:cubicBezTo>
                <a:lnTo>
                  <a:pt x="45072" y="282030"/>
                </a:lnTo>
                <a:lnTo>
                  <a:pt x="44328" y="274216"/>
                </a:lnTo>
                <a:lnTo>
                  <a:pt x="46566" y="269007"/>
                </a:lnTo>
                <a:cubicBezTo>
                  <a:pt x="47807" y="266031"/>
                  <a:pt x="48799" y="263178"/>
                  <a:pt x="49543" y="260449"/>
                </a:cubicBezTo>
                <a:lnTo>
                  <a:pt x="54014" y="259705"/>
                </a:lnTo>
                <a:lnTo>
                  <a:pt x="54758" y="255240"/>
                </a:lnTo>
                <a:lnTo>
                  <a:pt x="54758" y="251520"/>
                </a:lnTo>
                <a:cubicBezTo>
                  <a:pt x="54758" y="245815"/>
                  <a:pt x="57366" y="242714"/>
                  <a:pt x="62583" y="242218"/>
                </a:cubicBezTo>
                <a:cubicBezTo>
                  <a:pt x="61591" y="239241"/>
                  <a:pt x="61095" y="237257"/>
                  <a:pt x="61095" y="236265"/>
                </a:cubicBezTo>
                <a:cubicBezTo>
                  <a:pt x="61095" y="234777"/>
                  <a:pt x="62087" y="233040"/>
                  <a:pt x="64071" y="231056"/>
                </a:cubicBezTo>
                <a:lnTo>
                  <a:pt x="66309" y="226219"/>
                </a:lnTo>
                <a:cubicBezTo>
                  <a:pt x="67798" y="223242"/>
                  <a:pt x="69970" y="220328"/>
                  <a:pt x="72826" y="217475"/>
                </a:cubicBezTo>
                <a:cubicBezTo>
                  <a:pt x="75683" y="214623"/>
                  <a:pt x="77856" y="211336"/>
                  <a:pt x="79346" y="207615"/>
                </a:cubicBezTo>
                <a:cubicBezTo>
                  <a:pt x="80837" y="203895"/>
                  <a:pt x="82576" y="200794"/>
                  <a:pt x="84564" y="198314"/>
                </a:cubicBezTo>
                <a:lnTo>
                  <a:pt x="85308" y="194965"/>
                </a:lnTo>
                <a:cubicBezTo>
                  <a:pt x="88537" y="189260"/>
                  <a:pt x="92757" y="183679"/>
                  <a:pt x="97970" y="178222"/>
                </a:cubicBezTo>
                <a:lnTo>
                  <a:pt x="110266" y="165199"/>
                </a:lnTo>
                <a:cubicBezTo>
                  <a:pt x="112006" y="164703"/>
                  <a:pt x="113869" y="161789"/>
                  <a:pt x="115856" y="156456"/>
                </a:cubicBezTo>
                <a:cubicBezTo>
                  <a:pt x="117842" y="151123"/>
                  <a:pt x="120450" y="148456"/>
                  <a:pt x="123678" y="148456"/>
                </a:cubicBezTo>
                <a:lnTo>
                  <a:pt x="125166" y="148456"/>
                </a:lnTo>
                <a:cubicBezTo>
                  <a:pt x="126158" y="149449"/>
                  <a:pt x="126905" y="149945"/>
                  <a:pt x="127405" y="149945"/>
                </a:cubicBezTo>
                <a:cubicBezTo>
                  <a:pt x="127901" y="149945"/>
                  <a:pt x="128149" y="149697"/>
                  <a:pt x="128149" y="149200"/>
                </a:cubicBezTo>
                <a:lnTo>
                  <a:pt x="127405" y="143247"/>
                </a:lnTo>
                <a:cubicBezTo>
                  <a:pt x="132369" y="138286"/>
                  <a:pt x="134852" y="134938"/>
                  <a:pt x="134852" y="133201"/>
                </a:cubicBezTo>
                <a:cubicBezTo>
                  <a:pt x="134852" y="129233"/>
                  <a:pt x="141061" y="123156"/>
                  <a:pt x="153479" y="114970"/>
                </a:cubicBezTo>
                <a:cubicBezTo>
                  <a:pt x="154967" y="114474"/>
                  <a:pt x="156270" y="112862"/>
                  <a:pt x="157388" y="110133"/>
                </a:cubicBezTo>
                <a:cubicBezTo>
                  <a:pt x="158506" y="107405"/>
                  <a:pt x="162542" y="103436"/>
                  <a:pt x="169495" y="98227"/>
                </a:cubicBezTo>
                <a:lnTo>
                  <a:pt x="172477" y="95250"/>
                </a:lnTo>
                <a:cubicBezTo>
                  <a:pt x="176698" y="91778"/>
                  <a:pt x="179927" y="89297"/>
                  <a:pt x="182163" y="87809"/>
                </a:cubicBezTo>
                <a:cubicBezTo>
                  <a:pt x="185639" y="78879"/>
                  <a:pt x="193090" y="73298"/>
                  <a:pt x="204516" y="71066"/>
                </a:cubicBezTo>
                <a:lnTo>
                  <a:pt x="206749" y="69205"/>
                </a:lnTo>
                <a:cubicBezTo>
                  <a:pt x="207741" y="64244"/>
                  <a:pt x="210845" y="61516"/>
                  <a:pt x="216062" y="61020"/>
                </a:cubicBezTo>
                <a:cubicBezTo>
                  <a:pt x="223496" y="52338"/>
                  <a:pt x="231797" y="47997"/>
                  <a:pt x="240967" y="47997"/>
                </a:cubicBezTo>
                <a:cubicBezTo>
                  <a:pt x="240471" y="46509"/>
                  <a:pt x="240223" y="45021"/>
                  <a:pt x="240223" y="43532"/>
                </a:cubicBezTo>
                <a:cubicBezTo>
                  <a:pt x="240223" y="40308"/>
                  <a:pt x="241958" y="38696"/>
                  <a:pt x="245426" y="38696"/>
                </a:cubicBezTo>
                <a:cubicBezTo>
                  <a:pt x="245922" y="38696"/>
                  <a:pt x="247783" y="39316"/>
                  <a:pt x="251007" y="40556"/>
                </a:cubicBezTo>
                <a:cubicBezTo>
                  <a:pt x="253980" y="34851"/>
                  <a:pt x="257139" y="31254"/>
                  <a:pt x="260484" y="29766"/>
                </a:cubicBezTo>
                <a:cubicBezTo>
                  <a:pt x="263828" y="28278"/>
                  <a:pt x="266121" y="26913"/>
                  <a:pt x="267361" y="25673"/>
                </a:cubicBezTo>
                <a:cubicBezTo>
                  <a:pt x="268601" y="24433"/>
                  <a:pt x="270212" y="23441"/>
                  <a:pt x="272192" y="22697"/>
                </a:cubicBezTo>
                <a:cubicBezTo>
                  <a:pt x="272688" y="22200"/>
                  <a:pt x="274362" y="21704"/>
                  <a:pt x="277212" y="21208"/>
                </a:cubicBezTo>
                <a:cubicBezTo>
                  <a:pt x="280063" y="20712"/>
                  <a:pt x="283471" y="18480"/>
                  <a:pt x="287435" y="14511"/>
                </a:cubicBezTo>
                <a:cubicBezTo>
                  <a:pt x="288428" y="14511"/>
                  <a:pt x="291030" y="13271"/>
                  <a:pt x="295243" y="10790"/>
                </a:cubicBezTo>
                <a:lnTo>
                  <a:pt x="297476" y="10790"/>
                </a:lnTo>
                <a:lnTo>
                  <a:pt x="298964" y="11534"/>
                </a:lnTo>
                <a:cubicBezTo>
                  <a:pt x="304173" y="6822"/>
                  <a:pt x="308514" y="4465"/>
                  <a:pt x="311986" y="4465"/>
                </a:cubicBezTo>
                <a:lnTo>
                  <a:pt x="322404" y="744"/>
                </a:lnTo>
                <a:cubicBezTo>
                  <a:pt x="323893" y="744"/>
                  <a:pt x="325443" y="1116"/>
                  <a:pt x="327055" y="1861"/>
                </a:cubicBezTo>
                <a:cubicBezTo>
                  <a:pt x="328667" y="2605"/>
                  <a:pt x="329722" y="2977"/>
                  <a:pt x="330218" y="2977"/>
                </a:cubicBezTo>
                <a:cubicBezTo>
                  <a:pt x="331210" y="2977"/>
                  <a:pt x="333690" y="1985"/>
                  <a:pt x="3376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651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5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ppt_x"/>
                                          </p:val>
                                        </p:tav>
                                        <p:tav tm="100000">
                                          <p:val>
                                            <p:strVal val="#ppt_x"/>
                                          </p:val>
                                        </p:tav>
                                      </p:tavLst>
                                    </p:anim>
                                    <p:anim calcmode="lin" valueType="num">
                                      <p:cBhvr additive="base">
                                        <p:cTn id="8" dur="1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Custom Layout">
    <p:bg>
      <p:bgPr>
        <a:gradFill>
          <a:gsLst>
            <a:gs pos="0">
              <a:schemeClr val="accent1"/>
            </a:gs>
            <a:gs pos="85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Rectangle: Single Corner Rounded 1">
            <a:extLst>
              <a:ext uri="{FF2B5EF4-FFF2-40B4-BE49-F238E27FC236}">
                <a16:creationId xmlns:a16="http://schemas.microsoft.com/office/drawing/2014/main" id="{38F0671C-EA9F-4E8C-A178-AC32DCE7283D}"/>
              </a:ext>
            </a:extLst>
          </p:cNvPr>
          <p:cNvSpPr/>
          <p:nvPr userDrawn="1"/>
        </p:nvSpPr>
        <p:spPr>
          <a:xfrm flipH="1">
            <a:off x="-2" y="1028700"/>
            <a:ext cx="12192001" cy="5829301"/>
          </a:xfrm>
          <a:prstGeom prst="round1Rect">
            <a:avLst>
              <a:gd name="adj" fmla="val 16763"/>
            </a:avLst>
          </a:prstGeom>
          <a:solidFill>
            <a:schemeClr val="bg1"/>
          </a:soli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icture Placeholder 4">
            <a:extLst>
              <a:ext uri="{FF2B5EF4-FFF2-40B4-BE49-F238E27FC236}">
                <a16:creationId xmlns:a16="http://schemas.microsoft.com/office/drawing/2014/main" id="{877576C4-D73F-4FB7-84BE-7AEF093C3978}"/>
              </a:ext>
            </a:extLst>
          </p:cNvPr>
          <p:cNvSpPr>
            <a:spLocks noGrp="1"/>
          </p:cNvSpPr>
          <p:nvPr>
            <p:ph type="pic" sz="quarter" idx="10" hasCustomPrompt="1"/>
          </p:nvPr>
        </p:nvSpPr>
        <p:spPr>
          <a:xfrm>
            <a:off x="4455056" y="1893571"/>
            <a:ext cx="7736942" cy="4964430"/>
          </a:xfrm>
          <a:custGeom>
            <a:avLst/>
            <a:gdLst>
              <a:gd name="connsiteX0" fmla="*/ 1365466 w 7736942"/>
              <a:gd name="connsiteY0" fmla="*/ 0 h 4964430"/>
              <a:gd name="connsiteX1" fmla="*/ 7736942 w 7736942"/>
              <a:gd name="connsiteY1" fmla="*/ 0 h 4964430"/>
              <a:gd name="connsiteX2" fmla="*/ 7736942 w 7736942"/>
              <a:gd name="connsiteY2" fmla="*/ 4964430 h 4964430"/>
              <a:gd name="connsiteX3" fmla="*/ 0 w 7736942"/>
              <a:gd name="connsiteY3" fmla="*/ 4964430 h 4964430"/>
              <a:gd name="connsiteX4" fmla="*/ 0 w 7736942"/>
              <a:gd name="connsiteY4" fmla="*/ 1365466 h 4964430"/>
              <a:gd name="connsiteX5" fmla="*/ 1365466 w 7736942"/>
              <a:gd name="connsiteY5" fmla="*/ 0 h 496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36942" h="4964430">
                <a:moveTo>
                  <a:pt x="1365466" y="0"/>
                </a:moveTo>
                <a:lnTo>
                  <a:pt x="7736942" y="0"/>
                </a:lnTo>
                <a:lnTo>
                  <a:pt x="7736942" y="4964430"/>
                </a:lnTo>
                <a:lnTo>
                  <a:pt x="0" y="4964430"/>
                </a:lnTo>
                <a:lnTo>
                  <a:pt x="0" y="1365466"/>
                </a:lnTo>
                <a:cubicBezTo>
                  <a:pt x="0" y="611340"/>
                  <a:pt x="611340" y="0"/>
                  <a:pt x="1365466" y="0"/>
                </a:cubicBez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grpSp>
        <p:nvGrpSpPr>
          <p:cNvPr id="4" name="Group 58">
            <a:extLst>
              <a:ext uri="{FF2B5EF4-FFF2-40B4-BE49-F238E27FC236}">
                <a16:creationId xmlns:a16="http://schemas.microsoft.com/office/drawing/2014/main" id="{56B78595-3DD2-450F-B4F1-AA75B2D609CF}"/>
              </a:ext>
            </a:extLst>
          </p:cNvPr>
          <p:cNvGrpSpPr>
            <a:grpSpLocks noChangeAspect="1"/>
          </p:cNvGrpSpPr>
          <p:nvPr userDrawn="1"/>
        </p:nvGrpSpPr>
        <p:grpSpPr bwMode="auto">
          <a:xfrm>
            <a:off x="450560" y="340429"/>
            <a:ext cx="482890" cy="486927"/>
            <a:chOff x="3544" y="339"/>
            <a:chExt cx="2392" cy="2412"/>
          </a:xfrm>
        </p:grpSpPr>
        <p:sp>
          <p:nvSpPr>
            <p:cNvPr id="6" name="Freeform 60">
              <a:extLst>
                <a:ext uri="{FF2B5EF4-FFF2-40B4-BE49-F238E27FC236}">
                  <a16:creationId xmlns:a16="http://schemas.microsoft.com/office/drawing/2014/main" id="{76F0C039-8277-45C0-B215-44E04E780562}"/>
                </a:ext>
              </a:extLst>
            </p:cNvPr>
            <p:cNvSpPr>
              <a:spLocks/>
            </p:cNvSpPr>
            <p:nvPr/>
          </p:nvSpPr>
          <p:spPr bwMode="auto">
            <a:xfrm>
              <a:off x="3544" y="873"/>
              <a:ext cx="676" cy="1742"/>
            </a:xfrm>
            <a:custGeom>
              <a:avLst/>
              <a:gdLst>
                <a:gd name="T0" fmla="*/ 198 w 395"/>
                <a:gd name="T1" fmla="*/ 881 h 1015"/>
                <a:gd name="T2" fmla="*/ 348 w 395"/>
                <a:gd name="T3" fmla="*/ 1015 h 1015"/>
                <a:gd name="T4" fmla="*/ 227 w 395"/>
                <a:gd name="T5" fmla="*/ 344 h 1015"/>
                <a:gd name="T6" fmla="*/ 230 w 395"/>
                <a:gd name="T7" fmla="*/ 0 h 1015"/>
                <a:gd name="T8" fmla="*/ 198 w 395"/>
                <a:gd name="T9" fmla="*/ 881 h 1015"/>
              </a:gdLst>
              <a:ahLst/>
              <a:cxnLst>
                <a:cxn ang="0">
                  <a:pos x="T0" y="T1"/>
                </a:cxn>
                <a:cxn ang="0">
                  <a:pos x="T2" y="T3"/>
                </a:cxn>
                <a:cxn ang="0">
                  <a:pos x="T4" y="T5"/>
                </a:cxn>
                <a:cxn ang="0">
                  <a:pos x="T6" y="T7"/>
                </a:cxn>
                <a:cxn ang="0">
                  <a:pos x="T8" y="T9"/>
                </a:cxn>
              </a:cxnLst>
              <a:rect l="0" t="0" r="r" b="b"/>
              <a:pathLst>
                <a:path w="395" h="1015">
                  <a:moveTo>
                    <a:pt x="198" y="881"/>
                  </a:moveTo>
                  <a:cubicBezTo>
                    <a:pt x="237" y="936"/>
                    <a:pt x="288" y="981"/>
                    <a:pt x="348" y="1015"/>
                  </a:cubicBezTo>
                  <a:cubicBezTo>
                    <a:pt x="395" y="701"/>
                    <a:pt x="285" y="519"/>
                    <a:pt x="227" y="344"/>
                  </a:cubicBezTo>
                  <a:cubicBezTo>
                    <a:pt x="191" y="236"/>
                    <a:pt x="175" y="131"/>
                    <a:pt x="230" y="0"/>
                  </a:cubicBezTo>
                  <a:cubicBezTo>
                    <a:pt x="67" y="303"/>
                    <a:pt x="0" y="628"/>
                    <a:pt x="198" y="8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1">
              <a:extLst>
                <a:ext uri="{FF2B5EF4-FFF2-40B4-BE49-F238E27FC236}">
                  <a16:creationId xmlns:a16="http://schemas.microsoft.com/office/drawing/2014/main" id="{16A13F73-0F17-4C62-8727-8A392E055C41}"/>
                </a:ext>
              </a:extLst>
            </p:cNvPr>
            <p:cNvSpPr>
              <a:spLocks/>
            </p:cNvSpPr>
            <p:nvPr/>
          </p:nvSpPr>
          <p:spPr bwMode="auto">
            <a:xfrm>
              <a:off x="3544" y="873"/>
              <a:ext cx="393" cy="1512"/>
            </a:xfrm>
            <a:custGeom>
              <a:avLst/>
              <a:gdLst>
                <a:gd name="T0" fmla="*/ 126 w 230"/>
                <a:gd name="T1" fmla="*/ 592 h 881"/>
                <a:gd name="T2" fmla="*/ 227 w 230"/>
                <a:gd name="T3" fmla="*/ 344 h 881"/>
                <a:gd name="T4" fmla="*/ 230 w 230"/>
                <a:gd name="T5" fmla="*/ 0 h 881"/>
                <a:gd name="T6" fmla="*/ 198 w 230"/>
                <a:gd name="T7" fmla="*/ 881 h 881"/>
                <a:gd name="T8" fmla="*/ 126 w 230"/>
                <a:gd name="T9" fmla="*/ 592 h 881"/>
              </a:gdLst>
              <a:ahLst/>
              <a:cxnLst>
                <a:cxn ang="0">
                  <a:pos x="T0" y="T1"/>
                </a:cxn>
                <a:cxn ang="0">
                  <a:pos x="T2" y="T3"/>
                </a:cxn>
                <a:cxn ang="0">
                  <a:pos x="T4" y="T5"/>
                </a:cxn>
                <a:cxn ang="0">
                  <a:pos x="T6" y="T7"/>
                </a:cxn>
                <a:cxn ang="0">
                  <a:pos x="T8" y="T9"/>
                </a:cxn>
              </a:cxnLst>
              <a:rect l="0" t="0" r="r" b="b"/>
              <a:pathLst>
                <a:path w="230" h="881">
                  <a:moveTo>
                    <a:pt x="126" y="592"/>
                  </a:moveTo>
                  <a:cubicBezTo>
                    <a:pt x="135" y="494"/>
                    <a:pt x="175" y="415"/>
                    <a:pt x="227" y="344"/>
                  </a:cubicBezTo>
                  <a:cubicBezTo>
                    <a:pt x="191" y="236"/>
                    <a:pt x="175" y="131"/>
                    <a:pt x="230" y="0"/>
                  </a:cubicBezTo>
                  <a:cubicBezTo>
                    <a:pt x="67" y="303"/>
                    <a:pt x="0" y="628"/>
                    <a:pt x="198" y="881"/>
                  </a:cubicBezTo>
                  <a:cubicBezTo>
                    <a:pt x="144" y="803"/>
                    <a:pt x="116" y="706"/>
                    <a:pt x="126" y="5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2">
              <a:extLst>
                <a:ext uri="{FF2B5EF4-FFF2-40B4-BE49-F238E27FC236}">
                  <a16:creationId xmlns:a16="http://schemas.microsoft.com/office/drawing/2014/main" id="{10195139-198D-4165-B859-1B3440D5DDEE}"/>
                </a:ext>
              </a:extLst>
            </p:cNvPr>
            <p:cNvSpPr>
              <a:spLocks/>
            </p:cNvSpPr>
            <p:nvPr/>
          </p:nvSpPr>
          <p:spPr bwMode="auto">
            <a:xfrm>
              <a:off x="4064" y="772"/>
              <a:ext cx="1872" cy="1979"/>
            </a:xfrm>
            <a:custGeom>
              <a:avLst/>
              <a:gdLst>
                <a:gd name="T0" fmla="*/ 543 w 1094"/>
                <a:gd name="T1" fmla="*/ 1089 h 1153"/>
                <a:gd name="T2" fmla="*/ 875 w 1094"/>
                <a:gd name="T3" fmla="*/ 0 h 1153"/>
                <a:gd name="T4" fmla="*/ 749 w 1094"/>
                <a:gd name="T5" fmla="*/ 304 h 1153"/>
                <a:gd name="T6" fmla="*/ 230 w 1094"/>
                <a:gd name="T7" fmla="*/ 1138 h 1153"/>
                <a:gd name="T8" fmla="*/ 543 w 1094"/>
                <a:gd name="T9" fmla="*/ 1089 h 1153"/>
              </a:gdLst>
              <a:ahLst/>
              <a:cxnLst>
                <a:cxn ang="0">
                  <a:pos x="T0" y="T1"/>
                </a:cxn>
                <a:cxn ang="0">
                  <a:pos x="T2" y="T3"/>
                </a:cxn>
                <a:cxn ang="0">
                  <a:pos x="T4" y="T5"/>
                </a:cxn>
                <a:cxn ang="0">
                  <a:pos x="T6" y="T7"/>
                </a:cxn>
                <a:cxn ang="0">
                  <a:pos x="T8" y="T9"/>
                </a:cxn>
              </a:cxnLst>
              <a:rect l="0" t="0" r="r" b="b"/>
              <a:pathLst>
                <a:path w="1094" h="1153">
                  <a:moveTo>
                    <a:pt x="543" y="1089"/>
                  </a:moveTo>
                  <a:cubicBezTo>
                    <a:pt x="882" y="954"/>
                    <a:pt x="1094" y="573"/>
                    <a:pt x="875" y="0"/>
                  </a:cubicBezTo>
                  <a:cubicBezTo>
                    <a:pt x="899" y="121"/>
                    <a:pt x="841" y="217"/>
                    <a:pt x="749" y="304"/>
                  </a:cubicBezTo>
                  <a:cubicBezTo>
                    <a:pt x="499" y="542"/>
                    <a:pt x="0" y="715"/>
                    <a:pt x="230" y="1138"/>
                  </a:cubicBezTo>
                  <a:cubicBezTo>
                    <a:pt x="335" y="1153"/>
                    <a:pt x="445" y="1138"/>
                    <a:pt x="543" y="108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3">
              <a:extLst>
                <a:ext uri="{FF2B5EF4-FFF2-40B4-BE49-F238E27FC236}">
                  <a16:creationId xmlns:a16="http://schemas.microsoft.com/office/drawing/2014/main" id="{57DCE0AA-CEFB-47AE-BF5E-B59AA054DB99}"/>
                </a:ext>
              </a:extLst>
            </p:cNvPr>
            <p:cNvSpPr>
              <a:spLocks/>
            </p:cNvSpPr>
            <p:nvPr/>
          </p:nvSpPr>
          <p:spPr bwMode="auto">
            <a:xfrm>
              <a:off x="4993" y="772"/>
              <a:ext cx="943" cy="1869"/>
            </a:xfrm>
            <a:custGeom>
              <a:avLst/>
              <a:gdLst>
                <a:gd name="T0" fmla="*/ 206 w 551"/>
                <a:gd name="T1" fmla="*/ 304 h 1089"/>
                <a:gd name="T2" fmla="*/ 194 w 551"/>
                <a:gd name="T3" fmla="*/ 910 h 1089"/>
                <a:gd name="T4" fmla="*/ 0 w 551"/>
                <a:gd name="T5" fmla="*/ 1089 h 1089"/>
                <a:gd name="T6" fmla="*/ 332 w 551"/>
                <a:gd name="T7" fmla="*/ 0 h 1089"/>
                <a:gd name="T8" fmla="*/ 206 w 551"/>
                <a:gd name="T9" fmla="*/ 304 h 1089"/>
              </a:gdLst>
              <a:ahLst/>
              <a:cxnLst>
                <a:cxn ang="0">
                  <a:pos x="T0" y="T1"/>
                </a:cxn>
                <a:cxn ang="0">
                  <a:pos x="T2" y="T3"/>
                </a:cxn>
                <a:cxn ang="0">
                  <a:pos x="T4" y="T5"/>
                </a:cxn>
                <a:cxn ang="0">
                  <a:pos x="T6" y="T7"/>
                </a:cxn>
                <a:cxn ang="0">
                  <a:pos x="T8" y="T9"/>
                </a:cxn>
              </a:cxnLst>
              <a:rect l="0" t="0" r="r" b="b"/>
              <a:pathLst>
                <a:path w="551" h="1089">
                  <a:moveTo>
                    <a:pt x="206" y="304"/>
                  </a:moveTo>
                  <a:cubicBezTo>
                    <a:pt x="289" y="511"/>
                    <a:pt x="301" y="736"/>
                    <a:pt x="194" y="910"/>
                  </a:cubicBezTo>
                  <a:cubicBezTo>
                    <a:pt x="143" y="992"/>
                    <a:pt x="75" y="1051"/>
                    <a:pt x="0" y="1089"/>
                  </a:cubicBezTo>
                  <a:cubicBezTo>
                    <a:pt x="339" y="954"/>
                    <a:pt x="551" y="573"/>
                    <a:pt x="332" y="0"/>
                  </a:cubicBezTo>
                  <a:cubicBezTo>
                    <a:pt x="356" y="121"/>
                    <a:pt x="298" y="217"/>
                    <a:pt x="206"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4">
              <a:extLst>
                <a:ext uri="{FF2B5EF4-FFF2-40B4-BE49-F238E27FC236}">
                  <a16:creationId xmlns:a16="http://schemas.microsoft.com/office/drawing/2014/main" id="{1E44CD1C-7723-410F-8A1E-E1A383AA75CA}"/>
                </a:ext>
              </a:extLst>
            </p:cNvPr>
            <p:cNvSpPr>
              <a:spLocks/>
            </p:cNvSpPr>
            <p:nvPr/>
          </p:nvSpPr>
          <p:spPr bwMode="auto">
            <a:xfrm>
              <a:off x="5224" y="772"/>
              <a:ext cx="378" cy="522"/>
            </a:xfrm>
            <a:custGeom>
              <a:avLst/>
              <a:gdLst>
                <a:gd name="T0" fmla="*/ 71 w 221"/>
                <a:gd name="T1" fmla="*/ 304 h 304"/>
                <a:gd name="T2" fmla="*/ 197 w 221"/>
                <a:gd name="T3" fmla="*/ 0 h 304"/>
                <a:gd name="T4" fmla="*/ 0 w 221"/>
                <a:gd name="T5" fmla="*/ 160 h 304"/>
                <a:gd name="T6" fmla="*/ 71 w 221"/>
                <a:gd name="T7" fmla="*/ 304 h 304"/>
              </a:gdLst>
              <a:ahLst/>
              <a:cxnLst>
                <a:cxn ang="0">
                  <a:pos x="T0" y="T1"/>
                </a:cxn>
                <a:cxn ang="0">
                  <a:pos x="T2" y="T3"/>
                </a:cxn>
                <a:cxn ang="0">
                  <a:pos x="T4" y="T5"/>
                </a:cxn>
                <a:cxn ang="0">
                  <a:pos x="T6" y="T7"/>
                </a:cxn>
              </a:cxnLst>
              <a:rect l="0" t="0" r="r" b="b"/>
              <a:pathLst>
                <a:path w="221" h="304">
                  <a:moveTo>
                    <a:pt x="71" y="304"/>
                  </a:moveTo>
                  <a:cubicBezTo>
                    <a:pt x="163" y="217"/>
                    <a:pt x="221" y="121"/>
                    <a:pt x="197" y="0"/>
                  </a:cubicBezTo>
                  <a:cubicBezTo>
                    <a:pt x="138" y="72"/>
                    <a:pt x="72" y="123"/>
                    <a:pt x="0" y="160"/>
                  </a:cubicBezTo>
                  <a:cubicBezTo>
                    <a:pt x="27" y="207"/>
                    <a:pt x="51" y="255"/>
                    <a:pt x="71"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5">
              <a:extLst>
                <a:ext uri="{FF2B5EF4-FFF2-40B4-BE49-F238E27FC236}">
                  <a16:creationId xmlns:a16="http://schemas.microsoft.com/office/drawing/2014/main" id="{43618241-534F-4A73-AA2A-E39BCBC1653F}"/>
                </a:ext>
              </a:extLst>
            </p:cNvPr>
            <p:cNvSpPr>
              <a:spLocks/>
            </p:cNvSpPr>
            <p:nvPr/>
          </p:nvSpPr>
          <p:spPr bwMode="auto">
            <a:xfrm>
              <a:off x="3918" y="772"/>
              <a:ext cx="1824" cy="1953"/>
            </a:xfrm>
            <a:custGeom>
              <a:avLst/>
              <a:gdLst>
                <a:gd name="T0" fmla="*/ 315 w 1066"/>
                <a:gd name="T1" fmla="*/ 1138 h 1138"/>
                <a:gd name="T2" fmla="*/ 960 w 1066"/>
                <a:gd name="T3" fmla="*/ 0 h 1138"/>
                <a:gd name="T4" fmla="*/ 315 w 1066"/>
                <a:gd name="T5" fmla="*/ 1138 h 1138"/>
              </a:gdLst>
              <a:ahLst/>
              <a:cxnLst>
                <a:cxn ang="0">
                  <a:pos x="T0" y="T1"/>
                </a:cxn>
                <a:cxn ang="0">
                  <a:pos x="T2" y="T3"/>
                </a:cxn>
                <a:cxn ang="0">
                  <a:pos x="T4" y="T5"/>
                </a:cxn>
              </a:cxnLst>
              <a:rect l="0" t="0" r="r" b="b"/>
              <a:pathLst>
                <a:path w="1066" h="1138">
                  <a:moveTo>
                    <a:pt x="315" y="1138"/>
                  </a:moveTo>
                  <a:cubicBezTo>
                    <a:pt x="23" y="573"/>
                    <a:pt x="1066" y="458"/>
                    <a:pt x="960" y="0"/>
                  </a:cubicBezTo>
                  <a:cubicBezTo>
                    <a:pt x="1051" y="449"/>
                    <a:pt x="0" y="560"/>
                    <a:pt x="315" y="113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6">
              <a:extLst>
                <a:ext uri="{FF2B5EF4-FFF2-40B4-BE49-F238E27FC236}">
                  <a16:creationId xmlns:a16="http://schemas.microsoft.com/office/drawing/2014/main" id="{488ABB72-1743-4D14-B423-5494BFB59D73}"/>
                </a:ext>
              </a:extLst>
            </p:cNvPr>
            <p:cNvSpPr>
              <a:spLocks/>
            </p:cNvSpPr>
            <p:nvPr/>
          </p:nvSpPr>
          <p:spPr bwMode="auto">
            <a:xfrm>
              <a:off x="3665" y="873"/>
              <a:ext cx="606" cy="1742"/>
            </a:xfrm>
            <a:custGeom>
              <a:avLst/>
              <a:gdLst>
                <a:gd name="T0" fmla="*/ 277 w 354"/>
                <a:gd name="T1" fmla="*/ 1015 h 1015"/>
                <a:gd name="T2" fmla="*/ 159 w 354"/>
                <a:gd name="T3" fmla="*/ 0 h 1015"/>
                <a:gd name="T4" fmla="*/ 277 w 354"/>
                <a:gd name="T5" fmla="*/ 1015 h 1015"/>
              </a:gdLst>
              <a:ahLst/>
              <a:cxnLst>
                <a:cxn ang="0">
                  <a:pos x="T0" y="T1"/>
                </a:cxn>
                <a:cxn ang="0">
                  <a:pos x="T2" y="T3"/>
                </a:cxn>
                <a:cxn ang="0">
                  <a:pos x="T4" y="T5"/>
                </a:cxn>
              </a:cxnLst>
              <a:rect l="0" t="0" r="r" b="b"/>
              <a:pathLst>
                <a:path w="354" h="1015">
                  <a:moveTo>
                    <a:pt x="277" y="1015"/>
                  </a:moveTo>
                  <a:cubicBezTo>
                    <a:pt x="354" y="506"/>
                    <a:pt x="16" y="342"/>
                    <a:pt x="159" y="0"/>
                  </a:cubicBezTo>
                  <a:cubicBezTo>
                    <a:pt x="0" y="344"/>
                    <a:pt x="324" y="510"/>
                    <a:pt x="277" y="101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7">
              <a:extLst>
                <a:ext uri="{FF2B5EF4-FFF2-40B4-BE49-F238E27FC236}">
                  <a16:creationId xmlns:a16="http://schemas.microsoft.com/office/drawing/2014/main" id="{73E7D115-89D2-4E21-91DA-52F2DCB12A1D}"/>
                </a:ext>
              </a:extLst>
            </p:cNvPr>
            <p:cNvSpPr>
              <a:spLocks/>
            </p:cNvSpPr>
            <p:nvPr/>
          </p:nvSpPr>
          <p:spPr bwMode="auto">
            <a:xfrm>
              <a:off x="3843" y="873"/>
              <a:ext cx="385" cy="591"/>
            </a:xfrm>
            <a:custGeom>
              <a:avLst/>
              <a:gdLst>
                <a:gd name="T0" fmla="*/ 52 w 225"/>
                <a:gd name="T1" fmla="*/ 344 h 344"/>
                <a:gd name="T2" fmla="*/ 225 w 225"/>
                <a:gd name="T3" fmla="*/ 140 h 344"/>
                <a:gd name="T4" fmla="*/ 55 w 225"/>
                <a:gd name="T5" fmla="*/ 0 h 344"/>
                <a:gd name="T6" fmla="*/ 52 w 225"/>
                <a:gd name="T7" fmla="*/ 344 h 344"/>
              </a:gdLst>
              <a:ahLst/>
              <a:cxnLst>
                <a:cxn ang="0">
                  <a:pos x="T0" y="T1"/>
                </a:cxn>
                <a:cxn ang="0">
                  <a:pos x="T2" y="T3"/>
                </a:cxn>
                <a:cxn ang="0">
                  <a:pos x="T4" y="T5"/>
                </a:cxn>
                <a:cxn ang="0">
                  <a:pos x="T6" y="T7"/>
                </a:cxn>
              </a:cxnLst>
              <a:rect l="0" t="0" r="r" b="b"/>
              <a:pathLst>
                <a:path w="225" h="344">
                  <a:moveTo>
                    <a:pt x="52" y="344"/>
                  </a:moveTo>
                  <a:cubicBezTo>
                    <a:pt x="105" y="273"/>
                    <a:pt x="169" y="208"/>
                    <a:pt x="225" y="140"/>
                  </a:cubicBezTo>
                  <a:cubicBezTo>
                    <a:pt x="152" y="106"/>
                    <a:pt x="84" y="70"/>
                    <a:pt x="55" y="0"/>
                  </a:cubicBezTo>
                  <a:cubicBezTo>
                    <a:pt x="0" y="131"/>
                    <a:pt x="16" y="236"/>
                    <a:pt x="52" y="34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8">
              <a:extLst>
                <a:ext uri="{FF2B5EF4-FFF2-40B4-BE49-F238E27FC236}">
                  <a16:creationId xmlns:a16="http://schemas.microsoft.com/office/drawing/2014/main" id="{99ABC354-D313-4AFB-B6F1-B557ACE3BDF3}"/>
                </a:ext>
              </a:extLst>
            </p:cNvPr>
            <p:cNvSpPr>
              <a:spLocks/>
            </p:cNvSpPr>
            <p:nvPr/>
          </p:nvSpPr>
          <p:spPr bwMode="auto">
            <a:xfrm>
              <a:off x="3932" y="1070"/>
              <a:ext cx="296" cy="394"/>
            </a:xfrm>
            <a:custGeom>
              <a:avLst/>
              <a:gdLst>
                <a:gd name="T0" fmla="*/ 0 w 173"/>
                <a:gd name="T1" fmla="*/ 229 h 229"/>
                <a:gd name="T2" fmla="*/ 173 w 173"/>
                <a:gd name="T3" fmla="*/ 25 h 229"/>
                <a:gd name="T4" fmla="*/ 123 w 173"/>
                <a:gd name="T5" fmla="*/ 0 h 229"/>
                <a:gd name="T6" fmla="*/ 0 w 173"/>
                <a:gd name="T7" fmla="*/ 229 h 229"/>
              </a:gdLst>
              <a:ahLst/>
              <a:cxnLst>
                <a:cxn ang="0">
                  <a:pos x="T0" y="T1"/>
                </a:cxn>
                <a:cxn ang="0">
                  <a:pos x="T2" y="T3"/>
                </a:cxn>
                <a:cxn ang="0">
                  <a:pos x="T4" y="T5"/>
                </a:cxn>
                <a:cxn ang="0">
                  <a:pos x="T6" y="T7"/>
                </a:cxn>
              </a:cxnLst>
              <a:rect l="0" t="0" r="r" b="b"/>
              <a:pathLst>
                <a:path w="173" h="229">
                  <a:moveTo>
                    <a:pt x="0" y="229"/>
                  </a:moveTo>
                  <a:cubicBezTo>
                    <a:pt x="53" y="158"/>
                    <a:pt x="117" y="93"/>
                    <a:pt x="173" y="25"/>
                  </a:cubicBezTo>
                  <a:cubicBezTo>
                    <a:pt x="156" y="17"/>
                    <a:pt x="140" y="9"/>
                    <a:pt x="123" y="0"/>
                  </a:cubicBezTo>
                  <a:cubicBezTo>
                    <a:pt x="83" y="77"/>
                    <a:pt x="35" y="151"/>
                    <a:pt x="0" y="22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EB60A5E7-18D2-4FD2-8B96-E999DB2D7398}"/>
                </a:ext>
              </a:extLst>
            </p:cNvPr>
            <p:cNvSpPr>
              <a:spLocks/>
            </p:cNvSpPr>
            <p:nvPr/>
          </p:nvSpPr>
          <p:spPr bwMode="auto">
            <a:xfrm>
              <a:off x="3932" y="339"/>
              <a:ext cx="1413" cy="2386"/>
            </a:xfrm>
            <a:custGeom>
              <a:avLst/>
              <a:gdLst>
                <a:gd name="T0" fmla="*/ 307 w 826"/>
                <a:gd name="T1" fmla="*/ 1390 h 1390"/>
                <a:gd name="T2" fmla="*/ 826 w 826"/>
                <a:gd name="T3" fmla="*/ 556 h 1390"/>
                <a:gd name="T4" fmla="*/ 291 w 826"/>
                <a:gd name="T5" fmla="*/ 0 h 1390"/>
                <a:gd name="T6" fmla="*/ 0 w 826"/>
                <a:gd name="T7" fmla="*/ 655 h 1390"/>
                <a:gd name="T8" fmla="*/ 121 w 826"/>
                <a:gd name="T9" fmla="*/ 1326 h 1390"/>
                <a:gd name="T10" fmla="*/ 307 w 826"/>
                <a:gd name="T11" fmla="*/ 1390 h 1390"/>
              </a:gdLst>
              <a:ahLst/>
              <a:cxnLst>
                <a:cxn ang="0">
                  <a:pos x="T0" y="T1"/>
                </a:cxn>
                <a:cxn ang="0">
                  <a:pos x="T2" y="T3"/>
                </a:cxn>
                <a:cxn ang="0">
                  <a:pos x="T4" y="T5"/>
                </a:cxn>
                <a:cxn ang="0">
                  <a:pos x="T6" y="T7"/>
                </a:cxn>
                <a:cxn ang="0">
                  <a:pos x="T8" y="T9"/>
                </a:cxn>
                <a:cxn ang="0">
                  <a:pos x="T10" y="T11"/>
                </a:cxn>
              </a:cxnLst>
              <a:rect l="0" t="0" r="r" b="b"/>
              <a:pathLst>
                <a:path w="826" h="1390">
                  <a:moveTo>
                    <a:pt x="307" y="1390"/>
                  </a:moveTo>
                  <a:cubicBezTo>
                    <a:pt x="77" y="967"/>
                    <a:pt x="576" y="794"/>
                    <a:pt x="826" y="556"/>
                  </a:cubicBezTo>
                  <a:cubicBezTo>
                    <a:pt x="724" y="303"/>
                    <a:pt x="516" y="77"/>
                    <a:pt x="291" y="0"/>
                  </a:cubicBezTo>
                  <a:cubicBezTo>
                    <a:pt x="373" y="323"/>
                    <a:pt x="142" y="461"/>
                    <a:pt x="0" y="655"/>
                  </a:cubicBezTo>
                  <a:cubicBezTo>
                    <a:pt x="58" y="830"/>
                    <a:pt x="168" y="1012"/>
                    <a:pt x="121" y="1326"/>
                  </a:cubicBezTo>
                  <a:cubicBezTo>
                    <a:pt x="177" y="1358"/>
                    <a:pt x="241" y="1380"/>
                    <a:pt x="307" y="13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0">
              <a:extLst>
                <a:ext uri="{FF2B5EF4-FFF2-40B4-BE49-F238E27FC236}">
                  <a16:creationId xmlns:a16="http://schemas.microsoft.com/office/drawing/2014/main" id="{B8417457-A44F-4E0D-BDCB-A395454B3E3F}"/>
                </a:ext>
              </a:extLst>
            </p:cNvPr>
            <p:cNvSpPr>
              <a:spLocks/>
            </p:cNvSpPr>
            <p:nvPr/>
          </p:nvSpPr>
          <p:spPr bwMode="auto">
            <a:xfrm>
              <a:off x="3975" y="1204"/>
              <a:ext cx="1370" cy="1521"/>
            </a:xfrm>
            <a:custGeom>
              <a:avLst/>
              <a:gdLst>
                <a:gd name="T0" fmla="*/ 282 w 801"/>
                <a:gd name="T1" fmla="*/ 886 h 886"/>
                <a:gd name="T2" fmla="*/ 801 w 801"/>
                <a:gd name="T3" fmla="*/ 52 h 886"/>
                <a:gd name="T4" fmla="*/ 778 w 801"/>
                <a:gd name="T5" fmla="*/ 0 h 886"/>
                <a:gd name="T6" fmla="*/ 282 w 801"/>
                <a:gd name="T7" fmla="*/ 886 h 886"/>
              </a:gdLst>
              <a:ahLst/>
              <a:cxnLst>
                <a:cxn ang="0">
                  <a:pos x="T0" y="T1"/>
                </a:cxn>
                <a:cxn ang="0">
                  <a:pos x="T2" y="T3"/>
                </a:cxn>
                <a:cxn ang="0">
                  <a:pos x="T4" y="T5"/>
                </a:cxn>
                <a:cxn ang="0">
                  <a:pos x="T6" y="T7"/>
                </a:cxn>
              </a:cxnLst>
              <a:rect l="0" t="0" r="r" b="b"/>
              <a:pathLst>
                <a:path w="801" h="886">
                  <a:moveTo>
                    <a:pt x="282" y="886"/>
                  </a:moveTo>
                  <a:cubicBezTo>
                    <a:pt x="52" y="463"/>
                    <a:pt x="551" y="290"/>
                    <a:pt x="801" y="52"/>
                  </a:cubicBezTo>
                  <a:cubicBezTo>
                    <a:pt x="794" y="35"/>
                    <a:pt x="787" y="18"/>
                    <a:pt x="778" y="0"/>
                  </a:cubicBezTo>
                  <a:cubicBezTo>
                    <a:pt x="537" y="275"/>
                    <a:pt x="0" y="433"/>
                    <a:pt x="282" y="8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71">
              <a:extLst>
                <a:ext uri="{FF2B5EF4-FFF2-40B4-BE49-F238E27FC236}">
                  <a16:creationId xmlns:a16="http://schemas.microsoft.com/office/drawing/2014/main" id="{0489FE36-A4FB-4BC2-A4A1-F00361FB14CF}"/>
                </a:ext>
              </a:extLst>
            </p:cNvPr>
            <p:cNvSpPr>
              <a:spLocks/>
            </p:cNvSpPr>
            <p:nvPr/>
          </p:nvSpPr>
          <p:spPr bwMode="auto">
            <a:xfrm>
              <a:off x="3932" y="339"/>
              <a:ext cx="1292" cy="1212"/>
            </a:xfrm>
            <a:custGeom>
              <a:avLst/>
              <a:gdLst>
                <a:gd name="T0" fmla="*/ 18 w 755"/>
                <a:gd name="T1" fmla="*/ 706 h 706"/>
                <a:gd name="T2" fmla="*/ 755 w 755"/>
                <a:gd name="T3" fmla="*/ 412 h 706"/>
                <a:gd name="T4" fmla="*/ 291 w 755"/>
                <a:gd name="T5" fmla="*/ 0 h 706"/>
                <a:gd name="T6" fmla="*/ 0 w 755"/>
                <a:gd name="T7" fmla="*/ 655 h 706"/>
                <a:gd name="T8" fmla="*/ 18 w 755"/>
                <a:gd name="T9" fmla="*/ 706 h 706"/>
              </a:gdLst>
              <a:ahLst/>
              <a:cxnLst>
                <a:cxn ang="0">
                  <a:pos x="T0" y="T1"/>
                </a:cxn>
                <a:cxn ang="0">
                  <a:pos x="T2" y="T3"/>
                </a:cxn>
                <a:cxn ang="0">
                  <a:pos x="T4" y="T5"/>
                </a:cxn>
                <a:cxn ang="0">
                  <a:pos x="T6" y="T7"/>
                </a:cxn>
                <a:cxn ang="0">
                  <a:pos x="T8" y="T9"/>
                </a:cxn>
              </a:cxnLst>
              <a:rect l="0" t="0" r="r" b="b"/>
              <a:pathLst>
                <a:path w="755" h="706">
                  <a:moveTo>
                    <a:pt x="18" y="706"/>
                  </a:moveTo>
                  <a:cubicBezTo>
                    <a:pt x="215" y="519"/>
                    <a:pt x="512" y="541"/>
                    <a:pt x="755" y="412"/>
                  </a:cubicBezTo>
                  <a:cubicBezTo>
                    <a:pt x="642" y="221"/>
                    <a:pt x="472" y="62"/>
                    <a:pt x="291" y="0"/>
                  </a:cubicBezTo>
                  <a:cubicBezTo>
                    <a:pt x="373" y="323"/>
                    <a:pt x="142" y="461"/>
                    <a:pt x="0" y="655"/>
                  </a:cubicBezTo>
                  <a:cubicBezTo>
                    <a:pt x="5" y="672"/>
                    <a:pt x="12" y="689"/>
                    <a:pt x="18" y="7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72">
              <a:extLst>
                <a:ext uri="{FF2B5EF4-FFF2-40B4-BE49-F238E27FC236}">
                  <a16:creationId xmlns:a16="http://schemas.microsoft.com/office/drawing/2014/main" id="{18A6AEC5-9DE5-4988-9F42-93B442C89A8B}"/>
                </a:ext>
              </a:extLst>
            </p:cNvPr>
            <p:cNvSpPr>
              <a:spLocks/>
            </p:cNvSpPr>
            <p:nvPr/>
          </p:nvSpPr>
          <p:spPr bwMode="auto">
            <a:xfrm>
              <a:off x="3932" y="1113"/>
              <a:ext cx="585" cy="438"/>
            </a:xfrm>
            <a:custGeom>
              <a:avLst/>
              <a:gdLst>
                <a:gd name="T0" fmla="*/ 18 w 342"/>
                <a:gd name="T1" fmla="*/ 255 h 255"/>
                <a:gd name="T2" fmla="*/ 342 w 342"/>
                <a:gd name="T3" fmla="*/ 94 h 255"/>
                <a:gd name="T4" fmla="*/ 173 w 342"/>
                <a:gd name="T5" fmla="*/ 0 h 255"/>
                <a:gd name="T6" fmla="*/ 0 w 342"/>
                <a:gd name="T7" fmla="*/ 204 h 255"/>
                <a:gd name="T8" fmla="*/ 18 w 342"/>
                <a:gd name="T9" fmla="*/ 255 h 255"/>
              </a:gdLst>
              <a:ahLst/>
              <a:cxnLst>
                <a:cxn ang="0">
                  <a:pos x="T0" y="T1"/>
                </a:cxn>
                <a:cxn ang="0">
                  <a:pos x="T2" y="T3"/>
                </a:cxn>
                <a:cxn ang="0">
                  <a:pos x="T4" y="T5"/>
                </a:cxn>
                <a:cxn ang="0">
                  <a:pos x="T6" y="T7"/>
                </a:cxn>
                <a:cxn ang="0">
                  <a:pos x="T8" y="T9"/>
                </a:cxn>
              </a:cxnLst>
              <a:rect l="0" t="0" r="r" b="b"/>
              <a:pathLst>
                <a:path w="342" h="255">
                  <a:moveTo>
                    <a:pt x="18" y="255"/>
                  </a:moveTo>
                  <a:cubicBezTo>
                    <a:pt x="110" y="168"/>
                    <a:pt x="223" y="126"/>
                    <a:pt x="342" y="94"/>
                  </a:cubicBezTo>
                  <a:cubicBezTo>
                    <a:pt x="294" y="52"/>
                    <a:pt x="232" y="27"/>
                    <a:pt x="173" y="0"/>
                  </a:cubicBezTo>
                  <a:cubicBezTo>
                    <a:pt x="117" y="68"/>
                    <a:pt x="53" y="133"/>
                    <a:pt x="0" y="204"/>
                  </a:cubicBezTo>
                  <a:cubicBezTo>
                    <a:pt x="5" y="221"/>
                    <a:pt x="12" y="238"/>
                    <a:pt x="18" y="25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73">
              <a:extLst>
                <a:ext uri="{FF2B5EF4-FFF2-40B4-BE49-F238E27FC236}">
                  <a16:creationId xmlns:a16="http://schemas.microsoft.com/office/drawing/2014/main" id="{1CCC2CFE-6A73-40F5-A038-95CC234F0055}"/>
                </a:ext>
              </a:extLst>
            </p:cNvPr>
            <p:cNvSpPr>
              <a:spLocks/>
            </p:cNvSpPr>
            <p:nvPr/>
          </p:nvSpPr>
          <p:spPr bwMode="auto">
            <a:xfrm>
              <a:off x="3932" y="1374"/>
              <a:ext cx="339" cy="1241"/>
            </a:xfrm>
            <a:custGeom>
              <a:avLst/>
              <a:gdLst>
                <a:gd name="T0" fmla="*/ 121 w 198"/>
                <a:gd name="T1" fmla="*/ 723 h 723"/>
                <a:gd name="T2" fmla="*/ 41 w 198"/>
                <a:gd name="T3" fmla="*/ 0 h 723"/>
                <a:gd name="T4" fmla="*/ 0 w 198"/>
                <a:gd name="T5" fmla="*/ 52 h 723"/>
                <a:gd name="T6" fmla="*/ 121 w 198"/>
                <a:gd name="T7" fmla="*/ 723 h 723"/>
              </a:gdLst>
              <a:ahLst/>
              <a:cxnLst>
                <a:cxn ang="0">
                  <a:pos x="T0" y="T1"/>
                </a:cxn>
                <a:cxn ang="0">
                  <a:pos x="T2" y="T3"/>
                </a:cxn>
                <a:cxn ang="0">
                  <a:pos x="T4" y="T5"/>
                </a:cxn>
                <a:cxn ang="0">
                  <a:pos x="T6" y="T7"/>
                </a:cxn>
              </a:cxnLst>
              <a:rect l="0" t="0" r="r" b="b"/>
              <a:pathLst>
                <a:path w="198" h="723">
                  <a:moveTo>
                    <a:pt x="121" y="723"/>
                  </a:moveTo>
                  <a:cubicBezTo>
                    <a:pt x="198" y="387"/>
                    <a:pt x="78" y="192"/>
                    <a:pt x="41" y="0"/>
                  </a:cubicBezTo>
                  <a:cubicBezTo>
                    <a:pt x="27" y="17"/>
                    <a:pt x="13" y="35"/>
                    <a:pt x="0" y="52"/>
                  </a:cubicBezTo>
                  <a:cubicBezTo>
                    <a:pt x="58" y="227"/>
                    <a:pt x="168" y="409"/>
                    <a:pt x="121" y="7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Shape 19">
            <a:extLst>
              <a:ext uri="{FF2B5EF4-FFF2-40B4-BE49-F238E27FC236}">
                <a16:creationId xmlns:a16="http://schemas.microsoft.com/office/drawing/2014/main" id="{B0BCC452-9941-4D22-B579-66A07227AB7A}"/>
              </a:ext>
            </a:extLst>
          </p:cNvPr>
          <p:cNvSpPr/>
          <p:nvPr userDrawn="1"/>
        </p:nvSpPr>
        <p:spPr>
          <a:xfrm>
            <a:off x="1073264" y="474133"/>
            <a:ext cx="758893" cy="235196"/>
          </a:xfrm>
          <a:custGeom>
            <a:avLst/>
            <a:gdLst/>
            <a:ahLst/>
            <a:cxnLst/>
            <a:rect l="l" t="t" r="r" b="b"/>
            <a:pathLst>
              <a:path w="2360254" h="731490">
                <a:moveTo>
                  <a:pt x="198732" y="449461"/>
                </a:moveTo>
                <a:lnTo>
                  <a:pt x="197243" y="450205"/>
                </a:lnTo>
                <a:cubicBezTo>
                  <a:pt x="197243" y="454918"/>
                  <a:pt x="194081" y="458887"/>
                  <a:pt x="187756" y="462112"/>
                </a:cubicBezTo>
                <a:cubicBezTo>
                  <a:pt x="181430" y="465336"/>
                  <a:pt x="177400" y="468499"/>
                  <a:pt x="175663" y="471599"/>
                </a:cubicBezTo>
                <a:cubicBezTo>
                  <a:pt x="173927" y="474700"/>
                  <a:pt x="171384" y="476622"/>
                  <a:pt x="168036" y="477366"/>
                </a:cubicBezTo>
                <a:cubicBezTo>
                  <a:pt x="164687" y="478111"/>
                  <a:pt x="162765" y="482327"/>
                  <a:pt x="162269" y="490017"/>
                </a:cubicBezTo>
                <a:cubicBezTo>
                  <a:pt x="161277" y="491505"/>
                  <a:pt x="157618" y="493241"/>
                  <a:pt x="151293" y="495226"/>
                </a:cubicBezTo>
                <a:cubicBezTo>
                  <a:pt x="144967" y="497210"/>
                  <a:pt x="141433" y="501551"/>
                  <a:pt x="140689" y="508248"/>
                </a:cubicBezTo>
                <a:cubicBezTo>
                  <a:pt x="139944" y="514946"/>
                  <a:pt x="138208" y="518790"/>
                  <a:pt x="135480" y="519782"/>
                </a:cubicBezTo>
                <a:lnTo>
                  <a:pt x="126550" y="521271"/>
                </a:lnTo>
                <a:cubicBezTo>
                  <a:pt x="124566" y="522263"/>
                  <a:pt x="123015" y="524247"/>
                  <a:pt x="121899" y="527224"/>
                </a:cubicBezTo>
                <a:cubicBezTo>
                  <a:pt x="120783" y="530200"/>
                  <a:pt x="116248" y="537146"/>
                  <a:pt x="108295" y="548060"/>
                </a:cubicBezTo>
                <a:lnTo>
                  <a:pt x="102703" y="561454"/>
                </a:lnTo>
                <a:lnTo>
                  <a:pt x="98970" y="565547"/>
                </a:lnTo>
                <a:cubicBezTo>
                  <a:pt x="94742" y="572244"/>
                  <a:pt x="91508" y="581546"/>
                  <a:pt x="89267" y="593452"/>
                </a:cubicBezTo>
                <a:lnTo>
                  <a:pt x="82925" y="604242"/>
                </a:lnTo>
                <a:cubicBezTo>
                  <a:pt x="79444" y="607715"/>
                  <a:pt x="77704" y="611064"/>
                  <a:pt x="77704" y="614288"/>
                </a:cubicBezTo>
                <a:cubicBezTo>
                  <a:pt x="77704" y="617265"/>
                  <a:pt x="75348" y="623342"/>
                  <a:pt x="70635" y="632520"/>
                </a:cubicBezTo>
                <a:lnTo>
                  <a:pt x="70635" y="638473"/>
                </a:lnTo>
                <a:cubicBezTo>
                  <a:pt x="68154" y="642690"/>
                  <a:pt x="66914" y="645294"/>
                  <a:pt x="66914" y="646286"/>
                </a:cubicBezTo>
                <a:lnTo>
                  <a:pt x="67658" y="654472"/>
                </a:lnTo>
                <a:lnTo>
                  <a:pt x="65426" y="659309"/>
                </a:lnTo>
                <a:lnTo>
                  <a:pt x="67658" y="668239"/>
                </a:lnTo>
                <a:lnTo>
                  <a:pt x="66170" y="684238"/>
                </a:lnTo>
                <a:cubicBezTo>
                  <a:pt x="66170" y="689943"/>
                  <a:pt x="67410" y="692795"/>
                  <a:pt x="69891" y="692795"/>
                </a:cubicBezTo>
                <a:cubicBezTo>
                  <a:pt x="77340" y="688578"/>
                  <a:pt x="83303" y="683307"/>
                  <a:pt x="87779" y="676982"/>
                </a:cubicBezTo>
                <a:cubicBezTo>
                  <a:pt x="92256" y="670657"/>
                  <a:pt x="95489" y="666502"/>
                  <a:pt x="97479" y="664518"/>
                </a:cubicBezTo>
                <a:cubicBezTo>
                  <a:pt x="99469" y="662533"/>
                  <a:pt x="101769" y="658379"/>
                  <a:pt x="104380" y="652053"/>
                </a:cubicBezTo>
                <a:cubicBezTo>
                  <a:pt x="106990" y="645728"/>
                  <a:pt x="108793" y="642566"/>
                  <a:pt x="109789" y="642566"/>
                </a:cubicBezTo>
                <a:lnTo>
                  <a:pt x="113522" y="642566"/>
                </a:lnTo>
                <a:cubicBezTo>
                  <a:pt x="115510" y="642566"/>
                  <a:pt x="116504" y="638969"/>
                  <a:pt x="116504" y="631776"/>
                </a:cubicBezTo>
                <a:cubicBezTo>
                  <a:pt x="116504" y="631031"/>
                  <a:pt x="117682" y="626567"/>
                  <a:pt x="120039" y="618381"/>
                </a:cubicBezTo>
                <a:cubicBezTo>
                  <a:pt x="122395" y="610196"/>
                  <a:pt x="124814" y="605731"/>
                  <a:pt x="127294" y="604987"/>
                </a:cubicBezTo>
                <a:cubicBezTo>
                  <a:pt x="127790" y="603994"/>
                  <a:pt x="128286" y="602010"/>
                  <a:pt x="128782" y="599033"/>
                </a:cubicBezTo>
                <a:lnTo>
                  <a:pt x="133991" y="592336"/>
                </a:lnTo>
                <a:cubicBezTo>
                  <a:pt x="135232" y="590600"/>
                  <a:pt x="136596" y="587995"/>
                  <a:pt x="138084" y="584523"/>
                </a:cubicBezTo>
                <a:lnTo>
                  <a:pt x="140317" y="575221"/>
                </a:lnTo>
                <a:cubicBezTo>
                  <a:pt x="145277" y="560338"/>
                  <a:pt x="151355" y="551781"/>
                  <a:pt x="158548" y="549548"/>
                </a:cubicBezTo>
                <a:cubicBezTo>
                  <a:pt x="159540" y="549052"/>
                  <a:pt x="160036" y="547936"/>
                  <a:pt x="160036" y="546199"/>
                </a:cubicBezTo>
                <a:lnTo>
                  <a:pt x="163385" y="535037"/>
                </a:lnTo>
                <a:cubicBezTo>
                  <a:pt x="165369" y="525116"/>
                  <a:pt x="169586" y="519038"/>
                  <a:pt x="176035" y="516806"/>
                </a:cubicBezTo>
                <a:lnTo>
                  <a:pt x="176035" y="516062"/>
                </a:lnTo>
                <a:cubicBezTo>
                  <a:pt x="176035" y="514822"/>
                  <a:pt x="175787" y="513209"/>
                  <a:pt x="175291" y="511225"/>
                </a:cubicBezTo>
                <a:lnTo>
                  <a:pt x="175291" y="508992"/>
                </a:lnTo>
                <a:cubicBezTo>
                  <a:pt x="175291" y="507504"/>
                  <a:pt x="175911" y="505768"/>
                  <a:pt x="177152" y="503783"/>
                </a:cubicBezTo>
                <a:cubicBezTo>
                  <a:pt x="178392" y="501799"/>
                  <a:pt x="179508" y="498885"/>
                  <a:pt x="180500" y="495040"/>
                </a:cubicBezTo>
                <a:cubicBezTo>
                  <a:pt x="181492" y="491195"/>
                  <a:pt x="184097" y="486916"/>
                  <a:pt x="188314" y="482203"/>
                </a:cubicBezTo>
                <a:lnTo>
                  <a:pt x="188314" y="477739"/>
                </a:lnTo>
                <a:cubicBezTo>
                  <a:pt x="188314" y="472282"/>
                  <a:pt x="190360" y="468499"/>
                  <a:pt x="194453" y="466390"/>
                </a:cubicBezTo>
                <a:cubicBezTo>
                  <a:pt x="198546" y="464282"/>
                  <a:pt x="200592" y="461491"/>
                  <a:pt x="200592" y="458019"/>
                </a:cubicBezTo>
                <a:close/>
                <a:moveTo>
                  <a:pt x="1792484" y="345255"/>
                </a:moveTo>
                <a:lnTo>
                  <a:pt x="1791130" y="348258"/>
                </a:lnTo>
                <a:lnTo>
                  <a:pt x="1791480" y="351138"/>
                </a:lnTo>
                <a:close/>
                <a:moveTo>
                  <a:pt x="2198177" y="306958"/>
                </a:moveTo>
                <a:cubicBezTo>
                  <a:pt x="2194208" y="306958"/>
                  <a:pt x="2190798" y="307764"/>
                  <a:pt x="2187945" y="309377"/>
                </a:cubicBezTo>
                <a:cubicBezTo>
                  <a:pt x="2185093" y="310989"/>
                  <a:pt x="2179634" y="312787"/>
                  <a:pt x="2171571" y="314772"/>
                </a:cubicBezTo>
                <a:cubicBezTo>
                  <a:pt x="2163507" y="316756"/>
                  <a:pt x="2156250" y="320167"/>
                  <a:pt x="2149799" y="325004"/>
                </a:cubicBezTo>
                <a:cubicBezTo>
                  <a:pt x="2143348" y="329841"/>
                  <a:pt x="2138634" y="332259"/>
                  <a:pt x="2135657" y="332259"/>
                </a:cubicBezTo>
                <a:cubicBezTo>
                  <a:pt x="2133921" y="335980"/>
                  <a:pt x="2128092" y="341313"/>
                  <a:pt x="2118170" y="348258"/>
                </a:cubicBezTo>
                <a:cubicBezTo>
                  <a:pt x="2112213" y="350242"/>
                  <a:pt x="2108367" y="354583"/>
                  <a:pt x="2106630" y="361281"/>
                </a:cubicBezTo>
                <a:cubicBezTo>
                  <a:pt x="2100181" y="366490"/>
                  <a:pt x="2096956" y="369466"/>
                  <a:pt x="2096956" y="370210"/>
                </a:cubicBezTo>
                <a:lnTo>
                  <a:pt x="2094352" y="376535"/>
                </a:lnTo>
                <a:cubicBezTo>
                  <a:pt x="2092368" y="378272"/>
                  <a:pt x="2089887" y="379698"/>
                  <a:pt x="2086910" y="380814"/>
                </a:cubicBezTo>
                <a:cubicBezTo>
                  <a:pt x="2083934" y="381930"/>
                  <a:pt x="2082198" y="384535"/>
                  <a:pt x="2081701" y="388628"/>
                </a:cubicBezTo>
                <a:cubicBezTo>
                  <a:pt x="2081205" y="392720"/>
                  <a:pt x="2079531" y="396441"/>
                  <a:pt x="2076678" y="399790"/>
                </a:cubicBezTo>
                <a:cubicBezTo>
                  <a:pt x="2073826" y="403138"/>
                  <a:pt x="2072400" y="405805"/>
                  <a:pt x="2072400" y="407789"/>
                </a:cubicBezTo>
                <a:cubicBezTo>
                  <a:pt x="2072400" y="419944"/>
                  <a:pt x="2074756" y="426021"/>
                  <a:pt x="2079469" y="426021"/>
                </a:cubicBezTo>
                <a:cubicBezTo>
                  <a:pt x="2081453" y="426021"/>
                  <a:pt x="2085608" y="424719"/>
                  <a:pt x="2091933" y="422114"/>
                </a:cubicBezTo>
                <a:cubicBezTo>
                  <a:pt x="2098259" y="419510"/>
                  <a:pt x="2101917" y="417711"/>
                  <a:pt x="2102909" y="416719"/>
                </a:cubicBezTo>
                <a:cubicBezTo>
                  <a:pt x="2103902" y="415727"/>
                  <a:pt x="2105886" y="414735"/>
                  <a:pt x="2108863" y="413742"/>
                </a:cubicBezTo>
                <a:lnTo>
                  <a:pt x="2115938" y="410022"/>
                </a:lnTo>
                <a:cubicBezTo>
                  <a:pt x="2116930" y="409030"/>
                  <a:pt x="2118046" y="408409"/>
                  <a:pt x="2119286" y="408161"/>
                </a:cubicBezTo>
                <a:cubicBezTo>
                  <a:pt x="2120527" y="407913"/>
                  <a:pt x="2121767" y="407107"/>
                  <a:pt x="2123007" y="405743"/>
                </a:cubicBezTo>
                <a:cubicBezTo>
                  <a:pt x="2124247" y="404379"/>
                  <a:pt x="2126480" y="402890"/>
                  <a:pt x="2129704" y="401278"/>
                </a:cubicBezTo>
                <a:cubicBezTo>
                  <a:pt x="2132929" y="399666"/>
                  <a:pt x="2135409" y="397495"/>
                  <a:pt x="2137146" y="394767"/>
                </a:cubicBezTo>
                <a:cubicBezTo>
                  <a:pt x="2141362" y="392286"/>
                  <a:pt x="2148186" y="388442"/>
                  <a:pt x="2157615" y="383233"/>
                </a:cubicBezTo>
                <a:lnTo>
                  <a:pt x="2165429" y="377280"/>
                </a:lnTo>
                <a:cubicBezTo>
                  <a:pt x="2170886" y="374799"/>
                  <a:pt x="2174235" y="372691"/>
                  <a:pt x="2175475" y="370954"/>
                </a:cubicBezTo>
                <a:cubicBezTo>
                  <a:pt x="2176715" y="369218"/>
                  <a:pt x="2179195" y="367482"/>
                  <a:pt x="2182916" y="365745"/>
                </a:cubicBezTo>
                <a:cubicBezTo>
                  <a:pt x="2183912" y="360288"/>
                  <a:pt x="2186953" y="356134"/>
                  <a:pt x="2192037" y="353281"/>
                </a:cubicBezTo>
                <a:cubicBezTo>
                  <a:pt x="2197123" y="350429"/>
                  <a:pt x="2200161" y="347514"/>
                  <a:pt x="2201153" y="344537"/>
                </a:cubicBezTo>
                <a:cubicBezTo>
                  <a:pt x="2205866" y="341065"/>
                  <a:pt x="2212627" y="334864"/>
                  <a:pt x="2221434" y="325934"/>
                </a:cubicBezTo>
                <a:cubicBezTo>
                  <a:pt x="2230242" y="317004"/>
                  <a:pt x="2234646" y="311547"/>
                  <a:pt x="2234646" y="309563"/>
                </a:cubicBezTo>
                <a:cubicBezTo>
                  <a:pt x="2234646" y="308819"/>
                  <a:pt x="2234150" y="308447"/>
                  <a:pt x="2233157" y="308447"/>
                </a:cubicBezTo>
                <a:lnTo>
                  <a:pt x="2232413" y="308447"/>
                </a:lnTo>
                <a:lnTo>
                  <a:pt x="2229436" y="310307"/>
                </a:lnTo>
                <a:lnTo>
                  <a:pt x="2222739" y="309563"/>
                </a:lnTo>
                <a:lnTo>
                  <a:pt x="2215664" y="310307"/>
                </a:lnTo>
                <a:lnTo>
                  <a:pt x="2210455" y="307702"/>
                </a:lnTo>
                <a:lnTo>
                  <a:pt x="2205618" y="308447"/>
                </a:lnTo>
                <a:close/>
                <a:moveTo>
                  <a:pt x="512252" y="306958"/>
                </a:moveTo>
                <a:cubicBezTo>
                  <a:pt x="508283" y="306958"/>
                  <a:pt x="504873" y="307764"/>
                  <a:pt x="502020" y="309377"/>
                </a:cubicBezTo>
                <a:cubicBezTo>
                  <a:pt x="499168" y="310989"/>
                  <a:pt x="493710" y="312787"/>
                  <a:pt x="485646" y="314772"/>
                </a:cubicBezTo>
                <a:cubicBezTo>
                  <a:pt x="477583" y="316756"/>
                  <a:pt x="470325" y="320167"/>
                  <a:pt x="463874" y="325004"/>
                </a:cubicBezTo>
                <a:cubicBezTo>
                  <a:pt x="457423" y="329841"/>
                  <a:pt x="452709" y="332259"/>
                  <a:pt x="449733" y="332259"/>
                </a:cubicBezTo>
                <a:cubicBezTo>
                  <a:pt x="447996" y="335980"/>
                  <a:pt x="442167" y="341313"/>
                  <a:pt x="432245" y="348258"/>
                </a:cubicBezTo>
                <a:cubicBezTo>
                  <a:pt x="426288" y="350242"/>
                  <a:pt x="422442" y="354583"/>
                  <a:pt x="420705" y="361281"/>
                </a:cubicBezTo>
                <a:cubicBezTo>
                  <a:pt x="414256" y="366490"/>
                  <a:pt x="411031" y="369466"/>
                  <a:pt x="411031" y="370210"/>
                </a:cubicBezTo>
                <a:lnTo>
                  <a:pt x="408427" y="376535"/>
                </a:lnTo>
                <a:cubicBezTo>
                  <a:pt x="406443" y="378272"/>
                  <a:pt x="403962" y="379698"/>
                  <a:pt x="400986" y="380814"/>
                </a:cubicBezTo>
                <a:cubicBezTo>
                  <a:pt x="398009" y="381930"/>
                  <a:pt x="396273" y="384535"/>
                  <a:pt x="395777" y="388628"/>
                </a:cubicBezTo>
                <a:cubicBezTo>
                  <a:pt x="395280" y="392720"/>
                  <a:pt x="393606" y="396441"/>
                  <a:pt x="390754" y="399790"/>
                </a:cubicBezTo>
                <a:cubicBezTo>
                  <a:pt x="387901" y="403138"/>
                  <a:pt x="386475" y="405805"/>
                  <a:pt x="386475" y="407789"/>
                </a:cubicBezTo>
                <a:cubicBezTo>
                  <a:pt x="386475" y="419944"/>
                  <a:pt x="388831" y="426021"/>
                  <a:pt x="393544" y="426021"/>
                </a:cubicBezTo>
                <a:cubicBezTo>
                  <a:pt x="395528" y="426021"/>
                  <a:pt x="399683" y="424719"/>
                  <a:pt x="406008" y="422114"/>
                </a:cubicBezTo>
                <a:cubicBezTo>
                  <a:pt x="412334" y="419510"/>
                  <a:pt x="415992" y="417711"/>
                  <a:pt x="416985" y="416719"/>
                </a:cubicBezTo>
                <a:cubicBezTo>
                  <a:pt x="417977" y="415727"/>
                  <a:pt x="419961" y="414735"/>
                  <a:pt x="422938" y="413742"/>
                </a:cubicBezTo>
                <a:lnTo>
                  <a:pt x="430013" y="410022"/>
                </a:lnTo>
                <a:cubicBezTo>
                  <a:pt x="431005" y="409030"/>
                  <a:pt x="432121" y="408409"/>
                  <a:pt x="433361" y="408161"/>
                </a:cubicBezTo>
                <a:cubicBezTo>
                  <a:pt x="434602" y="407913"/>
                  <a:pt x="435842" y="407107"/>
                  <a:pt x="437082" y="405743"/>
                </a:cubicBezTo>
                <a:cubicBezTo>
                  <a:pt x="438322" y="404379"/>
                  <a:pt x="440555" y="402890"/>
                  <a:pt x="443779" y="401278"/>
                </a:cubicBezTo>
                <a:cubicBezTo>
                  <a:pt x="447004" y="399666"/>
                  <a:pt x="449485" y="397495"/>
                  <a:pt x="451221" y="394767"/>
                </a:cubicBezTo>
                <a:cubicBezTo>
                  <a:pt x="455438" y="392286"/>
                  <a:pt x="462261" y="388442"/>
                  <a:pt x="471691" y="383233"/>
                </a:cubicBezTo>
                <a:lnTo>
                  <a:pt x="479504" y="377280"/>
                </a:lnTo>
                <a:cubicBezTo>
                  <a:pt x="484961" y="374799"/>
                  <a:pt x="488310" y="372691"/>
                  <a:pt x="489550" y="370954"/>
                </a:cubicBezTo>
                <a:cubicBezTo>
                  <a:pt x="490790" y="369218"/>
                  <a:pt x="493271" y="367482"/>
                  <a:pt x="496991" y="365745"/>
                </a:cubicBezTo>
                <a:cubicBezTo>
                  <a:pt x="497987" y="360288"/>
                  <a:pt x="501028" y="356134"/>
                  <a:pt x="506113" y="353281"/>
                </a:cubicBezTo>
                <a:cubicBezTo>
                  <a:pt x="511198" y="350429"/>
                  <a:pt x="514236" y="347514"/>
                  <a:pt x="515229" y="344537"/>
                </a:cubicBezTo>
                <a:cubicBezTo>
                  <a:pt x="519941" y="341065"/>
                  <a:pt x="526702" y="334864"/>
                  <a:pt x="535509" y="325934"/>
                </a:cubicBezTo>
                <a:cubicBezTo>
                  <a:pt x="544317" y="317004"/>
                  <a:pt x="548721" y="311547"/>
                  <a:pt x="548721" y="309563"/>
                </a:cubicBezTo>
                <a:cubicBezTo>
                  <a:pt x="548721" y="308819"/>
                  <a:pt x="548225" y="308447"/>
                  <a:pt x="547232" y="308447"/>
                </a:cubicBezTo>
                <a:lnTo>
                  <a:pt x="546488" y="308447"/>
                </a:lnTo>
                <a:lnTo>
                  <a:pt x="543512" y="310307"/>
                </a:lnTo>
                <a:lnTo>
                  <a:pt x="536814" y="309563"/>
                </a:lnTo>
                <a:lnTo>
                  <a:pt x="529739" y="310307"/>
                </a:lnTo>
                <a:lnTo>
                  <a:pt x="524530" y="307702"/>
                </a:lnTo>
                <a:lnTo>
                  <a:pt x="519693" y="308447"/>
                </a:lnTo>
                <a:close/>
                <a:moveTo>
                  <a:pt x="1308668" y="278309"/>
                </a:moveTo>
                <a:cubicBezTo>
                  <a:pt x="1306684" y="278309"/>
                  <a:pt x="1303707" y="279549"/>
                  <a:pt x="1299739" y="282030"/>
                </a:cubicBezTo>
                <a:lnTo>
                  <a:pt x="1291181" y="282030"/>
                </a:lnTo>
                <a:cubicBezTo>
                  <a:pt x="1290189" y="282030"/>
                  <a:pt x="1287460" y="283518"/>
                  <a:pt x="1282995" y="286494"/>
                </a:cubicBezTo>
                <a:lnTo>
                  <a:pt x="1276670" y="287983"/>
                </a:lnTo>
                <a:lnTo>
                  <a:pt x="1272205" y="290215"/>
                </a:lnTo>
                <a:cubicBezTo>
                  <a:pt x="1271213" y="290711"/>
                  <a:pt x="1268299" y="292882"/>
                  <a:pt x="1263462" y="296726"/>
                </a:cubicBezTo>
                <a:cubicBezTo>
                  <a:pt x="1258625" y="300571"/>
                  <a:pt x="1253912" y="303672"/>
                  <a:pt x="1249323" y="306028"/>
                </a:cubicBezTo>
                <a:cubicBezTo>
                  <a:pt x="1244734" y="308385"/>
                  <a:pt x="1240021" y="314524"/>
                  <a:pt x="1235184" y="324446"/>
                </a:cubicBezTo>
                <a:cubicBezTo>
                  <a:pt x="1230348" y="334367"/>
                  <a:pt x="1227929" y="340073"/>
                  <a:pt x="1227929" y="341561"/>
                </a:cubicBezTo>
                <a:cubicBezTo>
                  <a:pt x="1227929" y="343049"/>
                  <a:pt x="1228673" y="343793"/>
                  <a:pt x="1230161" y="343793"/>
                </a:cubicBezTo>
                <a:lnTo>
                  <a:pt x="1242812" y="338212"/>
                </a:lnTo>
                <a:cubicBezTo>
                  <a:pt x="1247525" y="335980"/>
                  <a:pt x="1251928" y="333127"/>
                  <a:pt x="1256020" y="329655"/>
                </a:cubicBezTo>
                <a:cubicBezTo>
                  <a:pt x="1260113" y="326182"/>
                  <a:pt x="1266004" y="321965"/>
                  <a:pt x="1273694" y="317004"/>
                </a:cubicBezTo>
                <a:lnTo>
                  <a:pt x="1276670" y="314028"/>
                </a:lnTo>
                <a:cubicBezTo>
                  <a:pt x="1277166" y="313035"/>
                  <a:pt x="1279461" y="311237"/>
                  <a:pt x="1283554" y="308633"/>
                </a:cubicBezTo>
                <a:cubicBezTo>
                  <a:pt x="1287646" y="306028"/>
                  <a:pt x="1290685" y="303486"/>
                  <a:pt x="1292669" y="301005"/>
                </a:cubicBezTo>
                <a:lnTo>
                  <a:pt x="1296390" y="299517"/>
                </a:lnTo>
                <a:cubicBezTo>
                  <a:pt x="1300607" y="292820"/>
                  <a:pt x="1304886" y="288727"/>
                  <a:pt x="1309226" y="287239"/>
                </a:cubicBezTo>
                <a:cubicBezTo>
                  <a:pt x="1313567" y="285750"/>
                  <a:pt x="1315738" y="284262"/>
                  <a:pt x="1315738" y="282774"/>
                </a:cubicBezTo>
                <a:cubicBezTo>
                  <a:pt x="1315738" y="279797"/>
                  <a:pt x="1313381" y="278309"/>
                  <a:pt x="1308668" y="278309"/>
                </a:cubicBezTo>
                <a:close/>
                <a:moveTo>
                  <a:pt x="2218710" y="251520"/>
                </a:moveTo>
                <a:cubicBezTo>
                  <a:pt x="2234109" y="251520"/>
                  <a:pt x="2242554" y="262186"/>
                  <a:pt x="2244046" y="283518"/>
                </a:cubicBezTo>
                <a:cubicBezTo>
                  <a:pt x="2244543" y="287983"/>
                  <a:pt x="2245785" y="290215"/>
                  <a:pt x="2247773" y="290215"/>
                </a:cubicBezTo>
                <a:cubicBezTo>
                  <a:pt x="2250253" y="290215"/>
                  <a:pt x="2253791" y="285688"/>
                  <a:pt x="2258386" y="276635"/>
                </a:cubicBezTo>
                <a:cubicBezTo>
                  <a:pt x="2262980" y="267581"/>
                  <a:pt x="2272721" y="263054"/>
                  <a:pt x="2287608" y="263054"/>
                </a:cubicBezTo>
                <a:cubicBezTo>
                  <a:pt x="2298274" y="263054"/>
                  <a:pt x="2303607" y="269875"/>
                  <a:pt x="2303607" y="283518"/>
                </a:cubicBezTo>
                <a:cubicBezTo>
                  <a:pt x="2303607" y="299641"/>
                  <a:pt x="2296413" y="314896"/>
                  <a:pt x="2282027" y="329282"/>
                </a:cubicBezTo>
                <a:cubicBezTo>
                  <a:pt x="2281034" y="331267"/>
                  <a:pt x="2280290" y="333499"/>
                  <a:pt x="2279794" y="335980"/>
                </a:cubicBezTo>
                <a:lnTo>
                  <a:pt x="2274585" y="351235"/>
                </a:lnTo>
                <a:lnTo>
                  <a:pt x="2274585" y="351979"/>
                </a:lnTo>
                <a:cubicBezTo>
                  <a:pt x="2274585" y="353467"/>
                  <a:pt x="2273531" y="355513"/>
                  <a:pt x="2271423" y="358118"/>
                </a:cubicBezTo>
                <a:cubicBezTo>
                  <a:pt x="2269314" y="360722"/>
                  <a:pt x="2268260" y="363017"/>
                  <a:pt x="2268260" y="365001"/>
                </a:cubicBezTo>
                <a:lnTo>
                  <a:pt x="2269004" y="374303"/>
                </a:lnTo>
                <a:lnTo>
                  <a:pt x="2267516" y="384721"/>
                </a:lnTo>
                <a:cubicBezTo>
                  <a:pt x="2267516" y="389434"/>
                  <a:pt x="2268382" y="392534"/>
                  <a:pt x="2270115" y="394023"/>
                </a:cubicBezTo>
                <a:cubicBezTo>
                  <a:pt x="2278029" y="392038"/>
                  <a:pt x="2283779" y="388752"/>
                  <a:pt x="2287366" y="384163"/>
                </a:cubicBezTo>
                <a:cubicBezTo>
                  <a:pt x="2290953" y="379574"/>
                  <a:pt x="2293487" y="377032"/>
                  <a:pt x="2294968" y="376535"/>
                </a:cubicBezTo>
                <a:lnTo>
                  <a:pt x="2298677" y="375047"/>
                </a:lnTo>
                <a:cubicBezTo>
                  <a:pt x="2300905" y="371326"/>
                  <a:pt x="2303502" y="368226"/>
                  <a:pt x="2306467" y="365745"/>
                </a:cubicBezTo>
                <a:lnTo>
                  <a:pt x="2312402" y="360536"/>
                </a:lnTo>
                <a:cubicBezTo>
                  <a:pt x="2316111" y="360536"/>
                  <a:pt x="2318337" y="358862"/>
                  <a:pt x="2319080" y="355513"/>
                </a:cubicBezTo>
                <a:cubicBezTo>
                  <a:pt x="2319822" y="352165"/>
                  <a:pt x="2322480" y="349498"/>
                  <a:pt x="2327056" y="347514"/>
                </a:cubicBezTo>
                <a:cubicBezTo>
                  <a:pt x="2331631" y="345530"/>
                  <a:pt x="2335897" y="341499"/>
                  <a:pt x="2339854" y="335422"/>
                </a:cubicBezTo>
                <a:cubicBezTo>
                  <a:pt x="2343811" y="329345"/>
                  <a:pt x="2347891" y="326306"/>
                  <a:pt x="2352092" y="326306"/>
                </a:cubicBezTo>
                <a:cubicBezTo>
                  <a:pt x="2353577" y="326306"/>
                  <a:pt x="2355308" y="327546"/>
                  <a:pt x="2357286" y="330027"/>
                </a:cubicBezTo>
                <a:cubicBezTo>
                  <a:pt x="2359265" y="332507"/>
                  <a:pt x="2360254" y="334491"/>
                  <a:pt x="2360254" y="335980"/>
                </a:cubicBezTo>
                <a:cubicBezTo>
                  <a:pt x="2360254" y="344165"/>
                  <a:pt x="2357774" y="352599"/>
                  <a:pt x="2352813" y="361281"/>
                </a:cubicBezTo>
                <a:lnTo>
                  <a:pt x="2351330" y="371699"/>
                </a:lnTo>
                <a:lnTo>
                  <a:pt x="2348726" y="376535"/>
                </a:lnTo>
                <a:cubicBezTo>
                  <a:pt x="2345005" y="378520"/>
                  <a:pt x="2342587" y="380628"/>
                  <a:pt x="2341470" y="382861"/>
                </a:cubicBezTo>
                <a:cubicBezTo>
                  <a:pt x="2340354" y="385093"/>
                  <a:pt x="2337442" y="387822"/>
                  <a:pt x="2332733" y="391046"/>
                </a:cubicBezTo>
                <a:lnTo>
                  <a:pt x="2329012" y="396255"/>
                </a:lnTo>
                <a:cubicBezTo>
                  <a:pt x="2323555" y="397991"/>
                  <a:pt x="2319897" y="400844"/>
                  <a:pt x="2318039" y="404813"/>
                </a:cubicBezTo>
                <a:cubicBezTo>
                  <a:pt x="2316180" y="408782"/>
                  <a:pt x="2313577" y="411014"/>
                  <a:pt x="2310228" y="411510"/>
                </a:cubicBezTo>
                <a:cubicBezTo>
                  <a:pt x="2306879" y="412006"/>
                  <a:pt x="2303223" y="414487"/>
                  <a:pt x="2299258" y="418951"/>
                </a:cubicBezTo>
                <a:cubicBezTo>
                  <a:pt x="2296778" y="420192"/>
                  <a:pt x="2293801" y="421308"/>
                  <a:pt x="2290328" y="422300"/>
                </a:cubicBezTo>
                <a:lnTo>
                  <a:pt x="2289584" y="426021"/>
                </a:lnTo>
                <a:cubicBezTo>
                  <a:pt x="2287104" y="428501"/>
                  <a:pt x="2283198" y="430486"/>
                  <a:pt x="2277867" y="431974"/>
                </a:cubicBezTo>
                <a:cubicBezTo>
                  <a:pt x="2272536" y="433462"/>
                  <a:pt x="2268569" y="434888"/>
                  <a:pt x="2265967" y="436253"/>
                </a:cubicBezTo>
                <a:cubicBezTo>
                  <a:pt x="2263364" y="437617"/>
                  <a:pt x="2261566" y="438299"/>
                  <a:pt x="2260574" y="438299"/>
                </a:cubicBezTo>
                <a:cubicBezTo>
                  <a:pt x="2255862" y="438299"/>
                  <a:pt x="2251522" y="437369"/>
                  <a:pt x="2247555" y="435509"/>
                </a:cubicBezTo>
                <a:cubicBezTo>
                  <a:pt x="2243588" y="433648"/>
                  <a:pt x="2239496" y="432470"/>
                  <a:pt x="2235279" y="431974"/>
                </a:cubicBezTo>
                <a:cubicBezTo>
                  <a:pt x="2233791" y="430486"/>
                  <a:pt x="2232923" y="428873"/>
                  <a:pt x="2232675" y="427137"/>
                </a:cubicBezTo>
                <a:cubicBezTo>
                  <a:pt x="2232427" y="425401"/>
                  <a:pt x="2231188" y="423106"/>
                  <a:pt x="2228957" y="420254"/>
                </a:cubicBezTo>
                <a:cubicBezTo>
                  <a:pt x="2226727" y="417401"/>
                  <a:pt x="2225611" y="413494"/>
                  <a:pt x="2225611" y="408533"/>
                </a:cubicBezTo>
                <a:lnTo>
                  <a:pt x="2227100" y="401464"/>
                </a:lnTo>
                <a:cubicBezTo>
                  <a:pt x="2227100" y="400472"/>
                  <a:pt x="2226480" y="399232"/>
                  <a:pt x="2225239" y="397743"/>
                </a:cubicBezTo>
                <a:cubicBezTo>
                  <a:pt x="2223999" y="396255"/>
                  <a:pt x="2223379" y="395015"/>
                  <a:pt x="2223379" y="394023"/>
                </a:cubicBezTo>
                <a:cubicBezTo>
                  <a:pt x="2223379" y="393031"/>
                  <a:pt x="2223627" y="392286"/>
                  <a:pt x="2224123" y="391790"/>
                </a:cubicBezTo>
                <a:cubicBezTo>
                  <a:pt x="2224619" y="391294"/>
                  <a:pt x="2224867" y="390550"/>
                  <a:pt x="2224867" y="389558"/>
                </a:cubicBezTo>
                <a:cubicBezTo>
                  <a:pt x="2224867" y="388318"/>
                  <a:pt x="2224619" y="386953"/>
                  <a:pt x="2224123" y="385465"/>
                </a:cubicBezTo>
                <a:cubicBezTo>
                  <a:pt x="2223627" y="383977"/>
                  <a:pt x="2223379" y="382737"/>
                  <a:pt x="2223379" y="381744"/>
                </a:cubicBezTo>
                <a:lnTo>
                  <a:pt x="2225611" y="363513"/>
                </a:lnTo>
                <a:cubicBezTo>
                  <a:pt x="2225611" y="362025"/>
                  <a:pt x="2225115" y="361281"/>
                  <a:pt x="2224123" y="361281"/>
                </a:cubicBezTo>
                <a:cubicBezTo>
                  <a:pt x="2223131" y="361281"/>
                  <a:pt x="2221332" y="362521"/>
                  <a:pt x="2218728" y="365001"/>
                </a:cubicBezTo>
                <a:cubicBezTo>
                  <a:pt x="2216123" y="367482"/>
                  <a:pt x="2213085" y="368722"/>
                  <a:pt x="2209612" y="368722"/>
                </a:cubicBezTo>
                <a:cubicBezTo>
                  <a:pt x="2207628" y="370210"/>
                  <a:pt x="2206013" y="373311"/>
                  <a:pt x="2204769" y="378024"/>
                </a:cubicBezTo>
                <a:cubicBezTo>
                  <a:pt x="2202785" y="380504"/>
                  <a:pt x="2200305" y="382737"/>
                  <a:pt x="2197328" y="384721"/>
                </a:cubicBezTo>
                <a:lnTo>
                  <a:pt x="2195840" y="386953"/>
                </a:lnTo>
                <a:cubicBezTo>
                  <a:pt x="2195344" y="388690"/>
                  <a:pt x="2193483" y="390116"/>
                  <a:pt x="2190259" y="391232"/>
                </a:cubicBezTo>
                <a:cubicBezTo>
                  <a:pt x="2187034" y="392348"/>
                  <a:pt x="2184802" y="393775"/>
                  <a:pt x="2183562" y="395511"/>
                </a:cubicBezTo>
                <a:lnTo>
                  <a:pt x="2179841" y="399232"/>
                </a:lnTo>
                <a:lnTo>
                  <a:pt x="2172771" y="398488"/>
                </a:lnTo>
                <a:cubicBezTo>
                  <a:pt x="2172271" y="398984"/>
                  <a:pt x="2170905" y="401154"/>
                  <a:pt x="2168673" y="404999"/>
                </a:cubicBezTo>
                <a:cubicBezTo>
                  <a:pt x="2166440" y="408844"/>
                  <a:pt x="2163588" y="412006"/>
                  <a:pt x="2160115" y="414487"/>
                </a:cubicBezTo>
                <a:lnTo>
                  <a:pt x="2131832" y="437555"/>
                </a:lnTo>
                <a:cubicBezTo>
                  <a:pt x="2128855" y="439539"/>
                  <a:pt x="2124515" y="442020"/>
                  <a:pt x="2118810" y="444996"/>
                </a:cubicBezTo>
                <a:lnTo>
                  <a:pt x="2116577" y="447229"/>
                </a:lnTo>
                <a:cubicBezTo>
                  <a:pt x="2096730" y="460375"/>
                  <a:pt x="2082713" y="466949"/>
                  <a:pt x="2074527" y="466949"/>
                </a:cubicBezTo>
                <a:cubicBezTo>
                  <a:pt x="2067826" y="466949"/>
                  <a:pt x="2060011" y="465088"/>
                  <a:pt x="2051081" y="461367"/>
                </a:cubicBezTo>
                <a:cubicBezTo>
                  <a:pt x="2042152" y="457647"/>
                  <a:pt x="2037315" y="453182"/>
                  <a:pt x="2036570" y="447973"/>
                </a:cubicBezTo>
                <a:lnTo>
                  <a:pt x="2032850" y="432718"/>
                </a:lnTo>
                <a:cubicBezTo>
                  <a:pt x="2030617" y="429245"/>
                  <a:pt x="2029501" y="424408"/>
                  <a:pt x="2029501" y="418207"/>
                </a:cubicBezTo>
                <a:cubicBezTo>
                  <a:pt x="2029501" y="415231"/>
                  <a:pt x="2029749" y="413246"/>
                  <a:pt x="2030245" y="412254"/>
                </a:cubicBezTo>
                <a:lnTo>
                  <a:pt x="2030245" y="410022"/>
                </a:lnTo>
                <a:lnTo>
                  <a:pt x="2029501" y="397743"/>
                </a:lnTo>
                <a:cubicBezTo>
                  <a:pt x="2029501" y="394767"/>
                  <a:pt x="2031858" y="393279"/>
                  <a:pt x="2036570" y="393279"/>
                </a:cubicBezTo>
                <a:lnTo>
                  <a:pt x="2035826" y="383233"/>
                </a:lnTo>
                <a:cubicBezTo>
                  <a:pt x="2035826" y="382240"/>
                  <a:pt x="2037997" y="378334"/>
                  <a:pt x="2042338" y="371512"/>
                </a:cubicBezTo>
                <a:cubicBezTo>
                  <a:pt x="2046678" y="364691"/>
                  <a:pt x="2049593" y="360784"/>
                  <a:pt x="2051081" y="359792"/>
                </a:cubicBezTo>
                <a:lnTo>
                  <a:pt x="2054802" y="354955"/>
                </a:lnTo>
                <a:cubicBezTo>
                  <a:pt x="2054554" y="351979"/>
                  <a:pt x="2056292" y="348816"/>
                  <a:pt x="2060017" y="345468"/>
                </a:cubicBezTo>
                <a:cubicBezTo>
                  <a:pt x="2063741" y="342119"/>
                  <a:pt x="2066722" y="338708"/>
                  <a:pt x="2068958" y="335236"/>
                </a:cubicBezTo>
                <a:cubicBezTo>
                  <a:pt x="2071194" y="331763"/>
                  <a:pt x="2075417" y="327918"/>
                  <a:pt x="2081626" y="323701"/>
                </a:cubicBezTo>
                <a:lnTo>
                  <a:pt x="2092800" y="312539"/>
                </a:lnTo>
                <a:cubicBezTo>
                  <a:pt x="2101493" y="303858"/>
                  <a:pt x="2110930" y="296912"/>
                  <a:pt x="2121112" y="291703"/>
                </a:cubicBezTo>
                <a:cubicBezTo>
                  <a:pt x="2122600" y="291207"/>
                  <a:pt x="2125642" y="288727"/>
                  <a:pt x="2130236" y="284262"/>
                </a:cubicBezTo>
                <a:cubicBezTo>
                  <a:pt x="2134831" y="279797"/>
                  <a:pt x="2140047" y="276511"/>
                  <a:pt x="2145884" y="274402"/>
                </a:cubicBezTo>
                <a:cubicBezTo>
                  <a:pt x="2151720" y="272294"/>
                  <a:pt x="2157432" y="269627"/>
                  <a:pt x="2163019" y="266403"/>
                </a:cubicBezTo>
                <a:cubicBezTo>
                  <a:pt x="2168606" y="263178"/>
                  <a:pt x="2173016" y="261566"/>
                  <a:pt x="2176248" y="261566"/>
                </a:cubicBezTo>
                <a:lnTo>
                  <a:pt x="2179225" y="261566"/>
                </a:lnTo>
                <a:cubicBezTo>
                  <a:pt x="2180217" y="261566"/>
                  <a:pt x="2186798" y="258465"/>
                  <a:pt x="2198968" y="252264"/>
                </a:cubicBezTo>
                <a:lnTo>
                  <a:pt x="2201206" y="252264"/>
                </a:lnTo>
                <a:cubicBezTo>
                  <a:pt x="2202198" y="252264"/>
                  <a:pt x="2204556" y="253256"/>
                  <a:pt x="2208281" y="255240"/>
                </a:cubicBezTo>
                <a:lnTo>
                  <a:pt x="2209025" y="255240"/>
                </a:lnTo>
                <a:lnTo>
                  <a:pt x="2214990" y="252264"/>
                </a:lnTo>
                <a:cubicBezTo>
                  <a:pt x="2215982" y="251768"/>
                  <a:pt x="2217222" y="251520"/>
                  <a:pt x="2218710" y="251520"/>
                </a:cubicBezTo>
                <a:close/>
                <a:moveTo>
                  <a:pt x="1321435" y="247055"/>
                </a:moveTo>
                <a:cubicBezTo>
                  <a:pt x="1322427" y="247055"/>
                  <a:pt x="1324473" y="247799"/>
                  <a:pt x="1327571" y="249287"/>
                </a:cubicBezTo>
                <a:cubicBezTo>
                  <a:pt x="1330670" y="250776"/>
                  <a:pt x="1334450" y="251520"/>
                  <a:pt x="1338911" y="251520"/>
                </a:cubicBezTo>
                <a:cubicBezTo>
                  <a:pt x="1344364" y="251520"/>
                  <a:pt x="1349384" y="254000"/>
                  <a:pt x="1353971" y="258961"/>
                </a:cubicBezTo>
                <a:cubicBezTo>
                  <a:pt x="1358558" y="263922"/>
                  <a:pt x="1360851" y="268511"/>
                  <a:pt x="1360851" y="272728"/>
                </a:cubicBezTo>
                <a:cubicBezTo>
                  <a:pt x="1360851" y="280417"/>
                  <a:pt x="1356890" y="288231"/>
                  <a:pt x="1348968" y="296168"/>
                </a:cubicBezTo>
                <a:cubicBezTo>
                  <a:pt x="1341046" y="304106"/>
                  <a:pt x="1334733" y="308571"/>
                  <a:pt x="1330027" y="309563"/>
                </a:cubicBezTo>
                <a:cubicBezTo>
                  <a:pt x="1325818" y="313780"/>
                  <a:pt x="1322600" y="316446"/>
                  <a:pt x="1320371" y="317562"/>
                </a:cubicBezTo>
                <a:cubicBezTo>
                  <a:pt x="1318143" y="318678"/>
                  <a:pt x="1315852" y="320415"/>
                  <a:pt x="1313499" y="322771"/>
                </a:cubicBezTo>
                <a:cubicBezTo>
                  <a:pt x="1311147" y="325128"/>
                  <a:pt x="1309228" y="326306"/>
                  <a:pt x="1307744" y="326306"/>
                </a:cubicBezTo>
                <a:cubicBezTo>
                  <a:pt x="1306752" y="326306"/>
                  <a:pt x="1306009" y="325996"/>
                  <a:pt x="1305514" y="325376"/>
                </a:cubicBezTo>
                <a:cubicBezTo>
                  <a:pt x="1305020" y="324756"/>
                  <a:pt x="1304277" y="324446"/>
                  <a:pt x="1303285" y="324446"/>
                </a:cubicBezTo>
                <a:cubicBezTo>
                  <a:pt x="1299324" y="324446"/>
                  <a:pt x="1294993" y="329282"/>
                  <a:pt x="1290292" y="338956"/>
                </a:cubicBezTo>
                <a:lnTo>
                  <a:pt x="1283606" y="338212"/>
                </a:lnTo>
                <a:cubicBezTo>
                  <a:pt x="1279397" y="340941"/>
                  <a:pt x="1276673" y="343917"/>
                  <a:pt x="1275435" y="347142"/>
                </a:cubicBezTo>
                <a:cubicBezTo>
                  <a:pt x="1274197" y="350366"/>
                  <a:pt x="1271597" y="351979"/>
                  <a:pt x="1267636" y="351979"/>
                </a:cubicBezTo>
                <a:cubicBezTo>
                  <a:pt x="1258474" y="361157"/>
                  <a:pt x="1252284" y="365745"/>
                  <a:pt x="1249067" y="365745"/>
                </a:cubicBezTo>
                <a:cubicBezTo>
                  <a:pt x="1248571" y="365745"/>
                  <a:pt x="1246837" y="365249"/>
                  <a:pt x="1243864" y="364257"/>
                </a:cubicBezTo>
                <a:cubicBezTo>
                  <a:pt x="1241884" y="366738"/>
                  <a:pt x="1240893" y="369342"/>
                  <a:pt x="1240893" y="372071"/>
                </a:cubicBezTo>
                <a:cubicBezTo>
                  <a:pt x="1240893" y="375047"/>
                  <a:pt x="1238913" y="376783"/>
                  <a:pt x="1234952" y="377280"/>
                </a:cubicBezTo>
                <a:lnTo>
                  <a:pt x="1230127" y="381744"/>
                </a:lnTo>
                <a:lnTo>
                  <a:pt x="1226412" y="381000"/>
                </a:lnTo>
                <a:lnTo>
                  <a:pt x="1218982" y="388814"/>
                </a:lnTo>
                <a:cubicBezTo>
                  <a:pt x="1215269" y="388814"/>
                  <a:pt x="1211432" y="390054"/>
                  <a:pt x="1207471" y="392534"/>
                </a:cubicBezTo>
                <a:cubicBezTo>
                  <a:pt x="1206975" y="395511"/>
                  <a:pt x="1206231" y="399294"/>
                  <a:pt x="1205239" y="403883"/>
                </a:cubicBezTo>
                <a:cubicBezTo>
                  <a:pt x="1204247" y="408471"/>
                  <a:pt x="1203750" y="411014"/>
                  <a:pt x="1203750" y="411510"/>
                </a:cubicBezTo>
                <a:cubicBezTo>
                  <a:pt x="1203750" y="418703"/>
                  <a:pt x="1210324" y="422300"/>
                  <a:pt x="1223470" y="422300"/>
                </a:cubicBezTo>
                <a:lnTo>
                  <a:pt x="1241335" y="419696"/>
                </a:lnTo>
                <a:cubicBezTo>
                  <a:pt x="1246048" y="419696"/>
                  <a:pt x="1250451" y="418455"/>
                  <a:pt x="1254544" y="415975"/>
                </a:cubicBezTo>
                <a:cubicBezTo>
                  <a:pt x="1258636" y="413494"/>
                  <a:pt x="1263041" y="412254"/>
                  <a:pt x="1267758" y="412254"/>
                </a:cubicBezTo>
                <a:cubicBezTo>
                  <a:pt x="1269246" y="412254"/>
                  <a:pt x="1271479" y="411758"/>
                  <a:pt x="1274455" y="410766"/>
                </a:cubicBezTo>
                <a:lnTo>
                  <a:pt x="1278176" y="412254"/>
                </a:lnTo>
                <a:cubicBezTo>
                  <a:pt x="1279912" y="408533"/>
                  <a:pt x="1283137" y="405185"/>
                  <a:pt x="1287850" y="402208"/>
                </a:cubicBezTo>
                <a:cubicBezTo>
                  <a:pt x="1292563" y="399232"/>
                  <a:pt x="1296285" y="397743"/>
                  <a:pt x="1299018" y="397743"/>
                </a:cubicBezTo>
                <a:lnTo>
                  <a:pt x="1302738" y="395511"/>
                </a:lnTo>
                <a:cubicBezTo>
                  <a:pt x="1303731" y="392534"/>
                  <a:pt x="1305219" y="390550"/>
                  <a:pt x="1307203" y="389558"/>
                </a:cubicBezTo>
                <a:lnTo>
                  <a:pt x="1310180" y="386953"/>
                </a:lnTo>
                <a:cubicBezTo>
                  <a:pt x="1312164" y="384969"/>
                  <a:pt x="1314025" y="383977"/>
                  <a:pt x="1315761" y="383977"/>
                </a:cubicBezTo>
                <a:lnTo>
                  <a:pt x="1320970" y="383977"/>
                </a:lnTo>
                <a:lnTo>
                  <a:pt x="1322458" y="383233"/>
                </a:lnTo>
                <a:cubicBezTo>
                  <a:pt x="1325435" y="376783"/>
                  <a:pt x="1329591" y="373001"/>
                  <a:pt x="1334925" y="371885"/>
                </a:cubicBezTo>
                <a:cubicBezTo>
                  <a:pt x="1340260" y="370768"/>
                  <a:pt x="1343610" y="368970"/>
                  <a:pt x="1344974" y="366490"/>
                </a:cubicBezTo>
                <a:cubicBezTo>
                  <a:pt x="1346339" y="364009"/>
                  <a:pt x="1348757" y="362521"/>
                  <a:pt x="1352230" y="362025"/>
                </a:cubicBezTo>
                <a:cubicBezTo>
                  <a:pt x="1355702" y="361529"/>
                  <a:pt x="1358617" y="359854"/>
                  <a:pt x="1360973" y="357002"/>
                </a:cubicBezTo>
                <a:cubicBezTo>
                  <a:pt x="1363330" y="354149"/>
                  <a:pt x="1366245" y="351483"/>
                  <a:pt x="1369720" y="349002"/>
                </a:cubicBezTo>
                <a:cubicBezTo>
                  <a:pt x="1373194" y="346522"/>
                  <a:pt x="1375614" y="344661"/>
                  <a:pt x="1376978" y="343421"/>
                </a:cubicBezTo>
                <a:cubicBezTo>
                  <a:pt x="1378342" y="342181"/>
                  <a:pt x="1379521" y="341561"/>
                  <a:pt x="1380513" y="341561"/>
                </a:cubicBezTo>
                <a:cubicBezTo>
                  <a:pt x="1382001" y="341561"/>
                  <a:pt x="1382745" y="342677"/>
                  <a:pt x="1382745" y="344909"/>
                </a:cubicBezTo>
                <a:cubicBezTo>
                  <a:pt x="1382745" y="347142"/>
                  <a:pt x="1383241" y="348258"/>
                  <a:pt x="1384233" y="348258"/>
                </a:cubicBezTo>
                <a:cubicBezTo>
                  <a:pt x="1385226" y="348258"/>
                  <a:pt x="1385722" y="347762"/>
                  <a:pt x="1385722" y="346770"/>
                </a:cubicBezTo>
                <a:cubicBezTo>
                  <a:pt x="1385722" y="345778"/>
                  <a:pt x="1385474" y="344537"/>
                  <a:pt x="1384978" y="343049"/>
                </a:cubicBezTo>
                <a:lnTo>
                  <a:pt x="1384978" y="340445"/>
                </a:lnTo>
                <a:cubicBezTo>
                  <a:pt x="1384978" y="336724"/>
                  <a:pt x="1386962" y="334243"/>
                  <a:pt x="1390931" y="333003"/>
                </a:cubicBezTo>
                <a:lnTo>
                  <a:pt x="1406792" y="322781"/>
                </a:lnTo>
                <a:lnTo>
                  <a:pt x="1407791" y="321710"/>
                </a:lnTo>
                <a:lnTo>
                  <a:pt x="1409120" y="316027"/>
                </a:lnTo>
                <a:cubicBezTo>
                  <a:pt x="1409834" y="314508"/>
                  <a:pt x="1410780" y="313532"/>
                  <a:pt x="1411959" y="313097"/>
                </a:cubicBezTo>
                <a:cubicBezTo>
                  <a:pt x="1414315" y="312229"/>
                  <a:pt x="1416113" y="311237"/>
                  <a:pt x="1417354" y="310121"/>
                </a:cubicBezTo>
                <a:cubicBezTo>
                  <a:pt x="1418594" y="309005"/>
                  <a:pt x="1419958" y="308447"/>
                  <a:pt x="1421446" y="308447"/>
                </a:cubicBezTo>
                <a:cubicBezTo>
                  <a:pt x="1423059" y="308447"/>
                  <a:pt x="1424268" y="308912"/>
                  <a:pt x="1425074" y="309842"/>
                </a:cubicBezTo>
                <a:lnTo>
                  <a:pt x="1425088" y="309889"/>
                </a:lnTo>
                <a:lnTo>
                  <a:pt x="1430931" y="306214"/>
                </a:lnTo>
                <a:cubicBezTo>
                  <a:pt x="1436632" y="301997"/>
                  <a:pt x="1442333" y="299765"/>
                  <a:pt x="1448034" y="299517"/>
                </a:cubicBezTo>
                <a:lnTo>
                  <a:pt x="1450633" y="295796"/>
                </a:lnTo>
                <a:cubicBezTo>
                  <a:pt x="1459059" y="292572"/>
                  <a:pt x="1464759" y="287487"/>
                  <a:pt x="1467734" y="280541"/>
                </a:cubicBezTo>
                <a:cubicBezTo>
                  <a:pt x="1470708" y="273596"/>
                  <a:pt x="1474798" y="270123"/>
                  <a:pt x="1480003" y="270123"/>
                </a:cubicBezTo>
                <a:cubicBezTo>
                  <a:pt x="1493634" y="270123"/>
                  <a:pt x="1504042" y="275146"/>
                  <a:pt x="1511228" y="285192"/>
                </a:cubicBezTo>
                <a:cubicBezTo>
                  <a:pt x="1518414" y="295238"/>
                  <a:pt x="1522006" y="303238"/>
                  <a:pt x="1522006" y="309191"/>
                </a:cubicBezTo>
                <a:lnTo>
                  <a:pt x="1522751" y="319237"/>
                </a:lnTo>
                <a:cubicBezTo>
                  <a:pt x="1522751" y="322709"/>
                  <a:pt x="1522008" y="327546"/>
                  <a:pt x="1520524" y="333747"/>
                </a:cubicBezTo>
                <a:cubicBezTo>
                  <a:pt x="1517547" y="338212"/>
                  <a:pt x="1516059" y="341561"/>
                  <a:pt x="1516059" y="343793"/>
                </a:cubicBezTo>
                <a:cubicBezTo>
                  <a:pt x="1516059" y="345778"/>
                  <a:pt x="1517299" y="346770"/>
                  <a:pt x="1519780" y="346770"/>
                </a:cubicBezTo>
                <a:cubicBezTo>
                  <a:pt x="1521264" y="346770"/>
                  <a:pt x="1523246" y="345716"/>
                  <a:pt x="1525724" y="343607"/>
                </a:cubicBezTo>
                <a:cubicBezTo>
                  <a:pt x="1528203" y="341499"/>
                  <a:pt x="1530991" y="339576"/>
                  <a:pt x="1534090" y="337840"/>
                </a:cubicBezTo>
                <a:cubicBezTo>
                  <a:pt x="1537189" y="336104"/>
                  <a:pt x="1538986" y="334616"/>
                  <a:pt x="1539482" y="333375"/>
                </a:cubicBezTo>
                <a:cubicBezTo>
                  <a:pt x="1541959" y="327422"/>
                  <a:pt x="1546295" y="323329"/>
                  <a:pt x="1552490" y="321097"/>
                </a:cubicBezTo>
                <a:cubicBezTo>
                  <a:pt x="1558685" y="318865"/>
                  <a:pt x="1562527" y="317004"/>
                  <a:pt x="1564016" y="315516"/>
                </a:cubicBezTo>
                <a:lnTo>
                  <a:pt x="1567730" y="312539"/>
                </a:lnTo>
                <a:lnTo>
                  <a:pt x="1570707" y="306958"/>
                </a:lnTo>
                <a:cubicBezTo>
                  <a:pt x="1577397" y="303982"/>
                  <a:pt x="1581856" y="301253"/>
                  <a:pt x="1584087" y="298773"/>
                </a:cubicBezTo>
                <a:cubicBezTo>
                  <a:pt x="1586318" y="296292"/>
                  <a:pt x="1589292" y="294680"/>
                  <a:pt x="1593011" y="293936"/>
                </a:cubicBezTo>
                <a:cubicBezTo>
                  <a:pt x="1596730" y="293192"/>
                  <a:pt x="1600944" y="290959"/>
                  <a:pt x="1605653" y="287239"/>
                </a:cubicBezTo>
                <a:lnTo>
                  <a:pt x="1611228" y="285750"/>
                </a:lnTo>
                <a:lnTo>
                  <a:pt x="1616431" y="282774"/>
                </a:lnTo>
                <a:cubicBezTo>
                  <a:pt x="1616927" y="282278"/>
                  <a:pt x="1618414" y="281657"/>
                  <a:pt x="1620893" y="280913"/>
                </a:cubicBezTo>
                <a:cubicBezTo>
                  <a:pt x="1623371" y="280169"/>
                  <a:pt x="1627026" y="278867"/>
                  <a:pt x="1631857" y="277007"/>
                </a:cubicBezTo>
                <a:cubicBezTo>
                  <a:pt x="1636688" y="275146"/>
                  <a:pt x="1639972" y="274216"/>
                  <a:pt x="1641708" y="274216"/>
                </a:cubicBezTo>
                <a:cubicBezTo>
                  <a:pt x="1654347" y="274216"/>
                  <a:pt x="1664322" y="279301"/>
                  <a:pt x="1671634" y="289471"/>
                </a:cubicBezTo>
                <a:cubicBezTo>
                  <a:pt x="1678946" y="299641"/>
                  <a:pt x="1682601" y="307826"/>
                  <a:pt x="1682601" y="314028"/>
                </a:cubicBezTo>
                <a:lnTo>
                  <a:pt x="1681857" y="320725"/>
                </a:lnTo>
                <a:lnTo>
                  <a:pt x="1683345" y="330771"/>
                </a:lnTo>
                <a:lnTo>
                  <a:pt x="1683345" y="332259"/>
                </a:lnTo>
                <a:lnTo>
                  <a:pt x="1680369" y="352723"/>
                </a:lnTo>
                <a:lnTo>
                  <a:pt x="1681113" y="359792"/>
                </a:lnTo>
                <a:cubicBezTo>
                  <a:pt x="1681113" y="371450"/>
                  <a:pt x="1678633" y="379512"/>
                  <a:pt x="1673672" y="383977"/>
                </a:cubicBezTo>
                <a:cubicBezTo>
                  <a:pt x="1672431" y="384473"/>
                  <a:pt x="1671811" y="385713"/>
                  <a:pt x="1671811" y="387698"/>
                </a:cubicBezTo>
                <a:lnTo>
                  <a:pt x="1671811" y="391046"/>
                </a:lnTo>
                <a:lnTo>
                  <a:pt x="1679253" y="406673"/>
                </a:lnTo>
                <a:cubicBezTo>
                  <a:pt x="1681489" y="412130"/>
                  <a:pt x="1683227" y="414859"/>
                  <a:pt x="1684467" y="414859"/>
                </a:cubicBezTo>
                <a:lnTo>
                  <a:pt x="1696403" y="411510"/>
                </a:lnTo>
                <a:cubicBezTo>
                  <a:pt x="1699883" y="410518"/>
                  <a:pt x="1702744" y="407913"/>
                  <a:pt x="1704984" y="403697"/>
                </a:cubicBezTo>
                <a:cubicBezTo>
                  <a:pt x="1706972" y="402704"/>
                  <a:pt x="1710452" y="399728"/>
                  <a:pt x="1715425" y="394767"/>
                </a:cubicBezTo>
                <a:cubicBezTo>
                  <a:pt x="1716917" y="390798"/>
                  <a:pt x="1719279" y="388814"/>
                  <a:pt x="1722512" y="388814"/>
                </a:cubicBezTo>
                <a:lnTo>
                  <a:pt x="1724000" y="388814"/>
                </a:lnTo>
                <a:lnTo>
                  <a:pt x="1727732" y="390302"/>
                </a:lnTo>
                <a:cubicBezTo>
                  <a:pt x="1728228" y="390302"/>
                  <a:pt x="1728725" y="390054"/>
                  <a:pt x="1729221" y="389558"/>
                </a:cubicBezTo>
                <a:cubicBezTo>
                  <a:pt x="1729221" y="385341"/>
                  <a:pt x="1731211" y="381744"/>
                  <a:pt x="1735191" y="378768"/>
                </a:cubicBezTo>
                <a:cubicBezTo>
                  <a:pt x="1736435" y="374055"/>
                  <a:pt x="1739233" y="370458"/>
                  <a:pt x="1743583" y="367978"/>
                </a:cubicBezTo>
                <a:cubicBezTo>
                  <a:pt x="1747934" y="365497"/>
                  <a:pt x="1754833" y="361405"/>
                  <a:pt x="1764282" y="355699"/>
                </a:cubicBezTo>
                <a:lnTo>
                  <a:pt x="1773602" y="347514"/>
                </a:lnTo>
                <a:lnTo>
                  <a:pt x="1778078" y="345282"/>
                </a:lnTo>
                <a:lnTo>
                  <a:pt x="1781060" y="341561"/>
                </a:lnTo>
                <a:cubicBezTo>
                  <a:pt x="1783797" y="338336"/>
                  <a:pt x="1786407" y="336724"/>
                  <a:pt x="1788891" y="336724"/>
                </a:cubicBezTo>
                <a:cubicBezTo>
                  <a:pt x="1790755" y="336724"/>
                  <a:pt x="1792154" y="337065"/>
                  <a:pt x="1793086" y="337747"/>
                </a:cubicBezTo>
                <a:lnTo>
                  <a:pt x="1793579" y="338830"/>
                </a:lnTo>
                <a:lnTo>
                  <a:pt x="1794192" y="335236"/>
                </a:lnTo>
                <a:lnTo>
                  <a:pt x="1793442" y="333003"/>
                </a:lnTo>
                <a:lnTo>
                  <a:pt x="1799407" y="327794"/>
                </a:lnTo>
                <a:lnTo>
                  <a:pt x="1801639" y="327794"/>
                </a:lnTo>
                <a:cubicBezTo>
                  <a:pt x="1803376" y="327794"/>
                  <a:pt x="1805982" y="325934"/>
                  <a:pt x="1809459" y="322213"/>
                </a:cubicBezTo>
                <a:lnTo>
                  <a:pt x="1813185" y="320725"/>
                </a:lnTo>
                <a:cubicBezTo>
                  <a:pt x="1818150" y="313283"/>
                  <a:pt x="1822495" y="308943"/>
                  <a:pt x="1826219" y="307702"/>
                </a:cubicBezTo>
                <a:lnTo>
                  <a:pt x="1832184" y="303238"/>
                </a:lnTo>
                <a:cubicBezTo>
                  <a:pt x="1833176" y="302245"/>
                  <a:pt x="1834603" y="301377"/>
                  <a:pt x="1836466" y="300633"/>
                </a:cubicBezTo>
                <a:cubicBezTo>
                  <a:pt x="1838328" y="299889"/>
                  <a:pt x="1841308" y="297470"/>
                  <a:pt x="1845404" y="293378"/>
                </a:cubicBezTo>
                <a:cubicBezTo>
                  <a:pt x="1849501" y="289285"/>
                  <a:pt x="1852791" y="287239"/>
                  <a:pt x="1855276" y="287239"/>
                </a:cubicBezTo>
                <a:cubicBezTo>
                  <a:pt x="1857760" y="287239"/>
                  <a:pt x="1859746" y="287487"/>
                  <a:pt x="1861235" y="287983"/>
                </a:cubicBezTo>
                <a:cubicBezTo>
                  <a:pt x="1862723" y="285006"/>
                  <a:pt x="1865702" y="282092"/>
                  <a:pt x="1870173" y="279239"/>
                </a:cubicBezTo>
                <a:cubicBezTo>
                  <a:pt x="1874644" y="276386"/>
                  <a:pt x="1878245" y="272976"/>
                  <a:pt x="1880978" y="269007"/>
                </a:cubicBezTo>
                <a:lnTo>
                  <a:pt x="1885820" y="266775"/>
                </a:lnTo>
                <a:cubicBezTo>
                  <a:pt x="1889793" y="264790"/>
                  <a:pt x="1893331" y="262248"/>
                  <a:pt x="1896433" y="259147"/>
                </a:cubicBezTo>
                <a:cubicBezTo>
                  <a:pt x="1899536" y="256047"/>
                  <a:pt x="1903571" y="254496"/>
                  <a:pt x="1908540" y="254496"/>
                </a:cubicBezTo>
                <a:cubicBezTo>
                  <a:pt x="1915741" y="254496"/>
                  <a:pt x="1923248" y="258155"/>
                  <a:pt x="1931062" y="265472"/>
                </a:cubicBezTo>
                <a:cubicBezTo>
                  <a:pt x="1938875" y="272790"/>
                  <a:pt x="1942782" y="279797"/>
                  <a:pt x="1942782" y="286494"/>
                </a:cubicBezTo>
                <a:lnTo>
                  <a:pt x="1936457" y="315516"/>
                </a:lnTo>
                <a:cubicBezTo>
                  <a:pt x="1932240" y="336848"/>
                  <a:pt x="1927527" y="348010"/>
                  <a:pt x="1922318" y="349002"/>
                </a:cubicBezTo>
                <a:lnTo>
                  <a:pt x="1920830" y="356816"/>
                </a:lnTo>
                <a:cubicBezTo>
                  <a:pt x="1917357" y="359296"/>
                  <a:pt x="1915621" y="361281"/>
                  <a:pt x="1915621" y="362769"/>
                </a:cubicBezTo>
                <a:lnTo>
                  <a:pt x="1917853" y="371699"/>
                </a:lnTo>
                <a:cubicBezTo>
                  <a:pt x="1917853" y="372939"/>
                  <a:pt x="1916489" y="374799"/>
                  <a:pt x="1913761" y="377280"/>
                </a:cubicBezTo>
                <a:cubicBezTo>
                  <a:pt x="1913264" y="377280"/>
                  <a:pt x="1913016" y="378024"/>
                  <a:pt x="1913016" y="379512"/>
                </a:cubicBezTo>
                <a:lnTo>
                  <a:pt x="1913016" y="394767"/>
                </a:lnTo>
                <a:cubicBezTo>
                  <a:pt x="1913016" y="397495"/>
                  <a:pt x="1911280" y="399728"/>
                  <a:pt x="1907807" y="401464"/>
                </a:cubicBezTo>
                <a:cubicBezTo>
                  <a:pt x="1908304" y="401960"/>
                  <a:pt x="1909048" y="402456"/>
                  <a:pt x="1910040" y="402952"/>
                </a:cubicBezTo>
                <a:cubicBezTo>
                  <a:pt x="1911528" y="401464"/>
                  <a:pt x="1914877" y="400720"/>
                  <a:pt x="1920086" y="400720"/>
                </a:cubicBezTo>
                <a:lnTo>
                  <a:pt x="1926033" y="401464"/>
                </a:lnTo>
                <a:lnTo>
                  <a:pt x="1934207" y="393279"/>
                </a:lnTo>
                <a:cubicBezTo>
                  <a:pt x="1935939" y="392782"/>
                  <a:pt x="1938354" y="391604"/>
                  <a:pt x="1941451" y="389744"/>
                </a:cubicBezTo>
                <a:cubicBezTo>
                  <a:pt x="1944547" y="387884"/>
                  <a:pt x="1949813" y="385465"/>
                  <a:pt x="1957246" y="382489"/>
                </a:cubicBezTo>
                <a:lnTo>
                  <a:pt x="2005924" y="345282"/>
                </a:lnTo>
                <a:cubicBezTo>
                  <a:pt x="2012609" y="338584"/>
                  <a:pt x="2017686" y="335236"/>
                  <a:pt x="2021155" y="335236"/>
                </a:cubicBezTo>
                <a:cubicBezTo>
                  <a:pt x="2024872" y="335236"/>
                  <a:pt x="2026730" y="337592"/>
                  <a:pt x="2026730" y="342305"/>
                </a:cubicBezTo>
                <a:cubicBezTo>
                  <a:pt x="2026730" y="347762"/>
                  <a:pt x="2025676" y="352289"/>
                  <a:pt x="2023568" y="355886"/>
                </a:cubicBezTo>
                <a:cubicBezTo>
                  <a:pt x="2021459" y="359482"/>
                  <a:pt x="2019537" y="363823"/>
                  <a:pt x="2017801" y="368908"/>
                </a:cubicBezTo>
                <a:cubicBezTo>
                  <a:pt x="2016064" y="373993"/>
                  <a:pt x="2014019" y="377528"/>
                  <a:pt x="2011664" y="379512"/>
                </a:cubicBezTo>
                <a:cubicBezTo>
                  <a:pt x="2009310" y="381496"/>
                  <a:pt x="2007389" y="383667"/>
                  <a:pt x="2005900" y="386023"/>
                </a:cubicBezTo>
                <a:cubicBezTo>
                  <a:pt x="2004412" y="388380"/>
                  <a:pt x="2000381" y="391790"/>
                  <a:pt x="1993808" y="396255"/>
                </a:cubicBezTo>
                <a:cubicBezTo>
                  <a:pt x="1987235" y="400720"/>
                  <a:pt x="1981655" y="405247"/>
                  <a:pt x="1977068" y="409836"/>
                </a:cubicBezTo>
                <a:cubicBezTo>
                  <a:pt x="1972481" y="414425"/>
                  <a:pt x="1968699" y="417711"/>
                  <a:pt x="1965722" y="419696"/>
                </a:cubicBezTo>
                <a:lnTo>
                  <a:pt x="1949729" y="431230"/>
                </a:lnTo>
                <a:lnTo>
                  <a:pt x="1947497" y="434950"/>
                </a:lnTo>
                <a:cubicBezTo>
                  <a:pt x="1947001" y="435447"/>
                  <a:pt x="1944706" y="436501"/>
                  <a:pt x="1940614" y="438113"/>
                </a:cubicBezTo>
                <a:cubicBezTo>
                  <a:pt x="1936521" y="439725"/>
                  <a:pt x="1932862" y="441772"/>
                  <a:pt x="1929637" y="444252"/>
                </a:cubicBezTo>
                <a:lnTo>
                  <a:pt x="1922946" y="447973"/>
                </a:lnTo>
                <a:cubicBezTo>
                  <a:pt x="1921458" y="448965"/>
                  <a:pt x="1919039" y="449585"/>
                  <a:pt x="1915691" y="449833"/>
                </a:cubicBezTo>
                <a:cubicBezTo>
                  <a:pt x="1912342" y="450081"/>
                  <a:pt x="1909427" y="451508"/>
                  <a:pt x="1906947" y="454112"/>
                </a:cubicBezTo>
                <a:cubicBezTo>
                  <a:pt x="1904467" y="456717"/>
                  <a:pt x="1902482" y="458019"/>
                  <a:pt x="1900994" y="458019"/>
                </a:cubicBezTo>
                <a:lnTo>
                  <a:pt x="1895413" y="457275"/>
                </a:lnTo>
                <a:lnTo>
                  <a:pt x="1887977" y="459507"/>
                </a:lnTo>
                <a:cubicBezTo>
                  <a:pt x="1883760" y="459507"/>
                  <a:pt x="1878613" y="456965"/>
                  <a:pt x="1872536" y="451880"/>
                </a:cubicBezTo>
                <a:cubicBezTo>
                  <a:pt x="1866459" y="446795"/>
                  <a:pt x="1863421" y="441400"/>
                  <a:pt x="1863421" y="435695"/>
                </a:cubicBezTo>
                <a:lnTo>
                  <a:pt x="1863421" y="433462"/>
                </a:lnTo>
                <a:lnTo>
                  <a:pt x="1864165" y="428253"/>
                </a:lnTo>
                <a:cubicBezTo>
                  <a:pt x="1864165" y="427261"/>
                  <a:pt x="1863421" y="424719"/>
                  <a:pt x="1861932" y="420626"/>
                </a:cubicBezTo>
                <a:cubicBezTo>
                  <a:pt x="1860444" y="416533"/>
                  <a:pt x="1859700" y="414239"/>
                  <a:pt x="1859700" y="413742"/>
                </a:cubicBezTo>
                <a:lnTo>
                  <a:pt x="1860444" y="408533"/>
                </a:lnTo>
                <a:lnTo>
                  <a:pt x="1859700" y="406301"/>
                </a:lnTo>
                <a:cubicBezTo>
                  <a:pt x="1859700" y="399604"/>
                  <a:pt x="1860196" y="395387"/>
                  <a:pt x="1861188" y="393651"/>
                </a:cubicBezTo>
                <a:cubicBezTo>
                  <a:pt x="1862180" y="391914"/>
                  <a:pt x="1862924" y="389496"/>
                  <a:pt x="1863421" y="386395"/>
                </a:cubicBezTo>
                <a:cubicBezTo>
                  <a:pt x="1863917" y="383295"/>
                  <a:pt x="1864413" y="380752"/>
                  <a:pt x="1864909" y="378768"/>
                </a:cubicBezTo>
                <a:lnTo>
                  <a:pt x="1866769" y="369466"/>
                </a:lnTo>
                <a:cubicBezTo>
                  <a:pt x="1867761" y="366490"/>
                  <a:pt x="1869002" y="364505"/>
                  <a:pt x="1870490" y="363513"/>
                </a:cubicBezTo>
                <a:cubicBezTo>
                  <a:pt x="1870986" y="361529"/>
                  <a:pt x="1871978" y="358180"/>
                  <a:pt x="1873466" y="353467"/>
                </a:cubicBezTo>
                <a:lnTo>
                  <a:pt x="1874955" y="346770"/>
                </a:lnTo>
                <a:lnTo>
                  <a:pt x="1878675" y="341561"/>
                </a:lnTo>
                <a:cubicBezTo>
                  <a:pt x="1880660" y="339576"/>
                  <a:pt x="1881838" y="336910"/>
                  <a:pt x="1882210" y="333561"/>
                </a:cubicBezTo>
                <a:cubicBezTo>
                  <a:pt x="1882582" y="330213"/>
                  <a:pt x="1883884" y="326678"/>
                  <a:pt x="1886117" y="322957"/>
                </a:cubicBezTo>
                <a:cubicBezTo>
                  <a:pt x="1888349" y="319237"/>
                  <a:pt x="1889465" y="317004"/>
                  <a:pt x="1889465" y="316260"/>
                </a:cubicBezTo>
                <a:cubicBezTo>
                  <a:pt x="1889465" y="313283"/>
                  <a:pt x="1887977" y="311795"/>
                  <a:pt x="1885001" y="311795"/>
                </a:cubicBezTo>
                <a:cubicBezTo>
                  <a:pt x="1884009" y="311795"/>
                  <a:pt x="1880908" y="313780"/>
                  <a:pt x="1875699" y="317748"/>
                </a:cubicBezTo>
                <a:lnTo>
                  <a:pt x="1868996" y="315516"/>
                </a:lnTo>
                <a:cubicBezTo>
                  <a:pt x="1868500" y="315516"/>
                  <a:pt x="1867135" y="316756"/>
                  <a:pt x="1864903" y="319237"/>
                </a:cubicBezTo>
                <a:cubicBezTo>
                  <a:pt x="1864903" y="320229"/>
                  <a:pt x="1863787" y="320973"/>
                  <a:pt x="1861554" y="321469"/>
                </a:cubicBezTo>
                <a:cubicBezTo>
                  <a:pt x="1859322" y="321965"/>
                  <a:pt x="1857214" y="323825"/>
                  <a:pt x="1855229" y="327050"/>
                </a:cubicBezTo>
                <a:lnTo>
                  <a:pt x="1852247" y="327794"/>
                </a:lnTo>
                <a:lnTo>
                  <a:pt x="1847410" y="325562"/>
                </a:lnTo>
                <a:lnTo>
                  <a:pt x="1845922" y="325562"/>
                </a:lnTo>
                <a:cubicBezTo>
                  <a:pt x="1843441" y="325562"/>
                  <a:pt x="1841953" y="328290"/>
                  <a:pt x="1841457" y="333747"/>
                </a:cubicBezTo>
                <a:cubicBezTo>
                  <a:pt x="1838728" y="337716"/>
                  <a:pt x="1835130" y="340321"/>
                  <a:pt x="1830661" y="341561"/>
                </a:cubicBezTo>
                <a:lnTo>
                  <a:pt x="1822475" y="343793"/>
                </a:lnTo>
                <a:cubicBezTo>
                  <a:pt x="1819747" y="344785"/>
                  <a:pt x="1817761" y="347018"/>
                  <a:pt x="1816519" y="350490"/>
                </a:cubicBezTo>
                <a:cubicBezTo>
                  <a:pt x="1815277" y="353963"/>
                  <a:pt x="1812796" y="357126"/>
                  <a:pt x="1809075" y="359978"/>
                </a:cubicBezTo>
                <a:cubicBezTo>
                  <a:pt x="1805354" y="362831"/>
                  <a:pt x="1802874" y="364257"/>
                  <a:pt x="1801634" y="364257"/>
                </a:cubicBezTo>
                <a:cubicBezTo>
                  <a:pt x="1798159" y="364257"/>
                  <a:pt x="1795553" y="363296"/>
                  <a:pt x="1793816" y="361374"/>
                </a:cubicBezTo>
                <a:lnTo>
                  <a:pt x="1791987" y="355302"/>
                </a:lnTo>
                <a:lnTo>
                  <a:pt x="1792624" y="360536"/>
                </a:lnTo>
                <a:cubicBezTo>
                  <a:pt x="1792624" y="365001"/>
                  <a:pt x="1791071" y="368970"/>
                  <a:pt x="1787967" y="372443"/>
                </a:cubicBezTo>
                <a:cubicBezTo>
                  <a:pt x="1784863" y="375915"/>
                  <a:pt x="1780082" y="381000"/>
                  <a:pt x="1773625" y="387698"/>
                </a:cubicBezTo>
                <a:lnTo>
                  <a:pt x="1754620" y="407789"/>
                </a:lnTo>
                <a:lnTo>
                  <a:pt x="1744563" y="412998"/>
                </a:lnTo>
                <a:cubicBezTo>
                  <a:pt x="1742078" y="414487"/>
                  <a:pt x="1739844" y="416223"/>
                  <a:pt x="1737860" y="418207"/>
                </a:cubicBezTo>
                <a:lnTo>
                  <a:pt x="1723326" y="430486"/>
                </a:lnTo>
                <a:cubicBezTo>
                  <a:pt x="1723326" y="433958"/>
                  <a:pt x="1722209" y="436563"/>
                  <a:pt x="1719977" y="438299"/>
                </a:cubicBezTo>
                <a:lnTo>
                  <a:pt x="1714012" y="438299"/>
                </a:lnTo>
                <a:lnTo>
                  <a:pt x="1711036" y="439787"/>
                </a:lnTo>
                <a:cubicBezTo>
                  <a:pt x="1709295" y="444500"/>
                  <a:pt x="1704203" y="449089"/>
                  <a:pt x="1695757" y="453554"/>
                </a:cubicBezTo>
                <a:lnTo>
                  <a:pt x="1690543" y="457275"/>
                </a:lnTo>
                <a:cubicBezTo>
                  <a:pt x="1688803" y="458763"/>
                  <a:pt x="1687188" y="459507"/>
                  <a:pt x="1685700" y="459507"/>
                </a:cubicBezTo>
                <a:lnTo>
                  <a:pt x="1675265" y="458019"/>
                </a:lnTo>
                <a:lnTo>
                  <a:pt x="1668189" y="459507"/>
                </a:lnTo>
                <a:cubicBezTo>
                  <a:pt x="1666201" y="459507"/>
                  <a:pt x="1663531" y="458515"/>
                  <a:pt x="1660178" y="456531"/>
                </a:cubicBezTo>
                <a:cubicBezTo>
                  <a:pt x="1656826" y="454546"/>
                  <a:pt x="1653411" y="452996"/>
                  <a:pt x="1649935" y="451880"/>
                </a:cubicBezTo>
                <a:cubicBezTo>
                  <a:pt x="1646458" y="450763"/>
                  <a:pt x="1642050" y="446175"/>
                  <a:pt x="1636709" y="438113"/>
                </a:cubicBezTo>
                <a:cubicBezTo>
                  <a:pt x="1631368" y="430052"/>
                  <a:pt x="1628450" y="424781"/>
                  <a:pt x="1627953" y="422300"/>
                </a:cubicBezTo>
                <a:cubicBezTo>
                  <a:pt x="1627953" y="421308"/>
                  <a:pt x="1627394" y="419634"/>
                  <a:pt x="1626276" y="417277"/>
                </a:cubicBezTo>
                <a:cubicBezTo>
                  <a:pt x="1625158" y="414921"/>
                  <a:pt x="1624599" y="413494"/>
                  <a:pt x="1624599" y="412998"/>
                </a:cubicBezTo>
                <a:cubicBezTo>
                  <a:pt x="1624599" y="412502"/>
                  <a:pt x="1625717" y="410022"/>
                  <a:pt x="1627953" y="405557"/>
                </a:cubicBezTo>
                <a:lnTo>
                  <a:pt x="1627953" y="404813"/>
                </a:lnTo>
                <a:cubicBezTo>
                  <a:pt x="1627953" y="404069"/>
                  <a:pt x="1627270" y="402332"/>
                  <a:pt x="1625904" y="399604"/>
                </a:cubicBezTo>
                <a:cubicBezTo>
                  <a:pt x="1624538" y="396875"/>
                  <a:pt x="1623855" y="393527"/>
                  <a:pt x="1623855" y="389558"/>
                </a:cubicBezTo>
                <a:cubicBezTo>
                  <a:pt x="1623855" y="387325"/>
                  <a:pt x="1623111" y="384473"/>
                  <a:pt x="1621622" y="381000"/>
                </a:cubicBezTo>
                <a:cubicBezTo>
                  <a:pt x="1623607" y="379016"/>
                  <a:pt x="1624599" y="377528"/>
                  <a:pt x="1624599" y="376535"/>
                </a:cubicBezTo>
                <a:cubicBezTo>
                  <a:pt x="1624599" y="375543"/>
                  <a:pt x="1624227" y="374117"/>
                  <a:pt x="1623483" y="372257"/>
                </a:cubicBezTo>
                <a:cubicBezTo>
                  <a:pt x="1622739" y="370396"/>
                  <a:pt x="1622367" y="368970"/>
                  <a:pt x="1622367" y="367978"/>
                </a:cubicBezTo>
                <a:lnTo>
                  <a:pt x="1624599" y="349746"/>
                </a:lnTo>
                <a:lnTo>
                  <a:pt x="1623117" y="340445"/>
                </a:lnTo>
                <a:lnTo>
                  <a:pt x="1623855" y="331515"/>
                </a:lnTo>
                <a:cubicBezTo>
                  <a:pt x="1623855" y="326306"/>
                  <a:pt x="1621630" y="323701"/>
                  <a:pt x="1617181" y="323701"/>
                </a:cubicBezTo>
                <a:cubicBezTo>
                  <a:pt x="1615204" y="323701"/>
                  <a:pt x="1612733" y="325066"/>
                  <a:pt x="1609769" y="327794"/>
                </a:cubicBezTo>
                <a:lnTo>
                  <a:pt x="1607176" y="328538"/>
                </a:lnTo>
                <a:cubicBezTo>
                  <a:pt x="1600502" y="331763"/>
                  <a:pt x="1595805" y="334429"/>
                  <a:pt x="1593086" y="336538"/>
                </a:cubicBezTo>
                <a:cubicBezTo>
                  <a:pt x="1590368" y="338646"/>
                  <a:pt x="1587524" y="339700"/>
                  <a:pt x="1584555" y="339700"/>
                </a:cubicBezTo>
                <a:cubicBezTo>
                  <a:pt x="1583074" y="341189"/>
                  <a:pt x="1580232" y="342553"/>
                  <a:pt x="1576026" y="343793"/>
                </a:cubicBezTo>
                <a:lnTo>
                  <a:pt x="1573061" y="346026"/>
                </a:lnTo>
                <a:cubicBezTo>
                  <a:pt x="1572073" y="347018"/>
                  <a:pt x="1570097" y="348506"/>
                  <a:pt x="1567132" y="350490"/>
                </a:cubicBezTo>
                <a:cubicBezTo>
                  <a:pt x="1567132" y="351235"/>
                  <a:pt x="1562497" y="355389"/>
                  <a:pt x="1553228" y="362955"/>
                </a:cubicBezTo>
                <a:cubicBezTo>
                  <a:pt x="1543960" y="370520"/>
                  <a:pt x="1535617" y="377652"/>
                  <a:pt x="1528201" y="384349"/>
                </a:cubicBezTo>
                <a:cubicBezTo>
                  <a:pt x="1520785" y="391046"/>
                  <a:pt x="1515408" y="394705"/>
                  <a:pt x="1512071" y="395325"/>
                </a:cubicBezTo>
                <a:cubicBezTo>
                  <a:pt x="1508734" y="395945"/>
                  <a:pt x="1507066" y="399108"/>
                  <a:pt x="1507066" y="404813"/>
                </a:cubicBezTo>
                <a:cubicBezTo>
                  <a:pt x="1507066" y="405805"/>
                  <a:pt x="1504841" y="407789"/>
                  <a:pt x="1500392" y="410766"/>
                </a:cubicBezTo>
                <a:cubicBezTo>
                  <a:pt x="1499899" y="410766"/>
                  <a:pt x="1497304" y="413494"/>
                  <a:pt x="1492607" y="418951"/>
                </a:cubicBezTo>
                <a:cubicBezTo>
                  <a:pt x="1488654" y="415975"/>
                  <a:pt x="1486429" y="414487"/>
                  <a:pt x="1485933" y="414487"/>
                </a:cubicBezTo>
                <a:cubicBezTo>
                  <a:pt x="1482701" y="414487"/>
                  <a:pt x="1480339" y="418579"/>
                  <a:pt x="1478846" y="426765"/>
                </a:cubicBezTo>
                <a:cubicBezTo>
                  <a:pt x="1477354" y="429990"/>
                  <a:pt x="1473376" y="431974"/>
                  <a:pt x="1466911" y="432718"/>
                </a:cubicBezTo>
                <a:cubicBezTo>
                  <a:pt x="1466411" y="432966"/>
                  <a:pt x="1465539" y="434826"/>
                  <a:pt x="1464295" y="438299"/>
                </a:cubicBezTo>
                <a:lnTo>
                  <a:pt x="1462807" y="439787"/>
                </a:lnTo>
                <a:lnTo>
                  <a:pt x="1459074" y="439787"/>
                </a:lnTo>
                <a:cubicBezTo>
                  <a:pt x="1458578" y="439787"/>
                  <a:pt x="1456838" y="441214"/>
                  <a:pt x="1453854" y="444066"/>
                </a:cubicBezTo>
                <a:cubicBezTo>
                  <a:pt x="1450869" y="446919"/>
                  <a:pt x="1448257" y="448717"/>
                  <a:pt x="1446017" y="449461"/>
                </a:cubicBezTo>
                <a:cubicBezTo>
                  <a:pt x="1442785" y="456158"/>
                  <a:pt x="1440050" y="459507"/>
                  <a:pt x="1437814" y="459507"/>
                </a:cubicBezTo>
                <a:cubicBezTo>
                  <a:pt x="1436818" y="459507"/>
                  <a:pt x="1435388" y="459011"/>
                  <a:pt x="1433523" y="458019"/>
                </a:cubicBezTo>
                <a:cubicBezTo>
                  <a:pt x="1431659" y="457027"/>
                  <a:pt x="1429362" y="456158"/>
                  <a:pt x="1426631" y="455414"/>
                </a:cubicBezTo>
                <a:cubicBezTo>
                  <a:pt x="1423901" y="454670"/>
                  <a:pt x="1420861" y="451632"/>
                  <a:pt x="1417513" y="446299"/>
                </a:cubicBezTo>
                <a:cubicBezTo>
                  <a:pt x="1414164" y="440966"/>
                  <a:pt x="1412490" y="436439"/>
                  <a:pt x="1412490" y="432718"/>
                </a:cubicBezTo>
                <a:cubicBezTo>
                  <a:pt x="1412490" y="405185"/>
                  <a:pt x="1417823" y="390178"/>
                  <a:pt x="1428489" y="387698"/>
                </a:cubicBezTo>
                <a:lnTo>
                  <a:pt x="1429233" y="386209"/>
                </a:lnTo>
                <a:lnTo>
                  <a:pt x="1429233" y="383233"/>
                </a:lnTo>
                <a:cubicBezTo>
                  <a:pt x="1429233" y="380008"/>
                  <a:pt x="1430659" y="377714"/>
                  <a:pt x="1433512" y="376349"/>
                </a:cubicBezTo>
                <a:cubicBezTo>
                  <a:pt x="1436364" y="374985"/>
                  <a:pt x="1439279" y="372257"/>
                  <a:pt x="1442256" y="368164"/>
                </a:cubicBezTo>
                <a:cubicBezTo>
                  <a:pt x="1445232" y="364071"/>
                  <a:pt x="1447216" y="361777"/>
                  <a:pt x="1448209" y="361281"/>
                </a:cubicBezTo>
                <a:lnTo>
                  <a:pt x="1453046" y="361281"/>
                </a:lnTo>
                <a:cubicBezTo>
                  <a:pt x="1454038" y="361281"/>
                  <a:pt x="1454534" y="358676"/>
                  <a:pt x="1454534" y="353467"/>
                </a:cubicBezTo>
                <a:cubicBezTo>
                  <a:pt x="1454534" y="351979"/>
                  <a:pt x="1455154" y="350615"/>
                  <a:pt x="1456394" y="349374"/>
                </a:cubicBezTo>
                <a:cubicBezTo>
                  <a:pt x="1457634" y="348134"/>
                  <a:pt x="1458379" y="346336"/>
                  <a:pt x="1458627" y="343979"/>
                </a:cubicBezTo>
                <a:cubicBezTo>
                  <a:pt x="1458875" y="341623"/>
                  <a:pt x="1460673" y="337778"/>
                  <a:pt x="1464022" y="332445"/>
                </a:cubicBezTo>
                <a:cubicBezTo>
                  <a:pt x="1467370" y="327112"/>
                  <a:pt x="1469045" y="323949"/>
                  <a:pt x="1469045" y="322957"/>
                </a:cubicBezTo>
                <a:lnTo>
                  <a:pt x="1468300" y="321469"/>
                </a:lnTo>
                <a:cubicBezTo>
                  <a:pt x="1462099" y="327174"/>
                  <a:pt x="1457634" y="330275"/>
                  <a:pt x="1454906" y="330771"/>
                </a:cubicBezTo>
                <a:cubicBezTo>
                  <a:pt x="1452177" y="331267"/>
                  <a:pt x="1448457" y="334864"/>
                  <a:pt x="1443744" y="341561"/>
                </a:cubicBezTo>
                <a:lnTo>
                  <a:pt x="1437791" y="340445"/>
                </a:lnTo>
                <a:cubicBezTo>
                  <a:pt x="1427361" y="348134"/>
                  <a:pt x="1420902" y="352475"/>
                  <a:pt x="1418414" y="353467"/>
                </a:cubicBezTo>
                <a:lnTo>
                  <a:pt x="1416206" y="355092"/>
                </a:lnTo>
                <a:lnTo>
                  <a:pt x="1415207" y="357978"/>
                </a:lnTo>
                <a:cubicBezTo>
                  <a:pt x="1414400" y="359436"/>
                  <a:pt x="1413499" y="360288"/>
                  <a:pt x="1412505" y="360536"/>
                </a:cubicBezTo>
                <a:lnTo>
                  <a:pt x="1411331" y="360536"/>
                </a:lnTo>
                <a:lnTo>
                  <a:pt x="1410205" y="362025"/>
                </a:lnTo>
                <a:cubicBezTo>
                  <a:pt x="1410205" y="363513"/>
                  <a:pt x="1409334" y="364505"/>
                  <a:pt x="1407592" y="365001"/>
                </a:cubicBezTo>
                <a:cubicBezTo>
                  <a:pt x="1405850" y="365497"/>
                  <a:pt x="1402616" y="367482"/>
                  <a:pt x="1397892" y="370954"/>
                </a:cubicBezTo>
                <a:lnTo>
                  <a:pt x="1396955" y="370954"/>
                </a:lnTo>
                <a:lnTo>
                  <a:pt x="1393512" y="373559"/>
                </a:lnTo>
                <a:lnTo>
                  <a:pt x="1380856" y="388070"/>
                </a:lnTo>
                <a:cubicBezTo>
                  <a:pt x="1378371" y="390550"/>
                  <a:pt x="1376260" y="392782"/>
                  <a:pt x="1374522" y="394767"/>
                </a:cubicBezTo>
                <a:cubicBezTo>
                  <a:pt x="1372784" y="396751"/>
                  <a:pt x="1371418" y="397743"/>
                  <a:pt x="1370426" y="397743"/>
                </a:cubicBezTo>
                <a:lnTo>
                  <a:pt x="1367450" y="394767"/>
                </a:lnTo>
                <a:cubicBezTo>
                  <a:pt x="1367450" y="394271"/>
                  <a:pt x="1366954" y="394023"/>
                  <a:pt x="1365961" y="394023"/>
                </a:cubicBezTo>
                <a:cubicBezTo>
                  <a:pt x="1363477" y="394023"/>
                  <a:pt x="1361925" y="395511"/>
                  <a:pt x="1361305" y="398488"/>
                </a:cubicBezTo>
                <a:cubicBezTo>
                  <a:pt x="1360684" y="401464"/>
                  <a:pt x="1359380" y="404069"/>
                  <a:pt x="1357392" y="406301"/>
                </a:cubicBezTo>
                <a:cubicBezTo>
                  <a:pt x="1349947" y="409774"/>
                  <a:pt x="1345106" y="412998"/>
                  <a:pt x="1342870" y="415975"/>
                </a:cubicBezTo>
                <a:lnTo>
                  <a:pt x="1340637" y="416719"/>
                </a:lnTo>
                <a:lnTo>
                  <a:pt x="1333934" y="416719"/>
                </a:lnTo>
                <a:cubicBezTo>
                  <a:pt x="1330710" y="416719"/>
                  <a:pt x="1328476" y="419137"/>
                  <a:pt x="1327234" y="423974"/>
                </a:cubicBezTo>
                <a:cubicBezTo>
                  <a:pt x="1325992" y="428811"/>
                  <a:pt x="1322454" y="431602"/>
                  <a:pt x="1316621" y="432346"/>
                </a:cubicBezTo>
                <a:cubicBezTo>
                  <a:pt x="1310788" y="433090"/>
                  <a:pt x="1306630" y="434578"/>
                  <a:pt x="1304145" y="436811"/>
                </a:cubicBezTo>
                <a:cubicBezTo>
                  <a:pt x="1303649" y="437307"/>
                  <a:pt x="1302532" y="437803"/>
                  <a:pt x="1300794" y="438299"/>
                </a:cubicBezTo>
                <a:cubicBezTo>
                  <a:pt x="1299056" y="438795"/>
                  <a:pt x="1295580" y="440780"/>
                  <a:pt x="1290367" y="444252"/>
                </a:cubicBezTo>
                <a:lnTo>
                  <a:pt x="1259090" y="455414"/>
                </a:lnTo>
                <a:cubicBezTo>
                  <a:pt x="1256606" y="456655"/>
                  <a:pt x="1254991" y="457275"/>
                  <a:pt x="1254247" y="457275"/>
                </a:cubicBezTo>
                <a:lnTo>
                  <a:pt x="1243823" y="458763"/>
                </a:lnTo>
                <a:cubicBezTo>
                  <a:pt x="1242331" y="458763"/>
                  <a:pt x="1240841" y="457771"/>
                  <a:pt x="1239353" y="455786"/>
                </a:cubicBezTo>
                <a:cubicBezTo>
                  <a:pt x="1237865" y="453802"/>
                  <a:pt x="1236872" y="452810"/>
                  <a:pt x="1236376" y="452810"/>
                </a:cubicBezTo>
                <a:lnTo>
                  <a:pt x="1229673" y="455042"/>
                </a:lnTo>
                <a:cubicBezTo>
                  <a:pt x="1224708" y="456531"/>
                  <a:pt x="1219992" y="457275"/>
                  <a:pt x="1215523" y="457275"/>
                </a:cubicBezTo>
                <a:cubicBezTo>
                  <a:pt x="1213039" y="457275"/>
                  <a:pt x="1210307" y="456407"/>
                  <a:pt x="1207329" y="454670"/>
                </a:cubicBezTo>
                <a:cubicBezTo>
                  <a:pt x="1204350" y="452934"/>
                  <a:pt x="1201993" y="451694"/>
                  <a:pt x="1200256" y="450949"/>
                </a:cubicBezTo>
                <a:cubicBezTo>
                  <a:pt x="1193055" y="450949"/>
                  <a:pt x="1187967" y="445368"/>
                  <a:pt x="1184990" y="434206"/>
                </a:cubicBezTo>
                <a:lnTo>
                  <a:pt x="1180519" y="434950"/>
                </a:lnTo>
                <a:cubicBezTo>
                  <a:pt x="1179527" y="434950"/>
                  <a:pt x="1176177" y="426145"/>
                  <a:pt x="1170467" y="408533"/>
                </a:cubicBezTo>
                <a:cubicBezTo>
                  <a:pt x="1168979" y="406549"/>
                  <a:pt x="1166623" y="405123"/>
                  <a:pt x="1163398" y="404255"/>
                </a:cubicBezTo>
                <a:cubicBezTo>
                  <a:pt x="1160174" y="403387"/>
                  <a:pt x="1158561" y="400968"/>
                  <a:pt x="1158561" y="396999"/>
                </a:cubicBezTo>
                <a:cubicBezTo>
                  <a:pt x="1158561" y="385837"/>
                  <a:pt x="1160980" y="378334"/>
                  <a:pt x="1165817" y="374489"/>
                </a:cubicBezTo>
                <a:cubicBezTo>
                  <a:pt x="1170654" y="370644"/>
                  <a:pt x="1173320" y="367730"/>
                  <a:pt x="1173816" y="365745"/>
                </a:cubicBezTo>
                <a:lnTo>
                  <a:pt x="1179019" y="346398"/>
                </a:lnTo>
                <a:cubicBezTo>
                  <a:pt x="1180012" y="345654"/>
                  <a:pt x="1181252" y="343173"/>
                  <a:pt x="1182740" y="338956"/>
                </a:cubicBezTo>
                <a:lnTo>
                  <a:pt x="1191292" y="323329"/>
                </a:lnTo>
                <a:cubicBezTo>
                  <a:pt x="1192284" y="321593"/>
                  <a:pt x="1194515" y="317252"/>
                  <a:pt x="1197983" y="310307"/>
                </a:cubicBezTo>
                <a:lnTo>
                  <a:pt x="1205797" y="303982"/>
                </a:lnTo>
                <a:cubicBezTo>
                  <a:pt x="1211746" y="303486"/>
                  <a:pt x="1214968" y="300385"/>
                  <a:pt x="1215462" y="294680"/>
                </a:cubicBezTo>
                <a:cubicBezTo>
                  <a:pt x="1215956" y="288975"/>
                  <a:pt x="1220046" y="284014"/>
                  <a:pt x="1227731" y="279797"/>
                </a:cubicBezTo>
                <a:lnTo>
                  <a:pt x="1232196" y="273472"/>
                </a:lnTo>
                <a:cubicBezTo>
                  <a:pt x="1235913" y="269751"/>
                  <a:pt x="1246075" y="264914"/>
                  <a:pt x="1262683" y="258961"/>
                </a:cubicBezTo>
                <a:cubicBezTo>
                  <a:pt x="1266900" y="256481"/>
                  <a:pt x="1269752" y="254248"/>
                  <a:pt x="1271240" y="252264"/>
                </a:cubicBezTo>
                <a:cubicBezTo>
                  <a:pt x="1271737" y="251768"/>
                  <a:pt x="1272231" y="251520"/>
                  <a:pt x="1272723" y="251520"/>
                </a:cubicBezTo>
                <a:lnTo>
                  <a:pt x="1278676" y="253008"/>
                </a:lnTo>
                <a:cubicBezTo>
                  <a:pt x="1281897" y="253008"/>
                  <a:pt x="1286049" y="252140"/>
                  <a:pt x="1291132" y="250404"/>
                </a:cubicBezTo>
                <a:cubicBezTo>
                  <a:pt x="1296215" y="248667"/>
                  <a:pt x="1301111" y="247799"/>
                  <a:pt x="1305820" y="247799"/>
                </a:cubicBezTo>
                <a:close/>
                <a:moveTo>
                  <a:pt x="1979477" y="106040"/>
                </a:moveTo>
                <a:cubicBezTo>
                  <a:pt x="1983942" y="107032"/>
                  <a:pt x="1988593" y="110939"/>
                  <a:pt x="1993430" y="117761"/>
                </a:cubicBezTo>
                <a:cubicBezTo>
                  <a:pt x="1998267" y="124582"/>
                  <a:pt x="2000685" y="130597"/>
                  <a:pt x="2000685" y="135806"/>
                </a:cubicBezTo>
                <a:cubicBezTo>
                  <a:pt x="2000685" y="136302"/>
                  <a:pt x="2000313" y="137418"/>
                  <a:pt x="1999569" y="139155"/>
                </a:cubicBezTo>
                <a:cubicBezTo>
                  <a:pt x="1998825" y="140891"/>
                  <a:pt x="1998329" y="144178"/>
                  <a:pt x="1998081" y="149014"/>
                </a:cubicBezTo>
                <a:cubicBezTo>
                  <a:pt x="1997833" y="153851"/>
                  <a:pt x="1995415" y="158068"/>
                  <a:pt x="1990826" y="161665"/>
                </a:cubicBezTo>
                <a:cubicBezTo>
                  <a:pt x="1986237" y="165262"/>
                  <a:pt x="1981338" y="167060"/>
                  <a:pt x="1976129" y="167060"/>
                </a:cubicBezTo>
                <a:cubicBezTo>
                  <a:pt x="1972656" y="167060"/>
                  <a:pt x="1968253" y="164641"/>
                  <a:pt x="1962920" y="159804"/>
                </a:cubicBezTo>
                <a:cubicBezTo>
                  <a:pt x="1957587" y="154968"/>
                  <a:pt x="1954673" y="150689"/>
                  <a:pt x="1954177" y="146968"/>
                </a:cubicBezTo>
                <a:lnTo>
                  <a:pt x="1951944" y="132457"/>
                </a:lnTo>
                <a:lnTo>
                  <a:pt x="1951944" y="130225"/>
                </a:lnTo>
                <a:cubicBezTo>
                  <a:pt x="1951944" y="118567"/>
                  <a:pt x="1955913" y="112117"/>
                  <a:pt x="1963850" y="110877"/>
                </a:cubicBezTo>
                <a:cubicBezTo>
                  <a:pt x="1965587" y="110629"/>
                  <a:pt x="1970796" y="109017"/>
                  <a:pt x="1979477" y="106040"/>
                </a:cubicBezTo>
                <a:close/>
                <a:moveTo>
                  <a:pt x="1166568" y="37207"/>
                </a:moveTo>
                <a:cubicBezTo>
                  <a:pt x="1172765" y="37207"/>
                  <a:pt x="1177104" y="43160"/>
                  <a:pt x="1179584" y="55067"/>
                </a:cubicBezTo>
                <a:lnTo>
                  <a:pt x="1183305" y="69205"/>
                </a:lnTo>
                <a:cubicBezTo>
                  <a:pt x="1183305" y="69453"/>
                  <a:pt x="1182685" y="71252"/>
                  <a:pt x="1181445" y="74600"/>
                </a:cubicBezTo>
                <a:cubicBezTo>
                  <a:pt x="1180205" y="77949"/>
                  <a:pt x="1179646" y="81298"/>
                  <a:pt x="1179770" y="84646"/>
                </a:cubicBezTo>
                <a:cubicBezTo>
                  <a:pt x="1179894" y="87995"/>
                  <a:pt x="1179770" y="90227"/>
                  <a:pt x="1179398" y="91344"/>
                </a:cubicBezTo>
                <a:cubicBezTo>
                  <a:pt x="1179026" y="92460"/>
                  <a:pt x="1178840" y="93762"/>
                  <a:pt x="1178840" y="95250"/>
                </a:cubicBezTo>
                <a:cubicBezTo>
                  <a:pt x="1178840" y="97235"/>
                  <a:pt x="1180949" y="98227"/>
                  <a:pt x="1185166" y="98227"/>
                </a:cubicBezTo>
                <a:cubicBezTo>
                  <a:pt x="1186654" y="98227"/>
                  <a:pt x="1189382" y="97235"/>
                  <a:pt x="1193351" y="95250"/>
                </a:cubicBezTo>
                <a:lnTo>
                  <a:pt x="1195583" y="94506"/>
                </a:lnTo>
                <a:cubicBezTo>
                  <a:pt x="1198064" y="95994"/>
                  <a:pt x="1200172" y="96739"/>
                  <a:pt x="1201909" y="96739"/>
                </a:cubicBezTo>
                <a:cubicBezTo>
                  <a:pt x="1202405" y="96739"/>
                  <a:pt x="1205939" y="95498"/>
                  <a:pt x="1212513" y="93018"/>
                </a:cubicBezTo>
                <a:cubicBezTo>
                  <a:pt x="1219086" y="90537"/>
                  <a:pt x="1223241" y="89173"/>
                  <a:pt x="1224977" y="88925"/>
                </a:cubicBezTo>
                <a:cubicBezTo>
                  <a:pt x="1226713" y="88677"/>
                  <a:pt x="1229690" y="87685"/>
                  <a:pt x="1233907" y="85948"/>
                </a:cubicBezTo>
                <a:lnTo>
                  <a:pt x="1238371" y="85948"/>
                </a:lnTo>
                <a:lnTo>
                  <a:pt x="1241348" y="87065"/>
                </a:lnTo>
                <a:cubicBezTo>
                  <a:pt x="1242340" y="87065"/>
                  <a:pt x="1244387" y="86010"/>
                  <a:pt x="1247487" y="83902"/>
                </a:cubicBezTo>
                <a:cubicBezTo>
                  <a:pt x="1250588" y="81794"/>
                  <a:pt x="1256479" y="80491"/>
                  <a:pt x="1265161" y="79995"/>
                </a:cubicBezTo>
                <a:lnTo>
                  <a:pt x="1270370" y="77763"/>
                </a:lnTo>
                <a:lnTo>
                  <a:pt x="1271858" y="77763"/>
                </a:lnTo>
                <a:cubicBezTo>
                  <a:pt x="1280043" y="77763"/>
                  <a:pt x="1284136" y="81360"/>
                  <a:pt x="1284136" y="88553"/>
                </a:cubicBezTo>
                <a:cubicBezTo>
                  <a:pt x="1284136" y="90041"/>
                  <a:pt x="1282958" y="92646"/>
                  <a:pt x="1280601" y="96366"/>
                </a:cubicBezTo>
                <a:cubicBezTo>
                  <a:pt x="1278245" y="100087"/>
                  <a:pt x="1276323" y="104304"/>
                  <a:pt x="1274834" y="109017"/>
                </a:cubicBezTo>
                <a:lnTo>
                  <a:pt x="1257719" y="130597"/>
                </a:lnTo>
                <a:cubicBezTo>
                  <a:pt x="1252014" y="138038"/>
                  <a:pt x="1246309" y="141759"/>
                  <a:pt x="1240604" y="141759"/>
                </a:cubicBezTo>
                <a:cubicBezTo>
                  <a:pt x="1239612" y="141759"/>
                  <a:pt x="1236511" y="138410"/>
                  <a:pt x="1231302" y="131713"/>
                </a:cubicBezTo>
                <a:cubicBezTo>
                  <a:pt x="1231302" y="131217"/>
                  <a:pt x="1230806" y="130969"/>
                  <a:pt x="1229814" y="130969"/>
                </a:cubicBezTo>
                <a:cubicBezTo>
                  <a:pt x="1227333" y="130969"/>
                  <a:pt x="1224729" y="131465"/>
                  <a:pt x="1222000" y="132457"/>
                </a:cubicBezTo>
                <a:cubicBezTo>
                  <a:pt x="1219272" y="133449"/>
                  <a:pt x="1217039" y="133946"/>
                  <a:pt x="1215303" y="133946"/>
                </a:cubicBezTo>
                <a:cubicBezTo>
                  <a:pt x="1214559" y="133946"/>
                  <a:pt x="1207986" y="135806"/>
                  <a:pt x="1195583" y="139527"/>
                </a:cubicBezTo>
                <a:lnTo>
                  <a:pt x="1186654" y="141015"/>
                </a:lnTo>
                <a:cubicBezTo>
                  <a:pt x="1185661" y="141015"/>
                  <a:pt x="1183305" y="141511"/>
                  <a:pt x="1179584" y="142503"/>
                </a:cubicBezTo>
                <a:lnTo>
                  <a:pt x="1160591" y="146224"/>
                </a:lnTo>
                <a:cubicBezTo>
                  <a:pt x="1154138" y="149449"/>
                  <a:pt x="1149050" y="155526"/>
                  <a:pt x="1145325" y="164455"/>
                </a:cubicBezTo>
                <a:cubicBezTo>
                  <a:pt x="1145325" y="164951"/>
                  <a:pt x="1144083" y="166068"/>
                  <a:pt x="1141598" y="167804"/>
                </a:cubicBezTo>
                <a:lnTo>
                  <a:pt x="1124844" y="198314"/>
                </a:lnTo>
                <a:cubicBezTo>
                  <a:pt x="1119375" y="199802"/>
                  <a:pt x="1115772" y="203027"/>
                  <a:pt x="1114036" y="207988"/>
                </a:cubicBezTo>
                <a:lnTo>
                  <a:pt x="1112542" y="210220"/>
                </a:lnTo>
                <a:cubicBezTo>
                  <a:pt x="1109810" y="210716"/>
                  <a:pt x="1107325" y="212266"/>
                  <a:pt x="1105089" y="214871"/>
                </a:cubicBezTo>
                <a:cubicBezTo>
                  <a:pt x="1102853" y="217475"/>
                  <a:pt x="1100740" y="219522"/>
                  <a:pt x="1098752" y="221010"/>
                </a:cubicBezTo>
                <a:lnTo>
                  <a:pt x="1092043" y="231056"/>
                </a:lnTo>
                <a:cubicBezTo>
                  <a:pt x="1089307" y="234529"/>
                  <a:pt x="1086573" y="238311"/>
                  <a:pt x="1083840" y="242404"/>
                </a:cubicBezTo>
                <a:cubicBezTo>
                  <a:pt x="1081108" y="246497"/>
                  <a:pt x="1079121" y="250838"/>
                  <a:pt x="1077879" y="255427"/>
                </a:cubicBezTo>
                <a:cubicBezTo>
                  <a:pt x="1076636" y="260015"/>
                  <a:pt x="1075642" y="262682"/>
                  <a:pt x="1074896" y="263426"/>
                </a:cubicBezTo>
                <a:cubicBezTo>
                  <a:pt x="1074150" y="264170"/>
                  <a:pt x="1073777" y="265534"/>
                  <a:pt x="1073777" y="267519"/>
                </a:cubicBezTo>
                <a:lnTo>
                  <a:pt x="1072661" y="270495"/>
                </a:lnTo>
                <a:cubicBezTo>
                  <a:pt x="1069677" y="273472"/>
                  <a:pt x="1068184" y="276821"/>
                  <a:pt x="1068184" y="280541"/>
                </a:cubicBezTo>
                <a:lnTo>
                  <a:pt x="1069678" y="286494"/>
                </a:lnTo>
                <a:cubicBezTo>
                  <a:pt x="1066198" y="298401"/>
                  <a:pt x="1064458" y="304726"/>
                  <a:pt x="1064458" y="305470"/>
                </a:cubicBezTo>
                <a:cubicBezTo>
                  <a:pt x="1064458" y="305966"/>
                  <a:pt x="1064706" y="307330"/>
                  <a:pt x="1065202" y="309563"/>
                </a:cubicBezTo>
                <a:lnTo>
                  <a:pt x="1065202" y="311795"/>
                </a:lnTo>
                <a:cubicBezTo>
                  <a:pt x="1065202" y="317252"/>
                  <a:pt x="1063214" y="324074"/>
                  <a:pt x="1059237" y="332259"/>
                </a:cubicBezTo>
                <a:lnTo>
                  <a:pt x="1059987" y="338212"/>
                </a:lnTo>
                <a:lnTo>
                  <a:pt x="1057749" y="354955"/>
                </a:lnTo>
                <a:cubicBezTo>
                  <a:pt x="1057749" y="357188"/>
                  <a:pt x="1058495" y="361281"/>
                  <a:pt x="1059987" y="367234"/>
                </a:cubicBezTo>
                <a:cubicBezTo>
                  <a:pt x="1058991" y="368226"/>
                  <a:pt x="1058493" y="368970"/>
                  <a:pt x="1058493" y="369466"/>
                </a:cubicBezTo>
                <a:cubicBezTo>
                  <a:pt x="1058493" y="376411"/>
                  <a:pt x="1062158" y="384039"/>
                  <a:pt x="1069489" y="392348"/>
                </a:cubicBezTo>
                <a:cubicBezTo>
                  <a:pt x="1076820" y="400658"/>
                  <a:pt x="1080486" y="413618"/>
                  <a:pt x="1080486" y="431230"/>
                </a:cubicBezTo>
                <a:cubicBezTo>
                  <a:pt x="1080486" y="432718"/>
                  <a:pt x="1080113" y="434888"/>
                  <a:pt x="1079367" y="437741"/>
                </a:cubicBezTo>
                <a:cubicBezTo>
                  <a:pt x="1078621" y="440594"/>
                  <a:pt x="1078124" y="443694"/>
                  <a:pt x="1077875" y="447043"/>
                </a:cubicBezTo>
                <a:cubicBezTo>
                  <a:pt x="1077627" y="450391"/>
                  <a:pt x="1075702" y="453678"/>
                  <a:pt x="1072100" y="456903"/>
                </a:cubicBezTo>
                <a:cubicBezTo>
                  <a:pt x="1068497" y="460127"/>
                  <a:pt x="1065454" y="461740"/>
                  <a:pt x="1062969" y="461740"/>
                </a:cubicBezTo>
                <a:cubicBezTo>
                  <a:pt x="1049796" y="461740"/>
                  <a:pt x="1039979" y="452190"/>
                  <a:pt x="1033518" y="433090"/>
                </a:cubicBezTo>
                <a:cubicBezTo>
                  <a:pt x="1027057" y="413991"/>
                  <a:pt x="1023826" y="401712"/>
                  <a:pt x="1023826" y="396255"/>
                </a:cubicBezTo>
                <a:lnTo>
                  <a:pt x="1024576" y="381744"/>
                </a:lnTo>
                <a:lnTo>
                  <a:pt x="1022338" y="374303"/>
                </a:lnTo>
                <a:lnTo>
                  <a:pt x="1024576" y="341561"/>
                </a:lnTo>
                <a:lnTo>
                  <a:pt x="1023082" y="333747"/>
                </a:lnTo>
                <a:lnTo>
                  <a:pt x="1031657" y="301749"/>
                </a:lnTo>
                <a:lnTo>
                  <a:pt x="1031657" y="290215"/>
                </a:lnTo>
                <a:cubicBezTo>
                  <a:pt x="1031657" y="289719"/>
                  <a:pt x="1033396" y="287735"/>
                  <a:pt x="1036872" y="284262"/>
                </a:cubicBezTo>
                <a:cubicBezTo>
                  <a:pt x="1036872" y="283766"/>
                  <a:pt x="1036376" y="283518"/>
                  <a:pt x="1035384" y="283518"/>
                </a:cubicBezTo>
                <a:cubicBezTo>
                  <a:pt x="1033892" y="283518"/>
                  <a:pt x="1031904" y="285006"/>
                  <a:pt x="1029419" y="287983"/>
                </a:cubicBezTo>
                <a:cubicBezTo>
                  <a:pt x="1026935" y="290959"/>
                  <a:pt x="1023828" y="293812"/>
                  <a:pt x="1020100" y="296540"/>
                </a:cubicBezTo>
                <a:lnTo>
                  <a:pt x="1017118" y="301749"/>
                </a:lnTo>
                <a:cubicBezTo>
                  <a:pt x="1016622" y="301253"/>
                  <a:pt x="1015627" y="300757"/>
                  <a:pt x="1014135" y="300261"/>
                </a:cubicBezTo>
                <a:cubicBezTo>
                  <a:pt x="1012895" y="300757"/>
                  <a:pt x="1008794" y="306586"/>
                  <a:pt x="1001834" y="317748"/>
                </a:cubicBezTo>
                <a:cubicBezTo>
                  <a:pt x="996617" y="318492"/>
                  <a:pt x="992518" y="321469"/>
                  <a:pt x="989535" y="326678"/>
                </a:cubicBezTo>
                <a:cubicBezTo>
                  <a:pt x="986553" y="331887"/>
                  <a:pt x="982453" y="334491"/>
                  <a:pt x="977237" y="334491"/>
                </a:cubicBezTo>
                <a:lnTo>
                  <a:pt x="975742" y="335236"/>
                </a:lnTo>
                <a:cubicBezTo>
                  <a:pt x="974750" y="342429"/>
                  <a:pt x="971272" y="346026"/>
                  <a:pt x="965307" y="346026"/>
                </a:cubicBezTo>
                <a:lnTo>
                  <a:pt x="963819" y="346770"/>
                </a:lnTo>
                <a:cubicBezTo>
                  <a:pt x="960090" y="355203"/>
                  <a:pt x="956238" y="359296"/>
                  <a:pt x="952261" y="359048"/>
                </a:cubicBezTo>
                <a:cubicBezTo>
                  <a:pt x="949777" y="366490"/>
                  <a:pt x="943688" y="371574"/>
                  <a:pt x="933995" y="374303"/>
                </a:cubicBezTo>
                <a:cubicBezTo>
                  <a:pt x="932503" y="377280"/>
                  <a:pt x="930328" y="379512"/>
                  <a:pt x="927472" y="381000"/>
                </a:cubicBezTo>
                <a:lnTo>
                  <a:pt x="926493" y="381652"/>
                </a:lnTo>
                <a:lnTo>
                  <a:pt x="925678" y="383698"/>
                </a:lnTo>
                <a:cubicBezTo>
                  <a:pt x="924717" y="385248"/>
                  <a:pt x="923647" y="386209"/>
                  <a:pt x="922469" y="386581"/>
                </a:cubicBezTo>
                <a:cubicBezTo>
                  <a:pt x="920112" y="387325"/>
                  <a:pt x="916826" y="389806"/>
                  <a:pt x="912609" y="394023"/>
                </a:cubicBezTo>
                <a:cubicBezTo>
                  <a:pt x="908392" y="398240"/>
                  <a:pt x="902440" y="403200"/>
                  <a:pt x="894752" y="408906"/>
                </a:cubicBezTo>
                <a:cubicBezTo>
                  <a:pt x="887065" y="414611"/>
                  <a:pt x="881795" y="419013"/>
                  <a:pt x="878942" y="422114"/>
                </a:cubicBezTo>
                <a:cubicBezTo>
                  <a:pt x="876090" y="425215"/>
                  <a:pt x="874167" y="426765"/>
                  <a:pt x="873175" y="426765"/>
                </a:cubicBezTo>
                <a:cubicBezTo>
                  <a:pt x="872679" y="426765"/>
                  <a:pt x="871687" y="426269"/>
                  <a:pt x="870199" y="425277"/>
                </a:cubicBezTo>
                <a:cubicBezTo>
                  <a:pt x="868710" y="424284"/>
                  <a:pt x="867718" y="423788"/>
                  <a:pt x="867222" y="423788"/>
                </a:cubicBezTo>
                <a:cubicBezTo>
                  <a:pt x="865738" y="423788"/>
                  <a:pt x="864748" y="425525"/>
                  <a:pt x="864252" y="428997"/>
                </a:cubicBezTo>
                <a:lnTo>
                  <a:pt x="862763" y="432718"/>
                </a:lnTo>
                <a:cubicBezTo>
                  <a:pt x="859538" y="434702"/>
                  <a:pt x="857678" y="435695"/>
                  <a:pt x="857182" y="435695"/>
                </a:cubicBezTo>
                <a:lnTo>
                  <a:pt x="854950" y="434950"/>
                </a:lnTo>
                <a:lnTo>
                  <a:pt x="853461" y="434950"/>
                </a:lnTo>
                <a:cubicBezTo>
                  <a:pt x="850485" y="434950"/>
                  <a:pt x="848997" y="436067"/>
                  <a:pt x="848997" y="438299"/>
                </a:cubicBezTo>
                <a:lnTo>
                  <a:pt x="851229" y="442020"/>
                </a:lnTo>
                <a:lnTo>
                  <a:pt x="851229" y="442764"/>
                </a:lnTo>
                <a:cubicBezTo>
                  <a:pt x="851229" y="446237"/>
                  <a:pt x="849244" y="447973"/>
                  <a:pt x="845276" y="447973"/>
                </a:cubicBezTo>
                <a:cubicBezTo>
                  <a:pt x="842547" y="447973"/>
                  <a:pt x="834612" y="452562"/>
                  <a:pt x="821469" y="461740"/>
                </a:cubicBezTo>
                <a:lnTo>
                  <a:pt x="810679" y="463972"/>
                </a:lnTo>
                <a:lnTo>
                  <a:pt x="801755" y="468809"/>
                </a:lnTo>
                <a:cubicBezTo>
                  <a:pt x="798779" y="467073"/>
                  <a:pt x="796918" y="466204"/>
                  <a:pt x="796174" y="466204"/>
                </a:cubicBezTo>
                <a:lnTo>
                  <a:pt x="790221" y="468065"/>
                </a:lnTo>
                <a:lnTo>
                  <a:pt x="779431" y="468809"/>
                </a:lnTo>
                <a:cubicBezTo>
                  <a:pt x="779183" y="468809"/>
                  <a:pt x="774657" y="466328"/>
                  <a:pt x="765853" y="461367"/>
                </a:cubicBezTo>
                <a:cubicBezTo>
                  <a:pt x="757050" y="456407"/>
                  <a:pt x="751780" y="451446"/>
                  <a:pt x="750043" y="446485"/>
                </a:cubicBezTo>
                <a:cubicBezTo>
                  <a:pt x="748307" y="441524"/>
                  <a:pt x="746075" y="436501"/>
                  <a:pt x="743346" y="431416"/>
                </a:cubicBezTo>
                <a:cubicBezTo>
                  <a:pt x="740617" y="426331"/>
                  <a:pt x="739253" y="422796"/>
                  <a:pt x="739253" y="420812"/>
                </a:cubicBezTo>
                <a:cubicBezTo>
                  <a:pt x="739253" y="408906"/>
                  <a:pt x="740245" y="400410"/>
                  <a:pt x="742230" y="395325"/>
                </a:cubicBezTo>
                <a:cubicBezTo>
                  <a:pt x="744214" y="390240"/>
                  <a:pt x="745454" y="386457"/>
                  <a:pt x="745951" y="383977"/>
                </a:cubicBezTo>
                <a:cubicBezTo>
                  <a:pt x="746447" y="381496"/>
                  <a:pt x="747873" y="378830"/>
                  <a:pt x="750229" y="375977"/>
                </a:cubicBezTo>
                <a:cubicBezTo>
                  <a:pt x="752586" y="373125"/>
                  <a:pt x="754508" y="368474"/>
                  <a:pt x="755996" y="362025"/>
                </a:cubicBezTo>
                <a:cubicBezTo>
                  <a:pt x="763190" y="347638"/>
                  <a:pt x="768151" y="338832"/>
                  <a:pt x="770879" y="335608"/>
                </a:cubicBezTo>
                <a:cubicBezTo>
                  <a:pt x="773608" y="332383"/>
                  <a:pt x="775716" y="328414"/>
                  <a:pt x="777204" y="323701"/>
                </a:cubicBezTo>
                <a:lnTo>
                  <a:pt x="782041" y="317004"/>
                </a:lnTo>
                <a:cubicBezTo>
                  <a:pt x="782537" y="316508"/>
                  <a:pt x="783282" y="314586"/>
                  <a:pt x="784274" y="311237"/>
                </a:cubicBezTo>
                <a:cubicBezTo>
                  <a:pt x="785266" y="307888"/>
                  <a:pt x="786506" y="305966"/>
                  <a:pt x="787994" y="305470"/>
                </a:cubicBezTo>
                <a:cubicBezTo>
                  <a:pt x="789979" y="301997"/>
                  <a:pt x="790971" y="299765"/>
                  <a:pt x="790971" y="298773"/>
                </a:cubicBezTo>
                <a:cubicBezTo>
                  <a:pt x="790971" y="291579"/>
                  <a:pt x="787746" y="287983"/>
                  <a:pt x="781297" y="287983"/>
                </a:cubicBezTo>
                <a:cubicBezTo>
                  <a:pt x="780057" y="287983"/>
                  <a:pt x="778693" y="289285"/>
                  <a:pt x="777204" y="291889"/>
                </a:cubicBezTo>
                <a:cubicBezTo>
                  <a:pt x="775716" y="294494"/>
                  <a:pt x="772306" y="297036"/>
                  <a:pt x="766972" y="299517"/>
                </a:cubicBezTo>
                <a:cubicBezTo>
                  <a:pt x="761639" y="301997"/>
                  <a:pt x="758353" y="303858"/>
                  <a:pt x="757113" y="305098"/>
                </a:cubicBezTo>
                <a:cubicBezTo>
                  <a:pt x="755872" y="306338"/>
                  <a:pt x="753205" y="307888"/>
                  <a:pt x="749110" y="309749"/>
                </a:cubicBezTo>
                <a:cubicBezTo>
                  <a:pt x="745015" y="311609"/>
                  <a:pt x="741480" y="314524"/>
                  <a:pt x="738503" y="318492"/>
                </a:cubicBezTo>
                <a:lnTo>
                  <a:pt x="732178" y="321469"/>
                </a:lnTo>
                <a:cubicBezTo>
                  <a:pt x="730190" y="326182"/>
                  <a:pt x="728452" y="328786"/>
                  <a:pt x="726963" y="329282"/>
                </a:cubicBezTo>
                <a:cubicBezTo>
                  <a:pt x="725475" y="329779"/>
                  <a:pt x="720886" y="331019"/>
                  <a:pt x="713197" y="333003"/>
                </a:cubicBezTo>
                <a:cubicBezTo>
                  <a:pt x="712701" y="333251"/>
                  <a:pt x="711459" y="334740"/>
                  <a:pt x="709473" y="337468"/>
                </a:cubicBezTo>
                <a:cubicBezTo>
                  <a:pt x="707487" y="340197"/>
                  <a:pt x="704633" y="341561"/>
                  <a:pt x="700913" y="341561"/>
                </a:cubicBezTo>
                <a:cubicBezTo>
                  <a:pt x="697936" y="344537"/>
                  <a:pt x="694958" y="348010"/>
                  <a:pt x="691977" y="351979"/>
                </a:cubicBezTo>
                <a:cubicBezTo>
                  <a:pt x="690985" y="351979"/>
                  <a:pt x="688380" y="352971"/>
                  <a:pt x="684164" y="354955"/>
                </a:cubicBezTo>
                <a:lnTo>
                  <a:pt x="676716" y="356816"/>
                </a:lnTo>
                <a:cubicBezTo>
                  <a:pt x="674732" y="358304"/>
                  <a:pt x="672562" y="360660"/>
                  <a:pt x="670205" y="363885"/>
                </a:cubicBezTo>
                <a:lnTo>
                  <a:pt x="666099" y="366822"/>
                </a:lnTo>
                <a:lnTo>
                  <a:pt x="665405" y="371699"/>
                </a:lnTo>
                <a:lnTo>
                  <a:pt x="662801" y="376535"/>
                </a:lnTo>
                <a:cubicBezTo>
                  <a:pt x="659080" y="378520"/>
                  <a:pt x="656662" y="380628"/>
                  <a:pt x="655546" y="382861"/>
                </a:cubicBezTo>
                <a:cubicBezTo>
                  <a:pt x="654429" y="385093"/>
                  <a:pt x="651517" y="387822"/>
                  <a:pt x="646808" y="391046"/>
                </a:cubicBezTo>
                <a:lnTo>
                  <a:pt x="643087" y="396255"/>
                </a:lnTo>
                <a:cubicBezTo>
                  <a:pt x="637630" y="397991"/>
                  <a:pt x="633972" y="400844"/>
                  <a:pt x="632114" y="404813"/>
                </a:cubicBezTo>
                <a:cubicBezTo>
                  <a:pt x="630255" y="408782"/>
                  <a:pt x="627652" y="411014"/>
                  <a:pt x="624303" y="411510"/>
                </a:cubicBezTo>
                <a:cubicBezTo>
                  <a:pt x="620955" y="412006"/>
                  <a:pt x="617298" y="414487"/>
                  <a:pt x="613333" y="418951"/>
                </a:cubicBezTo>
                <a:cubicBezTo>
                  <a:pt x="610853" y="420192"/>
                  <a:pt x="607876" y="421308"/>
                  <a:pt x="604403" y="422300"/>
                </a:cubicBezTo>
                <a:lnTo>
                  <a:pt x="603659" y="426021"/>
                </a:lnTo>
                <a:cubicBezTo>
                  <a:pt x="601179" y="428501"/>
                  <a:pt x="597273" y="430486"/>
                  <a:pt x="591942" y="431974"/>
                </a:cubicBezTo>
                <a:cubicBezTo>
                  <a:pt x="586611" y="433462"/>
                  <a:pt x="582644" y="434888"/>
                  <a:pt x="580041" y="436253"/>
                </a:cubicBezTo>
                <a:cubicBezTo>
                  <a:pt x="577439" y="437617"/>
                  <a:pt x="575642" y="438299"/>
                  <a:pt x="574649" y="438299"/>
                </a:cubicBezTo>
                <a:cubicBezTo>
                  <a:pt x="569936" y="438299"/>
                  <a:pt x="565597" y="437369"/>
                  <a:pt x="561630" y="435509"/>
                </a:cubicBezTo>
                <a:cubicBezTo>
                  <a:pt x="557663" y="433648"/>
                  <a:pt x="553571" y="432470"/>
                  <a:pt x="549354" y="431974"/>
                </a:cubicBezTo>
                <a:cubicBezTo>
                  <a:pt x="547866" y="430486"/>
                  <a:pt x="546998" y="428873"/>
                  <a:pt x="546750" y="427137"/>
                </a:cubicBezTo>
                <a:cubicBezTo>
                  <a:pt x="546502" y="425401"/>
                  <a:pt x="545263" y="423106"/>
                  <a:pt x="543032" y="420254"/>
                </a:cubicBezTo>
                <a:cubicBezTo>
                  <a:pt x="540802" y="417401"/>
                  <a:pt x="539686" y="413494"/>
                  <a:pt x="539686" y="408533"/>
                </a:cubicBezTo>
                <a:lnTo>
                  <a:pt x="541175" y="401464"/>
                </a:lnTo>
                <a:cubicBezTo>
                  <a:pt x="541175" y="400472"/>
                  <a:pt x="540555" y="399232"/>
                  <a:pt x="539314" y="397743"/>
                </a:cubicBezTo>
                <a:cubicBezTo>
                  <a:pt x="538074" y="396255"/>
                  <a:pt x="537454" y="395015"/>
                  <a:pt x="537454" y="394023"/>
                </a:cubicBezTo>
                <a:cubicBezTo>
                  <a:pt x="537454" y="393031"/>
                  <a:pt x="537702" y="392286"/>
                  <a:pt x="538198" y="391790"/>
                </a:cubicBezTo>
                <a:cubicBezTo>
                  <a:pt x="538694" y="391294"/>
                  <a:pt x="538942" y="390550"/>
                  <a:pt x="538942" y="389558"/>
                </a:cubicBezTo>
                <a:cubicBezTo>
                  <a:pt x="538942" y="388318"/>
                  <a:pt x="538694" y="386953"/>
                  <a:pt x="538198" y="385465"/>
                </a:cubicBezTo>
                <a:cubicBezTo>
                  <a:pt x="537702" y="383977"/>
                  <a:pt x="537454" y="382737"/>
                  <a:pt x="537454" y="381744"/>
                </a:cubicBezTo>
                <a:lnTo>
                  <a:pt x="539686" y="363513"/>
                </a:lnTo>
                <a:cubicBezTo>
                  <a:pt x="539686" y="362025"/>
                  <a:pt x="539190" y="361281"/>
                  <a:pt x="538198" y="361281"/>
                </a:cubicBezTo>
                <a:cubicBezTo>
                  <a:pt x="537206" y="361281"/>
                  <a:pt x="535408" y="362521"/>
                  <a:pt x="532803" y="365001"/>
                </a:cubicBezTo>
                <a:cubicBezTo>
                  <a:pt x="530199" y="367482"/>
                  <a:pt x="527160" y="368722"/>
                  <a:pt x="523687" y="368722"/>
                </a:cubicBezTo>
                <a:cubicBezTo>
                  <a:pt x="521703" y="370210"/>
                  <a:pt x="520089" y="373311"/>
                  <a:pt x="518845" y="378024"/>
                </a:cubicBezTo>
                <a:cubicBezTo>
                  <a:pt x="516860" y="380504"/>
                  <a:pt x="514380" y="382737"/>
                  <a:pt x="511403" y="384721"/>
                </a:cubicBezTo>
                <a:lnTo>
                  <a:pt x="509915" y="386953"/>
                </a:lnTo>
                <a:cubicBezTo>
                  <a:pt x="509419" y="388690"/>
                  <a:pt x="507559" y="390116"/>
                  <a:pt x="504334" y="391232"/>
                </a:cubicBezTo>
                <a:cubicBezTo>
                  <a:pt x="501109" y="392348"/>
                  <a:pt x="498877" y="393775"/>
                  <a:pt x="497637" y="395511"/>
                </a:cubicBezTo>
                <a:lnTo>
                  <a:pt x="493916" y="399232"/>
                </a:lnTo>
                <a:lnTo>
                  <a:pt x="486847" y="398488"/>
                </a:lnTo>
                <a:cubicBezTo>
                  <a:pt x="486347" y="398984"/>
                  <a:pt x="484980" y="401154"/>
                  <a:pt x="482748" y="404999"/>
                </a:cubicBezTo>
                <a:cubicBezTo>
                  <a:pt x="480516" y="408844"/>
                  <a:pt x="477663" y="412006"/>
                  <a:pt x="474190" y="414487"/>
                </a:cubicBezTo>
                <a:lnTo>
                  <a:pt x="445907" y="437555"/>
                </a:lnTo>
                <a:cubicBezTo>
                  <a:pt x="442931" y="439539"/>
                  <a:pt x="438590" y="442020"/>
                  <a:pt x="432885" y="444996"/>
                </a:cubicBezTo>
                <a:lnTo>
                  <a:pt x="430652" y="447229"/>
                </a:lnTo>
                <a:cubicBezTo>
                  <a:pt x="410805" y="460375"/>
                  <a:pt x="396788" y="466949"/>
                  <a:pt x="388603" y="466949"/>
                </a:cubicBezTo>
                <a:cubicBezTo>
                  <a:pt x="381901" y="466949"/>
                  <a:pt x="374086" y="465088"/>
                  <a:pt x="365156" y="461367"/>
                </a:cubicBezTo>
                <a:cubicBezTo>
                  <a:pt x="356227" y="457647"/>
                  <a:pt x="351390" y="453182"/>
                  <a:pt x="350646" y="447973"/>
                </a:cubicBezTo>
                <a:lnTo>
                  <a:pt x="346925" y="432718"/>
                </a:lnTo>
                <a:cubicBezTo>
                  <a:pt x="344692" y="429245"/>
                  <a:pt x="343576" y="424408"/>
                  <a:pt x="343576" y="418207"/>
                </a:cubicBezTo>
                <a:cubicBezTo>
                  <a:pt x="343576" y="415231"/>
                  <a:pt x="343824" y="413246"/>
                  <a:pt x="344320" y="412254"/>
                </a:cubicBezTo>
                <a:lnTo>
                  <a:pt x="344320" y="410022"/>
                </a:lnTo>
                <a:lnTo>
                  <a:pt x="343576" y="397743"/>
                </a:lnTo>
                <a:cubicBezTo>
                  <a:pt x="343576" y="394767"/>
                  <a:pt x="345933" y="393279"/>
                  <a:pt x="350646" y="393279"/>
                </a:cubicBezTo>
                <a:lnTo>
                  <a:pt x="349901" y="383233"/>
                </a:lnTo>
                <a:cubicBezTo>
                  <a:pt x="349901" y="382240"/>
                  <a:pt x="352072" y="378334"/>
                  <a:pt x="356413" y="371512"/>
                </a:cubicBezTo>
                <a:cubicBezTo>
                  <a:pt x="360753" y="364691"/>
                  <a:pt x="363668" y="360784"/>
                  <a:pt x="365156" y="359792"/>
                </a:cubicBezTo>
                <a:lnTo>
                  <a:pt x="368877" y="354955"/>
                </a:lnTo>
                <a:cubicBezTo>
                  <a:pt x="368629" y="351979"/>
                  <a:pt x="370367" y="348816"/>
                  <a:pt x="374092" y="345468"/>
                </a:cubicBezTo>
                <a:cubicBezTo>
                  <a:pt x="377816" y="342119"/>
                  <a:pt x="380797" y="338708"/>
                  <a:pt x="383033" y="335236"/>
                </a:cubicBezTo>
                <a:cubicBezTo>
                  <a:pt x="385269" y="331763"/>
                  <a:pt x="389492" y="327918"/>
                  <a:pt x="395701" y="323701"/>
                </a:cubicBezTo>
                <a:lnTo>
                  <a:pt x="406875" y="312539"/>
                </a:lnTo>
                <a:cubicBezTo>
                  <a:pt x="415568" y="303858"/>
                  <a:pt x="425005" y="296912"/>
                  <a:pt x="435187" y="291703"/>
                </a:cubicBezTo>
                <a:cubicBezTo>
                  <a:pt x="436675" y="291207"/>
                  <a:pt x="439717" y="288727"/>
                  <a:pt x="444311" y="284262"/>
                </a:cubicBezTo>
                <a:cubicBezTo>
                  <a:pt x="448906" y="279797"/>
                  <a:pt x="454122" y="276511"/>
                  <a:pt x="459959" y="274402"/>
                </a:cubicBezTo>
                <a:cubicBezTo>
                  <a:pt x="465796" y="272294"/>
                  <a:pt x="471507" y="269627"/>
                  <a:pt x="477094" y="266403"/>
                </a:cubicBezTo>
                <a:cubicBezTo>
                  <a:pt x="482681" y="263178"/>
                  <a:pt x="487091" y="261566"/>
                  <a:pt x="490323" y="261566"/>
                </a:cubicBezTo>
                <a:lnTo>
                  <a:pt x="493300" y="261566"/>
                </a:lnTo>
                <a:cubicBezTo>
                  <a:pt x="494292" y="261566"/>
                  <a:pt x="500873" y="258465"/>
                  <a:pt x="513043" y="252264"/>
                </a:cubicBezTo>
                <a:lnTo>
                  <a:pt x="515281" y="252264"/>
                </a:lnTo>
                <a:cubicBezTo>
                  <a:pt x="516273" y="252264"/>
                  <a:pt x="518631" y="253256"/>
                  <a:pt x="522356" y="255240"/>
                </a:cubicBezTo>
                <a:lnTo>
                  <a:pt x="523100" y="255240"/>
                </a:lnTo>
                <a:lnTo>
                  <a:pt x="529065" y="252264"/>
                </a:lnTo>
                <a:cubicBezTo>
                  <a:pt x="530057" y="251768"/>
                  <a:pt x="531297" y="251520"/>
                  <a:pt x="532786" y="251520"/>
                </a:cubicBezTo>
                <a:cubicBezTo>
                  <a:pt x="548184" y="251520"/>
                  <a:pt x="556629" y="262186"/>
                  <a:pt x="558121" y="283518"/>
                </a:cubicBezTo>
                <a:cubicBezTo>
                  <a:pt x="558617" y="287983"/>
                  <a:pt x="559860" y="290215"/>
                  <a:pt x="561848" y="290215"/>
                </a:cubicBezTo>
                <a:cubicBezTo>
                  <a:pt x="564328" y="290215"/>
                  <a:pt x="567866" y="285688"/>
                  <a:pt x="572461" y="276635"/>
                </a:cubicBezTo>
                <a:cubicBezTo>
                  <a:pt x="577055" y="267581"/>
                  <a:pt x="586796" y="263054"/>
                  <a:pt x="601683" y="263054"/>
                </a:cubicBezTo>
                <a:cubicBezTo>
                  <a:pt x="612349" y="263054"/>
                  <a:pt x="617682" y="269875"/>
                  <a:pt x="617682" y="283518"/>
                </a:cubicBezTo>
                <a:cubicBezTo>
                  <a:pt x="617682" y="299641"/>
                  <a:pt x="610488" y="314896"/>
                  <a:pt x="596102" y="329282"/>
                </a:cubicBezTo>
                <a:cubicBezTo>
                  <a:pt x="595109" y="331267"/>
                  <a:pt x="594365" y="333499"/>
                  <a:pt x="593869" y="335980"/>
                </a:cubicBezTo>
                <a:lnTo>
                  <a:pt x="588660" y="351235"/>
                </a:lnTo>
                <a:lnTo>
                  <a:pt x="588660" y="351979"/>
                </a:lnTo>
                <a:cubicBezTo>
                  <a:pt x="588660" y="353467"/>
                  <a:pt x="587606" y="355513"/>
                  <a:pt x="585497" y="358118"/>
                </a:cubicBezTo>
                <a:cubicBezTo>
                  <a:pt x="583389" y="360722"/>
                  <a:pt x="582335" y="363017"/>
                  <a:pt x="582335" y="365001"/>
                </a:cubicBezTo>
                <a:lnTo>
                  <a:pt x="583079" y="374303"/>
                </a:lnTo>
                <a:lnTo>
                  <a:pt x="581591" y="384721"/>
                </a:lnTo>
                <a:cubicBezTo>
                  <a:pt x="581591" y="389434"/>
                  <a:pt x="582457" y="392534"/>
                  <a:pt x="584189" y="394023"/>
                </a:cubicBezTo>
                <a:cubicBezTo>
                  <a:pt x="592104" y="392038"/>
                  <a:pt x="597854" y="388752"/>
                  <a:pt x="601441" y="384163"/>
                </a:cubicBezTo>
                <a:cubicBezTo>
                  <a:pt x="605028" y="379574"/>
                  <a:pt x="607562" y="377032"/>
                  <a:pt x="609043" y="376535"/>
                </a:cubicBezTo>
                <a:lnTo>
                  <a:pt x="612752" y="375047"/>
                </a:lnTo>
                <a:cubicBezTo>
                  <a:pt x="614980" y="371326"/>
                  <a:pt x="617577" y="368226"/>
                  <a:pt x="620542" y="365745"/>
                </a:cubicBezTo>
                <a:lnTo>
                  <a:pt x="626478" y="360536"/>
                </a:lnTo>
                <a:cubicBezTo>
                  <a:pt x="630187" y="360536"/>
                  <a:pt x="632412" y="358862"/>
                  <a:pt x="633155" y="355513"/>
                </a:cubicBezTo>
                <a:cubicBezTo>
                  <a:pt x="633897" y="352165"/>
                  <a:pt x="636556" y="349498"/>
                  <a:pt x="641131" y="347514"/>
                </a:cubicBezTo>
                <a:cubicBezTo>
                  <a:pt x="645706" y="345530"/>
                  <a:pt x="649972" y="341499"/>
                  <a:pt x="653929" y="335422"/>
                </a:cubicBezTo>
                <a:cubicBezTo>
                  <a:pt x="657887" y="329345"/>
                  <a:pt x="661966" y="326306"/>
                  <a:pt x="666167" y="326306"/>
                </a:cubicBezTo>
                <a:cubicBezTo>
                  <a:pt x="666909" y="326306"/>
                  <a:pt x="667713" y="326616"/>
                  <a:pt x="668579" y="327236"/>
                </a:cubicBezTo>
                <a:lnTo>
                  <a:pt x="668755" y="327413"/>
                </a:lnTo>
                <a:lnTo>
                  <a:pt x="675363" y="322492"/>
                </a:lnTo>
                <a:cubicBezTo>
                  <a:pt x="678495" y="320570"/>
                  <a:pt x="681053" y="319485"/>
                  <a:pt x="683039" y="319237"/>
                </a:cubicBezTo>
                <a:cubicBezTo>
                  <a:pt x="687009" y="318741"/>
                  <a:pt x="689491" y="317252"/>
                  <a:pt x="690483" y="314772"/>
                </a:cubicBezTo>
                <a:cubicBezTo>
                  <a:pt x="691475" y="312291"/>
                  <a:pt x="693894" y="310245"/>
                  <a:pt x="697738" y="308633"/>
                </a:cubicBezTo>
                <a:cubicBezTo>
                  <a:pt x="701583" y="307020"/>
                  <a:pt x="706048" y="303424"/>
                  <a:pt x="711133" y="297843"/>
                </a:cubicBezTo>
                <a:cubicBezTo>
                  <a:pt x="716218" y="292261"/>
                  <a:pt x="721737" y="288479"/>
                  <a:pt x="727690" y="286494"/>
                </a:cubicBezTo>
                <a:lnTo>
                  <a:pt x="732155" y="281285"/>
                </a:lnTo>
                <a:lnTo>
                  <a:pt x="737736" y="279797"/>
                </a:lnTo>
                <a:lnTo>
                  <a:pt x="739968" y="274960"/>
                </a:lnTo>
                <a:cubicBezTo>
                  <a:pt x="752123" y="267767"/>
                  <a:pt x="760806" y="260946"/>
                  <a:pt x="766019" y="254496"/>
                </a:cubicBezTo>
                <a:cubicBezTo>
                  <a:pt x="766515" y="253504"/>
                  <a:pt x="767631" y="252512"/>
                  <a:pt x="769368" y="251520"/>
                </a:cubicBezTo>
                <a:cubicBezTo>
                  <a:pt x="771104" y="250528"/>
                  <a:pt x="772964" y="248791"/>
                  <a:pt x="774949" y="246311"/>
                </a:cubicBezTo>
                <a:cubicBezTo>
                  <a:pt x="784126" y="237133"/>
                  <a:pt x="795041" y="232544"/>
                  <a:pt x="807691" y="232544"/>
                </a:cubicBezTo>
                <a:cubicBezTo>
                  <a:pt x="822574" y="232544"/>
                  <a:pt x="830511" y="241598"/>
                  <a:pt x="831503" y="259705"/>
                </a:cubicBezTo>
                <a:lnTo>
                  <a:pt x="833736" y="265286"/>
                </a:lnTo>
                <a:cubicBezTo>
                  <a:pt x="835720" y="268759"/>
                  <a:pt x="838511" y="275828"/>
                  <a:pt x="842108" y="286494"/>
                </a:cubicBezTo>
                <a:cubicBezTo>
                  <a:pt x="845704" y="297160"/>
                  <a:pt x="847503" y="303734"/>
                  <a:pt x="847503" y="306214"/>
                </a:cubicBezTo>
                <a:cubicBezTo>
                  <a:pt x="847503" y="312911"/>
                  <a:pt x="845394" y="319609"/>
                  <a:pt x="841177" y="326306"/>
                </a:cubicBezTo>
                <a:cubicBezTo>
                  <a:pt x="837705" y="328042"/>
                  <a:pt x="829395" y="337344"/>
                  <a:pt x="816249" y="354211"/>
                </a:cubicBezTo>
                <a:lnTo>
                  <a:pt x="812528" y="356816"/>
                </a:lnTo>
                <a:cubicBezTo>
                  <a:pt x="810543" y="361281"/>
                  <a:pt x="807939" y="365745"/>
                  <a:pt x="804714" y="370210"/>
                </a:cubicBezTo>
                <a:cubicBezTo>
                  <a:pt x="799753" y="371947"/>
                  <a:pt x="797273" y="373807"/>
                  <a:pt x="797273" y="375791"/>
                </a:cubicBezTo>
                <a:lnTo>
                  <a:pt x="797273" y="382489"/>
                </a:lnTo>
                <a:cubicBezTo>
                  <a:pt x="797273" y="382985"/>
                  <a:pt x="796715" y="383977"/>
                  <a:pt x="795599" y="385465"/>
                </a:cubicBezTo>
                <a:cubicBezTo>
                  <a:pt x="794482" y="386953"/>
                  <a:pt x="792932" y="389806"/>
                  <a:pt x="790948" y="394023"/>
                </a:cubicBezTo>
                <a:lnTo>
                  <a:pt x="787971" y="398488"/>
                </a:lnTo>
                <a:cubicBezTo>
                  <a:pt x="786979" y="399480"/>
                  <a:pt x="785987" y="401526"/>
                  <a:pt x="784995" y="404627"/>
                </a:cubicBezTo>
                <a:cubicBezTo>
                  <a:pt x="784002" y="407727"/>
                  <a:pt x="782576" y="410518"/>
                  <a:pt x="780716" y="412998"/>
                </a:cubicBezTo>
                <a:cubicBezTo>
                  <a:pt x="778855" y="415479"/>
                  <a:pt x="777925" y="417463"/>
                  <a:pt x="777925" y="418951"/>
                </a:cubicBezTo>
                <a:cubicBezTo>
                  <a:pt x="777925" y="422672"/>
                  <a:pt x="782762" y="424533"/>
                  <a:pt x="792436" y="424533"/>
                </a:cubicBezTo>
                <a:cubicBezTo>
                  <a:pt x="792932" y="424533"/>
                  <a:pt x="794793" y="423788"/>
                  <a:pt x="798017" y="422300"/>
                </a:cubicBezTo>
                <a:lnTo>
                  <a:pt x="803226" y="423788"/>
                </a:lnTo>
                <a:cubicBezTo>
                  <a:pt x="803722" y="423788"/>
                  <a:pt x="804962" y="422982"/>
                  <a:pt x="806947" y="421370"/>
                </a:cubicBezTo>
                <a:cubicBezTo>
                  <a:pt x="808931" y="419758"/>
                  <a:pt x="811970" y="418455"/>
                  <a:pt x="816062" y="417463"/>
                </a:cubicBezTo>
                <a:cubicBezTo>
                  <a:pt x="820155" y="416471"/>
                  <a:pt x="823752" y="414983"/>
                  <a:pt x="826853" y="412998"/>
                </a:cubicBezTo>
                <a:cubicBezTo>
                  <a:pt x="829953" y="411014"/>
                  <a:pt x="833673" y="409278"/>
                  <a:pt x="838012" y="407789"/>
                </a:cubicBezTo>
                <a:cubicBezTo>
                  <a:pt x="842351" y="406301"/>
                  <a:pt x="846504" y="403883"/>
                  <a:pt x="850473" y="400534"/>
                </a:cubicBezTo>
                <a:cubicBezTo>
                  <a:pt x="854442" y="397185"/>
                  <a:pt x="858349" y="394767"/>
                  <a:pt x="862193" y="393279"/>
                </a:cubicBezTo>
                <a:cubicBezTo>
                  <a:pt x="866038" y="391790"/>
                  <a:pt x="869635" y="389496"/>
                  <a:pt x="872983" y="386395"/>
                </a:cubicBezTo>
                <a:cubicBezTo>
                  <a:pt x="876332" y="383295"/>
                  <a:pt x="880115" y="380380"/>
                  <a:pt x="884332" y="377652"/>
                </a:cubicBezTo>
                <a:cubicBezTo>
                  <a:pt x="888548" y="374923"/>
                  <a:pt x="895246" y="368970"/>
                  <a:pt x="904423" y="359792"/>
                </a:cubicBezTo>
                <a:cubicBezTo>
                  <a:pt x="907398" y="357436"/>
                  <a:pt x="909908" y="355606"/>
                  <a:pt x="911953" y="354304"/>
                </a:cubicBezTo>
                <a:lnTo>
                  <a:pt x="915505" y="352563"/>
                </a:lnTo>
                <a:lnTo>
                  <a:pt x="915730" y="351142"/>
                </a:lnTo>
                <a:cubicBezTo>
                  <a:pt x="916723" y="348723"/>
                  <a:pt x="918213" y="347018"/>
                  <a:pt x="920199" y="346026"/>
                </a:cubicBezTo>
                <a:lnTo>
                  <a:pt x="921700" y="344589"/>
                </a:lnTo>
                <a:lnTo>
                  <a:pt x="923207" y="342119"/>
                </a:lnTo>
                <a:cubicBezTo>
                  <a:pt x="925129" y="338832"/>
                  <a:pt x="927191" y="336367"/>
                  <a:pt x="929393" y="334724"/>
                </a:cubicBezTo>
                <a:lnTo>
                  <a:pt x="934473" y="332941"/>
                </a:lnTo>
                <a:lnTo>
                  <a:pt x="936591" y="331143"/>
                </a:lnTo>
                <a:cubicBezTo>
                  <a:pt x="940317" y="329903"/>
                  <a:pt x="942180" y="328290"/>
                  <a:pt x="942180" y="326306"/>
                </a:cubicBezTo>
                <a:cubicBezTo>
                  <a:pt x="942180" y="324570"/>
                  <a:pt x="945409" y="321097"/>
                  <a:pt x="951866" y="315888"/>
                </a:cubicBezTo>
                <a:cubicBezTo>
                  <a:pt x="958323" y="310679"/>
                  <a:pt x="963041" y="306152"/>
                  <a:pt x="966019" y="302307"/>
                </a:cubicBezTo>
                <a:cubicBezTo>
                  <a:pt x="968997" y="298463"/>
                  <a:pt x="971481" y="296540"/>
                  <a:pt x="973469" y="296540"/>
                </a:cubicBezTo>
                <a:lnTo>
                  <a:pt x="974957" y="295052"/>
                </a:lnTo>
                <a:cubicBezTo>
                  <a:pt x="975453" y="288851"/>
                  <a:pt x="977814" y="285750"/>
                  <a:pt x="982038" y="285750"/>
                </a:cubicBezTo>
                <a:lnTo>
                  <a:pt x="985759" y="283518"/>
                </a:lnTo>
                <a:lnTo>
                  <a:pt x="986509" y="280541"/>
                </a:lnTo>
                <a:lnTo>
                  <a:pt x="988742" y="279053"/>
                </a:lnTo>
                <a:lnTo>
                  <a:pt x="991724" y="279053"/>
                </a:lnTo>
                <a:lnTo>
                  <a:pt x="993584" y="277565"/>
                </a:lnTo>
                <a:cubicBezTo>
                  <a:pt x="994080" y="271364"/>
                  <a:pt x="996998" y="266527"/>
                  <a:pt x="1002337" y="263054"/>
                </a:cubicBezTo>
                <a:cubicBezTo>
                  <a:pt x="1007675" y="259581"/>
                  <a:pt x="1017423" y="249845"/>
                  <a:pt x="1031579" y="233846"/>
                </a:cubicBezTo>
                <a:cubicBezTo>
                  <a:pt x="1045735" y="217847"/>
                  <a:pt x="1053682" y="207615"/>
                  <a:pt x="1055421" y="203151"/>
                </a:cubicBezTo>
                <a:cubicBezTo>
                  <a:pt x="1057159" y="198686"/>
                  <a:pt x="1060325" y="192671"/>
                  <a:pt x="1064920" y="185105"/>
                </a:cubicBezTo>
                <a:cubicBezTo>
                  <a:pt x="1069514" y="177540"/>
                  <a:pt x="1072060" y="170408"/>
                  <a:pt x="1072556" y="163711"/>
                </a:cubicBezTo>
                <a:cubicBezTo>
                  <a:pt x="1072060" y="162719"/>
                  <a:pt x="1071316" y="161727"/>
                  <a:pt x="1070324" y="160735"/>
                </a:cubicBezTo>
                <a:lnTo>
                  <a:pt x="1054325" y="168548"/>
                </a:lnTo>
                <a:cubicBezTo>
                  <a:pt x="1054325" y="167804"/>
                  <a:pt x="1051844" y="166688"/>
                  <a:pt x="1046883" y="165199"/>
                </a:cubicBezTo>
                <a:cubicBezTo>
                  <a:pt x="1043162" y="167432"/>
                  <a:pt x="1040434" y="169664"/>
                  <a:pt x="1038698" y="171897"/>
                </a:cubicBezTo>
                <a:cubicBezTo>
                  <a:pt x="1036961" y="174129"/>
                  <a:pt x="1035597" y="175245"/>
                  <a:pt x="1034605" y="175245"/>
                </a:cubicBezTo>
                <a:lnTo>
                  <a:pt x="1029396" y="174501"/>
                </a:lnTo>
                <a:lnTo>
                  <a:pt x="1013025" y="176362"/>
                </a:lnTo>
                <a:cubicBezTo>
                  <a:pt x="998390" y="177602"/>
                  <a:pt x="987352" y="180578"/>
                  <a:pt x="979911" y="185291"/>
                </a:cubicBezTo>
                <a:lnTo>
                  <a:pt x="964656" y="189756"/>
                </a:lnTo>
                <a:lnTo>
                  <a:pt x="961307" y="189756"/>
                </a:lnTo>
                <a:cubicBezTo>
                  <a:pt x="959323" y="189756"/>
                  <a:pt x="956346" y="190996"/>
                  <a:pt x="952378" y="193477"/>
                </a:cubicBezTo>
                <a:lnTo>
                  <a:pt x="943820" y="192733"/>
                </a:lnTo>
                <a:cubicBezTo>
                  <a:pt x="935882" y="196949"/>
                  <a:pt x="930053" y="199058"/>
                  <a:pt x="926332" y="199058"/>
                </a:cubicBezTo>
                <a:cubicBezTo>
                  <a:pt x="925836" y="199058"/>
                  <a:pt x="924348" y="198810"/>
                  <a:pt x="921868" y="198314"/>
                </a:cubicBezTo>
                <a:lnTo>
                  <a:pt x="883917" y="208732"/>
                </a:lnTo>
                <a:cubicBezTo>
                  <a:pt x="880940" y="209724"/>
                  <a:pt x="874243" y="214809"/>
                  <a:pt x="863825" y="223987"/>
                </a:cubicBezTo>
                <a:lnTo>
                  <a:pt x="860848" y="224731"/>
                </a:lnTo>
                <a:cubicBezTo>
                  <a:pt x="858368" y="224731"/>
                  <a:pt x="855453" y="221940"/>
                  <a:pt x="852104" y="216359"/>
                </a:cubicBezTo>
                <a:cubicBezTo>
                  <a:pt x="848756" y="210778"/>
                  <a:pt x="847081" y="205755"/>
                  <a:pt x="847081" y="201290"/>
                </a:cubicBezTo>
                <a:cubicBezTo>
                  <a:pt x="847081" y="176734"/>
                  <a:pt x="868165" y="162471"/>
                  <a:pt x="910333" y="158502"/>
                </a:cubicBezTo>
                <a:lnTo>
                  <a:pt x="925588" y="152549"/>
                </a:lnTo>
                <a:lnTo>
                  <a:pt x="926332" y="152549"/>
                </a:lnTo>
                <a:lnTo>
                  <a:pt x="930425" y="154037"/>
                </a:lnTo>
                <a:lnTo>
                  <a:pt x="931913" y="154037"/>
                </a:lnTo>
                <a:cubicBezTo>
                  <a:pt x="933402" y="154037"/>
                  <a:pt x="935758" y="153107"/>
                  <a:pt x="938983" y="151247"/>
                </a:cubicBezTo>
                <a:cubicBezTo>
                  <a:pt x="942207" y="149386"/>
                  <a:pt x="949401" y="147092"/>
                  <a:pt x="960563" y="144364"/>
                </a:cubicBezTo>
                <a:lnTo>
                  <a:pt x="975818" y="140271"/>
                </a:lnTo>
                <a:lnTo>
                  <a:pt x="980655" y="141015"/>
                </a:lnTo>
                <a:cubicBezTo>
                  <a:pt x="983135" y="141015"/>
                  <a:pt x="985926" y="140023"/>
                  <a:pt x="989026" y="138038"/>
                </a:cubicBezTo>
                <a:cubicBezTo>
                  <a:pt x="992127" y="136054"/>
                  <a:pt x="996840" y="134628"/>
                  <a:pt x="1003165" y="133760"/>
                </a:cubicBezTo>
                <a:cubicBezTo>
                  <a:pt x="1009490" y="132891"/>
                  <a:pt x="1013893" y="131961"/>
                  <a:pt x="1016374" y="130969"/>
                </a:cubicBezTo>
                <a:lnTo>
                  <a:pt x="1022327" y="129481"/>
                </a:lnTo>
                <a:cubicBezTo>
                  <a:pt x="1023319" y="129481"/>
                  <a:pt x="1025365" y="128613"/>
                  <a:pt x="1028466" y="126876"/>
                </a:cubicBezTo>
                <a:cubicBezTo>
                  <a:pt x="1031566" y="125140"/>
                  <a:pt x="1035597" y="124272"/>
                  <a:pt x="1040558" y="124272"/>
                </a:cubicBezTo>
                <a:cubicBezTo>
                  <a:pt x="1041302" y="124272"/>
                  <a:pt x="1043162" y="124768"/>
                  <a:pt x="1046139" y="125760"/>
                </a:cubicBezTo>
                <a:lnTo>
                  <a:pt x="1051348" y="124272"/>
                </a:lnTo>
                <a:lnTo>
                  <a:pt x="1055069" y="120551"/>
                </a:lnTo>
                <a:lnTo>
                  <a:pt x="1055813" y="120551"/>
                </a:lnTo>
                <a:lnTo>
                  <a:pt x="1059162" y="122039"/>
                </a:lnTo>
                <a:lnTo>
                  <a:pt x="1059906" y="122039"/>
                </a:lnTo>
                <a:cubicBezTo>
                  <a:pt x="1065859" y="122039"/>
                  <a:pt x="1071147" y="120861"/>
                  <a:pt x="1075771" y="118505"/>
                </a:cubicBezTo>
                <a:cubicBezTo>
                  <a:pt x="1080395" y="116148"/>
                  <a:pt x="1084274" y="114474"/>
                  <a:pt x="1087407" y="113482"/>
                </a:cubicBezTo>
                <a:cubicBezTo>
                  <a:pt x="1090540" y="112490"/>
                  <a:pt x="1092483" y="111745"/>
                  <a:pt x="1093235" y="111249"/>
                </a:cubicBezTo>
                <a:cubicBezTo>
                  <a:pt x="1093987" y="110753"/>
                  <a:pt x="1094613" y="110505"/>
                  <a:pt x="1095113" y="110505"/>
                </a:cubicBezTo>
                <a:lnTo>
                  <a:pt x="1101130" y="111249"/>
                </a:lnTo>
                <a:cubicBezTo>
                  <a:pt x="1103114" y="111249"/>
                  <a:pt x="1105779" y="107715"/>
                  <a:pt x="1109124" y="100645"/>
                </a:cubicBezTo>
                <a:cubicBezTo>
                  <a:pt x="1112468" y="93576"/>
                  <a:pt x="1116248" y="88429"/>
                  <a:pt x="1120463" y="85204"/>
                </a:cubicBezTo>
                <a:cubicBezTo>
                  <a:pt x="1124678" y="81980"/>
                  <a:pt x="1128892" y="75903"/>
                  <a:pt x="1133105" y="66973"/>
                </a:cubicBezTo>
                <a:cubicBezTo>
                  <a:pt x="1134097" y="65733"/>
                  <a:pt x="1135213" y="63810"/>
                  <a:pt x="1136454" y="61206"/>
                </a:cubicBezTo>
                <a:cubicBezTo>
                  <a:pt x="1137694" y="58601"/>
                  <a:pt x="1138686" y="57299"/>
                  <a:pt x="1139430" y="57299"/>
                </a:cubicBezTo>
                <a:cubicBezTo>
                  <a:pt x="1143147" y="57299"/>
                  <a:pt x="1146121" y="54943"/>
                  <a:pt x="1148354" y="50230"/>
                </a:cubicBezTo>
                <a:cubicBezTo>
                  <a:pt x="1155788" y="41548"/>
                  <a:pt x="1161859" y="37207"/>
                  <a:pt x="1166568" y="37207"/>
                </a:cubicBezTo>
                <a:close/>
                <a:moveTo>
                  <a:pt x="337659" y="0"/>
                </a:moveTo>
                <a:lnTo>
                  <a:pt x="339147" y="0"/>
                </a:lnTo>
                <a:cubicBezTo>
                  <a:pt x="342372" y="1985"/>
                  <a:pt x="347023" y="3101"/>
                  <a:pt x="353100" y="3349"/>
                </a:cubicBezTo>
                <a:cubicBezTo>
                  <a:pt x="359177" y="3597"/>
                  <a:pt x="363208" y="7814"/>
                  <a:pt x="365192" y="15999"/>
                </a:cubicBezTo>
                <a:lnTo>
                  <a:pt x="369657" y="25301"/>
                </a:lnTo>
                <a:cubicBezTo>
                  <a:pt x="371145" y="28278"/>
                  <a:pt x="371890" y="30758"/>
                  <a:pt x="371890" y="32742"/>
                </a:cubicBezTo>
                <a:cubicBezTo>
                  <a:pt x="371890" y="37455"/>
                  <a:pt x="372572" y="40804"/>
                  <a:pt x="373936" y="42788"/>
                </a:cubicBezTo>
                <a:cubicBezTo>
                  <a:pt x="375300" y="44773"/>
                  <a:pt x="375982" y="46261"/>
                  <a:pt x="375982" y="47253"/>
                </a:cubicBezTo>
                <a:cubicBezTo>
                  <a:pt x="375982" y="48741"/>
                  <a:pt x="375300" y="50788"/>
                  <a:pt x="373936" y="53392"/>
                </a:cubicBezTo>
                <a:cubicBezTo>
                  <a:pt x="372572" y="55997"/>
                  <a:pt x="371890" y="59283"/>
                  <a:pt x="371890" y="63252"/>
                </a:cubicBezTo>
                <a:cubicBezTo>
                  <a:pt x="371890" y="64740"/>
                  <a:pt x="370897" y="67345"/>
                  <a:pt x="368913" y="71066"/>
                </a:cubicBezTo>
                <a:lnTo>
                  <a:pt x="365937" y="77763"/>
                </a:lnTo>
                <a:cubicBezTo>
                  <a:pt x="359239" y="100583"/>
                  <a:pt x="352914" y="111993"/>
                  <a:pt x="346961" y="111993"/>
                </a:cubicBezTo>
                <a:cubicBezTo>
                  <a:pt x="332574" y="111993"/>
                  <a:pt x="325381" y="107405"/>
                  <a:pt x="325381" y="98227"/>
                </a:cubicBezTo>
                <a:cubicBezTo>
                  <a:pt x="325381" y="88801"/>
                  <a:pt x="332574" y="77887"/>
                  <a:pt x="346961" y="65485"/>
                </a:cubicBezTo>
                <a:cubicBezTo>
                  <a:pt x="348449" y="64492"/>
                  <a:pt x="350682" y="61206"/>
                  <a:pt x="353658" y="55625"/>
                </a:cubicBezTo>
                <a:cubicBezTo>
                  <a:pt x="356635" y="50044"/>
                  <a:pt x="358123" y="46509"/>
                  <a:pt x="358123" y="45021"/>
                </a:cubicBezTo>
                <a:cubicBezTo>
                  <a:pt x="358123" y="40308"/>
                  <a:pt x="355891" y="37951"/>
                  <a:pt x="351426" y="37951"/>
                </a:cubicBezTo>
                <a:cubicBezTo>
                  <a:pt x="347457" y="37951"/>
                  <a:pt x="343922" y="39006"/>
                  <a:pt x="340822" y="41114"/>
                </a:cubicBezTo>
                <a:cubicBezTo>
                  <a:pt x="337721" y="43222"/>
                  <a:pt x="334000" y="44525"/>
                  <a:pt x="329660" y="45021"/>
                </a:cubicBezTo>
                <a:cubicBezTo>
                  <a:pt x="325319" y="45517"/>
                  <a:pt x="322404" y="46261"/>
                  <a:pt x="320916" y="47253"/>
                </a:cubicBezTo>
                <a:lnTo>
                  <a:pt x="314963" y="50230"/>
                </a:lnTo>
                <a:cubicBezTo>
                  <a:pt x="310746" y="52214"/>
                  <a:pt x="303305" y="56803"/>
                  <a:pt x="292639" y="63996"/>
                </a:cubicBezTo>
                <a:lnTo>
                  <a:pt x="192168" y="143991"/>
                </a:lnTo>
                <a:lnTo>
                  <a:pt x="190680" y="149945"/>
                </a:lnTo>
                <a:cubicBezTo>
                  <a:pt x="190184" y="150689"/>
                  <a:pt x="188137" y="152177"/>
                  <a:pt x="184541" y="154409"/>
                </a:cubicBezTo>
                <a:cubicBezTo>
                  <a:pt x="180944" y="156642"/>
                  <a:pt x="178401" y="160239"/>
                  <a:pt x="176913" y="165199"/>
                </a:cubicBezTo>
                <a:cubicBezTo>
                  <a:pt x="171700" y="174377"/>
                  <a:pt x="166365" y="181074"/>
                  <a:pt x="160908" y="185291"/>
                </a:cubicBezTo>
                <a:lnTo>
                  <a:pt x="147886" y="202779"/>
                </a:lnTo>
                <a:lnTo>
                  <a:pt x="144909" y="209476"/>
                </a:lnTo>
                <a:cubicBezTo>
                  <a:pt x="141437" y="210964"/>
                  <a:pt x="132505" y="221382"/>
                  <a:pt x="118114" y="240730"/>
                </a:cubicBezTo>
                <a:cubicBezTo>
                  <a:pt x="112905" y="246931"/>
                  <a:pt x="108689" y="250776"/>
                  <a:pt x="105464" y="252264"/>
                </a:cubicBezTo>
                <a:cubicBezTo>
                  <a:pt x="104968" y="252264"/>
                  <a:pt x="104720" y="252512"/>
                  <a:pt x="104720" y="253008"/>
                </a:cubicBezTo>
                <a:lnTo>
                  <a:pt x="106208" y="258961"/>
                </a:lnTo>
                <a:lnTo>
                  <a:pt x="106208" y="260449"/>
                </a:lnTo>
                <a:cubicBezTo>
                  <a:pt x="106208" y="263178"/>
                  <a:pt x="98023" y="276200"/>
                  <a:pt x="81652" y="299517"/>
                </a:cubicBezTo>
                <a:lnTo>
                  <a:pt x="80907" y="301005"/>
                </a:lnTo>
                <a:cubicBezTo>
                  <a:pt x="79419" y="310431"/>
                  <a:pt x="77124" y="317624"/>
                  <a:pt x="74021" y="322585"/>
                </a:cubicBezTo>
                <a:cubicBezTo>
                  <a:pt x="70919" y="327546"/>
                  <a:pt x="68995" y="331515"/>
                  <a:pt x="68251" y="334491"/>
                </a:cubicBezTo>
                <a:cubicBezTo>
                  <a:pt x="67507" y="337468"/>
                  <a:pt x="66143" y="340383"/>
                  <a:pt x="64158" y="343235"/>
                </a:cubicBezTo>
                <a:cubicBezTo>
                  <a:pt x="62174" y="346088"/>
                  <a:pt x="60376" y="349808"/>
                  <a:pt x="58763" y="354397"/>
                </a:cubicBezTo>
                <a:cubicBezTo>
                  <a:pt x="57151" y="358986"/>
                  <a:pt x="55601" y="362397"/>
                  <a:pt x="54113" y="364629"/>
                </a:cubicBezTo>
                <a:cubicBezTo>
                  <a:pt x="52624" y="366862"/>
                  <a:pt x="51756" y="369156"/>
                  <a:pt x="51508" y="371512"/>
                </a:cubicBezTo>
                <a:cubicBezTo>
                  <a:pt x="51260" y="373869"/>
                  <a:pt x="49648" y="377528"/>
                  <a:pt x="46671" y="382489"/>
                </a:cubicBezTo>
                <a:cubicBezTo>
                  <a:pt x="48159" y="387201"/>
                  <a:pt x="48904" y="389806"/>
                  <a:pt x="48904" y="390302"/>
                </a:cubicBezTo>
                <a:cubicBezTo>
                  <a:pt x="48904" y="391294"/>
                  <a:pt x="46919" y="399852"/>
                  <a:pt x="42950" y="415975"/>
                </a:cubicBezTo>
                <a:lnTo>
                  <a:pt x="42950" y="417463"/>
                </a:lnTo>
                <a:cubicBezTo>
                  <a:pt x="42950" y="420192"/>
                  <a:pt x="43943" y="423292"/>
                  <a:pt x="45927" y="426765"/>
                </a:cubicBezTo>
                <a:cubicBezTo>
                  <a:pt x="47911" y="430238"/>
                  <a:pt x="49648" y="431974"/>
                  <a:pt x="51136" y="431974"/>
                </a:cubicBezTo>
                <a:cubicBezTo>
                  <a:pt x="53120" y="431974"/>
                  <a:pt x="59567" y="428749"/>
                  <a:pt x="70475" y="422300"/>
                </a:cubicBezTo>
                <a:cubicBezTo>
                  <a:pt x="81383" y="415851"/>
                  <a:pt x="89192" y="409402"/>
                  <a:pt x="93901" y="402952"/>
                </a:cubicBezTo>
                <a:lnTo>
                  <a:pt x="102830" y="398488"/>
                </a:lnTo>
                <a:lnTo>
                  <a:pt x="108406" y="393279"/>
                </a:lnTo>
                <a:cubicBezTo>
                  <a:pt x="113363" y="392782"/>
                  <a:pt x="116585" y="392286"/>
                  <a:pt x="118074" y="391790"/>
                </a:cubicBezTo>
                <a:cubicBezTo>
                  <a:pt x="122539" y="381124"/>
                  <a:pt x="126381" y="375047"/>
                  <a:pt x="129602" y="373559"/>
                </a:cubicBezTo>
                <a:lnTo>
                  <a:pt x="136671" y="373559"/>
                </a:lnTo>
                <a:cubicBezTo>
                  <a:pt x="139148" y="371326"/>
                  <a:pt x="140386" y="367978"/>
                  <a:pt x="140386" y="363513"/>
                </a:cubicBezTo>
                <a:cubicBezTo>
                  <a:pt x="140386" y="362025"/>
                  <a:pt x="143920" y="357560"/>
                  <a:pt x="150987" y="350118"/>
                </a:cubicBezTo>
                <a:cubicBezTo>
                  <a:pt x="158055" y="342677"/>
                  <a:pt x="163386" y="336848"/>
                  <a:pt x="166981" y="332631"/>
                </a:cubicBezTo>
                <a:cubicBezTo>
                  <a:pt x="170575" y="328414"/>
                  <a:pt x="172869" y="326058"/>
                  <a:pt x="173861" y="325562"/>
                </a:cubicBezTo>
                <a:cubicBezTo>
                  <a:pt x="175345" y="321841"/>
                  <a:pt x="178939" y="317314"/>
                  <a:pt x="184642" y="311981"/>
                </a:cubicBezTo>
                <a:cubicBezTo>
                  <a:pt x="190345" y="306648"/>
                  <a:pt x="194127" y="301687"/>
                  <a:pt x="195988" y="297098"/>
                </a:cubicBezTo>
                <a:cubicBezTo>
                  <a:pt x="197848" y="292510"/>
                  <a:pt x="200637" y="290215"/>
                  <a:pt x="204353" y="290215"/>
                </a:cubicBezTo>
                <a:cubicBezTo>
                  <a:pt x="207826" y="290215"/>
                  <a:pt x="209562" y="289471"/>
                  <a:pt x="209562" y="287983"/>
                </a:cubicBezTo>
                <a:cubicBezTo>
                  <a:pt x="209562" y="286990"/>
                  <a:pt x="210306" y="285006"/>
                  <a:pt x="211795" y="282030"/>
                </a:cubicBezTo>
                <a:lnTo>
                  <a:pt x="212533" y="279053"/>
                </a:lnTo>
                <a:cubicBezTo>
                  <a:pt x="216998" y="272604"/>
                  <a:pt x="220843" y="268263"/>
                  <a:pt x="224067" y="266031"/>
                </a:cubicBezTo>
                <a:lnTo>
                  <a:pt x="227038" y="262310"/>
                </a:lnTo>
                <a:cubicBezTo>
                  <a:pt x="229022" y="258093"/>
                  <a:pt x="230883" y="255489"/>
                  <a:pt x="232619" y="254496"/>
                </a:cubicBezTo>
                <a:lnTo>
                  <a:pt x="237078" y="250032"/>
                </a:lnTo>
                <a:cubicBezTo>
                  <a:pt x="237574" y="246807"/>
                  <a:pt x="239186" y="243954"/>
                  <a:pt x="241915" y="241474"/>
                </a:cubicBezTo>
                <a:cubicBezTo>
                  <a:pt x="244643" y="238993"/>
                  <a:pt x="247681" y="234715"/>
                  <a:pt x="251028" y="228637"/>
                </a:cubicBezTo>
                <a:cubicBezTo>
                  <a:pt x="254375" y="222560"/>
                  <a:pt x="258030" y="217413"/>
                  <a:pt x="261995" y="213197"/>
                </a:cubicBezTo>
                <a:cubicBezTo>
                  <a:pt x="267948" y="209476"/>
                  <a:pt x="272722" y="202593"/>
                  <a:pt x="276317" y="192547"/>
                </a:cubicBezTo>
                <a:cubicBezTo>
                  <a:pt x="279912" y="182501"/>
                  <a:pt x="284808" y="175245"/>
                  <a:pt x="291005" y="170781"/>
                </a:cubicBezTo>
                <a:lnTo>
                  <a:pt x="300179" y="155526"/>
                </a:lnTo>
                <a:cubicBezTo>
                  <a:pt x="304644" y="149821"/>
                  <a:pt x="309977" y="146968"/>
                  <a:pt x="316178" y="146968"/>
                </a:cubicBezTo>
                <a:cubicBezTo>
                  <a:pt x="321387" y="146968"/>
                  <a:pt x="328022" y="152363"/>
                  <a:pt x="336084" y="163153"/>
                </a:cubicBezTo>
                <a:cubicBezTo>
                  <a:pt x="344145" y="173943"/>
                  <a:pt x="348176" y="184299"/>
                  <a:pt x="348176" y="194221"/>
                </a:cubicBezTo>
                <a:lnTo>
                  <a:pt x="344827" y="209104"/>
                </a:lnTo>
                <a:cubicBezTo>
                  <a:pt x="342843" y="221506"/>
                  <a:pt x="339990" y="230250"/>
                  <a:pt x="336270" y="235335"/>
                </a:cubicBezTo>
                <a:cubicBezTo>
                  <a:pt x="332549" y="240420"/>
                  <a:pt x="330379" y="244823"/>
                  <a:pt x="329758" y="248543"/>
                </a:cubicBezTo>
                <a:cubicBezTo>
                  <a:pt x="329138" y="252264"/>
                  <a:pt x="327092" y="256357"/>
                  <a:pt x="323619" y="260822"/>
                </a:cubicBezTo>
                <a:cubicBezTo>
                  <a:pt x="320147" y="265286"/>
                  <a:pt x="317170" y="272356"/>
                  <a:pt x="314690" y="282030"/>
                </a:cubicBezTo>
                <a:lnTo>
                  <a:pt x="303900" y="302493"/>
                </a:lnTo>
                <a:lnTo>
                  <a:pt x="300923" y="311051"/>
                </a:lnTo>
                <a:cubicBezTo>
                  <a:pt x="298195" y="320477"/>
                  <a:pt x="296706" y="326058"/>
                  <a:pt x="296458" y="327794"/>
                </a:cubicBezTo>
                <a:cubicBezTo>
                  <a:pt x="296210" y="328786"/>
                  <a:pt x="295776" y="329841"/>
                  <a:pt x="295156" y="330957"/>
                </a:cubicBezTo>
                <a:cubicBezTo>
                  <a:pt x="294536" y="332073"/>
                  <a:pt x="293854" y="333065"/>
                  <a:pt x="293110" y="333933"/>
                </a:cubicBezTo>
                <a:cubicBezTo>
                  <a:pt x="292365" y="334802"/>
                  <a:pt x="291621" y="336166"/>
                  <a:pt x="290877" y="338026"/>
                </a:cubicBezTo>
                <a:cubicBezTo>
                  <a:pt x="290133" y="339886"/>
                  <a:pt x="289699" y="340817"/>
                  <a:pt x="289575" y="340817"/>
                </a:cubicBezTo>
                <a:cubicBezTo>
                  <a:pt x="289451" y="340817"/>
                  <a:pt x="289389" y="340693"/>
                  <a:pt x="289389" y="340445"/>
                </a:cubicBezTo>
                <a:cubicBezTo>
                  <a:pt x="286412" y="346150"/>
                  <a:pt x="284924" y="349498"/>
                  <a:pt x="284924" y="350490"/>
                </a:cubicBezTo>
                <a:cubicBezTo>
                  <a:pt x="284924" y="352971"/>
                  <a:pt x="285668" y="354211"/>
                  <a:pt x="287156" y="354211"/>
                </a:cubicBezTo>
                <a:cubicBezTo>
                  <a:pt x="289141" y="354211"/>
                  <a:pt x="291435" y="352723"/>
                  <a:pt x="294040" y="349746"/>
                </a:cubicBezTo>
                <a:cubicBezTo>
                  <a:pt x="296644" y="346770"/>
                  <a:pt x="299189" y="344661"/>
                  <a:pt x="301673" y="343421"/>
                </a:cubicBezTo>
                <a:cubicBezTo>
                  <a:pt x="304157" y="342181"/>
                  <a:pt x="305773" y="340507"/>
                  <a:pt x="306519" y="338398"/>
                </a:cubicBezTo>
                <a:cubicBezTo>
                  <a:pt x="307265" y="336290"/>
                  <a:pt x="309687" y="333995"/>
                  <a:pt x="313786" y="331515"/>
                </a:cubicBezTo>
                <a:cubicBezTo>
                  <a:pt x="317884" y="329034"/>
                  <a:pt x="320430" y="327794"/>
                  <a:pt x="321422" y="327794"/>
                </a:cubicBezTo>
                <a:lnTo>
                  <a:pt x="324404" y="327794"/>
                </a:lnTo>
                <a:cubicBezTo>
                  <a:pt x="332105" y="322833"/>
                  <a:pt x="336452" y="319361"/>
                  <a:pt x="337444" y="317376"/>
                </a:cubicBezTo>
                <a:cubicBezTo>
                  <a:pt x="338192" y="316384"/>
                  <a:pt x="342169" y="314152"/>
                  <a:pt x="349374" y="310679"/>
                </a:cubicBezTo>
                <a:lnTo>
                  <a:pt x="360547" y="305470"/>
                </a:lnTo>
                <a:cubicBezTo>
                  <a:pt x="365764" y="303734"/>
                  <a:pt x="372099" y="299145"/>
                  <a:pt x="379552" y="291703"/>
                </a:cubicBezTo>
                <a:lnTo>
                  <a:pt x="384023" y="292448"/>
                </a:lnTo>
                <a:cubicBezTo>
                  <a:pt x="388247" y="290463"/>
                  <a:pt x="390856" y="289471"/>
                  <a:pt x="391848" y="289471"/>
                </a:cubicBezTo>
                <a:cubicBezTo>
                  <a:pt x="393340" y="289471"/>
                  <a:pt x="394086" y="292075"/>
                  <a:pt x="394086" y="297284"/>
                </a:cubicBezTo>
                <a:cubicBezTo>
                  <a:pt x="394086" y="300261"/>
                  <a:pt x="392414" y="302617"/>
                  <a:pt x="389069" y="304354"/>
                </a:cubicBezTo>
                <a:cubicBezTo>
                  <a:pt x="385724" y="306090"/>
                  <a:pt x="383804" y="307454"/>
                  <a:pt x="383308" y="308447"/>
                </a:cubicBezTo>
                <a:lnTo>
                  <a:pt x="384052" y="311051"/>
                </a:lnTo>
                <a:lnTo>
                  <a:pt x="384052" y="312539"/>
                </a:lnTo>
                <a:cubicBezTo>
                  <a:pt x="384052" y="316260"/>
                  <a:pt x="382192" y="320911"/>
                  <a:pt x="378474" y="326492"/>
                </a:cubicBezTo>
                <a:cubicBezTo>
                  <a:pt x="374755" y="332073"/>
                  <a:pt x="370666" y="335298"/>
                  <a:pt x="366207" y="336166"/>
                </a:cubicBezTo>
                <a:cubicBezTo>
                  <a:pt x="361748" y="337034"/>
                  <a:pt x="358650" y="339266"/>
                  <a:pt x="356914" y="342863"/>
                </a:cubicBezTo>
                <a:cubicBezTo>
                  <a:pt x="355177" y="346460"/>
                  <a:pt x="353815" y="348506"/>
                  <a:pt x="352827" y="349002"/>
                </a:cubicBezTo>
                <a:cubicBezTo>
                  <a:pt x="352331" y="348506"/>
                  <a:pt x="350594" y="347762"/>
                  <a:pt x="347618" y="346770"/>
                </a:cubicBezTo>
                <a:lnTo>
                  <a:pt x="346135" y="346770"/>
                </a:lnTo>
                <a:cubicBezTo>
                  <a:pt x="344151" y="346770"/>
                  <a:pt x="341858" y="348134"/>
                  <a:pt x="339255" y="350863"/>
                </a:cubicBezTo>
                <a:cubicBezTo>
                  <a:pt x="336652" y="353591"/>
                  <a:pt x="332006" y="357064"/>
                  <a:pt x="325317" y="361281"/>
                </a:cubicBezTo>
                <a:lnTo>
                  <a:pt x="319370" y="366490"/>
                </a:lnTo>
                <a:cubicBezTo>
                  <a:pt x="317881" y="368474"/>
                  <a:pt x="316147" y="369466"/>
                  <a:pt x="314166" y="369466"/>
                </a:cubicBezTo>
                <a:cubicBezTo>
                  <a:pt x="299295" y="379636"/>
                  <a:pt x="291860" y="384969"/>
                  <a:pt x="291860" y="385465"/>
                </a:cubicBezTo>
                <a:cubicBezTo>
                  <a:pt x="278973" y="390674"/>
                  <a:pt x="270671" y="396751"/>
                  <a:pt x="266954" y="403697"/>
                </a:cubicBezTo>
                <a:lnTo>
                  <a:pt x="259891" y="415231"/>
                </a:lnTo>
                <a:cubicBezTo>
                  <a:pt x="258158" y="418703"/>
                  <a:pt x="256424" y="421556"/>
                  <a:pt x="254687" y="423788"/>
                </a:cubicBezTo>
                <a:lnTo>
                  <a:pt x="248740" y="446485"/>
                </a:lnTo>
                <a:cubicBezTo>
                  <a:pt x="246760" y="450701"/>
                  <a:pt x="244157" y="454546"/>
                  <a:pt x="240932" y="458019"/>
                </a:cubicBezTo>
                <a:lnTo>
                  <a:pt x="240932" y="458763"/>
                </a:lnTo>
                <a:lnTo>
                  <a:pt x="242421" y="466949"/>
                </a:lnTo>
                <a:cubicBezTo>
                  <a:pt x="241925" y="468189"/>
                  <a:pt x="240004" y="470855"/>
                  <a:pt x="236659" y="474948"/>
                </a:cubicBezTo>
                <a:cubicBezTo>
                  <a:pt x="233315" y="479041"/>
                  <a:pt x="229908" y="487412"/>
                  <a:pt x="226439" y="500063"/>
                </a:cubicBezTo>
                <a:lnTo>
                  <a:pt x="219748" y="522759"/>
                </a:lnTo>
                <a:lnTo>
                  <a:pt x="216027" y="528712"/>
                </a:lnTo>
                <a:cubicBezTo>
                  <a:pt x="211322" y="534417"/>
                  <a:pt x="208969" y="537766"/>
                  <a:pt x="208969" y="538758"/>
                </a:cubicBezTo>
                <a:cubicBezTo>
                  <a:pt x="208969" y="545703"/>
                  <a:pt x="205623" y="552029"/>
                  <a:pt x="198929" y="557734"/>
                </a:cubicBezTo>
                <a:cubicBezTo>
                  <a:pt x="198433" y="559222"/>
                  <a:pt x="196203" y="564555"/>
                  <a:pt x="192238" y="573733"/>
                </a:cubicBezTo>
                <a:lnTo>
                  <a:pt x="187779" y="588988"/>
                </a:lnTo>
                <a:lnTo>
                  <a:pt x="180686" y="597545"/>
                </a:lnTo>
                <a:lnTo>
                  <a:pt x="179192" y="603498"/>
                </a:lnTo>
                <a:cubicBezTo>
                  <a:pt x="177696" y="605483"/>
                  <a:pt x="175579" y="608273"/>
                  <a:pt x="172841" y="611870"/>
                </a:cubicBezTo>
                <a:cubicBezTo>
                  <a:pt x="170103" y="615467"/>
                  <a:pt x="167800" y="620179"/>
                  <a:pt x="165934" y="626009"/>
                </a:cubicBezTo>
                <a:cubicBezTo>
                  <a:pt x="164068" y="631838"/>
                  <a:pt x="160708" y="637047"/>
                  <a:pt x="155853" y="641635"/>
                </a:cubicBezTo>
                <a:cubicBezTo>
                  <a:pt x="150999" y="646224"/>
                  <a:pt x="148572" y="649759"/>
                  <a:pt x="148572" y="652239"/>
                </a:cubicBezTo>
                <a:cubicBezTo>
                  <a:pt x="148572" y="653480"/>
                  <a:pt x="144402" y="659557"/>
                  <a:pt x="136061" y="670471"/>
                </a:cubicBezTo>
                <a:cubicBezTo>
                  <a:pt x="127720" y="681385"/>
                  <a:pt x="123053" y="688826"/>
                  <a:pt x="122059" y="692795"/>
                </a:cubicBezTo>
                <a:cubicBezTo>
                  <a:pt x="121065" y="696764"/>
                  <a:pt x="117954" y="698996"/>
                  <a:pt x="112725" y="699492"/>
                </a:cubicBezTo>
                <a:cubicBezTo>
                  <a:pt x="112225" y="699989"/>
                  <a:pt x="111602" y="702159"/>
                  <a:pt x="110856" y="706004"/>
                </a:cubicBezTo>
                <a:cubicBezTo>
                  <a:pt x="110110" y="709848"/>
                  <a:pt x="108181" y="712143"/>
                  <a:pt x="105069" y="712887"/>
                </a:cubicBezTo>
                <a:cubicBezTo>
                  <a:pt x="101956" y="713631"/>
                  <a:pt x="99529" y="715802"/>
                  <a:pt x="97787" y="719398"/>
                </a:cubicBezTo>
                <a:cubicBezTo>
                  <a:pt x="96045" y="722995"/>
                  <a:pt x="93058" y="724793"/>
                  <a:pt x="88826" y="724793"/>
                </a:cubicBezTo>
                <a:cubicBezTo>
                  <a:pt x="83845" y="724793"/>
                  <a:pt x="80733" y="725909"/>
                  <a:pt x="79489" y="728142"/>
                </a:cubicBezTo>
                <a:cubicBezTo>
                  <a:pt x="78245" y="730374"/>
                  <a:pt x="76627" y="731490"/>
                  <a:pt x="74635" y="731490"/>
                </a:cubicBezTo>
                <a:cubicBezTo>
                  <a:pt x="59201" y="731490"/>
                  <a:pt x="49748" y="724421"/>
                  <a:pt x="46276" y="710282"/>
                </a:cubicBezTo>
                <a:cubicBezTo>
                  <a:pt x="45780" y="707802"/>
                  <a:pt x="44601" y="705508"/>
                  <a:pt x="42741" y="703399"/>
                </a:cubicBezTo>
                <a:cubicBezTo>
                  <a:pt x="40881" y="701291"/>
                  <a:pt x="39827" y="698872"/>
                  <a:pt x="39578" y="696144"/>
                </a:cubicBezTo>
                <a:cubicBezTo>
                  <a:pt x="39330" y="693415"/>
                  <a:pt x="37966" y="689447"/>
                  <a:pt x="35486" y="684238"/>
                </a:cubicBezTo>
                <a:lnTo>
                  <a:pt x="35486" y="683493"/>
                </a:lnTo>
                <a:lnTo>
                  <a:pt x="36974" y="679029"/>
                </a:lnTo>
                <a:cubicBezTo>
                  <a:pt x="37470" y="679029"/>
                  <a:pt x="37718" y="678533"/>
                  <a:pt x="37718" y="677540"/>
                </a:cubicBezTo>
                <a:lnTo>
                  <a:pt x="35486" y="669727"/>
                </a:lnTo>
                <a:cubicBezTo>
                  <a:pt x="37966" y="662782"/>
                  <a:pt x="39206" y="658193"/>
                  <a:pt x="39206" y="655960"/>
                </a:cubicBezTo>
                <a:lnTo>
                  <a:pt x="38462" y="647031"/>
                </a:lnTo>
                <a:cubicBezTo>
                  <a:pt x="37718" y="641574"/>
                  <a:pt x="42059" y="629295"/>
                  <a:pt x="51485" y="610196"/>
                </a:cubicBezTo>
                <a:cubicBezTo>
                  <a:pt x="57690" y="601266"/>
                  <a:pt x="63275" y="587871"/>
                  <a:pt x="68240" y="570012"/>
                </a:cubicBezTo>
                <a:cubicBezTo>
                  <a:pt x="70228" y="567035"/>
                  <a:pt x="72338" y="564431"/>
                  <a:pt x="74571" y="562198"/>
                </a:cubicBezTo>
                <a:lnTo>
                  <a:pt x="82018" y="548804"/>
                </a:lnTo>
                <a:lnTo>
                  <a:pt x="84994" y="545455"/>
                </a:lnTo>
                <a:cubicBezTo>
                  <a:pt x="84498" y="544463"/>
                  <a:pt x="84250" y="543223"/>
                  <a:pt x="84250" y="541735"/>
                </a:cubicBezTo>
                <a:cubicBezTo>
                  <a:pt x="84250" y="538758"/>
                  <a:pt x="86671" y="535720"/>
                  <a:pt x="91511" y="532619"/>
                </a:cubicBezTo>
                <a:cubicBezTo>
                  <a:pt x="96352" y="529518"/>
                  <a:pt x="99269" y="526976"/>
                  <a:pt x="100261" y="524991"/>
                </a:cubicBezTo>
                <a:lnTo>
                  <a:pt x="105104" y="519038"/>
                </a:lnTo>
                <a:lnTo>
                  <a:pt x="109574" y="511225"/>
                </a:lnTo>
                <a:cubicBezTo>
                  <a:pt x="110566" y="504280"/>
                  <a:pt x="113545" y="500807"/>
                  <a:pt x="118510" y="500807"/>
                </a:cubicBezTo>
                <a:cubicBezTo>
                  <a:pt x="119006" y="500807"/>
                  <a:pt x="119874" y="501055"/>
                  <a:pt x="121114" y="501551"/>
                </a:cubicBezTo>
                <a:cubicBezTo>
                  <a:pt x="122606" y="499319"/>
                  <a:pt x="123352" y="497210"/>
                  <a:pt x="123352" y="495226"/>
                </a:cubicBezTo>
                <a:lnTo>
                  <a:pt x="123352" y="493738"/>
                </a:lnTo>
                <a:lnTo>
                  <a:pt x="122603" y="490017"/>
                </a:lnTo>
                <a:cubicBezTo>
                  <a:pt x="122603" y="489273"/>
                  <a:pt x="124837" y="486544"/>
                  <a:pt x="129306" y="481831"/>
                </a:cubicBezTo>
                <a:lnTo>
                  <a:pt x="143084" y="468065"/>
                </a:lnTo>
                <a:lnTo>
                  <a:pt x="146810" y="461740"/>
                </a:lnTo>
                <a:lnTo>
                  <a:pt x="169896" y="442020"/>
                </a:lnTo>
                <a:cubicBezTo>
                  <a:pt x="171384" y="440532"/>
                  <a:pt x="173619" y="437679"/>
                  <a:pt x="176599" y="433462"/>
                </a:cubicBezTo>
                <a:lnTo>
                  <a:pt x="211597" y="398488"/>
                </a:lnTo>
                <a:lnTo>
                  <a:pt x="214579" y="396999"/>
                </a:lnTo>
                <a:cubicBezTo>
                  <a:pt x="216812" y="396007"/>
                  <a:pt x="217928" y="395263"/>
                  <a:pt x="217928" y="394767"/>
                </a:cubicBezTo>
                <a:cubicBezTo>
                  <a:pt x="217928" y="389558"/>
                  <a:pt x="219541" y="384287"/>
                  <a:pt x="222768" y="378954"/>
                </a:cubicBezTo>
                <a:cubicBezTo>
                  <a:pt x="225994" y="373621"/>
                  <a:pt x="228354" y="368722"/>
                  <a:pt x="229846" y="364257"/>
                </a:cubicBezTo>
                <a:lnTo>
                  <a:pt x="229846" y="359792"/>
                </a:lnTo>
                <a:cubicBezTo>
                  <a:pt x="230838" y="358552"/>
                  <a:pt x="231954" y="356692"/>
                  <a:pt x="233195" y="354211"/>
                </a:cubicBezTo>
                <a:lnTo>
                  <a:pt x="236921" y="351235"/>
                </a:lnTo>
                <a:cubicBezTo>
                  <a:pt x="237417" y="348506"/>
                  <a:pt x="238409" y="346522"/>
                  <a:pt x="239898" y="345282"/>
                </a:cubicBezTo>
                <a:lnTo>
                  <a:pt x="239154" y="337468"/>
                </a:lnTo>
                <a:cubicBezTo>
                  <a:pt x="244862" y="330027"/>
                  <a:pt x="247717" y="325686"/>
                  <a:pt x="247717" y="324446"/>
                </a:cubicBezTo>
                <a:cubicBezTo>
                  <a:pt x="247717" y="320229"/>
                  <a:pt x="250197" y="313904"/>
                  <a:pt x="255158" y="305470"/>
                </a:cubicBezTo>
                <a:lnTo>
                  <a:pt x="255158" y="302493"/>
                </a:lnTo>
                <a:cubicBezTo>
                  <a:pt x="255158" y="297284"/>
                  <a:pt x="257639" y="292696"/>
                  <a:pt x="262600" y="288727"/>
                </a:cubicBezTo>
                <a:cubicBezTo>
                  <a:pt x="263344" y="288727"/>
                  <a:pt x="264584" y="286246"/>
                  <a:pt x="266320" y="281285"/>
                </a:cubicBezTo>
                <a:cubicBezTo>
                  <a:pt x="268057" y="276324"/>
                  <a:pt x="268925" y="273720"/>
                  <a:pt x="268925" y="273472"/>
                </a:cubicBezTo>
                <a:lnTo>
                  <a:pt x="268181" y="269007"/>
                </a:lnTo>
                <a:cubicBezTo>
                  <a:pt x="261236" y="278681"/>
                  <a:pt x="254042" y="285254"/>
                  <a:pt x="246601" y="288727"/>
                </a:cubicBezTo>
                <a:cubicBezTo>
                  <a:pt x="233706" y="301625"/>
                  <a:pt x="225895" y="310431"/>
                  <a:pt x="223166" y="315144"/>
                </a:cubicBezTo>
                <a:cubicBezTo>
                  <a:pt x="221186" y="318368"/>
                  <a:pt x="219699" y="319981"/>
                  <a:pt x="218707" y="319981"/>
                </a:cubicBezTo>
                <a:lnTo>
                  <a:pt x="213870" y="319981"/>
                </a:lnTo>
                <a:cubicBezTo>
                  <a:pt x="212878" y="319981"/>
                  <a:pt x="211142" y="321159"/>
                  <a:pt x="208661" y="323515"/>
                </a:cubicBezTo>
                <a:cubicBezTo>
                  <a:pt x="206181" y="325872"/>
                  <a:pt x="204941" y="327546"/>
                  <a:pt x="204941" y="328538"/>
                </a:cubicBezTo>
                <a:lnTo>
                  <a:pt x="207173" y="335980"/>
                </a:lnTo>
                <a:cubicBezTo>
                  <a:pt x="205933" y="337220"/>
                  <a:pt x="204446" y="339080"/>
                  <a:pt x="202714" y="341561"/>
                </a:cubicBezTo>
                <a:lnTo>
                  <a:pt x="201970" y="342305"/>
                </a:lnTo>
                <a:lnTo>
                  <a:pt x="197877" y="341561"/>
                </a:lnTo>
                <a:lnTo>
                  <a:pt x="196389" y="343793"/>
                </a:lnTo>
                <a:lnTo>
                  <a:pt x="197133" y="349002"/>
                </a:lnTo>
                <a:cubicBezTo>
                  <a:pt x="196885" y="349250"/>
                  <a:pt x="196327" y="350118"/>
                  <a:pt x="195459" y="351607"/>
                </a:cubicBezTo>
                <a:cubicBezTo>
                  <a:pt x="194590" y="353095"/>
                  <a:pt x="190934" y="355824"/>
                  <a:pt x="184488" y="359792"/>
                </a:cubicBezTo>
                <a:cubicBezTo>
                  <a:pt x="181264" y="365993"/>
                  <a:pt x="178287" y="369404"/>
                  <a:pt x="175559" y="370024"/>
                </a:cubicBezTo>
                <a:cubicBezTo>
                  <a:pt x="172830" y="370644"/>
                  <a:pt x="171466" y="372071"/>
                  <a:pt x="171466" y="374303"/>
                </a:cubicBezTo>
                <a:cubicBezTo>
                  <a:pt x="171466" y="380504"/>
                  <a:pt x="167127" y="385837"/>
                  <a:pt x="158449" y="390302"/>
                </a:cubicBezTo>
                <a:cubicBezTo>
                  <a:pt x="157457" y="390798"/>
                  <a:pt x="156341" y="391914"/>
                  <a:pt x="155101" y="393651"/>
                </a:cubicBezTo>
                <a:cubicBezTo>
                  <a:pt x="153860" y="395387"/>
                  <a:pt x="151878" y="397743"/>
                  <a:pt x="149153" y="400720"/>
                </a:cubicBezTo>
                <a:lnTo>
                  <a:pt x="146921" y="404813"/>
                </a:lnTo>
                <a:cubicBezTo>
                  <a:pt x="146425" y="404813"/>
                  <a:pt x="145681" y="405061"/>
                  <a:pt x="144688" y="405557"/>
                </a:cubicBezTo>
                <a:lnTo>
                  <a:pt x="140224" y="406301"/>
                </a:lnTo>
                <a:cubicBezTo>
                  <a:pt x="138983" y="406797"/>
                  <a:pt x="137371" y="410022"/>
                  <a:pt x="135387" y="415975"/>
                </a:cubicBezTo>
                <a:lnTo>
                  <a:pt x="133898" y="417463"/>
                </a:lnTo>
                <a:lnTo>
                  <a:pt x="129439" y="418207"/>
                </a:lnTo>
                <a:cubicBezTo>
                  <a:pt x="128695" y="418703"/>
                  <a:pt x="127703" y="421060"/>
                  <a:pt x="126463" y="425277"/>
                </a:cubicBezTo>
                <a:lnTo>
                  <a:pt x="101168" y="450205"/>
                </a:lnTo>
                <a:lnTo>
                  <a:pt x="84430" y="455786"/>
                </a:lnTo>
                <a:cubicBezTo>
                  <a:pt x="77985" y="457771"/>
                  <a:pt x="72282" y="458763"/>
                  <a:pt x="67321" y="458763"/>
                </a:cubicBezTo>
                <a:cubicBezTo>
                  <a:pt x="59635" y="458763"/>
                  <a:pt x="53684" y="456531"/>
                  <a:pt x="49467" y="452066"/>
                </a:cubicBezTo>
                <a:cubicBezTo>
                  <a:pt x="48971" y="452066"/>
                  <a:pt x="48475" y="451694"/>
                  <a:pt x="47979" y="450949"/>
                </a:cubicBezTo>
                <a:lnTo>
                  <a:pt x="38683" y="452066"/>
                </a:lnTo>
                <a:cubicBezTo>
                  <a:pt x="36947" y="452066"/>
                  <a:pt x="32978" y="449213"/>
                  <a:pt x="26777" y="443508"/>
                </a:cubicBezTo>
                <a:lnTo>
                  <a:pt x="19713" y="439787"/>
                </a:lnTo>
                <a:cubicBezTo>
                  <a:pt x="19713" y="439539"/>
                  <a:pt x="16552" y="435695"/>
                  <a:pt x="10229" y="428253"/>
                </a:cubicBezTo>
                <a:cubicBezTo>
                  <a:pt x="3905" y="420812"/>
                  <a:pt x="744" y="415727"/>
                  <a:pt x="744" y="412998"/>
                </a:cubicBezTo>
                <a:lnTo>
                  <a:pt x="0" y="399976"/>
                </a:lnTo>
                <a:lnTo>
                  <a:pt x="744" y="393279"/>
                </a:lnTo>
                <a:lnTo>
                  <a:pt x="0" y="378024"/>
                </a:lnTo>
                <a:cubicBezTo>
                  <a:pt x="0" y="375543"/>
                  <a:pt x="993" y="372009"/>
                  <a:pt x="2979" y="367420"/>
                </a:cubicBezTo>
                <a:cubicBezTo>
                  <a:pt x="4965" y="362831"/>
                  <a:pt x="6083" y="359730"/>
                  <a:pt x="6331" y="358118"/>
                </a:cubicBezTo>
                <a:cubicBezTo>
                  <a:pt x="6579" y="356506"/>
                  <a:pt x="7573" y="354707"/>
                  <a:pt x="9313" y="352723"/>
                </a:cubicBezTo>
                <a:lnTo>
                  <a:pt x="10057" y="347514"/>
                </a:lnTo>
                <a:cubicBezTo>
                  <a:pt x="10057" y="344537"/>
                  <a:pt x="10926" y="342243"/>
                  <a:pt x="12664" y="340631"/>
                </a:cubicBezTo>
                <a:cubicBezTo>
                  <a:pt x="14403" y="339018"/>
                  <a:pt x="15768" y="337468"/>
                  <a:pt x="16760" y="335980"/>
                </a:cubicBezTo>
                <a:lnTo>
                  <a:pt x="18254" y="334491"/>
                </a:lnTo>
                <a:lnTo>
                  <a:pt x="24213" y="335236"/>
                </a:lnTo>
                <a:lnTo>
                  <a:pt x="21981" y="329282"/>
                </a:lnTo>
                <a:cubicBezTo>
                  <a:pt x="21981" y="328786"/>
                  <a:pt x="22229" y="328538"/>
                  <a:pt x="22725" y="328538"/>
                </a:cubicBezTo>
                <a:lnTo>
                  <a:pt x="26074" y="328538"/>
                </a:lnTo>
                <a:lnTo>
                  <a:pt x="24213" y="323701"/>
                </a:lnTo>
                <a:lnTo>
                  <a:pt x="21981" y="323701"/>
                </a:lnTo>
                <a:cubicBezTo>
                  <a:pt x="19992" y="323701"/>
                  <a:pt x="18998" y="322461"/>
                  <a:pt x="18998" y="319981"/>
                </a:cubicBezTo>
                <a:cubicBezTo>
                  <a:pt x="18998" y="316508"/>
                  <a:pt x="21109" y="312167"/>
                  <a:pt x="25329" y="306958"/>
                </a:cubicBezTo>
                <a:lnTo>
                  <a:pt x="25329" y="303238"/>
                </a:lnTo>
                <a:cubicBezTo>
                  <a:pt x="25329" y="299021"/>
                  <a:pt x="30048" y="291703"/>
                  <a:pt x="39485" y="281285"/>
                </a:cubicBezTo>
                <a:lnTo>
                  <a:pt x="45072" y="282030"/>
                </a:lnTo>
                <a:lnTo>
                  <a:pt x="44328" y="274216"/>
                </a:lnTo>
                <a:lnTo>
                  <a:pt x="46566" y="269007"/>
                </a:lnTo>
                <a:cubicBezTo>
                  <a:pt x="47807" y="266031"/>
                  <a:pt x="48799" y="263178"/>
                  <a:pt x="49543" y="260449"/>
                </a:cubicBezTo>
                <a:lnTo>
                  <a:pt x="54014" y="259705"/>
                </a:lnTo>
                <a:lnTo>
                  <a:pt x="54758" y="255240"/>
                </a:lnTo>
                <a:lnTo>
                  <a:pt x="54758" y="251520"/>
                </a:lnTo>
                <a:cubicBezTo>
                  <a:pt x="54758" y="245815"/>
                  <a:pt x="57366" y="242714"/>
                  <a:pt x="62583" y="242218"/>
                </a:cubicBezTo>
                <a:cubicBezTo>
                  <a:pt x="61591" y="239241"/>
                  <a:pt x="61095" y="237257"/>
                  <a:pt x="61095" y="236265"/>
                </a:cubicBezTo>
                <a:cubicBezTo>
                  <a:pt x="61095" y="234777"/>
                  <a:pt x="62087" y="233040"/>
                  <a:pt x="64071" y="231056"/>
                </a:cubicBezTo>
                <a:lnTo>
                  <a:pt x="66309" y="226219"/>
                </a:lnTo>
                <a:cubicBezTo>
                  <a:pt x="67798" y="223242"/>
                  <a:pt x="69970" y="220328"/>
                  <a:pt x="72826" y="217475"/>
                </a:cubicBezTo>
                <a:cubicBezTo>
                  <a:pt x="75683" y="214623"/>
                  <a:pt x="77856" y="211336"/>
                  <a:pt x="79346" y="207615"/>
                </a:cubicBezTo>
                <a:cubicBezTo>
                  <a:pt x="80837" y="203895"/>
                  <a:pt x="82576" y="200794"/>
                  <a:pt x="84564" y="198314"/>
                </a:cubicBezTo>
                <a:lnTo>
                  <a:pt x="85308" y="194965"/>
                </a:lnTo>
                <a:cubicBezTo>
                  <a:pt x="88537" y="189260"/>
                  <a:pt x="92757" y="183679"/>
                  <a:pt x="97970" y="178222"/>
                </a:cubicBezTo>
                <a:lnTo>
                  <a:pt x="110266" y="165199"/>
                </a:lnTo>
                <a:cubicBezTo>
                  <a:pt x="112006" y="164703"/>
                  <a:pt x="113869" y="161789"/>
                  <a:pt x="115856" y="156456"/>
                </a:cubicBezTo>
                <a:cubicBezTo>
                  <a:pt x="117842" y="151123"/>
                  <a:pt x="120450" y="148456"/>
                  <a:pt x="123678" y="148456"/>
                </a:cubicBezTo>
                <a:lnTo>
                  <a:pt x="125166" y="148456"/>
                </a:lnTo>
                <a:cubicBezTo>
                  <a:pt x="126158" y="149449"/>
                  <a:pt x="126905" y="149945"/>
                  <a:pt x="127405" y="149945"/>
                </a:cubicBezTo>
                <a:cubicBezTo>
                  <a:pt x="127901" y="149945"/>
                  <a:pt x="128149" y="149697"/>
                  <a:pt x="128149" y="149200"/>
                </a:cubicBezTo>
                <a:lnTo>
                  <a:pt x="127405" y="143247"/>
                </a:lnTo>
                <a:cubicBezTo>
                  <a:pt x="132369" y="138286"/>
                  <a:pt x="134852" y="134938"/>
                  <a:pt x="134852" y="133201"/>
                </a:cubicBezTo>
                <a:cubicBezTo>
                  <a:pt x="134852" y="129233"/>
                  <a:pt x="141061" y="123156"/>
                  <a:pt x="153479" y="114970"/>
                </a:cubicBezTo>
                <a:cubicBezTo>
                  <a:pt x="154967" y="114474"/>
                  <a:pt x="156270" y="112862"/>
                  <a:pt x="157388" y="110133"/>
                </a:cubicBezTo>
                <a:cubicBezTo>
                  <a:pt x="158506" y="107405"/>
                  <a:pt x="162542" y="103436"/>
                  <a:pt x="169495" y="98227"/>
                </a:cubicBezTo>
                <a:lnTo>
                  <a:pt x="172477" y="95250"/>
                </a:lnTo>
                <a:cubicBezTo>
                  <a:pt x="176698" y="91778"/>
                  <a:pt x="179927" y="89297"/>
                  <a:pt x="182163" y="87809"/>
                </a:cubicBezTo>
                <a:cubicBezTo>
                  <a:pt x="185639" y="78879"/>
                  <a:pt x="193090" y="73298"/>
                  <a:pt x="204516" y="71066"/>
                </a:cubicBezTo>
                <a:lnTo>
                  <a:pt x="206749" y="69205"/>
                </a:lnTo>
                <a:cubicBezTo>
                  <a:pt x="207741" y="64244"/>
                  <a:pt x="210845" y="61516"/>
                  <a:pt x="216062" y="61020"/>
                </a:cubicBezTo>
                <a:cubicBezTo>
                  <a:pt x="223496" y="52338"/>
                  <a:pt x="231797" y="47997"/>
                  <a:pt x="240967" y="47997"/>
                </a:cubicBezTo>
                <a:cubicBezTo>
                  <a:pt x="240471" y="46509"/>
                  <a:pt x="240223" y="45021"/>
                  <a:pt x="240223" y="43532"/>
                </a:cubicBezTo>
                <a:cubicBezTo>
                  <a:pt x="240223" y="40308"/>
                  <a:pt x="241958" y="38696"/>
                  <a:pt x="245426" y="38696"/>
                </a:cubicBezTo>
                <a:cubicBezTo>
                  <a:pt x="245922" y="38696"/>
                  <a:pt x="247783" y="39316"/>
                  <a:pt x="251007" y="40556"/>
                </a:cubicBezTo>
                <a:cubicBezTo>
                  <a:pt x="253980" y="34851"/>
                  <a:pt x="257139" y="31254"/>
                  <a:pt x="260484" y="29766"/>
                </a:cubicBezTo>
                <a:cubicBezTo>
                  <a:pt x="263828" y="28278"/>
                  <a:pt x="266121" y="26913"/>
                  <a:pt x="267361" y="25673"/>
                </a:cubicBezTo>
                <a:cubicBezTo>
                  <a:pt x="268601" y="24433"/>
                  <a:pt x="270212" y="23441"/>
                  <a:pt x="272192" y="22697"/>
                </a:cubicBezTo>
                <a:cubicBezTo>
                  <a:pt x="272688" y="22200"/>
                  <a:pt x="274362" y="21704"/>
                  <a:pt x="277212" y="21208"/>
                </a:cubicBezTo>
                <a:cubicBezTo>
                  <a:pt x="280063" y="20712"/>
                  <a:pt x="283471" y="18480"/>
                  <a:pt x="287435" y="14511"/>
                </a:cubicBezTo>
                <a:cubicBezTo>
                  <a:pt x="288428" y="14511"/>
                  <a:pt x="291030" y="13271"/>
                  <a:pt x="295243" y="10790"/>
                </a:cubicBezTo>
                <a:lnTo>
                  <a:pt x="297476" y="10790"/>
                </a:lnTo>
                <a:lnTo>
                  <a:pt x="298964" y="11534"/>
                </a:lnTo>
                <a:cubicBezTo>
                  <a:pt x="304173" y="6822"/>
                  <a:pt x="308514" y="4465"/>
                  <a:pt x="311986" y="4465"/>
                </a:cubicBezTo>
                <a:lnTo>
                  <a:pt x="322404" y="744"/>
                </a:lnTo>
                <a:cubicBezTo>
                  <a:pt x="323893" y="744"/>
                  <a:pt x="325443" y="1116"/>
                  <a:pt x="327055" y="1861"/>
                </a:cubicBezTo>
                <a:cubicBezTo>
                  <a:pt x="328667" y="2605"/>
                  <a:pt x="329722" y="2977"/>
                  <a:pt x="330218" y="2977"/>
                </a:cubicBezTo>
                <a:cubicBezTo>
                  <a:pt x="331210" y="2977"/>
                  <a:pt x="333690" y="1985"/>
                  <a:pt x="3376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42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250" fill="hold"/>
                                        <p:tgtEl>
                                          <p:spTgt spid="5"/>
                                        </p:tgtEl>
                                        <p:attrNameLst>
                                          <p:attrName>ppt_x</p:attrName>
                                        </p:attrNameLst>
                                      </p:cBhvr>
                                      <p:tavLst>
                                        <p:tav tm="0">
                                          <p:val>
                                            <p:strVal val="1+#ppt_w/2"/>
                                          </p:val>
                                        </p:tav>
                                        <p:tav tm="100000">
                                          <p:val>
                                            <p:strVal val="#ppt_x"/>
                                          </p:val>
                                        </p:tav>
                                      </p:tavLst>
                                    </p:anim>
                                    <p:anim calcmode="lin" valueType="num">
                                      <p:cBhvr additive="base">
                                        <p:cTn id="12"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A6F3E7FE-955B-47BC-86A3-BC3E83F422DC}"/>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2205490 h 6858000"/>
              <a:gd name="connsiteX3" fmla="*/ 12165319 w 12192000"/>
              <a:gd name="connsiteY3" fmla="*/ 2248565 h 6858000"/>
              <a:gd name="connsiteX4" fmla="*/ 11480576 w 12192000"/>
              <a:gd name="connsiteY4" fmla="*/ 3032506 h 6858000"/>
              <a:gd name="connsiteX5" fmla="*/ 6367578 w 12192000"/>
              <a:gd name="connsiteY5" fmla="*/ 4301975 h 6858000"/>
              <a:gd name="connsiteX6" fmla="*/ 4950418 w 12192000"/>
              <a:gd name="connsiteY6" fmla="*/ 6747472 h 6858000"/>
              <a:gd name="connsiteX7" fmla="*/ 4895005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2192000" y="0"/>
                </a:lnTo>
                <a:lnTo>
                  <a:pt x="12192000" y="2205490"/>
                </a:lnTo>
                <a:lnTo>
                  <a:pt x="12165319" y="2248565"/>
                </a:lnTo>
                <a:cubicBezTo>
                  <a:pt x="12001514" y="2497765"/>
                  <a:pt x="11790135" y="2756572"/>
                  <a:pt x="11480576" y="3032506"/>
                </a:cubicBezTo>
                <a:cubicBezTo>
                  <a:pt x="10065453" y="4293916"/>
                  <a:pt x="7630974" y="3557478"/>
                  <a:pt x="6367578" y="4301975"/>
                </a:cubicBezTo>
                <a:cubicBezTo>
                  <a:pt x="5498992" y="4813818"/>
                  <a:pt x="5387378" y="5805063"/>
                  <a:pt x="4950418" y="6747472"/>
                </a:cubicBezTo>
                <a:lnTo>
                  <a:pt x="4895005" y="6858000"/>
                </a:lnTo>
                <a:lnTo>
                  <a:pt x="0" y="6858000"/>
                </a:lnTo>
                <a:close/>
              </a:path>
            </a:pathLst>
          </a:custGeom>
          <a:gradFill flip="none" rotWithShape="1">
            <a:gsLst>
              <a:gs pos="0">
                <a:schemeClr val="accent1">
                  <a:lumMod val="60000"/>
                  <a:lumOff val="40000"/>
                </a:schemeClr>
              </a:gs>
              <a:gs pos="85000">
                <a:schemeClr val="accent1"/>
              </a:gs>
            </a:gsLst>
            <a:lin ang="5400000" scaled="1"/>
            <a:tileRect/>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endParaRPr>
          </a:p>
        </p:txBody>
      </p:sp>
      <p:pic>
        <p:nvPicPr>
          <p:cNvPr id="3" name="Picture 2">
            <a:extLst>
              <a:ext uri="{FF2B5EF4-FFF2-40B4-BE49-F238E27FC236}">
                <a16:creationId xmlns:a16="http://schemas.microsoft.com/office/drawing/2014/main" id="{53B42353-A562-41DB-85A0-447E6FC655E7}"/>
              </a:ext>
            </a:extLst>
          </p:cNvPr>
          <p:cNvPicPr>
            <a:picLocks noChangeAspect="1"/>
          </p:cNvPicPr>
          <p:nvPr userDrawn="1"/>
        </p:nvPicPr>
        <p:blipFill>
          <a:blip r:embed="rId2"/>
          <a:stretch>
            <a:fillRect/>
          </a:stretch>
        </p:blipFill>
        <p:spPr>
          <a:xfrm flipH="1">
            <a:off x="8864967" y="1028700"/>
            <a:ext cx="2134872" cy="4260813"/>
          </a:xfrm>
          <a:prstGeom prst="rect">
            <a:avLst/>
          </a:prstGeom>
          <a:effectLst>
            <a:outerShdw blurRad="1041400" dist="203200" dir="5400000" sx="94000" sy="94000" algn="t" rotWithShape="0">
              <a:prstClr val="black">
                <a:alpha val="40000"/>
              </a:prstClr>
            </a:outerShdw>
          </a:effectLst>
        </p:spPr>
      </p:pic>
      <p:pic>
        <p:nvPicPr>
          <p:cNvPr id="4" name="Picture 3">
            <a:extLst>
              <a:ext uri="{FF2B5EF4-FFF2-40B4-BE49-F238E27FC236}">
                <a16:creationId xmlns:a16="http://schemas.microsoft.com/office/drawing/2014/main" id="{7FB2A2ED-41B6-4AD1-BB9C-82AA1F9F8382}"/>
              </a:ext>
            </a:extLst>
          </p:cNvPr>
          <p:cNvPicPr>
            <a:picLocks noChangeAspect="1"/>
          </p:cNvPicPr>
          <p:nvPr userDrawn="1"/>
        </p:nvPicPr>
        <p:blipFill>
          <a:blip r:embed="rId2"/>
          <a:stretch>
            <a:fillRect/>
          </a:stretch>
        </p:blipFill>
        <p:spPr>
          <a:xfrm flipH="1">
            <a:off x="6414277" y="3159106"/>
            <a:ext cx="2134872" cy="4260813"/>
          </a:xfrm>
          <a:prstGeom prst="rect">
            <a:avLst/>
          </a:prstGeom>
          <a:effectLst>
            <a:outerShdw blurRad="1041400" dist="203200" dir="5400000" sx="94000" sy="94000" algn="t" rotWithShape="0">
              <a:prstClr val="black">
                <a:alpha val="40000"/>
              </a:prstClr>
            </a:outerShdw>
          </a:effectLst>
        </p:spPr>
      </p:pic>
      <p:sp>
        <p:nvSpPr>
          <p:cNvPr id="5" name="Picture Placeholder 4">
            <a:extLst>
              <a:ext uri="{FF2B5EF4-FFF2-40B4-BE49-F238E27FC236}">
                <a16:creationId xmlns:a16="http://schemas.microsoft.com/office/drawing/2014/main" id="{DC200819-AA19-4D10-808A-C665E236E906}"/>
              </a:ext>
            </a:extLst>
          </p:cNvPr>
          <p:cNvSpPr>
            <a:spLocks noGrp="1"/>
          </p:cNvSpPr>
          <p:nvPr>
            <p:ph type="pic" sz="quarter" idx="14"/>
          </p:nvPr>
        </p:nvSpPr>
        <p:spPr>
          <a:xfrm>
            <a:off x="9034882" y="1137643"/>
            <a:ext cx="1854037" cy="4000878"/>
          </a:xfrm>
          <a:custGeom>
            <a:avLst/>
            <a:gdLst>
              <a:gd name="connsiteX0" fmla="*/ 1799128 w 1854037"/>
              <a:gd name="connsiteY0" fmla="*/ 55148 h 4000878"/>
              <a:gd name="connsiteX1" fmla="*/ 1854037 w 1854037"/>
              <a:gd name="connsiteY1" fmla="*/ 187353 h 4000878"/>
              <a:gd name="connsiteX2" fmla="*/ 1854037 w 1854037"/>
              <a:gd name="connsiteY2" fmla="*/ 3816548 h 4000878"/>
              <a:gd name="connsiteX3" fmla="*/ 1669239 w 1854037"/>
              <a:gd name="connsiteY3" fmla="*/ 4000878 h 4000878"/>
              <a:gd name="connsiteX4" fmla="*/ 184797 w 1854037"/>
              <a:gd name="connsiteY4" fmla="*/ 4000878 h 4000878"/>
              <a:gd name="connsiteX5" fmla="*/ 0 w 1854037"/>
              <a:gd name="connsiteY5" fmla="*/ 3816548 h 4000878"/>
              <a:gd name="connsiteX6" fmla="*/ 0 w 1854037"/>
              <a:gd name="connsiteY6" fmla="*/ 187353 h 4000878"/>
              <a:gd name="connsiteX7" fmla="*/ 184797 w 1854037"/>
              <a:gd name="connsiteY7" fmla="*/ 0 h 4000878"/>
              <a:gd name="connsiteX8" fmla="*/ 384743 w 1854037"/>
              <a:gd name="connsiteY8" fmla="*/ 0 h 4000878"/>
              <a:gd name="connsiteX9" fmla="*/ 408978 w 1854037"/>
              <a:gd name="connsiteY9" fmla="*/ 27197 h 4000878"/>
              <a:gd name="connsiteX10" fmla="*/ 408978 w 1854037"/>
              <a:gd name="connsiteY10" fmla="*/ 45328 h 4000878"/>
              <a:gd name="connsiteX11" fmla="*/ 511980 w 1854037"/>
              <a:gd name="connsiteY11" fmla="*/ 148069 h 4000878"/>
              <a:gd name="connsiteX12" fmla="*/ 1335997 w 1854037"/>
              <a:gd name="connsiteY12" fmla="*/ 148069 h 4000878"/>
              <a:gd name="connsiteX13" fmla="*/ 1442028 w 1854037"/>
              <a:gd name="connsiteY13" fmla="*/ 48349 h 4000878"/>
              <a:gd name="connsiteX14" fmla="*/ 1442028 w 1854037"/>
              <a:gd name="connsiteY14" fmla="*/ 27197 h 4000878"/>
              <a:gd name="connsiteX15" fmla="*/ 1466264 w 1854037"/>
              <a:gd name="connsiteY15" fmla="*/ 0 h 4000878"/>
              <a:gd name="connsiteX16" fmla="*/ 1669239 w 1854037"/>
              <a:gd name="connsiteY16" fmla="*/ 0 h 4000878"/>
              <a:gd name="connsiteX17" fmla="*/ 1799128 w 1854037"/>
              <a:gd name="connsiteY17" fmla="*/ 55148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4037" h="4000878">
                <a:moveTo>
                  <a:pt x="1799128" y="55148"/>
                </a:moveTo>
                <a:cubicBezTo>
                  <a:pt x="1832831" y="89144"/>
                  <a:pt x="1854037" y="135982"/>
                  <a:pt x="1854037" y="187353"/>
                </a:cubicBezTo>
                <a:cubicBezTo>
                  <a:pt x="1854037" y="3816548"/>
                  <a:pt x="1854037" y="3816548"/>
                  <a:pt x="1854037" y="3816548"/>
                </a:cubicBezTo>
                <a:cubicBezTo>
                  <a:pt x="1854037" y="3919289"/>
                  <a:pt x="1769211" y="4000878"/>
                  <a:pt x="1669239" y="4000878"/>
                </a:cubicBezTo>
                <a:cubicBezTo>
                  <a:pt x="184797" y="4000878"/>
                  <a:pt x="184797" y="4000878"/>
                  <a:pt x="184797" y="4000878"/>
                </a:cubicBezTo>
                <a:cubicBezTo>
                  <a:pt x="84825" y="4000878"/>
                  <a:pt x="0" y="3919289"/>
                  <a:pt x="0" y="3816548"/>
                </a:cubicBezTo>
                <a:cubicBezTo>
                  <a:pt x="0" y="187353"/>
                  <a:pt x="0" y="187353"/>
                  <a:pt x="0" y="187353"/>
                </a:cubicBezTo>
                <a:cubicBezTo>
                  <a:pt x="0" y="84611"/>
                  <a:pt x="84825" y="0"/>
                  <a:pt x="184797" y="0"/>
                </a:cubicBezTo>
                <a:cubicBezTo>
                  <a:pt x="384743" y="0"/>
                  <a:pt x="384743" y="0"/>
                  <a:pt x="384743" y="0"/>
                </a:cubicBezTo>
                <a:cubicBezTo>
                  <a:pt x="396860" y="0"/>
                  <a:pt x="408978" y="12087"/>
                  <a:pt x="408978" y="27197"/>
                </a:cubicBezTo>
                <a:cubicBezTo>
                  <a:pt x="408978" y="45328"/>
                  <a:pt x="408978" y="45328"/>
                  <a:pt x="408978" y="45328"/>
                </a:cubicBezTo>
                <a:cubicBezTo>
                  <a:pt x="408978" y="81589"/>
                  <a:pt x="439273" y="148069"/>
                  <a:pt x="511980" y="148069"/>
                </a:cubicBezTo>
                <a:cubicBezTo>
                  <a:pt x="584688" y="148069"/>
                  <a:pt x="1293584" y="148069"/>
                  <a:pt x="1335997" y="148069"/>
                </a:cubicBezTo>
                <a:cubicBezTo>
                  <a:pt x="1417793" y="148069"/>
                  <a:pt x="1442028" y="78568"/>
                  <a:pt x="1442028" y="48349"/>
                </a:cubicBezTo>
                <a:cubicBezTo>
                  <a:pt x="1442028" y="27197"/>
                  <a:pt x="1442028" y="27197"/>
                  <a:pt x="1442028" y="27197"/>
                </a:cubicBezTo>
                <a:cubicBezTo>
                  <a:pt x="1442028" y="12087"/>
                  <a:pt x="1454146" y="0"/>
                  <a:pt x="1466264" y="0"/>
                </a:cubicBezTo>
                <a:cubicBezTo>
                  <a:pt x="1669239" y="0"/>
                  <a:pt x="1669239" y="0"/>
                  <a:pt x="1669239" y="0"/>
                </a:cubicBezTo>
                <a:cubicBezTo>
                  <a:pt x="1719225" y="0"/>
                  <a:pt x="1765425" y="21153"/>
                  <a:pt x="1799128" y="55148"/>
                </a:cubicBezTo>
                <a:close/>
              </a:path>
            </a:pathLst>
          </a:custGeom>
          <a:solidFill>
            <a:schemeClr val="bg1">
              <a:lumMod val="95000"/>
              <a:alpha val="35000"/>
            </a:schemeClr>
          </a:solidFill>
        </p:spPr>
        <p:txBody>
          <a:bodyPr wrap="square">
            <a:noAutofit/>
          </a:bodyPr>
          <a:lstStyle>
            <a:lvl1pPr>
              <a:defRPr lang="en-US" sz="1200">
                <a:solidFill>
                  <a:schemeClr val="tx1">
                    <a:lumMod val="50000"/>
                    <a:lumOff val="50000"/>
                  </a:schemeClr>
                </a:solidFill>
              </a:defRPr>
            </a:lvl1pPr>
          </a:lstStyle>
          <a:p>
            <a:pPr marL="0" lvl="0" indent="0">
              <a:buNone/>
            </a:pPr>
            <a:endParaRPr lang="en-US"/>
          </a:p>
        </p:txBody>
      </p:sp>
      <p:sp>
        <p:nvSpPr>
          <p:cNvPr id="6" name="Picture Placeholder 5">
            <a:extLst>
              <a:ext uri="{FF2B5EF4-FFF2-40B4-BE49-F238E27FC236}">
                <a16:creationId xmlns:a16="http://schemas.microsoft.com/office/drawing/2014/main" id="{E365D105-ADF1-41D2-909D-41365B0FF242}"/>
              </a:ext>
            </a:extLst>
          </p:cNvPr>
          <p:cNvSpPr>
            <a:spLocks noGrp="1"/>
          </p:cNvSpPr>
          <p:nvPr>
            <p:ph type="pic" sz="quarter" idx="15"/>
          </p:nvPr>
        </p:nvSpPr>
        <p:spPr>
          <a:xfrm>
            <a:off x="6584191" y="3289073"/>
            <a:ext cx="1854037" cy="4000878"/>
          </a:xfrm>
          <a:custGeom>
            <a:avLst/>
            <a:gdLst>
              <a:gd name="connsiteX0" fmla="*/ 1799128 w 1854037"/>
              <a:gd name="connsiteY0" fmla="*/ 55148 h 4000878"/>
              <a:gd name="connsiteX1" fmla="*/ 1854037 w 1854037"/>
              <a:gd name="connsiteY1" fmla="*/ 187353 h 4000878"/>
              <a:gd name="connsiteX2" fmla="*/ 1854037 w 1854037"/>
              <a:gd name="connsiteY2" fmla="*/ 3816548 h 4000878"/>
              <a:gd name="connsiteX3" fmla="*/ 1669239 w 1854037"/>
              <a:gd name="connsiteY3" fmla="*/ 4000878 h 4000878"/>
              <a:gd name="connsiteX4" fmla="*/ 184797 w 1854037"/>
              <a:gd name="connsiteY4" fmla="*/ 4000878 h 4000878"/>
              <a:gd name="connsiteX5" fmla="*/ 0 w 1854037"/>
              <a:gd name="connsiteY5" fmla="*/ 3816548 h 4000878"/>
              <a:gd name="connsiteX6" fmla="*/ 0 w 1854037"/>
              <a:gd name="connsiteY6" fmla="*/ 187353 h 4000878"/>
              <a:gd name="connsiteX7" fmla="*/ 184797 w 1854037"/>
              <a:gd name="connsiteY7" fmla="*/ 0 h 4000878"/>
              <a:gd name="connsiteX8" fmla="*/ 384743 w 1854037"/>
              <a:gd name="connsiteY8" fmla="*/ 0 h 4000878"/>
              <a:gd name="connsiteX9" fmla="*/ 408978 w 1854037"/>
              <a:gd name="connsiteY9" fmla="*/ 27197 h 4000878"/>
              <a:gd name="connsiteX10" fmla="*/ 408978 w 1854037"/>
              <a:gd name="connsiteY10" fmla="*/ 45328 h 4000878"/>
              <a:gd name="connsiteX11" fmla="*/ 511980 w 1854037"/>
              <a:gd name="connsiteY11" fmla="*/ 148069 h 4000878"/>
              <a:gd name="connsiteX12" fmla="*/ 1335997 w 1854037"/>
              <a:gd name="connsiteY12" fmla="*/ 148069 h 4000878"/>
              <a:gd name="connsiteX13" fmla="*/ 1442028 w 1854037"/>
              <a:gd name="connsiteY13" fmla="*/ 48349 h 4000878"/>
              <a:gd name="connsiteX14" fmla="*/ 1442028 w 1854037"/>
              <a:gd name="connsiteY14" fmla="*/ 27197 h 4000878"/>
              <a:gd name="connsiteX15" fmla="*/ 1466264 w 1854037"/>
              <a:gd name="connsiteY15" fmla="*/ 0 h 4000878"/>
              <a:gd name="connsiteX16" fmla="*/ 1669239 w 1854037"/>
              <a:gd name="connsiteY16" fmla="*/ 0 h 4000878"/>
              <a:gd name="connsiteX17" fmla="*/ 1799128 w 1854037"/>
              <a:gd name="connsiteY17" fmla="*/ 55148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4037" h="4000878">
                <a:moveTo>
                  <a:pt x="1799128" y="55148"/>
                </a:moveTo>
                <a:cubicBezTo>
                  <a:pt x="1832831" y="89144"/>
                  <a:pt x="1854037" y="135982"/>
                  <a:pt x="1854037" y="187353"/>
                </a:cubicBezTo>
                <a:cubicBezTo>
                  <a:pt x="1854037" y="3816548"/>
                  <a:pt x="1854037" y="3816548"/>
                  <a:pt x="1854037" y="3816548"/>
                </a:cubicBezTo>
                <a:cubicBezTo>
                  <a:pt x="1854037" y="3919289"/>
                  <a:pt x="1769211" y="4000878"/>
                  <a:pt x="1669239" y="4000878"/>
                </a:cubicBezTo>
                <a:cubicBezTo>
                  <a:pt x="184797" y="4000878"/>
                  <a:pt x="184797" y="4000878"/>
                  <a:pt x="184797" y="4000878"/>
                </a:cubicBezTo>
                <a:cubicBezTo>
                  <a:pt x="84825" y="4000878"/>
                  <a:pt x="0" y="3919289"/>
                  <a:pt x="0" y="3816548"/>
                </a:cubicBezTo>
                <a:cubicBezTo>
                  <a:pt x="0" y="187353"/>
                  <a:pt x="0" y="187353"/>
                  <a:pt x="0" y="187353"/>
                </a:cubicBezTo>
                <a:cubicBezTo>
                  <a:pt x="0" y="84611"/>
                  <a:pt x="84825" y="0"/>
                  <a:pt x="184797" y="0"/>
                </a:cubicBezTo>
                <a:cubicBezTo>
                  <a:pt x="384743" y="0"/>
                  <a:pt x="384743" y="0"/>
                  <a:pt x="384743" y="0"/>
                </a:cubicBezTo>
                <a:cubicBezTo>
                  <a:pt x="396860" y="0"/>
                  <a:pt x="408978" y="12087"/>
                  <a:pt x="408978" y="27197"/>
                </a:cubicBezTo>
                <a:cubicBezTo>
                  <a:pt x="408978" y="45328"/>
                  <a:pt x="408978" y="45328"/>
                  <a:pt x="408978" y="45328"/>
                </a:cubicBezTo>
                <a:cubicBezTo>
                  <a:pt x="408978" y="81589"/>
                  <a:pt x="439273" y="148069"/>
                  <a:pt x="511980" y="148069"/>
                </a:cubicBezTo>
                <a:cubicBezTo>
                  <a:pt x="584688" y="148069"/>
                  <a:pt x="1293584" y="148069"/>
                  <a:pt x="1335997" y="148069"/>
                </a:cubicBezTo>
                <a:cubicBezTo>
                  <a:pt x="1417793" y="148069"/>
                  <a:pt x="1442028" y="78568"/>
                  <a:pt x="1442028" y="48349"/>
                </a:cubicBezTo>
                <a:cubicBezTo>
                  <a:pt x="1442028" y="27197"/>
                  <a:pt x="1442028" y="27197"/>
                  <a:pt x="1442028" y="27197"/>
                </a:cubicBezTo>
                <a:cubicBezTo>
                  <a:pt x="1442028" y="12087"/>
                  <a:pt x="1454146" y="0"/>
                  <a:pt x="1466264" y="0"/>
                </a:cubicBezTo>
                <a:cubicBezTo>
                  <a:pt x="1669239" y="0"/>
                  <a:pt x="1669239" y="0"/>
                  <a:pt x="1669239" y="0"/>
                </a:cubicBezTo>
                <a:cubicBezTo>
                  <a:pt x="1719225" y="0"/>
                  <a:pt x="1765425" y="21153"/>
                  <a:pt x="1799128" y="55148"/>
                </a:cubicBezTo>
                <a:close/>
              </a:path>
            </a:pathLst>
          </a:custGeom>
          <a:solidFill>
            <a:schemeClr val="bg1">
              <a:lumMod val="95000"/>
              <a:alpha val="35000"/>
            </a:schemeClr>
          </a:solidFill>
        </p:spPr>
        <p:txBody>
          <a:bodyPr wrap="square">
            <a:noAutofit/>
          </a:bodyPr>
          <a:lstStyle>
            <a:lvl1pPr>
              <a:defRPr lang="en-US" sz="1200">
                <a:solidFill>
                  <a:schemeClr val="tx1">
                    <a:lumMod val="50000"/>
                    <a:lumOff val="50000"/>
                  </a:schemeClr>
                </a:solidFill>
              </a:defRPr>
            </a:lvl1pPr>
          </a:lstStyle>
          <a:p>
            <a:pPr marL="0" lvl="0" indent="0">
              <a:buNone/>
            </a:pPr>
            <a:endParaRPr lang="en-US"/>
          </a:p>
        </p:txBody>
      </p:sp>
    </p:spTree>
    <p:extLst>
      <p:ext uri="{BB962C8B-B14F-4D97-AF65-F5344CB8AC3E}">
        <p14:creationId xmlns:p14="http://schemas.microsoft.com/office/powerpoint/2010/main" val="2438049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2" presetClass="entr" presetSubtype="4" decel="10000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1000" fill="hold"/>
                                        <p:tgtEl>
                                          <p:spTgt spid="4"/>
                                        </p:tgtEl>
                                        <p:attrNameLst>
                                          <p:attrName>ppt_x</p:attrName>
                                        </p:attrNameLst>
                                      </p:cBhvr>
                                      <p:tavLst>
                                        <p:tav tm="0">
                                          <p:val>
                                            <p:strVal val="#ppt_x"/>
                                          </p:val>
                                        </p:tav>
                                        <p:tav tm="100000">
                                          <p:val>
                                            <p:strVal val="#ppt_x"/>
                                          </p:val>
                                        </p:tav>
                                      </p:tavLst>
                                    </p:anim>
                                    <p:anim calcmode="lin" valueType="num">
                                      <p:cBhvr additive="base">
                                        <p:cTn id="11" dur="1000" fill="hold"/>
                                        <p:tgtEl>
                                          <p:spTgt spid="4"/>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5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2" presetClass="entr" presetSubtype="4" decel="100000"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ppt_x"/>
                                          </p:val>
                                        </p:tav>
                                        <p:tav tm="100000">
                                          <p:val>
                                            <p:strVal val="#ppt_x"/>
                                          </p:val>
                                        </p:tav>
                                      </p:tavLst>
                                    </p:anim>
                                    <p:anim calcmode="lin" valueType="num">
                                      <p:cBhvr additive="base">
                                        <p:cTn id="18" dur="1000" fill="hold"/>
                                        <p:tgtEl>
                                          <p:spTgt spid="3"/>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50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F4D995FA-B3E7-4C85-81DC-B0690DBE6082}"/>
              </a:ext>
            </a:extLst>
          </p:cNvPr>
          <p:cNvSpPr/>
          <p:nvPr userDrawn="1"/>
        </p:nvSpPr>
        <p:spPr>
          <a:xfrm flipH="1">
            <a:off x="1302724" y="-1"/>
            <a:ext cx="10889276" cy="6858001"/>
          </a:xfrm>
          <a:custGeom>
            <a:avLst/>
            <a:gdLst>
              <a:gd name="connsiteX0" fmla="*/ 6960028 w 10889276"/>
              <a:gd name="connsiteY0" fmla="*/ 0 h 6858001"/>
              <a:gd name="connsiteX1" fmla="*/ 0 w 10889276"/>
              <a:gd name="connsiteY1" fmla="*/ 0 h 6858001"/>
              <a:gd name="connsiteX2" fmla="*/ 0 w 10889276"/>
              <a:gd name="connsiteY2" fmla="*/ 5357607 h 6858001"/>
              <a:gd name="connsiteX3" fmla="*/ 156243 w 10889276"/>
              <a:gd name="connsiteY3" fmla="*/ 5401225 h 6858001"/>
              <a:gd name="connsiteX4" fmla="*/ 3014163 w 10889276"/>
              <a:gd name="connsiteY4" fmla="*/ 6713912 h 6858001"/>
              <a:gd name="connsiteX5" fmla="*/ 3219206 w 10889276"/>
              <a:gd name="connsiteY5" fmla="*/ 6858001 h 6858001"/>
              <a:gd name="connsiteX6" fmla="*/ 10889276 w 10889276"/>
              <a:gd name="connsiteY6" fmla="*/ 6858001 h 6858001"/>
              <a:gd name="connsiteX7" fmla="*/ 10864819 w 10889276"/>
              <a:gd name="connsiteY7" fmla="*/ 6666160 h 6858001"/>
              <a:gd name="connsiteX8" fmla="*/ 7008687 w 10889276"/>
              <a:gd name="connsiteY8" fmla="*/ 4161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89276" h="6858001">
                <a:moveTo>
                  <a:pt x="6960028" y="0"/>
                </a:moveTo>
                <a:lnTo>
                  <a:pt x="0" y="0"/>
                </a:lnTo>
                <a:lnTo>
                  <a:pt x="0" y="5357607"/>
                </a:lnTo>
                <a:lnTo>
                  <a:pt x="156243" y="5401225"/>
                </a:lnTo>
                <a:cubicBezTo>
                  <a:pt x="1211509" y="5711320"/>
                  <a:pt x="2176792" y="6158477"/>
                  <a:pt x="3014163" y="6713912"/>
                </a:cubicBezTo>
                <a:lnTo>
                  <a:pt x="3219206" y="6858001"/>
                </a:lnTo>
                <a:lnTo>
                  <a:pt x="10889276" y="6858001"/>
                </a:lnTo>
                <a:lnTo>
                  <a:pt x="10864819" y="6666160"/>
                </a:lnTo>
                <a:cubicBezTo>
                  <a:pt x="10474882" y="4148223"/>
                  <a:pt x="9086676" y="1862008"/>
                  <a:pt x="7008687" y="41613"/>
                </a:cubicBezTo>
                <a:close/>
              </a:path>
            </a:pathLst>
          </a:custGeom>
          <a:gradFill flip="none" rotWithShape="1">
            <a:gsLst>
              <a:gs pos="0">
                <a:schemeClr val="accent1">
                  <a:lumMod val="60000"/>
                  <a:lumOff val="40000"/>
                </a:schemeClr>
              </a:gs>
              <a:gs pos="85000">
                <a:schemeClr val="accent1"/>
              </a:gs>
            </a:gsLst>
            <a:lin ang="5400000" scaled="1"/>
            <a:tileRect/>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lt1"/>
              </a:solidFill>
            </a:endParaRPr>
          </a:p>
        </p:txBody>
      </p:sp>
      <p:pic>
        <p:nvPicPr>
          <p:cNvPr id="6" name="Picture 5">
            <a:extLst>
              <a:ext uri="{FF2B5EF4-FFF2-40B4-BE49-F238E27FC236}">
                <a16:creationId xmlns:a16="http://schemas.microsoft.com/office/drawing/2014/main" id="{F7F9ED00-924B-445E-B61C-3DA2DF92513A}"/>
              </a:ext>
            </a:extLst>
          </p:cNvPr>
          <p:cNvPicPr>
            <a:picLocks noChangeAspect="1"/>
          </p:cNvPicPr>
          <p:nvPr userDrawn="1"/>
        </p:nvPicPr>
        <p:blipFill>
          <a:blip r:embed="rId2"/>
          <a:stretch>
            <a:fillRect/>
          </a:stretch>
        </p:blipFill>
        <p:spPr>
          <a:xfrm rot="18900000" flipH="1">
            <a:off x="-269160" y="2369910"/>
            <a:ext cx="2134872" cy="4260813"/>
          </a:xfrm>
          <a:prstGeom prst="rect">
            <a:avLst/>
          </a:prstGeom>
          <a:effectLst>
            <a:outerShdw blurRad="1041400" dist="203200" dir="5400000" sx="94000" sy="94000" algn="t" rotWithShape="0">
              <a:prstClr val="black">
                <a:alpha val="40000"/>
              </a:prstClr>
            </a:outerShdw>
          </a:effectLst>
        </p:spPr>
      </p:pic>
      <p:sp>
        <p:nvSpPr>
          <p:cNvPr id="24" name="Picture Placeholder 23">
            <a:extLst>
              <a:ext uri="{FF2B5EF4-FFF2-40B4-BE49-F238E27FC236}">
                <a16:creationId xmlns:a16="http://schemas.microsoft.com/office/drawing/2014/main" id="{DCD75744-AAAA-43AE-AA76-448DEF440BB0}"/>
              </a:ext>
            </a:extLst>
          </p:cNvPr>
          <p:cNvSpPr>
            <a:spLocks noGrp="1"/>
          </p:cNvSpPr>
          <p:nvPr>
            <p:ph type="pic" sz="quarter" idx="18"/>
          </p:nvPr>
        </p:nvSpPr>
        <p:spPr>
          <a:xfrm rot="18900000">
            <a:off x="-127543" y="2503476"/>
            <a:ext cx="1854037" cy="4000878"/>
          </a:xfrm>
          <a:custGeom>
            <a:avLst/>
            <a:gdLst>
              <a:gd name="connsiteX0" fmla="*/ 1799128 w 1854037"/>
              <a:gd name="connsiteY0" fmla="*/ 55148 h 4000878"/>
              <a:gd name="connsiteX1" fmla="*/ 1854037 w 1854037"/>
              <a:gd name="connsiteY1" fmla="*/ 187353 h 4000878"/>
              <a:gd name="connsiteX2" fmla="*/ 1854037 w 1854037"/>
              <a:gd name="connsiteY2" fmla="*/ 3816548 h 4000878"/>
              <a:gd name="connsiteX3" fmla="*/ 1669239 w 1854037"/>
              <a:gd name="connsiteY3" fmla="*/ 4000878 h 4000878"/>
              <a:gd name="connsiteX4" fmla="*/ 184797 w 1854037"/>
              <a:gd name="connsiteY4" fmla="*/ 4000878 h 4000878"/>
              <a:gd name="connsiteX5" fmla="*/ 0 w 1854037"/>
              <a:gd name="connsiteY5" fmla="*/ 3816548 h 4000878"/>
              <a:gd name="connsiteX6" fmla="*/ 0 w 1854037"/>
              <a:gd name="connsiteY6" fmla="*/ 187353 h 4000878"/>
              <a:gd name="connsiteX7" fmla="*/ 184797 w 1854037"/>
              <a:gd name="connsiteY7" fmla="*/ 0 h 4000878"/>
              <a:gd name="connsiteX8" fmla="*/ 384743 w 1854037"/>
              <a:gd name="connsiteY8" fmla="*/ 0 h 4000878"/>
              <a:gd name="connsiteX9" fmla="*/ 408978 w 1854037"/>
              <a:gd name="connsiteY9" fmla="*/ 27197 h 4000878"/>
              <a:gd name="connsiteX10" fmla="*/ 408978 w 1854037"/>
              <a:gd name="connsiteY10" fmla="*/ 45328 h 4000878"/>
              <a:gd name="connsiteX11" fmla="*/ 511980 w 1854037"/>
              <a:gd name="connsiteY11" fmla="*/ 148069 h 4000878"/>
              <a:gd name="connsiteX12" fmla="*/ 1335997 w 1854037"/>
              <a:gd name="connsiteY12" fmla="*/ 148069 h 4000878"/>
              <a:gd name="connsiteX13" fmla="*/ 1442028 w 1854037"/>
              <a:gd name="connsiteY13" fmla="*/ 48349 h 4000878"/>
              <a:gd name="connsiteX14" fmla="*/ 1442028 w 1854037"/>
              <a:gd name="connsiteY14" fmla="*/ 27197 h 4000878"/>
              <a:gd name="connsiteX15" fmla="*/ 1466264 w 1854037"/>
              <a:gd name="connsiteY15" fmla="*/ 0 h 4000878"/>
              <a:gd name="connsiteX16" fmla="*/ 1669239 w 1854037"/>
              <a:gd name="connsiteY16" fmla="*/ 0 h 4000878"/>
              <a:gd name="connsiteX17" fmla="*/ 1799128 w 1854037"/>
              <a:gd name="connsiteY17" fmla="*/ 55148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4037" h="4000878">
                <a:moveTo>
                  <a:pt x="1799128" y="55148"/>
                </a:moveTo>
                <a:cubicBezTo>
                  <a:pt x="1832831" y="89144"/>
                  <a:pt x="1854037" y="135982"/>
                  <a:pt x="1854037" y="187353"/>
                </a:cubicBezTo>
                <a:cubicBezTo>
                  <a:pt x="1854037" y="3816548"/>
                  <a:pt x="1854037" y="3816548"/>
                  <a:pt x="1854037" y="3816548"/>
                </a:cubicBezTo>
                <a:cubicBezTo>
                  <a:pt x="1854037" y="3919289"/>
                  <a:pt x="1769211" y="4000878"/>
                  <a:pt x="1669239" y="4000878"/>
                </a:cubicBezTo>
                <a:cubicBezTo>
                  <a:pt x="184797" y="4000878"/>
                  <a:pt x="184797" y="4000878"/>
                  <a:pt x="184797" y="4000878"/>
                </a:cubicBezTo>
                <a:cubicBezTo>
                  <a:pt x="84825" y="4000878"/>
                  <a:pt x="0" y="3919289"/>
                  <a:pt x="0" y="3816548"/>
                </a:cubicBezTo>
                <a:cubicBezTo>
                  <a:pt x="0" y="187353"/>
                  <a:pt x="0" y="187353"/>
                  <a:pt x="0" y="187353"/>
                </a:cubicBezTo>
                <a:cubicBezTo>
                  <a:pt x="0" y="84611"/>
                  <a:pt x="84825" y="0"/>
                  <a:pt x="184797" y="0"/>
                </a:cubicBezTo>
                <a:cubicBezTo>
                  <a:pt x="384743" y="0"/>
                  <a:pt x="384743" y="0"/>
                  <a:pt x="384743" y="0"/>
                </a:cubicBezTo>
                <a:cubicBezTo>
                  <a:pt x="396860" y="0"/>
                  <a:pt x="408978" y="12087"/>
                  <a:pt x="408978" y="27197"/>
                </a:cubicBezTo>
                <a:cubicBezTo>
                  <a:pt x="408978" y="45328"/>
                  <a:pt x="408978" y="45328"/>
                  <a:pt x="408978" y="45328"/>
                </a:cubicBezTo>
                <a:cubicBezTo>
                  <a:pt x="408978" y="81589"/>
                  <a:pt x="439273" y="148069"/>
                  <a:pt x="511980" y="148069"/>
                </a:cubicBezTo>
                <a:cubicBezTo>
                  <a:pt x="584688" y="148069"/>
                  <a:pt x="1293584" y="148069"/>
                  <a:pt x="1335997" y="148069"/>
                </a:cubicBezTo>
                <a:cubicBezTo>
                  <a:pt x="1417793" y="148069"/>
                  <a:pt x="1442028" y="78568"/>
                  <a:pt x="1442028" y="48349"/>
                </a:cubicBezTo>
                <a:cubicBezTo>
                  <a:pt x="1442028" y="27197"/>
                  <a:pt x="1442028" y="27197"/>
                  <a:pt x="1442028" y="27197"/>
                </a:cubicBezTo>
                <a:cubicBezTo>
                  <a:pt x="1442028" y="12087"/>
                  <a:pt x="1454146" y="0"/>
                  <a:pt x="1466264" y="0"/>
                </a:cubicBezTo>
                <a:cubicBezTo>
                  <a:pt x="1669239" y="0"/>
                  <a:pt x="1669239" y="0"/>
                  <a:pt x="1669239" y="0"/>
                </a:cubicBezTo>
                <a:cubicBezTo>
                  <a:pt x="1719225" y="0"/>
                  <a:pt x="1765425" y="21153"/>
                  <a:pt x="1799128" y="55148"/>
                </a:cubicBezTo>
                <a:close/>
              </a:path>
            </a:pathLst>
          </a:custGeom>
          <a:solidFill>
            <a:schemeClr val="bg1">
              <a:lumMod val="95000"/>
              <a:alpha val="35000"/>
            </a:schemeClr>
          </a:solidFill>
        </p:spPr>
        <p:txBody>
          <a:bodyPr wrap="square">
            <a:noAutofit/>
          </a:bodyPr>
          <a:lstStyle>
            <a:lvl1pPr>
              <a:defRPr lang="en-US" sz="1200">
                <a:solidFill>
                  <a:schemeClr val="tx1">
                    <a:lumMod val="50000"/>
                    <a:lumOff val="50000"/>
                  </a:schemeClr>
                </a:solidFill>
              </a:defRPr>
            </a:lvl1pPr>
          </a:lstStyle>
          <a:p>
            <a:pPr marL="0" lvl="0" indent="0">
              <a:buNone/>
            </a:pPr>
            <a:endParaRPr lang="en-US"/>
          </a:p>
        </p:txBody>
      </p:sp>
      <p:pic>
        <p:nvPicPr>
          <p:cNvPr id="7" name="Picture 6">
            <a:extLst>
              <a:ext uri="{FF2B5EF4-FFF2-40B4-BE49-F238E27FC236}">
                <a16:creationId xmlns:a16="http://schemas.microsoft.com/office/drawing/2014/main" id="{897BD687-951E-4786-ADBE-4613625F60EF}"/>
              </a:ext>
            </a:extLst>
          </p:cNvPr>
          <p:cNvPicPr>
            <a:picLocks noChangeAspect="1"/>
          </p:cNvPicPr>
          <p:nvPr userDrawn="1"/>
        </p:nvPicPr>
        <p:blipFill>
          <a:blip r:embed="rId2"/>
          <a:stretch>
            <a:fillRect/>
          </a:stretch>
        </p:blipFill>
        <p:spPr>
          <a:xfrm rot="18900000" flipH="1">
            <a:off x="3353854" y="4905982"/>
            <a:ext cx="2134872" cy="4260813"/>
          </a:xfrm>
          <a:prstGeom prst="rect">
            <a:avLst/>
          </a:prstGeom>
          <a:effectLst>
            <a:outerShdw blurRad="1041400" dist="203200" dir="5400000" sx="94000" sy="94000" algn="t" rotWithShape="0">
              <a:prstClr val="black">
                <a:alpha val="40000"/>
              </a:prstClr>
            </a:outerShdw>
          </a:effectLst>
        </p:spPr>
      </p:pic>
      <p:sp>
        <p:nvSpPr>
          <p:cNvPr id="23" name="Picture Placeholder 22">
            <a:extLst>
              <a:ext uri="{FF2B5EF4-FFF2-40B4-BE49-F238E27FC236}">
                <a16:creationId xmlns:a16="http://schemas.microsoft.com/office/drawing/2014/main" id="{7D089083-BC85-40C8-B603-77D59D428B05}"/>
              </a:ext>
            </a:extLst>
          </p:cNvPr>
          <p:cNvSpPr>
            <a:spLocks noGrp="1"/>
          </p:cNvSpPr>
          <p:nvPr>
            <p:ph type="pic" sz="quarter" idx="17"/>
          </p:nvPr>
        </p:nvSpPr>
        <p:spPr>
          <a:xfrm rot="18900000">
            <a:off x="3495471" y="5039548"/>
            <a:ext cx="1854037" cy="4000878"/>
          </a:xfrm>
          <a:custGeom>
            <a:avLst/>
            <a:gdLst>
              <a:gd name="connsiteX0" fmla="*/ 1799128 w 1854037"/>
              <a:gd name="connsiteY0" fmla="*/ 55148 h 4000878"/>
              <a:gd name="connsiteX1" fmla="*/ 1854037 w 1854037"/>
              <a:gd name="connsiteY1" fmla="*/ 187353 h 4000878"/>
              <a:gd name="connsiteX2" fmla="*/ 1854037 w 1854037"/>
              <a:gd name="connsiteY2" fmla="*/ 3816548 h 4000878"/>
              <a:gd name="connsiteX3" fmla="*/ 1669239 w 1854037"/>
              <a:gd name="connsiteY3" fmla="*/ 4000878 h 4000878"/>
              <a:gd name="connsiteX4" fmla="*/ 184797 w 1854037"/>
              <a:gd name="connsiteY4" fmla="*/ 4000878 h 4000878"/>
              <a:gd name="connsiteX5" fmla="*/ 0 w 1854037"/>
              <a:gd name="connsiteY5" fmla="*/ 3816548 h 4000878"/>
              <a:gd name="connsiteX6" fmla="*/ 0 w 1854037"/>
              <a:gd name="connsiteY6" fmla="*/ 187353 h 4000878"/>
              <a:gd name="connsiteX7" fmla="*/ 184797 w 1854037"/>
              <a:gd name="connsiteY7" fmla="*/ 0 h 4000878"/>
              <a:gd name="connsiteX8" fmla="*/ 384743 w 1854037"/>
              <a:gd name="connsiteY8" fmla="*/ 0 h 4000878"/>
              <a:gd name="connsiteX9" fmla="*/ 408978 w 1854037"/>
              <a:gd name="connsiteY9" fmla="*/ 27197 h 4000878"/>
              <a:gd name="connsiteX10" fmla="*/ 408978 w 1854037"/>
              <a:gd name="connsiteY10" fmla="*/ 45328 h 4000878"/>
              <a:gd name="connsiteX11" fmla="*/ 511980 w 1854037"/>
              <a:gd name="connsiteY11" fmla="*/ 148069 h 4000878"/>
              <a:gd name="connsiteX12" fmla="*/ 1335997 w 1854037"/>
              <a:gd name="connsiteY12" fmla="*/ 148069 h 4000878"/>
              <a:gd name="connsiteX13" fmla="*/ 1442028 w 1854037"/>
              <a:gd name="connsiteY13" fmla="*/ 48349 h 4000878"/>
              <a:gd name="connsiteX14" fmla="*/ 1442028 w 1854037"/>
              <a:gd name="connsiteY14" fmla="*/ 27197 h 4000878"/>
              <a:gd name="connsiteX15" fmla="*/ 1466264 w 1854037"/>
              <a:gd name="connsiteY15" fmla="*/ 0 h 4000878"/>
              <a:gd name="connsiteX16" fmla="*/ 1669239 w 1854037"/>
              <a:gd name="connsiteY16" fmla="*/ 0 h 4000878"/>
              <a:gd name="connsiteX17" fmla="*/ 1799128 w 1854037"/>
              <a:gd name="connsiteY17" fmla="*/ 55148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4037" h="4000878">
                <a:moveTo>
                  <a:pt x="1799128" y="55148"/>
                </a:moveTo>
                <a:cubicBezTo>
                  <a:pt x="1832831" y="89144"/>
                  <a:pt x="1854037" y="135982"/>
                  <a:pt x="1854037" y="187353"/>
                </a:cubicBezTo>
                <a:cubicBezTo>
                  <a:pt x="1854037" y="3816548"/>
                  <a:pt x="1854037" y="3816548"/>
                  <a:pt x="1854037" y="3816548"/>
                </a:cubicBezTo>
                <a:cubicBezTo>
                  <a:pt x="1854037" y="3919289"/>
                  <a:pt x="1769211" y="4000878"/>
                  <a:pt x="1669239" y="4000878"/>
                </a:cubicBezTo>
                <a:cubicBezTo>
                  <a:pt x="184797" y="4000878"/>
                  <a:pt x="184797" y="4000878"/>
                  <a:pt x="184797" y="4000878"/>
                </a:cubicBezTo>
                <a:cubicBezTo>
                  <a:pt x="84825" y="4000878"/>
                  <a:pt x="0" y="3919289"/>
                  <a:pt x="0" y="3816548"/>
                </a:cubicBezTo>
                <a:cubicBezTo>
                  <a:pt x="0" y="187353"/>
                  <a:pt x="0" y="187353"/>
                  <a:pt x="0" y="187353"/>
                </a:cubicBezTo>
                <a:cubicBezTo>
                  <a:pt x="0" y="84611"/>
                  <a:pt x="84825" y="0"/>
                  <a:pt x="184797" y="0"/>
                </a:cubicBezTo>
                <a:cubicBezTo>
                  <a:pt x="384743" y="0"/>
                  <a:pt x="384743" y="0"/>
                  <a:pt x="384743" y="0"/>
                </a:cubicBezTo>
                <a:cubicBezTo>
                  <a:pt x="396860" y="0"/>
                  <a:pt x="408978" y="12087"/>
                  <a:pt x="408978" y="27197"/>
                </a:cubicBezTo>
                <a:cubicBezTo>
                  <a:pt x="408978" y="45328"/>
                  <a:pt x="408978" y="45328"/>
                  <a:pt x="408978" y="45328"/>
                </a:cubicBezTo>
                <a:cubicBezTo>
                  <a:pt x="408978" y="81589"/>
                  <a:pt x="439273" y="148069"/>
                  <a:pt x="511980" y="148069"/>
                </a:cubicBezTo>
                <a:cubicBezTo>
                  <a:pt x="584688" y="148069"/>
                  <a:pt x="1293584" y="148069"/>
                  <a:pt x="1335997" y="148069"/>
                </a:cubicBezTo>
                <a:cubicBezTo>
                  <a:pt x="1417793" y="148069"/>
                  <a:pt x="1442028" y="78568"/>
                  <a:pt x="1442028" y="48349"/>
                </a:cubicBezTo>
                <a:cubicBezTo>
                  <a:pt x="1442028" y="27197"/>
                  <a:pt x="1442028" y="27197"/>
                  <a:pt x="1442028" y="27197"/>
                </a:cubicBezTo>
                <a:cubicBezTo>
                  <a:pt x="1442028" y="12087"/>
                  <a:pt x="1454146" y="0"/>
                  <a:pt x="1466264" y="0"/>
                </a:cubicBezTo>
                <a:cubicBezTo>
                  <a:pt x="1669239" y="0"/>
                  <a:pt x="1669239" y="0"/>
                  <a:pt x="1669239" y="0"/>
                </a:cubicBezTo>
                <a:cubicBezTo>
                  <a:pt x="1719225" y="0"/>
                  <a:pt x="1765425" y="21153"/>
                  <a:pt x="1799128" y="55148"/>
                </a:cubicBezTo>
                <a:close/>
              </a:path>
            </a:pathLst>
          </a:custGeom>
          <a:solidFill>
            <a:schemeClr val="bg1">
              <a:lumMod val="95000"/>
              <a:alpha val="35000"/>
            </a:schemeClr>
          </a:solidFill>
        </p:spPr>
        <p:txBody>
          <a:bodyPr wrap="square">
            <a:noAutofit/>
          </a:bodyPr>
          <a:lstStyle>
            <a:lvl1pPr>
              <a:defRPr lang="en-US" sz="1200">
                <a:solidFill>
                  <a:schemeClr val="tx1">
                    <a:lumMod val="50000"/>
                    <a:lumOff val="50000"/>
                  </a:schemeClr>
                </a:solidFill>
              </a:defRPr>
            </a:lvl1pPr>
          </a:lstStyle>
          <a:p>
            <a:pPr marL="0" lvl="0" indent="0">
              <a:buNone/>
            </a:pPr>
            <a:endParaRPr lang="en-US"/>
          </a:p>
        </p:txBody>
      </p:sp>
      <p:pic>
        <p:nvPicPr>
          <p:cNvPr id="5" name="Picture 4">
            <a:extLst>
              <a:ext uri="{FF2B5EF4-FFF2-40B4-BE49-F238E27FC236}">
                <a16:creationId xmlns:a16="http://schemas.microsoft.com/office/drawing/2014/main" id="{2AEBFAFD-D7A4-446D-9FDC-DF735D83F05C}"/>
              </a:ext>
            </a:extLst>
          </p:cNvPr>
          <p:cNvPicPr>
            <a:picLocks noChangeAspect="1"/>
          </p:cNvPicPr>
          <p:nvPr userDrawn="1"/>
        </p:nvPicPr>
        <p:blipFill>
          <a:blip r:embed="rId2"/>
          <a:stretch>
            <a:fillRect/>
          </a:stretch>
        </p:blipFill>
        <p:spPr>
          <a:xfrm rot="18900000" flipH="1">
            <a:off x="5027364" y="3365020"/>
            <a:ext cx="2134872" cy="4260813"/>
          </a:xfrm>
          <a:prstGeom prst="rect">
            <a:avLst/>
          </a:prstGeom>
          <a:effectLst>
            <a:outerShdw blurRad="1041400" dist="203200" dir="5400000" sx="94000" sy="94000" algn="t" rotWithShape="0">
              <a:prstClr val="black">
                <a:alpha val="40000"/>
              </a:prstClr>
            </a:outerShdw>
          </a:effectLst>
        </p:spPr>
      </p:pic>
      <p:sp>
        <p:nvSpPr>
          <p:cNvPr id="20" name="Picture Placeholder 19">
            <a:extLst>
              <a:ext uri="{FF2B5EF4-FFF2-40B4-BE49-F238E27FC236}">
                <a16:creationId xmlns:a16="http://schemas.microsoft.com/office/drawing/2014/main" id="{C3AFB9C4-2015-4262-ABA8-F69D59E46C09}"/>
              </a:ext>
            </a:extLst>
          </p:cNvPr>
          <p:cNvSpPr>
            <a:spLocks noGrp="1"/>
          </p:cNvSpPr>
          <p:nvPr>
            <p:ph type="pic" sz="quarter" idx="15"/>
          </p:nvPr>
        </p:nvSpPr>
        <p:spPr>
          <a:xfrm rot="18900000">
            <a:off x="5168981" y="3498586"/>
            <a:ext cx="1854037" cy="4000878"/>
          </a:xfrm>
          <a:custGeom>
            <a:avLst/>
            <a:gdLst>
              <a:gd name="connsiteX0" fmla="*/ 1799128 w 1854037"/>
              <a:gd name="connsiteY0" fmla="*/ 55148 h 4000878"/>
              <a:gd name="connsiteX1" fmla="*/ 1854037 w 1854037"/>
              <a:gd name="connsiteY1" fmla="*/ 187353 h 4000878"/>
              <a:gd name="connsiteX2" fmla="*/ 1854037 w 1854037"/>
              <a:gd name="connsiteY2" fmla="*/ 3816548 h 4000878"/>
              <a:gd name="connsiteX3" fmla="*/ 1669239 w 1854037"/>
              <a:gd name="connsiteY3" fmla="*/ 4000878 h 4000878"/>
              <a:gd name="connsiteX4" fmla="*/ 184797 w 1854037"/>
              <a:gd name="connsiteY4" fmla="*/ 4000878 h 4000878"/>
              <a:gd name="connsiteX5" fmla="*/ 0 w 1854037"/>
              <a:gd name="connsiteY5" fmla="*/ 3816548 h 4000878"/>
              <a:gd name="connsiteX6" fmla="*/ 0 w 1854037"/>
              <a:gd name="connsiteY6" fmla="*/ 187353 h 4000878"/>
              <a:gd name="connsiteX7" fmla="*/ 184797 w 1854037"/>
              <a:gd name="connsiteY7" fmla="*/ 0 h 4000878"/>
              <a:gd name="connsiteX8" fmla="*/ 384743 w 1854037"/>
              <a:gd name="connsiteY8" fmla="*/ 0 h 4000878"/>
              <a:gd name="connsiteX9" fmla="*/ 408978 w 1854037"/>
              <a:gd name="connsiteY9" fmla="*/ 27197 h 4000878"/>
              <a:gd name="connsiteX10" fmla="*/ 408978 w 1854037"/>
              <a:gd name="connsiteY10" fmla="*/ 45328 h 4000878"/>
              <a:gd name="connsiteX11" fmla="*/ 511980 w 1854037"/>
              <a:gd name="connsiteY11" fmla="*/ 148069 h 4000878"/>
              <a:gd name="connsiteX12" fmla="*/ 1335997 w 1854037"/>
              <a:gd name="connsiteY12" fmla="*/ 148069 h 4000878"/>
              <a:gd name="connsiteX13" fmla="*/ 1442028 w 1854037"/>
              <a:gd name="connsiteY13" fmla="*/ 48349 h 4000878"/>
              <a:gd name="connsiteX14" fmla="*/ 1442028 w 1854037"/>
              <a:gd name="connsiteY14" fmla="*/ 27197 h 4000878"/>
              <a:gd name="connsiteX15" fmla="*/ 1466264 w 1854037"/>
              <a:gd name="connsiteY15" fmla="*/ 0 h 4000878"/>
              <a:gd name="connsiteX16" fmla="*/ 1669239 w 1854037"/>
              <a:gd name="connsiteY16" fmla="*/ 0 h 4000878"/>
              <a:gd name="connsiteX17" fmla="*/ 1799128 w 1854037"/>
              <a:gd name="connsiteY17" fmla="*/ 55148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4037" h="4000878">
                <a:moveTo>
                  <a:pt x="1799128" y="55148"/>
                </a:moveTo>
                <a:cubicBezTo>
                  <a:pt x="1832831" y="89144"/>
                  <a:pt x="1854037" y="135982"/>
                  <a:pt x="1854037" y="187353"/>
                </a:cubicBezTo>
                <a:cubicBezTo>
                  <a:pt x="1854037" y="3816548"/>
                  <a:pt x="1854037" y="3816548"/>
                  <a:pt x="1854037" y="3816548"/>
                </a:cubicBezTo>
                <a:cubicBezTo>
                  <a:pt x="1854037" y="3919289"/>
                  <a:pt x="1769211" y="4000878"/>
                  <a:pt x="1669239" y="4000878"/>
                </a:cubicBezTo>
                <a:cubicBezTo>
                  <a:pt x="184797" y="4000878"/>
                  <a:pt x="184797" y="4000878"/>
                  <a:pt x="184797" y="4000878"/>
                </a:cubicBezTo>
                <a:cubicBezTo>
                  <a:pt x="84825" y="4000878"/>
                  <a:pt x="0" y="3919289"/>
                  <a:pt x="0" y="3816548"/>
                </a:cubicBezTo>
                <a:cubicBezTo>
                  <a:pt x="0" y="187353"/>
                  <a:pt x="0" y="187353"/>
                  <a:pt x="0" y="187353"/>
                </a:cubicBezTo>
                <a:cubicBezTo>
                  <a:pt x="0" y="84611"/>
                  <a:pt x="84825" y="0"/>
                  <a:pt x="184797" y="0"/>
                </a:cubicBezTo>
                <a:cubicBezTo>
                  <a:pt x="384743" y="0"/>
                  <a:pt x="384743" y="0"/>
                  <a:pt x="384743" y="0"/>
                </a:cubicBezTo>
                <a:cubicBezTo>
                  <a:pt x="396860" y="0"/>
                  <a:pt x="408978" y="12087"/>
                  <a:pt x="408978" y="27197"/>
                </a:cubicBezTo>
                <a:cubicBezTo>
                  <a:pt x="408978" y="45328"/>
                  <a:pt x="408978" y="45328"/>
                  <a:pt x="408978" y="45328"/>
                </a:cubicBezTo>
                <a:cubicBezTo>
                  <a:pt x="408978" y="81589"/>
                  <a:pt x="439273" y="148069"/>
                  <a:pt x="511980" y="148069"/>
                </a:cubicBezTo>
                <a:cubicBezTo>
                  <a:pt x="584688" y="148069"/>
                  <a:pt x="1293584" y="148069"/>
                  <a:pt x="1335997" y="148069"/>
                </a:cubicBezTo>
                <a:cubicBezTo>
                  <a:pt x="1417793" y="148069"/>
                  <a:pt x="1442028" y="78568"/>
                  <a:pt x="1442028" y="48349"/>
                </a:cubicBezTo>
                <a:cubicBezTo>
                  <a:pt x="1442028" y="27197"/>
                  <a:pt x="1442028" y="27197"/>
                  <a:pt x="1442028" y="27197"/>
                </a:cubicBezTo>
                <a:cubicBezTo>
                  <a:pt x="1442028" y="12087"/>
                  <a:pt x="1454146" y="0"/>
                  <a:pt x="1466264" y="0"/>
                </a:cubicBezTo>
                <a:cubicBezTo>
                  <a:pt x="1669239" y="0"/>
                  <a:pt x="1669239" y="0"/>
                  <a:pt x="1669239" y="0"/>
                </a:cubicBezTo>
                <a:cubicBezTo>
                  <a:pt x="1719225" y="0"/>
                  <a:pt x="1765425" y="21153"/>
                  <a:pt x="1799128" y="55148"/>
                </a:cubicBezTo>
                <a:close/>
              </a:path>
            </a:pathLst>
          </a:custGeom>
          <a:solidFill>
            <a:schemeClr val="bg1">
              <a:lumMod val="95000"/>
              <a:alpha val="35000"/>
            </a:schemeClr>
          </a:solidFill>
        </p:spPr>
        <p:txBody>
          <a:bodyPr wrap="square">
            <a:noAutofit/>
          </a:bodyPr>
          <a:lstStyle>
            <a:lvl1pPr>
              <a:defRPr lang="en-US" sz="1200">
                <a:solidFill>
                  <a:schemeClr val="tx1">
                    <a:lumMod val="50000"/>
                    <a:lumOff val="50000"/>
                  </a:schemeClr>
                </a:solidFill>
              </a:defRPr>
            </a:lvl1pPr>
          </a:lstStyle>
          <a:p>
            <a:pPr marL="0" lvl="0" indent="0">
              <a:buNone/>
            </a:pPr>
            <a:endParaRPr lang="en-US"/>
          </a:p>
        </p:txBody>
      </p:sp>
      <p:pic>
        <p:nvPicPr>
          <p:cNvPr id="4" name="Picture 3">
            <a:extLst>
              <a:ext uri="{FF2B5EF4-FFF2-40B4-BE49-F238E27FC236}">
                <a16:creationId xmlns:a16="http://schemas.microsoft.com/office/drawing/2014/main" id="{1D8E0078-1917-4C62-AAB1-A7AF84E990E2}"/>
              </a:ext>
            </a:extLst>
          </p:cNvPr>
          <p:cNvPicPr>
            <a:picLocks noChangeAspect="1"/>
          </p:cNvPicPr>
          <p:nvPr userDrawn="1"/>
        </p:nvPicPr>
        <p:blipFill>
          <a:blip r:embed="rId2"/>
          <a:stretch>
            <a:fillRect/>
          </a:stretch>
        </p:blipFill>
        <p:spPr>
          <a:xfrm rot="18900000" flipH="1">
            <a:off x="1345289" y="828946"/>
            <a:ext cx="2134872" cy="4260813"/>
          </a:xfrm>
          <a:prstGeom prst="rect">
            <a:avLst/>
          </a:prstGeom>
          <a:effectLst>
            <a:outerShdw blurRad="1041400" dist="203200" dir="5400000" sx="94000" sy="94000" algn="t" rotWithShape="0">
              <a:prstClr val="black">
                <a:alpha val="40000"/>
              </a:prstClr>
            </a:outerShdw>
          </a:effectLst>
        </p:spPr>
      </p:pic>
      <p:sp>
        <p:nvSpPr>
          <p:cNvPr id="19" name="Picture Placeholder 18">
            <a:extLst>
              <a:ext uri="{FF2B5EF4-FFF2-40B4-BE49-F238E27FC236}">
                <a16:creationId xmlns:a16="http://schemas.microsoft.com/office/drawing/2014/main" id="{21376848-27FA-4BF6-AE66-4FA5C9776F58}"/>
              </a:ext>
            </a:extLst>
          </p:cNvPr>
          <p:cNvSpPr>
            <a:spLocks noGrp="1"/>
          </p:cNvSpPr>
          <p:nvPr>
            <p:ph type="pic" sz="quarter" idx="14"/>
          </p:nvPr>
        </p:nvSpPr>
        <p:spPr>
          <a:xfrm rot="18900000">
            <a:off x="1486908" y="962512"/>
            <a:ext cx="1854037" cy="4000878"/>
          </a:xfrm>
          <a:custGeom>
            <a:avLst/>
            <a:gdLst>
              <a:gd name="connsiteX0" fmla="*/ 1799128 w 1854037"/>
              <a:gd name="connsiteY0" fmla="*/ 55148 h 4000878"/>
              <a:gd name="connsiteX1" fmla="*/ 1854037 w 1854037"/>
              <a:gd name="connsiteY1" fmla="*/ 187353 h 4000878"/>
              <a:gd name="connsiteX2" fmla="*/ 1854037 w 1854037"/>
              <a:gd name="connsiteY2" fmla="*/ 3816548 h 4000878"/>
              <a:gd name="connsiteX3" fmla="*/ 1669239 w 1854037"/>
              <a:gd name="connsiteY3" fmla="*/ 4000878 h 4000878"/>
              <a:gd name="connsiteX4" fmla="*/ 184797 w 1854037"/>
              <a:gd name="connsiteY4" fmla="*/ 4000878 h 4000878"/>
              <a:gd name="connsiteX5" fmla="*/ 0 w 1854037"/>
              <a:gd name="connsiteY5" fmla="*/ 3816548 h 4000878"/>
              <a:gd name="connsiteX6" fmla="*/ 0 w 1854037"/>
              <a:gd name="connsiteY6" fmla="*/ 187353 h 4000878"/>
              <a:gd name="connsiteX7" fmla="*/ 184797 w 1854037"/>
              <a:gd name="connsiteY7" fmla="*/ 0 h 4000878"/>
              <a:gd name="connsiteX8" fmla="*/ 384743 w 1854037"/>
              <a:gd name="connsiteY8" fmla="*/ 0 h 4000878"/>
              <a:gd name="connsiteX9" fmla="*/ 408978 w 1854037"/>
              <a:gd name="connsiteY9" fmla="*/ 27197 h 4000878"/>
              <a:gd name="connsiteX10" fmla="*/ 408978 w 1854037"/>
              <a:gd name="connsiteY10" fmla="*/ 45328 h 4000878"/>
              <a:gd name="connsiteX11" fmla="*/ 511980 w 1854037"/>
              <a:gd name="connsiteY11" fmla="*/ 148069 h 4000878"/>
              <a:gd name="connsiteX12" fmla="*/ 1335997 w 1854037"/>
              <a:gd name="connsiteY12" fmla="*/ 148069 h 4000878"/>
              <a:gd name="connsiteX13" fmla="*/ 1442028 w 1854037"/>
              <a:gd name="connsiteY13" fmla="*/ 48349 h 4000878"/>
              <a:gd name="connsiteX14" fmla="*/ 1442028 w 1854037"/>
              <a:gd name="connsiteY14" fmla="*/ 27197 h 4000878"/>
              <a:gd name="connsiteX15" fmla="*/ 1466264 w 1854037"/>
              <a:gd name="connsiteY15" fmla="*/ 0 h 4000878"/>
              <a:gd name="connsiteX16" fmla="*/ 1669239 w 1854037"/>
              <a:gd name="connsiteY16" fmla="*/ 0 h 4000878"/>
              <a:gd name="connsiteX17" fmla="*/ 1799128 w 1854037"/>
              <a:gd name="connsiteY17" fmla="*/ 55148 h 4000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4037" h="4000878">
                <a:moveTo>
                  <a:pt x="1799128" y="55148"/>
                </a:moveTo>
                <a:cubicBezTo>
                  <a:pt x="1832831" y="89144"/>
                  <a:pt x="1854037" y="135982"/>
                  <a:pt x="1854037" y="187353"/>
                </a:cubicBezTo>
                <a:cubicBezTo>
                  <a:pt x="1854037" y="3816548"/>
                  <a:pt x="1854037" y="3816548"/>
                  <a:pt x="1854037" y="3816548"/>
                </a:cubicBezTo>
                <a:cubicBezTo>
                  <a:pt x="1854037" y="3919289"/>
                  <a:pt x="1769211" y="4000878"/>
                  <a:pt x="1669239" y="4000878"/>
                </a:cubicBezTo>
                <a:cubicBezTo>
                  <a:pt x="184797" y="4000878"/>
                  <a:pt x="184797" y="4000878"/>
                  <a:pt x="184797" y="4000878"/>
                </a:cubicBezTo>
                <a:cubicBezTo>
                  <a:pt x="84825" y="4000878"/>
                  <a:pt x="0" y="3919289"/>
                  <a:pt x="0" y="3816548"/>
                </a:cubicBezTo>
                <a:cubicBezTo>
                  <a:pt x="0" y="187353"/>
                  <a:pt x="0" y="187353"/>
                  <a:pt x="0" y="187353"/>
                </a:cubicBezTo>
                <a:cubicBezTo>
                  <a:pt x="0" y="84611"/>
                  <a:pt x="84825" y="0"/>
                  <a:pt x="184797" y="0"/>
                </a:cubicBezTo>
                <a:cubicBezTo>
                  <a:pt x="384743" y="0"/>
                  <a:pt x="384743" y="0"/>
                  <a:pt x="384743" y="0"/>
                </a:cubicBezTo>
                <a:cubicBezTo>
                  <a:pt x="396860" y="0"/>
                  <a:pt x="408978" y="12087"/>
                  <a:pt x="408978" y="27197"/>
                </a:cubicBezTo>
                <a:cubicBezTo>
                  <a:pt x="408978" y="45328"/>
                  <a:pt x="408978" y="45328"/>
                  <a:pt x="408978" y="45328"/>
                </a:cubicBezTo>
                <a:cubicBezTo>
                  <a:pt x="408978" y="81589"/>
                  <a:pt x="439273" y="148069"/>
                  <a:pt x="511980" y="148069"/>
                </a:cubicBezTo>
                <a:cubicBezTo>
                  <a:pt x="584688" y="148069"/>
                  <a:pt x="1293584" y="148069"/>
                  <a:pt x="1335997" y="148069"/>
                </a:cubicBezTo>
                <a:cubicBezTo>
                  <a:pt x="1417793" y="148069"/>
                  <a:pt x="1442028" y="78568"/>
                  <a:pt x="1442028" y="48349"/>
                </a:cubicBezTo>
                <a:cubicBezTo>
                  <a:pt x="1442028" y="27197"/>
                  <a:pt x="1442028" y="27197"/>
                  <a:pt x="1442028" y="27197"/>
                </a:cubicBezTo>
                <a:cubicBezTo>
                  <a:pt x="1442028" y="12087"/>
                  <a:pt x="1454146" y="0"/>
                  <a:pt x="1466264" y="0"/>
                </a:cubicBezTo>
                <a:cubicBezTo>
                  <a:pt x="1669239" y="0"/>
                  <a:pt x="1669239" y="0"/>
                  <a:pt x="1669239" y="0"/>
                </a:cubicBezTo>
                <a:cubicBezTo>
                  <a:pt x="1719225" y="0"/>
                  <a:pt x="1765425" y="21153"/>
                  <a:pt x="1799128" y="55148"/>
                </a:cubicBezTo>
                <a:close/>
              </a:path>
            </a:pathLst>
          </a:custGeom>
          <a:solidFill>
            <a:schemeClr val="bg1">
              <a:lumMod val="95000"/>
              <a:alpha val="35000"/>
            </a:schemeClr>
          </a:solidFill>
        </p:spPr>
        <p:txBody>
          <a:bodyPr wrap="square">
            <a:noAutofit/>
          </a:bodyPr>
          <a:lstStyle>
            <a:lvl1pPr>
              <a:defRPr lang="en-US" sz="1200">
                <a:solidFill>
                  <a:schemeClr val="tx1">
                    <a:lumMod val="50000"/>
                    <a:lumOff val="50000"/>
                  </a:schemeClr>
                </a:solidFill>
              </a:defRPr>
            </a:lvl1pPr>
          </a:lstStyle>
          <a:p>
            <a:pPr marL="0" lvl="0" indent="0">
              <a:buNone/>
            </a:pPr>
            <a:endParaRPr lang="en-US"/>
          </a:p>
        </p:txBody>
      </p:sp>
    </p:spTree>
    <p:extLst>
      <p:ext uri="{BB962C8B-B14F-4D97-AF65-F5344CB8AC3E}">
        <p14:creationId xmlns:p14="http://schemas.microsoft.com/office/powerpoint/2010/main" val="214517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childTnLst>
                                </p:cTn>
                              </p:par>
                              <p:par>
                                <p:cTn id="8" presetID="2" presetClass="entr" presetSubtype="12" decel="10000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0-#ppt_w/2"/>
                                          </p:val>
                                        </p:tav>
                                        <p:tav tm="100000">
                                          <p:val>
                                            <p:strVal val="#ppt_x"/>
                                          </p:val>
                                        </p:tav>
                                      </p:tavLst>
                                    </p:anim>
                                    <p:anim calcmode="lin" valueType="num">
                                      <p:cBhvr additive="base">
                                        <p:cTn id="11" dur="1000" fill="hold"/>
                                        <p:tgtEl>
                                          <p:spTgt spid="6"/>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00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2" presetClass="entr" presetSubtype="12"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0-#ppt_w/2"/>
                                          </p:val>
                                        </p:tav>
                                        <p:tav tm="100000">
                                          <p:val>
                                            <p:strVal val="#ppt_x"/>
                                          </p:val>
                                        </p:tav>
                                      </p:tavLst>
                                    </p:anim>
                                    <p:anim calcmode="lin" valueType="num">
                                      <p:cBhvr additive="base">
                                        <p:cTn id="18" dur="1000" fill="hold"/>
                                        <p:tgtEl>
                                          <p:spTgt spid="4"/>
                                        </p:tgtEl>
                                        <p:attrNameLst>
                                          <p:attrName>ppt_y</p:attrName>
                                        </p:attrNameLst>
                                      </p:cBhvr>
                                      <p:tavLst>
                                        <p:tav tm="0">
                                          <p:val>
                                            <p:strVal val="1+#ppt_h/2"/>
                                          </p:val>
                                        </p:tav>
                                        <p:tav tm="100000">
                                          <p:val>
                                            <p:strVal val="#ppt_y"/>
                                          </p:val>
                                        </p:tav>
                                      </p:tavLst>
                                    </p:anim>
                                  </p:childTnLst>
                                </p:cTn>
                              </p:par>
                              <p:par>
                                <p:cTn id="19" presetID="10" presetClass="entr" presetSubtype="0" fill="hold" grpId="0" nodeType="withEffect">
                                  <p:stCondLst>
                                    <p:cond delay="10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2" presetClass="entr" presetSubtype="12" decel="10000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0-#ppt_w/2"/>
                                          </p:val>
                                        </p:tav>
                                        <p:tav tm="100000">
                                          <p:val>
                                            <p:strVal val="#ppt_x"/>
                                          </p:val>
                                        </p:tav>
                                      </p:tavLst>
                                    </p:anim>
                                    <p:anim calcmode="lin" valueType="num">
                                      <p:cBhvr additive="base">
                                        <p:cTn id="25" dur="1000" fill="hold"/>
                                        <p:tgtEl>
                                          <p:spTgt spid="7"/>
                                        </p:tgtEl>
                                        <p:attrNameLst>
                                          <p:attrName>ppt_y</p:attrName>
                                        </p:attrNameLst>
                                      </p:cBhvr>
                                      <p:tavLst>
                                        <p:tav tm="0">
                                          <p:val>
                                            <p:strVal val="1+#ppt_h/2"/>
                                          </p:val>
                                        </p:tav>
                                        <p:tav tm="100000">
                                          <p:val>
                                            <p:strVal val="#ppt_y"/>
                                          </p:val>
                                        </p:tav>
                                      </p:tavLst>
                                    </p:anim>
                                  </p:childTnLst>
                                </p:cTn>
                              </p:par>
                              <p:par>
                                <p:cTn id="26" presetID="10" presetClass="entr" presetSubtype="0" fill="hold" grpId="0" nodeType="withEffect">
                                  <p:stCondLst>
                                    <p:cond delay="100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2" presetClass="entr" presetSubtype="12" decel="10000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par>
                                <p:cTn id="33" presetID="10" presetClass="entr" presetSubtype="0" fill="hold" grpId="0" nodeType="with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4" grpId="0" animBg="1"/>
      <p:bldP spid="23" grpId="0" animBg="1"/>
      <p:bldP spid="20" grpId="0" animBg="1"/>
      <p:bldP spid="19"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400B480E-3D79-4DC7-9636-931311507F6D}"/>
              </a:ext>
            </a:extLst>
          </p:cNvPr>
          <p:cNvSpPr>
            <a:spLocks noGrp="1"/>
          </p:cNvSpPr>
          <p:nvPr>
            <p:ph type="pic" sz="quarter" idx="10" hasCustomPrompt="1"/>
          </p:nvPr>
        </p:nvSpPr>
        <p:spPr>
          <a:xfrm>
            <a:off x="6260346" y="2230670"/>
            <a:ext cx="2014224" cy="1836022"/>
          </a:xfrm>
          <a:prstGeom prst="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E7C0FDB1-2E30-40BA-8F23-51DC3BE19BDF}"/>
              </a:ext>
            </a:extLst>
          </p:cNvPr>
          <p:cNvSpPr>
            <a:spLocks noGrp="1"/>
          </p:cNvSpPr>
          <p:nvPr>
            <p:ph type="pic" sz="quarter" idx="11" hasCustomPrompt="1"/>
          </p:nvPr>
        </p:nvSpPr>
        <p:spPr>
          <a:xfrm>
            <a:off x="6260346" y="4336177"/>
            <a:ext cx="2014224" cy="1836022"/>
          </a:xfrm>
          <a:prstGeom prst="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4" name="Picture Placeholder 13">
            <a:extLst>
              <a:ext uri="{FF2B5EF4-FFF2-40B4-BE49-F238E27FC236}">
                <a16:creationId xmlns:a16="http://schemas.microsoft.com/office/drawing/2014/main" id="{14871D57-5006-4919-9499-711388A45698}"/>
              </a:ext>
            </a:extLst>
          </p:cNvPr>
          <p:cNvSpPr>
            <a:spLocks noGrp="1"/>
          </p:cNvSpPr>
          <p:nvPr>
            <p:ph type="pic" sz="quarter" idx="13" hasCustomPrompt="1"/>
          </p:nvPr>
        </p:nvSpPr>
        <p:spPr>
          <a:xfrm>
            <a:off x="3916753" y="2230670"/>
            <a:ext cx="2014224" cy="1836022"/>
          </a:xfrm>
          <a:prstGeom prst="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2" name="Picture Placeholder 11">
            <a:extLst>
              <a:ext uri="{FF2B5EF4-FFF2-40B4-BE49-F238E27FC236}">
                <a16:creationId xmlns:a16="http://schemas.microsoft.com/office/drawing/2014/main" id="{704564E7-27E3-40B6-997A-B5E2D328F3BC}"/>
              </a:ext>
            </a:extLst>
          </p:cNvPr>
          <p:cNvSpPr>
            <a:spLocks noGrp="1"/>
          </p:cNvSpPr>
          <p:nvPr>
            <p:ph type="pic" sz="quarter" idx="12" hasCustomPrompt="1"/>
          </p:nvPr>
        </p:nvSpPr>
        <p:spPr>
          <a:xfrm>
            <a:off x="3916752" y="4336176"/>
            <a:ext cx="2014225" cy="1836024"/>
          </a:xfrm>
          <a:custGeom>
            <a:avLst/>
            <a:gdLst>
              <a:gd name="connsiteX0" fmla="*/ 0 w 2014225"/>
              <a:gd name="connsiteY0" fmla="*/ 0 h 1836024"/>
              <a:gd name="connsiteX1" fmla="*/ 2014225 w 2014225"/>
              <a:gd name="connsiteY1" fmla="*/ 0 h 1836024"/>
              <a:gd name="connsiteX2" fmla="*/ 2014225 w 2014225"/>
              <a:gd name="connsiteY2" fmla="*/ 1836024 h 1836024"/>
              <a:gd name="connsiteX3" fmla="*/ 306010 w 2014225"/>
              <a:gd name="connsiteY3" fmla="*/ 1836024 h 1836024"/>
              <a:gd name="connsiteX4" fmla="*/ 0 w 2014225"/>
              <a:gd name="connsiteY4" fmla="*/ 1530014 h 183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4225" h="1836024">
                <a:moveTo>
                  <a:pt x="0" y="0"/>
                </a:moveTo>
                <a:lnTo>
                  <a:pt x="2014225" y="0"/>
                </a:lnTo>
                <a:lnTo>
                  <a:pt x="2014225" y="1836024"/>
                </a:lnTo>
                <a:lnTo>
                  <a:pt x="306010" y="1836024"/>
                </a:lnTo>
                <a:cubicBezTo>
                  <a:pt x="137005" y="1836024"/>
                  <a:pt x="0" y="1699019"/>
                  <a:pt x="0" y="1530014"/>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488764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 calcmode="lin" valueType="num">
                                      <p:cBhvr>
                                        <p:cTn id="12" dur="750" fill="hold"/>
                                        <p:tgtEl>
                                          <p:spTgt spid="8"/>
                                        </p:tgtEl>
                                        <p:attrNameLst>
                                          <p:attrName>ppt_w</p:attrName>
                                        </p:attrNameLst>
                                      </p:cBhvr>
                                      <p:tavLst>
                                        <p:tav tm="0">
                                          <p:val>
                                            <p:fltVal val="0"/>
                                          </p:val>
                                        </p:tav>
                                        <p:tav tm="100000">
                                          <p:val>
                                            <p:strVal val="#ppt_w"/>
                                          </p:val>
                                        </p:tav>
                                      </p:tavLst>
                                    </p:anim>
                                    <p:anim calcmode="lin" valueType="num">
                                      <p:cBhvr>
                                        <p:cTn id="13" dur="750" fill="hold"/>
                                        <p:tgtEl>
                                          <p:spTgt spid="8"/>
                                        </p:tgtEl>
                                        <p:attrNameLst>
                                          <p:attrName>ppt_h</p:attrName>
                                        </p:attrNameLst>
                                      </p:cBhvr>
                                      <p:tavLst>
                                        <p:tav tm="0">
                                          <p:val>
                                            <p:fltVal val="0"/>
                                          </p:val>
                                        </p:tav>
                                        <p:tav tm="100000">
                                          <p:val>
                                            <p:strVal val="#ppt_h"/>
                                          </p:val>
                                        </p:tav>
                                      </p:tavLst>
                                    </p:anim>
                                    <p:animEffect transition="in" filter="fade">
                                      <p:cBhvr>
                                        <p:cTn id="14" dur="750"/>
                                        <p:tgtEl>
                                          <p:spTgt spid="8"/>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750" fill="hold"/>
                                        <p:tgtEl>
                                          <p:spTgt spid="10"/>
                                        </p:tgtEl>
                                        <p:attrNameLst>
                                          <p:attrName>ppt_w</p:attrName>
                                        </p:attrNameLst>
                                      </p:cBhvr>
                                      <p:tavLst>
                                        <p:tav tm="0">
                                          <p:val>
                                            <p:fltVal val="0"/>
                                          </p:val>
                                        </p:tav>
                                        <p:tav tm="100000">
                                          <p:val>
                                            <p:strVal val="#ppt_w"/>
                                          </p:val>
                                        </p:tav>
                                      </p:tavLst>
                                    </p:anim>
                                    <p:anim calcmode="lin" valueType="num">
                                      <p:cBhvr>
                                        <p:cTn id="18" dur="750" fill="hold"/>
                                        <p:tgtEl>
                                          <p:spTgt spid="10"/>
                                        </p:tgtEl>
                                        <p:attrNameLst>
                                          <p:attrName>ppt_h</p:attrName>
                                        </p:attrNameLst>
                                      </p:cBhvr>
                                      <p:tavLst>
                                        <p:tav tm="0">
                                          <p:val>
                                            <p:fltVal val="0"/>
                                          </p:val>
                                        </p:tav>
                                        <p:tav tm="100000">
                                          <p:val>
                                            <p:strVal val="#ppt_h"/>
                                          </p:val>
                                        </p:tav>
                                      </p:tavLst>
                                    </p:anim>
                                    <p:animEffect transition="in" filter="fade">
                                      <p:cBhvr>
                                        <p:cTn id="19" dur="750"/>
                                        <p:tgtEl>
                                          <p:spTgt spid="10"/>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750" fill="hold"/>
                                        <p:tgtEl>
                                          <p:spTgt spid="12"/>
                                        </p:tgtEl>
                                        <p:attrNameLst>
                                          <p:attrName>ppt_w</p:attrName>
                                        </p:attrNameLst>
                                      </p:cBhvr>
                                      <p:tavLst>
                                        <p:tav tm="0">
                                          <p:val>
                                            <p:fltVal val="0"/>
                                          </p:val>
                                        </p:tav>
                                        <p:tav tm="100000">
                                          <p:val>
                                            <p:strVal val="#ppt_w"/>
                                          </p:val>
                                        </p:tav>
                                      </p:tavLst>
                                    </p:anim>
                                    <p:anim calcmode="lin" valueType="num">
                                      <p:cBhvr>
                                        <p:cTn id="23" dur="750" fill="hold"/>
                                        <p:tgtEl>
                                          <p:spTgt spid="12"/>
                                        </p:tgtEl>
                                        <p:attrNameLst>
                                          <p:attrName>ppt_h</p:attrName>
                                        </p:attrNameLst>
                                      </p:cBhvr>
                                      <p:tavLst>
                                        <p:tav tm="0">
                                          <p:val>
                                            <p:fltVal val="0"/>
                                          </p:val>
                                        </p:tav>
                                        <p:tav tm="100000">
                                          <p:val>
                                            <p:strVal val="#ppt_h"/>
                                          </p:val>
                                        </p:tav>
                                      </p:tavLst>
                                    </p:anim>
                                    <p:animEffect transition="in" filter="fade">
                                      <p:cBhvr>
                                        <p:cTn id="2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4" grpId="0" animBg="1"/>
      <p:bldP spid="12"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63E4183-98D0-40B0-AB06-4F80516B1A6B}"/>
              </a:ext>
            </a:extLst>
          </p:cNvPr>
          <p:cNvSpPr>
            <a:spLocks noGrp="1"/>
          </p:cNvSpPr>
          <p:nvPr>
            <p:ph type="pic" sz="quarter" idx="10" hasCustomPrompt="1"/>
          </p:nvPr>
        </p:nvSpPr>
        <p:spPr>
          <a:xfrm>
            <a:off x="0" y="2640806"/>
            <a:ext cx="12192000" cy="4217194"/>
          </a:xfrm>
          <a:custGeom>
            <a:avLst/>
            <a:gdLst>
              <a:gd name="connsiteX0" fmla="*/ 6119978 w 12192000"/>
              <a:gd name="connsiteY0" fmla="*/ 0 h 4762500"/>
              <a:gd name="connsiteX1" fmla="*/ 11961159 w 12192000"/>
              <a:gd name="connsiteY1" fmla="*/ 1711264 h 4762500"/>
              <a:gd name="connsiteX2" fmla="*/ 12192000 w 12192000"/>
              <a:gd name="connsiteY2" fmla="*/ 1871113 h 4762500"/>
              <a:gd name="connsiteX3" fmla="*/ 12192000 w 12192000"/>
              <a:gd name="connsiteY3" fmla="*/ 4762500 h 4762500"/>
              <a:gd name="connsiteX4" fmla="*/ 0 w 12192000"/>
              <a:gd name="connsiteY4" fmla="*/ 4762500 h 4762500"/>
              <a:gd name="connsiteX5" fmla="*/ 0 w 12192000"/>
              <a:gd name="connsiteY5" fmla="*/ 1905788 h 4762500"/>
              <a:gd name="connsiteX6" fmla="*/ 29453 w 12192000"/>
              <a:gd name="connsiteY6" fmla="*/ 1883926 h 4762500"/>
              <a:gd name="connsiteX7" fmla="*/ 6119978 w 12192000"/>
              <a:gd name="connsiteY7" fmla="*/ 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762500">
                <a:moveTo>
                  <a:pt x="6119978" y="0"/>
                </a:moveTo>
                <a:cubicBezTo>
                  <a:pt x="8328833" y="0"/>
                  <a:pt x="10359209" y="640224"/>
                  <a:pt x="11961159" y="1711264"/>
                </a:cubicBezTo>
                <a:lnTo>
                  <a:pt x="12192000" y="1871113"/>
                </a:lnTo>
                <a:lnTo>
                  <a:pt x="12192000" y="4762500"/>
                </a:lnTo>
                <a:lnTo>
                  <a:pt x="0" y="4762500"/>
                </a:lnTo>
                <a:lnTo>
                  <a:pt x="0" y="1905788"/>
                </a:lnTo>
                <a:lnTo>
                  <a:pt x="29453" y="1883926"/>
                </a:lnTo>
                <a:cubicBezTo>
                  <a:pt x="1667517" y="709389"/>
                  <a:pt x="3794866" y="0"/>
                  <a:pt x="6119978" y="0"/>
                </a:cubicBez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AB6D0DBD-93B8-49D7-B677-74C9C0BC640C}"/>
              </a:ext>
            </a:extLst>
          </p:cNvPr>
          <p:cNvSpPr>
            <a:spLocks noGrp="1"/>
          </p:cNvSpPr>
          <p:nvPr>
            <p:ph type="pic" sz="quarter" idx="11" hasCustomPrompt="1"/>
          </p:nvPr>
        </p:nvSpPr>
        <p:spPr>
          <a:xfrm>
            <a:off x="667981" y="2065551"/>
            <a:ext cx="3411267" cy="3411267"/>
          </a:xfrm>
          <a:custGeom>
            <a:avLst/>
            <a:gdLst>
              <a:gd name="connsiteX0" fmla="*/ 0 w 3411267"/>
              <a:gd name="connsiteY0" fmla="*/ 0 h 3411267"/>
              <a:gd name="connsiteX1" fmla="*/ 3411267 w 3411267"/>
              <a:gd name="connsiteY1" fmla="*/ 0 h 3411267"/>
              <a:gd name="connsiteX2" fmla="*/ 3411267 w 3411267"/>
              <a:gd name="connsiteY2" fmla="*/ 3411267 h 3411267"/>
              <a:gd name="connsiteX3" fmla="*/ 0 w 3411267"/>
              <a:gd name="connsiteY3" fmla="*/ 3411267 h 3411267"/>
            </a:gdLst>
            <a:ahLst/>
            <a:cxnLst>
              <a:cxn ang="0">
                <a:pos x="connsiteX0" y="connsiteY0"/>
              </a:cxn>
              <a:cxn ang="0">
                <a:pos x="connsiteX1" y="connsiteY1"/>
              </a:cxn>
              <a:cxn ang="0">
                <a:pos x="connsiteX2" y="connsiteY2"/>
              </a:cxn>
              <a:cxn ang="0">
                <a:pos x="connsiteX3" y="connsiteY3"/>
              </a:cxn>
            </a:cxnLst>
            <a:rect l="l" t="t" r="r" b="b"/>
            <a:pathLst>
              <a:path w="3411267" h="3411267">
                <a:moveTo>
                  <a:pt x="0" y="0"/>
                </a:moveTo>
                <a:lnTo>
                  <a:pt x="3411267" y="0"/>
                </a:lnTo>
                <a:lnTo>
                  <a:pt x="3411267" y="3411267"/>
                </a:lnTo>
                <a:lnTo>
                  <a:pt x="0" y="3411267"/>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74576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ppt_x"/>
                                          </p:val>
                                        </p:tav>
                                        <p:tav tm="100000">
                                          <p:val>
                                            <p:strVal val="#ppt_x"/>
                                          </p:val>
                                        </p:tav>
                                      </p:tavLst>
                                    </p:anim>
                                    <p:anim calcmode="lin" valueType="num">
                                      <p:cBhvr additive="base">
                                        <p:cTn id="8" dur="125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4739D5A-8518-43E2-A59C-D7C032279D1B}"/>
              </a:ext>
            </a:extLst>
          </p:cNvPr>
          <p:cNvSpPr>
            <a:spLocks noGrp="1"/>
          </p:cNvSpPr>
          <p:nvPr>
            <p:ph type="pic" sz="quarter" idx="10" hasCustomPrompt="1"/>
          </p:nvPr>
        </p:nvSpPr>
        <p:spPr>
          <a:xfrm>
            <a:off x="0" y="1028700"/>
            <a:ext cx="12192000" cy="5143501"/>
          </a:xfrm>
          <a:custGeom>
            <a:avLst/>
            <a:gdLst>
              <a:gd name="connsiteX0" fmla="*/ 6096000 w 12192000"/>
              <a:gd name="connsiteY0" fmla="*/ 0 h 5143501"/>
              <a:gd name="connsiteX1" fmla="*/ 12192000 w 12192000"/>
              <a:gd name="connsiteY1" fmla="*/ 0 h 5143501"/>
              <a:gd name="connsiteX2" fmla="*/ 12192000 w 12192000"/>
              <a:gd name="connsiteY2" fmla="*/ 5143500 h 5143501"/>
              <a:gd name="connsiteX3" fmla="*/ 6096000 w 12192000"/>
              <a:gd name="connsiteY3" fmla="*/ 5143500 h 5143501"/>
              <a:gd name="connsiteX4" fmla="*/ 6096000 w 12192000"/>
              <a:gd name="connsiteY4" fmla="*/ 5143501 h 5143501"/>
              <a:gd name="connsiteX5" fmla="*/ 0 w 12192000"/>
              <a:gd name="connsiteY5" fmla="*/ 5143501 h 5143501"/>
              <a:gd name="connsiteX6" fmla="*/ 0 w 12192000"/>
              <a:gd name="connsiteY6" fmla="*/ 2400300 h 5143501"/>
              <a:gd name="connsiteX7" fmla="*/ 0 w 12192000"/>
              <a:gd name="connsiteY7" fmla="*/ 1104899 h 5143501"/>
              <a:gd name="connsiteX8" fmla="*/ 0 w 12192000"/>
              <a:gd name="connsiteY8" fmla="*/ 647700 h 5143501"/>
              <a:gd name="connsiteX9" fmla="*/ 6096000 w 12192000"/>
              <a:gd name="connsiteY9" fmla="*/ 647700 h 5143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5143501">
                <a:moveTo>
                  <a:pt x="6096000" y="0"/>
                </a:moveTo>
                <a:lnTo>
                  <a:pt x="12192000" y="0"/>
                </a:lnTo>
                <a:lnTo>
                  <a:pt x="12192000" y="5143500"/>
                </a:lnTo>
                <a:lnTo>
                  <a:pt x="6096000" y="5143500"/>
                </a:lnTo>
                <a:lnTo>
                  <a:pt x="6096000" y="5143501"/>
                </a:lnTo>
                <a:lnTo>
                  <a:pt x="0" y="5143501"/>
                </a:lnTo>
                <a:lnTo>
                  <a:pt x="0" y="2400300"/>
                </a:lnTo>
                <a:lnTo>
                  <a:pt x="0" y="1104899"/>
                </a:lnTo>
                <a:lnTo>
                  <a:pt x="0" y="647700"/>
                </a:lnTo>
                <a:lnTo>
                  <a:pt x="6096000" y="647700"/>
                </a:lnTo>
                <a:close/>
              </a:path>
            </a:pathLst>
          </a:custGeom>
          <a:solidFill>
            <a:schemeClr val="bg1">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571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AF82D15-0920-4B87-BB0B-36463CEE75B9}"/>
              </a:ext>
            </a:extLst>
          </p:cNvPr>
          <p:cNvSpPr>
            <a:spLocks noGrp="1"/>
          </p:cNvSpPr>
          <p:nvPr>
            <p:ph type="pic" sz="quarter" idx="11" hasCustomPrompt="1"/>
          </p:nvPr>
        </p:nvSpPr>
        <p:spPr>
          <a:xfrm>
            <a:off x="9867883" y="630006"/>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26" name="Picture Placeholder 25">
            <a:extLst>
              <a:ext uri="{FF2B5EF4-FFF2-40B4-BE49-F238E27FC236}">
                <a16:creationId xmlns:a16="http://schemas.microsoft.com/office/drawing/2014/main" id="{E7F276E6-4211-4AAB-ADC2-AC9AF0715EF9}"/>
              </a:ext>
            </a:extLst>
          </p:cNvPr>
          <p:cNvSpPr>
            <a:spLocks noGrp="1"/>
          </p:cNvSpPr>
          <p:nvPr>
            <p:ph type="pic" sz="quarter" idx="17" hasCustomPrompt="1"/>
          </p:nvPr>
        </p:nvSpPr>
        <p:spPr>
          <a:xfrm>
            <a:off x="838201" y="4443398"/>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2" name="Picture Placeholder 11">
            <a:extLst>
              <a:ext uri="{FF2B5EF4-FFF2-40B4-BE49-F238E27FC236}">
                <a16:creationId xmlns:a16="http://schemas.microsoft.com/office/drawing/2014/main" id="{51EFEBA7-31D2-4378-A986-27075D0E0704}"/>
              </a:ext>
            </a:extLst>
          </p:cNvPr>
          <p:cNvSpPr>
            <a:spLocks noGrp="1"/>
          </p:cNvSpPr>
          <p:nvPr>
            <p:ph type="pic" sz="quarter" idx="10" hasCustomPrompt="1"/>
          </p:nvPr>
        </p:nvSpPr>
        <p:spPr>
          <a:xfrm>
            <a:off x="8061948" y="1099057"/>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24" name="Picture Placeholder 23">
            <a:extLst>
              <a:ext uri="{FF2B5EF4-FFF2-40B4-BE49-F238E27FC236}">
                <a16:creationId xmlns:a16="http://schemas.microsoft.com/office/drawing/2014/main" id="{BC11A38F-F11A-4007-B2C7-31F58A6BFBBA}"/>
              </a:ext>
            </a:extLst>
          </p:cNvPr>
          <p:cNvSpPr>
            <a:spLocks noGrp="1"/>
          </p:cNvSpPr>
          <p:nvPr>
            <p:ph type="pic" sz="quarter" idx="16" hasCustomPrompt="1"/>
          </p:nvPr>
        </p:nvSpPr>
        <p:spPr>
          <a:xfrm>
            <a:off x="2644137" y="4217894"/>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22" name="Picture Placeholder 21">
            <a:extLst>
              <a:ext uri="{FF2B5EF4-FFF2-40B4-BE49-F238E27FC236}">
                <a16:creationId xmlns:a16="http://schemas.microsoft.com/office/drawing/2014/main" id="{6C73AD2A-453A-4B00-84FC-02A81F3EDE81}"/>
              </a:ext>
            </a:extLst>
          </p:cNvPr>
          <p:cNvSpPr>
            <a:spLocks noGrp="1"/>
          </p:cNvSpPr>
          <p:nvPr>
            <p:ph type="pic" sz="quarter" idx="15" hasCustomPrompt="1"/>
          </p:nvPr>
        </p:nvSpPr>
        <p:spPr>
          <a:xfrm>
            <a:off x="4450075" y="4443398"/>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20" name="Picture Placeholder 19">
            <a:extLst>
              <a:ext uri="{FF2B5EF4-FFF2-40B4-BE49-F238E27FC236}">
                <a16:creationId xmlns:a16="http://schemas.microsoft.com/office/drawing/2014/main" id="{AD2014F9-FA84-4549-A037-1B90F76C481C}"/>
              </a:ext>
            </a:extLst>
          </p:cNvPr>
          <p:cNvSpPr>
            <a:spLocks noGrp="1"/>
          </p:cNvSpPr>
          <p:nvPr>
            <p:ph type="pic" sz="quarter" idx="14" hasCustomPrompt="1"/>
          </p:nvPr>
        </p:nvSpPr>
        <p:spPr>
          <a:xfrm>
            <a:off x="6256012" y="4716860"/>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8" name="Picture Placeholder 17">
            <a:extLst>
              <a:ext uri="{FF2B5EF4-FFF2-40B4-BE49-F238E27FC236}">
                <a16:creationId xmlns:a16="http://schemas.microsoft.com/office/drawing/2014/main" id="{738C6C84-91B9-4168-B406-07485939AAC1}"/>
              </a:ext>
            </a:extLst>
          </p:cNvPr>
          <p:cNvSpPr>
            <a:spLocks noGrp="1"/>
          </p:cNvSpPr>
          <p:nvPr>
            <p:ph type="pic" sz="quarter" idx="13" hasCustomPrompt="1"/>
          </p:nvPr>
        </p:nvSpPr>
        <p:spPr>
          <a:xfrm>
            <a:off x="8061948" y="4443398"/>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6" name="Picture Placeholder 15">
            <a:extLst>
              <a:ext uri="{FF2B5EF4-FFF2-40B4-BE49-F238E27FC236}">
                <a16:creationId xmlns:a16="http://schemas.microsoft.com/office/drawing/2014/main" id="{0DC84FDF-3903-424B-AC17-72E8CEF61EC9}"/>
              </a:ext>
            </a:extLst>
          </p:cNvPr>
          <p:cNvSpPr>
            <a:spLocks noGrp="1"/>
          </p:cNvSpPr>
          <p:nvPr>
            <p:ph type="pic" sz="quarter" idx="12" hasCustomPrompt="1"/>
          </p:nvPr>
        </p:nvSpPr>
        <p:spPr>
          <a:xfrm>
            <a:off x="9867883" y="4443398"/>
            <a:ext cx="1485917" cy="1474390"/>
          </a:xfrm>
          <a:custGeom>
            <a:avLst/>
            <a:gdLst>
              <a:gd name="connsiteX0" fmla="*/ 0 w 1485917"/>
              <a:gd name="connsiteY0" fmla="*/ 0 h 1474390"/>
              <a:gd name="connsiteX1" fmla="*/ 1240180 w 1485917"/>
              <a:gd name="connsiteY1" fmla="*/ 0 h 1474390"/>
              <a:gd name="connsiteX2" fmla="*/ 1485917 w 1485917"/>
              <a:gd name="connsiteY2" fmla="*/ 245737 h 1474390"/>
              <a:gd name="connsiteX3" fmla="*/ 1485917 w 1485917"/>
              <a:gd name="connsiteY3" fmla="*/ 1474390 h 1474390"/>
              <a:gd name="connsiteX4" fmla="*/ 0 w 1485917"/>
              <a:gd name="connsiteY4" fmla="*/ 1474390 h 1474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5917" h="1474390">
                <a:moveTo>
                  <a:pt x="0" y="0"/>
                </a:moveTo>
                <a:lnTo>
                  <a:pt x="1240180" y="0"/>
                </a:lnTo>
                <a:cubicBezTo>
                  <a:pt x="1375897" y="0"/>
                  <a:pt x="1485917" y="110020"/>
                  <a:pt x="1485917" y="245737"/>
                </a:cubicBezTo>
                <a:lnTo>
                  <a:pt x="1485917" y="1474390"/>
                </a:lnTo>
                <a:lnTo>
                  <a:pt x="0" y="1474390"/>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33283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250" fill="hold"/>
                                        <p:tgtEl>
                                          <p:spTgt spid="26"/>
                                        </p:tgtEl>
                                        <p:attrNameLst>
                                          <p:attrName>ppt_x</p:attrName>
                                        </p:attrNameLst>
                                      </p:cBhvr>
                                      <p:tavLst>
                                        <p:tav tm="0">
                                          <p:val>
                                            <p:strVal val="0-#ppt_w/2"/>
                                          </p:val>
                                        </p:tav>
                                        <p:tav tm="100000">
                                          <p:val>
                                            <p:strVal val="#ppt_x"/>
                                          </p:val>
                                        </p:tav>
                                      </p:tavLst>
                                    </p:anim>
                                    <p:anim calcmode="lin" valueType="num">
                                      <p:cBhvr additive="base">
                                        <p:cTn id="8" dur="125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250" fill="hold"/>
                                        <p:tgtEl>
                                          <p:spTgt spid="24"/>
                                        </p:tgtEl>
                                        <p:attrNameLst>
                                          <p:attrName>ppt_x</p:attrName>
                                        </p:attrNameLst>
                                      </p:cBhvr>
                                      <p:tavLst>
                                        <p:tav tm="0">
                                          <p:val>
                                            <p:strVal val="0-#ppt_w/2"/>
                                          </p:val>
                                        </p:tav>
                                        <p:tav tm="100000">
                                          <p:val>
                                            <p:strVal val="#ppt_x"/>
                                          </p:val>
                                        </p:tav>
                                      </p:tavLst>
                                    </p:anim>
                                    <p:anim calcmode="lin" valueType="num">
                                      <p:cBhvr additive="base">
                                        <p:cTn id="12" dur="125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0-#ppt_w/2"/>
                                          </p:val>
                                        </p:tav>
                                        <p:tav tm="100000">
                                          <p:val>
                                            <p:strVal val="#ppt_x"/>
                                          </p:val>
                                        </p:tav>
                                      </p:tavLst>
                                    </p:anim>
                                    <p:anim calcmode="lin" valueType="num">
                                      <p:cBhvr additive="base">
                                        <p:cTn id="16" dur="125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250" fill="hold"/>
                                        <p:tgtEl>
                                          <p:spTgt spid="20"/>
                                        </p:tgtEl>
                                        <p:attrNameLst>
                                          <p:attrName>ppt_x</p:attrName>
                                        </p:attrNameLst>
                                      </p:cBhvr>
                                      <p:tavLst>
                                        <p:tav tm="0">
                                          <p:val>
                                            <p:strVal val="1+#ppt_w/2"/>
                                          </p:val>
                                        </p:tav>
                                        <p:tav tm="100000">
                                          <p:val>
                                            <p:strVal val="#ppt_x"/>
                                          </p:val>
                                        </p:tav>
                                      </p:tavLst>
                                    </p:anim>
                                    <p:anim calcmode="lin" valueType="num">
                                      <p:cBhvr additive="base">
                                        <p:cTn id="20" dur="125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250" fill="hold"/>
                                        <p:tgtEl>
                                          <p:spTgt spid="18"/>
                                        </p:tgtEl>
                                        <p:attrNameLst>
                                          <p:attrName>ppt_x</p:attrName>
                                        </p:attrNameLst>
                                      </p:cBhvr>
                                      <p:tavLst>
                                        <p:tav tm="0">
                                          <p:val>
                                            <p:strVal val="1+#ppt_w/2"/>
                                          </p:val>
                                        </p:tav>
                                        <p:tav tm="100000">
                                          <p:val>
                                            <p:strVal val="#ppt_x"/>
                                          </p:val>
                                        </p:tav>
                                      </p:tavLst>
                                    </p:anim>
                                    <p:anim calcmode="lin" valueType="num">
                                      <p:cBhvr additive="base">
                                        <p:cTn id="24" dur="125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decel="10000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250" fill="hold"/>
                                        <p:tgtEl>
                                          <p:spTgt spid="16"/>
                                        </p:tgtEl>
                                        <p:attrNameLst>
                                          <p:attrName>ppt_x</p:attrName>
                                        </p:attrNameLst>
                                      </p:cBhvr>
                                      <p:tavLst>
                                        <p:tav tm="0">
                                          <p:val>
                                            <p:strVal val="1+#ppt_w/2"/>
                                          </p:val>
                                        </p:tav>
                                        <p:tav tm="100000">
                                          <p:val>
                                            <p:strVal val="#ppt_x"/>
                                          </p:val>
                                        </p:tav>
                                      </p:tavLst>
                                    </p:anim>
                                    <p:anim calcmode="lin" valueType="num">
                                      <p:cBhvr additive="base">
                                        <p:cTn id="28" dur="125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1" decel="10000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250" fill="hold"/>
                                        <p:tgtEl>
                                          <p:spTgt spid="12"/>
                                        </p:tgtEl>
                                        <p:attrNameLst>
                                          <p:attrName>ppt_x</p:attrName>
                                        </p:attrNameLst>
                                      </p:cBhvr>
                                      <p:tavLst>
                                        <p:tav tm="0">
                                          <p:val>
                                            <p:strVal val="#ppt_x"/>
                                          </p:val>
                                        </p:tav>
                                        <p:tav tm="100000">
                                          <p:val>
                                            <p:strVal val="#ppt_x"/>
                                          </p:val>
                                        </p:tav>
                                      </p:tavLst>
                                    </p:anim>
                                    <p:anim calcmode="lin" valueType="num">
                                      <p:cBhvr additive="base">
                                        <p:cTn id="32" dur="125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1250" fill="hold"/>
                                        <p:tgtEl>
                                          <p:spTgt spid="14"/>
                                        </p:tgtEl>
                                        <p:attrNameLst>
                                          <p:attrName>ppt_x</p:attrName>
                                        </p:attrNameLst>
                                      </p:cBhvr>
                                      <p:tavLst>
                                        <p:tav tm="0">
                                          <p:val>
                                            <p:strVal val="#ppt_x"/>
                                          </p:val>
                                        </p:tav>
                                        <p:tav tm="100000">
                                          <p:val>
                                            <p:strVal val="#ppt_x"/>
                                          </p:val>
                                        </p:tav>
                                      </p:tavLst>
                                    </p:anim>
                                    <p:anim calcmode="lin" valueType="num">
                                      <p:cBhvr additive="base">
                                        <p:cTn id="36" dur="125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12" grpId="0" animBg="1"/>
      <p:bldP spid="24" grpId="0" animBg="1"/>
      <p:bldP spid="22" grpId="0" animBg="1"/>
      <p:bldP spid="20" grpId="0" animBg="1"/>
      <p:bldP spid="18"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76821DCC-D00A-2447-BC1F-F99E6E2A38BD}"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42494166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chemeClr val="bg1">
            <a:alpha val="2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566FE08D-28F1-4FEA-AEAA-139DF855DC3A}"/>
              </a:ext>
            </a:extLst>
          </p:cNvPr>
          <p:cNvSpPr>
            <a:spLocks noGrp="1"/>
          </p:cNvSpPr>
          <p:nvPr>
            <p:ph type="pic" sz="quarter" idx="10" hasCustomPrompt="1"/>
          </p:nvPr>
        </p:nvSpPr>
        <p:spPr>
          <a:xfrm>
            <a:off x="6095999" y="-2008060"/>
            <a:ext cx="6096000" cy="5200962"/>
          </a:xfrm>
          <a:custGeom>
            <a:avLst/>
            <a:gdLst>
              <a:gd name="connsiteX0" fmla="*/ 807865 w 6096000"/>
              <a:gd name="connsiteY0" fmla="*/ 0 h 5200962"/>
              <a:gd name="connsiteX1" fmla="*/ 6096000 w 6096000"/>
              <a:gd name="connsiteY1" fmla="*/ 0 h 5200962"/>
              <a:gd name="connsiteX2" fmla="*/ 6096000 w 6096000"/>
              <a:gd name="connsiteY2" fmla="*/ 4393097 h 5200962"/>
              <a:gd name="connsiteX3" fmla="*/ 5288135 w 6096000"/>
              <a:gd name="connsiteY3" fmla="*/ 5200962 h 5200962"/>
              <a:gd name="connsiteX4" fmla="*/ 0 w 6096000"/>
              <a:gd name="connsiteY4" fmla="*/ 5200962 h 5200962"/>
              <a:gd name="connsiteX5" fmla="*/ 0 w 6096000"/>
              <a:gd name="connsiteY5" fmla="*/ 807865 h 5200962"/>
              <a:gd name="connsiteX6" fmla="*/ 807865 w 6096000"/>
              <a:gd name="connsiteY6" fmla="*/ 0 h 52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200962">
                <a:moveTo>
                  <a:pt x="807865" y="0"/>
                </a:moveTo>
                <a:lnTo>
                  <a:pt x="6096000" y="0"/>
                </a:lnTo>
                <a:lnTo>
                  <a:pt x="6096000" y="4393097"/>
                </a:lnTo>
                <a:cubicBezTo>
                  <a:pt x="6096000" y="4839269"/>
                  <a:pt x="5734307" y="5200962"/>
                  <a:pt x="5288135" y="5200962"/>
                </a:cubicBezTo>
                <a:lnTo>
                  <a:pt x="0" y="5200962"/>
                </a:lnTo>
                <a:lnTo>
                  <a:pt x="0" y="807865"/>
                </a:lnTo>
                <a:cubicBezTo>
                  <a:pt x="0" y="361693"/>
                  <a:pt x="361693" y="0"/>
                  <a:pt x="807865"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A89E2E40-72CD-4BAF-A038-98E34A470C29}"/>
              </a:ext>
            </a:extLst>
          </p:cNvPr>
          <p:cNvSpPr>
            <a:spLocks noGrp="1"/>
          </p:cNvSpPr>
          <p:nvPr>
            <p:ph type="pic" sz="quarter" idx="11" hasCustomPrompt="1"/>
          </p:nvPr>
        </p:nvSpPr>
        <p:spPr>
          <a:xfrm>
            <a:off x="-1" y="4811843"/>
            <a:ext cx="6096000" cy="5200962"/>
          </a:xfrm>
          <a:custGeom>
            <a:avLst/>
            <a:gdLst>
              <a:gd name="connsiteX0" fmla="*/ 807865 w 6096000"/>
              <a:gd name="connsiteY0" fmla="*/ 0 h 5200962"/>
              <a:gd name="connsiteX1" fmla="*/ 6096000 w 6096000"/>
              <a:gd name="connsiteY1" fmla="*/ 0 h 5200962"/>
              <a:gd name="connsiteX2" fmla="*/ 6096000 w 6096000"/>
              <a:gd name="connsiteY2" fmla="*/ 4393097 h 5200962"/>
              <a:gd name="connsiteX3" fmla="*/ 5288135 w 6096000"/>
              <a:gd name="connsiteY3" fmla="*/ 5200962 h 5200962"/>
              <a:gd name="connsiteX4" fmla="*/ 0 w 6096000"/>
              <a:gd name="connsiteY4" fmla="*/ 5200962 h 5200962"/>
              <a:gd name="connsiteX5" fmla="*/ 0 w 6096000"/>
              <a:gd name="connsiteY5" fmla="*/ 807865 h 5200962"/>
              <a:gd name="connsiteX6" fmla="*/ 807865 w 6096000"/>
              <a:gd name="connsiteY6" fmla="*/ 0 h 52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200962">
                <a:moveTo>
                  <a:pt x="807865" y="0"/>
                </a:moveTo>
                <a:lnTo>
                  <a:pt x="6096000" y="0"/>
                </a:lnTo>
                <a:lnTo>
                  <a:pt x="6096000" y="4393097"/>
                </a:lnTo>
                <a:cubicBezTo>
                  <a:pt x="6096000" y="4839269"/>
                  <a:pt x="5734307" y="5200962"/>
                  <a:pt x="5288135" y="5200962"/>
                </a:cubicBezTo>
                <a:lnTo>
                  <a:pt x="0" y="5200962"/>
                </a:lnTo>
                <a:lnTo>
                  <a:pt x="0" y="807865"/>
                </a:lnTo>
                <a:cubicBezTo>
                  <a:pt x="0" y="361693"/>
                  <a:pt x="361693" y="0"/>
                  <a:pt x="807865" y="0"/>
                </a:cubicBez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495230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ppt_x"/>
                                          </p:val>
                                        </p:tav>
                                        <p:tav tm="100000">
                                          <p:val>
                                            <p:strVal val="#ppt_x"/>
                                          </p:val>
                                        </p:tav>
                                      </p:tavLst>
                                    </p:anim>
                                    <p:anim calcmode="lin" valueType="num">
                                      <p:cBhvr additive="base">
                                        <p:cTn id="12"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7842AE3-3628-464A-862F-88A2E9377F18}"/>
              </a:ext>
            </a:extLst>
          </p:cNvPr>
          <p:cNvSpPr>
            <a:spLocks noGrp="1"/>
          </p:cNvSpPr>
          <p:nvPr>
            <p:ph type="pic" sz="quarter" idx="10" hasCustomPrompt="1"/>
          </p:nvPr>
        </p:nvSpPr>
        <p:spPr>
          <a:xfrm>
            <a:off x="125824" y="1420639"/>
            <a:ext cx="3393487" cy="3737918"/>
          </a:xfrm>
          <a:custGeom>
            <a:avLst/>
            <a:gdLst>
              <a:gd name="connsiteX0" fmla="*/ 0 w 3393487"/>
              <a:gd name="connsiteY0" fmla="*/ 0 h 3737918"/>
              <a:gd name="connsiteX1" fmla="*/ 3393487 w 3393487"/>
              <a:gd name="connsiteY1" fmla="*/ 0 h 3737918"/>
              <a:gd name="connsiteX2" fmla="*/ 3393487 w 3393487"/>
              <a:gd name="connsiteY2" fmla="*/ 3737918 h 3737918"/>
              <a:gd name="connsiteX3" fmla="*/ 0 w 3393487"/>
              <a:gd name="connsiteY3" fmla="*/ 3737918 h 3737918"/>
            </a:gdLst>
            <a:ahLst/>
            <a:cxnLst>
              <a:cxn ang="0">
                <a:pos x="connsiteX0" y="connsiteY0"/>
              </a:cxn>
              <a:cxn ang="0">
                <a:pos x="connsiteX1" y="connsiteY1"/>
              </a:cxn>
              <a:cxn ang="0">
                <a:pos x="connsiteX2" y="connsiteY2"/>
              </a:cxn>
              <a:cxn ang="0">
                <a:pos x="connsiteX3" y="connsiteY3"/>
              </a:cxn>
            </a:cxnLst>
            <a:rect l="l" t="t" r="r" b="b"/>
            <a:pathLst>
              <a:path w="3393487" h="3737918">
                <a:moveTo>
                  <a:pt x="0" y="0"/>
                </a:moveTo>
                <a:lnTo>
                  <a:pt x="3393487" y="0"/>
                </a:lnTo>
                <a:lnTo>
                  <a:pt x="3393487" y="3737918"/>
                </a:lnTo>
                <a:lnTo>
                  <a:pt x="0" y="3737918"/>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77790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17C16E84-DC49-4CD8-9911-D680F9730E6F}"/>
              </a:ext>
            </a:extLst>
          </p:cNvPr>
          <p:cNvSpPr>
            <a:spLocks noGrp="1"/>
          </p:cNvSpPr>
          <p:nvPr>
            <p:ph type="pic" sz="quarter" idx="15" hasCustomPrompt="1"/>
          </p:nvPr>
        </p:nvSpPr>
        <p:spPr>
          <a:xfrm>
            <a:off x="5447112" y="4697808"/>
            <a:ext cx="2741454" cy="1474392"/>
          </a:xfrm>
          <a:custGeom>
            <a:avLst/>
            <a:gdLst>
              <a:gd name="connsiteX0" fmla="*/ 0 w 2741454"/>
              <a:gd name="connsiteY0" fmla="*/ 0 h 1474392"/>
              <a:gd name="connsiteX1" fmla="*/ 2741454 w 2741454"/>
              <a:gd name="connsiteY1" fmla="*/ 0 h 1474392"/>
              <a:gd name="connsiteX2" fmla="*/ 2741454 w 2741454"/>
              <a:gd name="connsiteY2" fmla="*/ 1213292 h 1474392"/>
              <a:gd name="connsiteX3" fmla="*/ 2480354 w 2741454"/>
              <a:gd name="connsiteY3" fmla="*/ 1474392 h 1474392"/>
              <a:gd name="connsiteX4" fmla="*/ 0 w 2741454"/>
              <a:gd name="connsiteY4" fmla="*/ 1474392 h 147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1454" h="1474392">
                <a:moveTo>
                  <a:pt x="0" y="0"/>
                </a:moveTo>
                <a:lnTo>
                  <a:pt x="2741454" y="0"/>
                </a:lnTo>
                <a:lnTo>
                  <a:pt x="2741454" y="1213292"/>
                </a:lnTo>
                <a:cubicBezTo>
                  <a:pt x="2741454" y="1357494"/>
                  <a:pt x="2624556" y="1474392"/>
                  <a:pt x="2480354" y="1474392"/>
                </a:cubicBezTo>
                <a:lnTo>
                  <a:pt x="0" y="1474392"/>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8" name="Picture Placeholder 17">
            <a:extLst>
              <a:ext uri="{FF2B5EF4-FFF2-40B4-BE49-F238E27FC236}">
                <a16:creationId xmlns:a16="http://schemas.microsoft.com/office/drawing/2014/main" id="{913FF35A-F50F-42A8-9F91-1298A6A8D03C}"/>
              </a:ext>
            </a:extLst>
          </p:cNvPr>
          <p:cNvSpPr>
            <a:spLocks noGrp="1"/>
          </p:cNvSpPr>
          <p:nvPr>
            <p:ph type="pic" sz="quarter" idx="14" hasCustomPrompt="1"/>
          </p:nvPr>
        </p:nvSpPr>
        <p:spPr>
          <a:xfrm>
            <a:off x="3661718" y="4697808"/>
            <a:ext cx="1370721" cy="1474392"/>
          </a:xfrm>
          <a:custGeom>
            <a:avLst/>
            <a:gdLst>
              <a:gd name="connsiteX0" fmla="*/ 0 w 1370721"/>
              <a:gd name="connsiteY0" fmla="*/ 0 h 1474392"/>
              <a:gd name="connsiteX1" fmla="*/ 1370721 w 1370721"/>
              <a:gd name="connsiteY1" fmla="*/ 0 h 1474392"/>
              <a:gd name="connsiteX2" fmla="*/ 1370721 w 1370721"/>
              <a:gd name="connsiteY2" fmla="*/ 1474392 h 1474392"/>
              <a:gd name="connsiteX3" fmla="*/ 228458 w 1370721"/>
              <a:gd name="connsiteY3" fmla="*/ 1474392 h 1474392"/>
              <a:gd name="connsiteX4" fmla="*/ 0 w 1370721"/>
              <a:gd name="connsiteY4" fmla="*/ 1245934 h 14743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0721" h="1474392">
                <a:moveTo>
                  <a:pt x="0" y="0"/>
                </a:moveTo>
                <a:lnTo>
                  <a:pt x="1370721" y="0"/>
                </a:lnTo>
                <a:lnTo>
                  <a:pt x="1370721" y="1474392"/>
                </a:lnTo>
                <a:lnTo>
                  <a:pt x="228458" y="1474392"/>
                </a:lnTo>
                <a:cubicBezTo>
                  <a:pt x="102284" y="1474392"/>
                  <a:pt x="0" y="1372108"/>
                  <a:pt x="0" y="1245934"/>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6" name="Picture Placeholder 15">
            <a:extLst>
              <a:ext uri="{FF2B5EF4-FFF2-40B4-BE49-F238E27FC236}">
                <a16:creationId xmlns:a16="http://schemas.microsoft.com/office/drawing/2014/main" id="{AF1E530A-12E1-41CC-B2FB-22C9998CC716}"/>
              </a:ext>
            </a:extLst>
          </p:cNvPr>
          <p:cNvSpPr>
            <a:spLocks noGrp="1"/>
          </p:cNvSpPr>
          <p:nvPr>
            <p:ph type="pic" sz="quarter" idx="13" hasCustomPrompt="1"/>
          </p:nvPr>
        </p:nvSpPr>
        <p:spPr>
          <a:xfrm>
            <a:off x="8499570" y="3341584"/>
            <a:ext cx="1919779" cy="1919779"/>
          </a:xfrm>
          <a:custGeom>
            <a:avLst/>
            <a:gdLst>
              <a:gd name="connsiteX0" fmla="*/ 0 w 1919779"/>
              <a:gd name="connsiteY0" fmla="*/ 0 h 1919779"/>
              <a:gd name="connsiteX1" fmla="*/ 1919779 w 1919779"/>
              <a:gd name="connsiteY1" fmla="*/ 0 h 1919779"/>
              <a:gd name="connsiteX2" fmla="*/ 1919779 w 1919779"/>
              <a:gd name="connsiteY2" fmla="*/ 1599809 h 1919779"/>
              <a:gd name="connsiteX3" fmla="*/ 1599809 w 1919779"/>
              <a:gd name="connsiteY3" fmla="*/ 1919779 h 1919779"/>
              <a:gd name="connsiteX4" fmla="*/ 0 w 1919779"/>
              <a:gd name="connsiteY4" fmla="*/ 1919779 h 1919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779" h="1919779">
                <a:moveTo>
                  <a:pt x="0" y="0"/>
                </a:moveTo>
                <a:lnTo>
                  <a:pt x="1919779" y="0"/>
                </a:lnTo>
                <a:lnTo>
                  <a:pt x="1919779" y="1599809"/>
                </a:lnTo>
                <a:cubicBezTo>
                  <a:pt x="1919779" y="1776524"/>
                  <a:pt x="1776524" y="1919779"/>
                  <a:pt x="1599809" y="1919779"/>
                </a:cubicBezTo>
                <a:lnTo>
                  <a:pt x="0" y="1919779"/>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4" name="Picture Placeholder 13">
            <a:extLst>
              <a:ext uri="{FF2B5EF4-FFF2-40B4-BE49-F238E27FC236}">
                <a16:creationId xmlns:a16="http://schemas.microsoft.com/office/drawing/2014/main" id="{B4FB5D0E-6DEE-45AB-8A73-5F06CF979CCB}"/>
              </a:ext>
            </a:extLst>
          </p:cNvPr>
          <p:cNvSpPr>
            <a:spLocks noGrp="1"/>
          </p:cNvSpPr>
          <p:nvPr>
            <p:ph type="pic" sz="quarter" idx="12" hasCustomPrompt="1"/>
          </p:nvPr>
        </p:nvSpPr>
        <p:spPr>
          <a:xfrm>
            <a:off x="6184310" y="2371030"/>
            <a:ext cx="2004255" cy="1900584"/>
          </a:xfrm>
          <a:custGeom>
            <a:avLst/>
            <a:gdLst>
              <a:gd name="connsiteX0" fmla="*/ 0 w 2004255"/>
              <a:gd name="connsiteY0" fmla="*/ 0 h 1900584"/>
              <a:gd name="connsiteX1" fmla="*/ 1687485 w 2004255"/>
              <a:gd name="connsiteY1" fmla="*/ 0 h 1900584"/>
              <a:gd name="connsiteX2" fmla="*/ 2004255 w 2004255"/>
              <a:gd name="connsiteY2" fmla="*/ 316770 h 1900584"/>
              <a:gd name="connsiteX3" fmla="*/ 2004255 w 2004255"/>
              <a:gd name="connsiteY3" fmla="*/ 1900584 h 1900584"/>
              <a:gd name="connsiteX4" fmla="*/ 0 w 2004255"/>
              <a:gd name="connsiteY4" fmla="*/ 1900584 h 190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55" h="1900584">
                <a:moveTo>
                  <a:pt x="0" y="0"/>
                </a:moveTo>
                <a:lnTo>
                  <a:pt x="1687485" y="0"/>
                </a:lnTo>
                <a:cubicBezTo>
                  <a:pt x="1862432" y="0"/>
                  <a:pt x="2004255" y="141823"/>
                  <a:pt x="2004255" y="316770"/>
                </a:cubicBezTo>
                <a:lnTo>
                  <a:pt x="2004255" y="1900584"/>
                </a:lnTo>
                <a:lnTo>
                  <a:pt x="0" y="1900584"/>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2" name="Picture Placeholder 11">
            <a:extLst>
              <a:ext uri="{FF2B5EF4-FFF2-40B4-BE49-F238E27FC236}">
                <a16:creationId xmlns:a16="http://schemas.microsoft.com/office/drawing/2014/main" id="{655AE33A-D33E-4D5C-BE66-EFA55515C474}"/>
              </a:ext>
            </a:extLst>
          </p:cNvPr>
          <p:cNvSpPr>
            <a:spLocks noGrp="1"/>
          </p:cNvSpPr>
          <p:nvPr>
            <p:ph type="pic" sz="quarter" idx="11" hasCustomPrompt="1"/>
          </p:nvPr>
        </p:nvSpPr>
        <p:spPr>
          <a:xfrm>
            <a:off x="1772653" y="3341584"/>
            <a:ext cx="1474392" cy="1474392"/>
          </a:xfrm>
          <a:custGeom>
            <a:avLst/>
            <a:gdLst>
              <a:gd name="connsiteX0" fmla="*/ 245737 w 1474392"/>
              <a:gd name="connsiteY0" fmla="*/ 0 h 1474392"/>
              <a:gd name="connsiteX1" fmla="*/ 1474392 w 1474392"/>
              <a:gd name="connsiteY1" fmla="*/ 0 h 1474392"/>
              <a:gd name="connsiteX2" fmla="*/ 1474392 w 1474392"/>
              <a:gd name="connsiteY2" fmla="*/ 1474392 h 1474392"/>
              <a:gd name="connsiteX3" fmla="*/ 0 w 1474392"/>
              <a:gd name="connsiteY3" fmla="*/ 1474392 h 1474392"/>
              <a:gd name="connsiteX4" fmla="*/ 0 w 1474392"/>
              <a:gd name="connsiteY4" fmla="*/ 245737 h 1474392"/>
              <a:gd name="connsiteX5" fmla="*/ 245737 w 1474392"/>
              <a:gd name="connsiteY5" fmla="*/ 0 h 147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392" h="1474392">
                <a:moveTo>
                  <a:pt x="245737" y="0"/>
                </a:moveTo>
                <a:lnTo>
                  <a:pt x="1474392" y="0"/>
                </a:lnTo>
                <a:lnTo>
                  <a:pt x="1474392" y="1474392"/>
                </a:lnTo>
                <a:lnTo>
                  <a:pt x="0" y="1474392"/>
                </a:lnTo>
                <a:lnTo>
                  <a:pt x="0" y="245737"/>
                </a:lnTo>
                <a:cubicBezTo>
                  <a:pt x="0" y="110020"/>
                  <a:pt x="110020" y="0"/>
                  <a:pt x="245737" y="0"/>
                </a:cubicBez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0BFC80A4-2DE5-4CA9-99CE-FE94E974BF67}"/>
              </a:ext>
            </a:extLst>
          </p:cNvPr>
          <p:cNvSpPr>
            <a:spLocks noGrp="1"/>
          </p:cNvSpPr>
          <p:nvPr>
            <p:ph type="pic" sz="quarter" idx="10" hasCustomPrompt="1"/>
          </p:nvPr>
        </p:nvSpPr>
        <p:spPr>
          <a:xfrm>
            <a:off x="3661719" y="2060029"/>
            <a:ext cx="2211587" cy="2211587"/>
          </a:xfrm>
          <a:custGeom>
            <a:avLst/>
            <a:gdLst>
              <a:gd name="connsiteX0" fmla="*/ 368605 w 2211587"/>
              <a:gd name="connsiteY0" fmla="*/ 0 h 2211587"/>
              <a:gd name="connsiteX1" fmla="*/ 2211587 w 2211587"/>
              <a:gd name="connsiteY1" fmla="*/ 0 h 2211587"/>
              <a:gd name="connsiteX2" fmla="*/ 2211587 w 2211587"/>
              <a:gd name="connsiteY2" fmla="*/ 2211587 h 2211587"/>
              <a:gd name="connsiteX3" fmla="*/ 0 w 2211587"/>
              <a:gd name="connsiteY3" fmla="*/ 2211587 h 2211587"/>
              <a:gd name="connsiteX4" fmla="*/ 0 w 2211587"/>
              <a:gd name="connsiteY4" fmla="*/ 368605 h 2211587"/>
              <a:gd name="connsiteX5" fmla="*/ 368605 w 2211587"/>
              <a:gd name="connsiteY5" fmla="*/ 0 h 221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11587" h="2211587">
                <a:moveTo>
                  <a:pt x="368605" y="0"/>
                </a:moveTo>
                <a:lnTo>
                  <a:pt x="2211587" y="0"/>
                </a:lnTo>
                <a:lnTo>
                  <a:pt x="2211587" y="2211587"/>
                </a:lnTo>
                <a:lnTo>
                  <a:pt x="0" y="2211587"/>
                </a:lnTo>
                <a:lnTo>
                  <a:pt x="0" y="368605"/>
                </a:lnTo>
                <a:cubicBezTo>
                  <a:pt x="0" y="165030"/>
                  <a:pt x="165030" y="0"/>
                  <a:pt x="368605"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5246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8" grpId="0" animBg="1"/>
      <p:bldP spid="16" grpId="0" animBg="1"/>
      <p:bldP spid="14" grpId="0" animBg="1"/>
      <p:bldP spid="12" grpId="0" animBg="1"/>
      <p:bldP spid="10"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DA1261A-C7DF-440D-B97F-B6F7D6FCBD2E}"/>
              </a:ext>
            </a:extLst>
          </p:cNvPr>
          <p:cNvSpPr>
            <a:spLocks noGrp="1"/>
          </p:cNvSpPr>
          <p:nvPr>
            <p:ph type="pic" sz="quarter" idx="11" hasCustomPrompt="1"/>
          </p:nvPr>
        </p:nvSpPr>
        <p:spPr>
          <a:xfrm>
            <a:off x="9194887" y="4851395"/>
            <a:ext cx="2997113" cy="2006605"/>
          </a:xfrm>
          <a:custGeom>
            <a:avLst/>
            <a:gdLst>
              <a:gd name="connsiteX0" fmla="*/ 334441 w 2997113"/>
              <a:gd name="connsiteY0" fmla="*/ 0 h 2006605"/>
              <a:gd name="connsiteX1" fmla="*/ 2997113 w 2997113"/>
              <a:gd name="connsiteY1" fmla="*/ 0 h 2006605"/>
              <a:gd name="connsiteX2" fmla="*/ 2997113 w 2997113"/>
              <a:gd name="connsiteY2" fmla="*/ 2006605 h 2006605"/>
              <a:gd name="connsiteX3" fmla="*/ 0 w 2997113"/>
              <a:gd name="connsiteY3" fmla="*/ 2006605 h 2006605"/>
              <a:gd name="connsiteX4" fmla="*/ 0 w 2997113"/>
              <a:gd name="connsiteY4" fmla="*/ 334441 h 2006605"/>
              <a:gd name="connsiteX5" fmla="*/ 334441 w 2997113"/>
              <a:gd name="connsiteY5" fmla="*/ 0 h 200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113" h="2006605">
                <a:moveTo>
                  <a:pt x="334441" y="0"/>
                </a:moveTo>
                <a:lnTo>
                  <a:pt x="2997113" y="0"/>
                </a:lnTo>
                <a:lnTo>
                  <a:pt x="2997113" y="2006605"/>
                </a:lnTo>
                <a:lnTo>
                  <a:pt x="0" y="2006605"/>
                </a:lnTo>
                <a:lnTo>
                  <a:pt x="0" y="334441"/>
                </a:lnTo>
                <a:cubicBezTo>
                  <a:pt x="0" y="149734"/>
                  <a:pt x="149734" y="0"/>
                  <a:pt x="334441"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6" name="Picture Placeholder 5">
            <a:extLst>
              <a:ext uri="{FF2B5EF4-FFF2-40B4-BE49-F238E27FC236}">
                <a16:creationId xmlns:a16="http://schemas.microsoft.com/office/drawing/2014/main" id="{24341BC1-5D8F-42BC-95C4-AD24C544E31C}"/>
              </a:ext>
            </a:extLst>
          </p:cNvPr>
          <p:cNvSpPr>
            <a:spLocks noGrp="1"/>
          </p:cNvSpPr>
          <p:nvPr>
            <p:ph type="pic" sz="quarter" idx="10" hasCustomPrompt="1"/>
          </p:nvPr>
        </p:nvSpPr>
        <p:spPr>
          <a:xfrm>
            <a:off x="838201" y="1028700"/>
            <a:ext cx="5530135" cy="3366837"/>
          </a:xfrm>
          <a:custGeom>
            <a:avLst/>
            <a:gdLst>
              <a:gd name="connsiteX0" fmla="*/ 0 w 5530135"/>
              <a:gd name="connsiteY0" fmla="*/ 0 h 3366837"/>
              <a:gd name="connsiteX1" fmla="*/ 4904846 w 5530135"/>
              <a:gd name="connsiteY1" fmla="*/ 0 h 3366837"/>
              <a:gd name="connsiteX2" fmla="*/ 5530135 w 5530135"/>
              <a:gd name="connsiteY2" fmla="*/ 625289 h 3366837"/>
              <a:gd name="connsiteX3" fmla="*/ 5530135 w 5530135"/>
              <a:gd name="connsiteY3" fmla="*/ 3366837 h 3366837"/>
              <a:gd name="connsiteX4" fmla="*/ 0 w 5530135"/>
              <a:gd name="connsiteY4" fmla="*/ 3366837 h 3366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0135" h="3366837">
                <a:moveTo>
                  <a:pt x="0" y="0"/>
                </a:moveTo>
                <a:lnTo>
                  <a:pt x="4904846" y="0"/>
                </a:lnTo>
                <a:cubicBezTo>
                  <a:pt x="5250184" y="0"/>
                  <a:pt x="5530135" y="279951"/>
                  <a:pt x="5530135" y="625289"/>
                </a:cubicBezTo>
                <a:lnTo>
                  <a:pt x="5530135" y="3366837"/>
                </a:lnTo>
                <a:lnTo>
                  <a:pt x="0" y="3366837"/>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667864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250" fill="hold"/>
                                        <p:tgtEl>
                                          <p:spTgt spid="8"/>
                                        </p:tgtEl>
                                        <p:attrNameLst>
                                          <p:attrName>ppt_x</p:attrName>
                                        </p:attrNameLst>
                                      </p:cBhvr>
                                      <p:tavLst>
                                        <p:tav tm="0">
                                          <p:val>
                                            <p:strVal val="1+#ppt_w/2"/>
                                          </p:val>
                                        </p:tav>
                                        <p:tav tm="100000">
                                          <p:val>
                                            <p:strVal val="#ppt_x"/>
                                          </p:val>
                                        </p:tav>
                                      </p:tavLst>
                                    </p:anim>
                                    <p:anim calcmode="lin" valueType="num">
                                      <p:cBhvr additive="base">
                                        <p:cTn id="12"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31AADD2-C7D1-48BF-BFB9-D1CAED05A927}"/>
              </a:ext>
            </a:extLst>
          </p:cNvPr>
          <p:cNvSpPr>
            <a:spLocks noGrp="1"/>
          </p:cNvSpPr>
          <p:nvPr>
            <p:ph type="pic" sz="quarter" idx="12" hasCustomPrompt="1"/>
          </p:nvPr>
        </p:nvSpPr>
        <p:spPr>
          <a:xfrm>
            <a:off x="9700532" y="4977106"/>
            <a:ext cx="1124274" cy="1195094"/>
          </a:xfrm>
          <a:custGeom>
            <a:avLst/>
            <a:gdLst>
              <a:gd name="connsiteX0" fmla="*/ 0 w 1124274"/>
              <a:gd name="connsiteY0" fmla="*/ 0 h 1195094"/>
              <a:gd name="connsiteX1" fmla="*/ 1124274 w 1124274"/>
              <a:gd name="connsiteY1" fmla="*/ 0 h 1195094"/>
              <a:gd name="connsiteX2" fmla="*/ 1124274 w 1124274"/>
              <a:gd name="connsiteY2" fmla="*/ 1057674 h 1195094"/>
              <a:gd name="connsiteX3" fmla="*/ 986854 w 1124274"/>
              <a:gd name="connsiteY3" fmla="*/ 1195094 h 1195094"/>
              <a:gd name="connsiteX4" fmla="*/ 0 w 1124274"/>
              <a:gd name="connsiteY4" fmla="*/ 1195094 h 119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74" h="1195094">
                <a:moveTo>
                  <a:pt x="0" y="0"/>
                </a:moveTo>
                <a:lnTo>
                  <a:pt x="1124274" y="0"/>
                </a:lnTo>
                <a:lnTo>
                  <a:pt x="1124274" y="1057674"/>
                </a:lnTo>
                <a:cubicBezTo>
                  <a:pt x="1124274" y="1133569"/>
                  <a:pt x="1062749" y="1195094"/>
                  <a:pt x="986854" y="1195094"/>
                </a:cubicBezTo>
                <a:lnTo>
                  <a:pt x="0" y="1195094"/>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9" name="Picture Placeholder 8">
            <a:extLst>
              <a:ext uri="{FF2B5EF4-FFF2-40B4-BE49-F238E27FC236}">
                <a16:creationId xmlns:a16="http://schemas.microsoft.com/office/drawing/2014/main" id="{3012D85C-AEBF-4D21-B882-8102EF3383DD}"/>
              </a:ext>
            </a:extLst>
          </p:cNvPr>
          <p:cNvSpPr>
            <a:spLocks noGrp="1"/>
          </p:cNvSpPr>
          <p:nvPr>
            <p:ph type="pic" sz="quarter" idx="11" hasCustomPrompt="1"/>
          </p:nvPr>
        </p:nvSpPr>
        <p:spPr>
          <a:xfrm>
            <a:off x="9700532" y="3437214"/>
            <a:ext cx="1124274" cy="1195094"/>
          </a:xfrm>
          <a:custGeom>
            <a:avLst/>
            <a:gdLst>
              <a:gd name="connsiteX0" fmla="*/ 0 w 1124274"/>
              <a:gd name="connsiteY0" fmla="*/ 0 h 1195094"/>
              <a:gd name="connsiteX1" fmla="*/ 1124274 w 1124274"/>
              <a:gd name="connsiteY1" fmla="*/ 0 h 1195094"/>
              <a:gd name="connsiteX2" fmla="*/ 1124274 w 1124274"/>
              <a:gd name="connsiteY2" fmla="*/ 1057674 h 1195094"/>
              <a:gd name="connsiteX3" fmla="*/ 986854 w 1124274"/>
              <a:gd name="connsiteY3" fmla="*/ 1195094 h 1195094"/>
              <a:gd name="connsiteX4" fmla="*/ 0 w 1124274"/>
              <a:gd name="connsiteY4" fmla="*/ 1195094 h 119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74" h="1195094">
                <a:moveTo>
                  <a:pt x="0" y="0"/>
                </a:moveTo>
                <a:lnTo>
                  <a:pt x="1124274" y="0"/>
                </a:lnTo>
                <a:lnTo>
                  <a:pt x="1124274" y="1057674"/>
                </a:lnTo>
                <a:cubicBezTo>
                  <a:pt x="1124274" y="1133569"/>
                  <a:pt x="1062749" y="1195094"/>
                  <a:pt x="986854" y="1195094"/>
                </a:cubicBezTo>
                <a:lnTo>
                  <a:pt x="0" y="1195094"/>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7" name="Picture Placeholder 6">
            <a:extLst>
              <a:ext uri="{FF2B5EF4-FFF2-40B4-BE49-F238E27FC236}">
                <a16:creationId xmlns:a16="http://schemas.microsoft.com/office/drawing/2014/main" id="{12D5D6D5-B30F-44C0-A288-913E5CF713E5}"/>
              </a:ext>
            </a:extLst>
          </p:cNvPr>
          <p:cNvSpPr>
            <a:spLocks noGrp="1"/>
          </p:cNvSpPr>
          <p:nvPr>
            <p:ph type="pic" sz="quarter" idx="10" hasCustomPrompt="1"/>
          </p:nvPr>
        </p:nvSpPr>
        <p:spPr>
          <a:xfrm>
            <a:off x="6705185" y="3437215"/>
            <a:ext cx="2572911" cy="2734985"/>
          </a:xfrm>
          <a:custGeom>
            <a:avLst/>
            <a:gdLst>
              <a:gd name="connsiteX0" fmla="*/ 0 w 2572911"/>
              <a:gd name="connsiteY0" fmla="*/ 0 h 2734985"/>
              <a:gd name="connsiteX1" fmla="*/ 2572911 w 2572911"/>
              <a:gd name="connsiteY1" fmla="*/ 0 h 2734985"/>
              <a:gd name="connsiteX2" fmla="*/ 2572911 w 2572911"/>
              <a:gd name="connsiteY2" fmla="*/ 2420498 h 2734985"/>
              <a:gd name="connsiteX3" fmla="*/ 2258424 w 2572911"/>
              <a:gd name="connsiteY3" fmla="*/ 2734985 h 2734985"/>
              <a:gd name="connsiteX4" fmla="*/ 0 w 2572911"/>
              <a:gd name="connsiteY4" fmla="*/ 2734985 h 273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11" h="2734985">
                <a:moveTo>
                  <a:pt x="0" y="0"/>
                </a:moveTo>
                <a:lnTo>
                  <a:pt x="2572911" y="0"/>
                </a:lnTo>
                <a:lnTo>
                  <a:pt x="2572911" y="2420498"/>
                </a:lnTo>
                <a:cubicBezTo>
                  <a:pt x="2572911" y="2594184"/>
                  <a:pt x="2432110" y="2734985"/>
                  <a:pt x="2258424" y="2734985"/>
                </a:cubicBezTo>
                <a:lnTo>
                  <a:pt x="0" y="2734985"/>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3" name="Picture Placeholder 12">
            <a:extLst>
              <a:ext uri="{FF2B5EF4-FFF2-40B4-BE49-F238E27FC236}">
                <a16:creationId xmlns:a16="http://schemas.microsoft.com/office/drawing/2014/main" id="{14124DA4-7348-4C04-B4F1-29F6784D5FE8}"/>
              </a:ext>
            </a:extLst>
          </p:cNvPr>
          <p:cNvSpPr>
            <a:spLocks noGrp="1"/>
          </p:cNvSpPr>
          <p:nvPr>
            <p:ph type="pic" sz="quarter" idx="13" hasCustomPrompt="1"/>
          </p:nvPr>
        </p:nvSpPr>
        <p:spPr>
          <a:xfrm>
            <a:off x="9700532" y="1028700"/>
            <a:ext cx="1124274" cy="2063716"/>
          </a:xfrm>
          <a:custGeom>
            <a:avLst/>
            <a:gdLst>
              <a:gd name="connsiteX0" fmla="*/ 0 w 1124274"/>
              <a:gd name="connsiteY0" fmla="*/ 0 h 1195094"/>
              <a:gd name="connsiteX1" fmla="*/ 1124274 w 1124274"/>
              <a:gd name="connsiteY1" fmla="*/ 0 h 1195094"/>
              <a:gd name="connsiteX2" fmla="*/ 1124274 w 1124274"/>
              <a:gd name="connsiteY2" fmla="*/ 1057674 h 1195094"/>
              <a:gd name="connsiteX3" fmla="*/ 986854 w 1124274"/>
              <a:gd name="connsiteY3" fmla="*/ 1195094 h 1195094"/>
              <a:gd name="connsiteX4" fmla="*/ 0 w 1124274"/>
              <a:gd name="connsiteY4" fmla="*/ 1195094 h 1195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74" h="1195094">
                <a:moveTo>
                  <a:pt x="0" y="0"/>
                </a:moveTo>
                <a:lnTo>
                  <a:pt x="1124274" y="0"/>
                </a:lnTo>
                <a:lnTo>
                  <a:pt x="1124274" y="1057674"/>
                </a:lnTo>
                <a:cubicBezTo>
                  <a:pt x="1124274" y="1133569"/>
                  <a:pt x="1062749" y="1195094"/>
                  <a:pt x="986854" y="1195094"/>
                </a:cubicBezTo>
                <a:lnTo>
                  <a:pt x="0" y="1195094"/>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11173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7" grpId="0" animBg="1"/>
      <p:bldP spid="13" grpId="0" animBg="1"/>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F9AC1BE-91DA-4B0B-9C8C-12B0C3EED59D}"/>
              </a:ext>
            </a:extLst>
          </p:cNvPr>
          <p:cNvSpPr>
            <a:spLocks noGrp="1"/>
          </p:cNvSpPr>
          <p:nvPr>
            <p:ph type="pic" sz="quarter" idx="14" hasCustomPrompt="1"/>
          </p:nvPr>
        </p:nvSpPr>
        <p:spPr>
          <a:xfrm>
            <a:off x="10167938" y="3429001"/>
            <a:ext cx="2024063" cy="2024063"/>
          </a:xfrm>
          <a:custGeom>
            <a:avLst/>
            <a:gdLst>
              <a:gd name="connsiteX0" fmla="*/ 0 w 2024063"/>
              <a:gd name="connsiteY0" fmla="*/ 0 h 2024063"/>
              <a:gd name="connsiteX1" fmla="*/ 1686712 w 2024063"/>
              <a:gd name="connsiteY1" fmla="*/ 0 h 2024063"/>
              <a:gd name="connsiteX2" fmla="*/ 2024063 w 2024063"/>
              <a:gd name="connsiteY2" fmla="*/ 337351 h 2024063"/>
              <a:gd name="connsiteX3" fmla="*/ 2024063 w 2024063"/>
              <a:gd name="connsiteY3" fmla="*/ 2024063 h 2024063"/>
              <a:gd name="connsiteX4" fmla="*/ 0 w 2024063"/>
              <a:gd name="connsiteY4" fmla="*/ 2024063 h 202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024063">
                <a:moveTo>
                  <a:pt x="0" y="0"/>
                </a:moveTo>
                <a:lnTo>
                  <a:pt x="1686712" y="0"/>
                </a:lnTo>
                <a:cubicBezTo>
                  <a:pt x="1873026" y="0"/>
                  <a:pt x="2024063" y="151037"/>
                  <a:pt x="2024063" y="337351"/>
                </a:cubicBezTo>
                <a:lnTo>
                  <a:pt x="2024063" y="2024063"/>
                </a:lnTo>
                <a:lnTo>
                  <a:pt x="0" y="2024063"/>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5" name="Picture Placeholder 14">
            <a:extLst>
              <a:ext uri="{FF2B5EF4-FFF2-40B4-BE49-F238E27FC236}">
                <a16:creationId xmlns:a16="http://schemas.microsoft.com/office/drawing/2014/main" id="{012D5295-CFD7-4A59-A3DF-5824407294F5}"/>
              </a:ext>
            </a:extLst>
          </p:cNvPr>
          <p:cNvSpPr>
            <a:spLocks noGrp="1"/>
          </p:cNvSpPr>
          <p:nvPr>
            <p:ph type="pic" sz="quarter" idx="13" hasCustomPrompt="1"/>
          </p:nvPr>
        </p:nvSpPr>
        <p:spPr>
          <a:xfrm>
            <a:off x="7835503" y="3429001"/>
            <a:ext cx="2024063" cy="2024063"/>
          </a:xfrm>
          <a:custGeom>
            <a:avLst/>
            <a:gdLst>
              <a:gd name="connsiteX0" fmla="*/ 0 w 2024063"/>
              <a:gd name="connsiteY0" fmla="*/ 0 h 2024063"/>
              <a:gd name="connsiteX1" fmla="*/ 1686712 w 2024063"/>
              <a:gd name="connsiteY1" fmla="*/ 0 h 2024063"/>
              <a:gd name="connsiteX2" fmla="*/ 2024063 w 2024063"/>
              <a:gd name="connsiteY2" fmla="*/ 337351 h 2024063"/>
              <a:gd name="connsiteX3" fmla="*/ 2024063 w 2024063"/>
              <a:gd name="connsiteY3" fmla="*/ 2024063 h 2024063"/>
              <a:gd name="connsiteX4" fmla="*/ 0 w 2024063"/>
              <a:gd name="connsiteY4" fmla="*/ 2024063 h 202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024063">
                <a:moveTo>
                  <a:pt x="0" y="0"/>
                </a:moveTo>
                <a:lnTo>
                  <a:pt x="1686712" y="0"/>
                </a:lnTo>
                <a:cubicBezTo>
                  <a:pt x="1873026" y="0"/>
                  <a:pt x="2024063" y="151037"/>
                  <a:pt x="2024063" y="337351"/>
                </a:cubicBezTo>
                <a:lnTo>
                  <a:pt x="2024063" y="2024063"/>
                </a:lnTo>
                <a:lnTo>
                  <a:pt x="0" y="2024063"/>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3" name="Picture Placeholder 12">
            <a:extLst>
              <a:ext uri="{FF2B5EF4-FFF2-40B4-BE49-F238E27FC236}">
                <a16:creationId xmlns:a16="http://schemas.microsoft.com/office/drawing/2014/main" id="{3501A34C-73EE-4142-A4B5-A858FA479113}"/>
              </a:ext>
            </a:extLst>
          </p:cNvPr>
          <p:cNvSpPr>
            <a:spLocks noGrp="1"/>
          </p:cNvSpPr>
          <p:nvPr>
            <p:ph type="pic" sz="quarter" idx="12" hasCustomPrompt="1"/>
          </p:nvPr>
        </p:nvSpPr>
        <p:spPr>
          <a:xfrm>
            <a:off x="5503069" y="3429001"/>
            <a:ext cx="2024063" cy="2024063"/>
          </a:xfrm>
          <a:custGeom>
            <a:avLst/>
            <a:gdLst>
              <a:gd name="connsiteX0" fmla="*/ 0 w 2024063"/>
              <a:gd name="connsiteY0" fmla="*/ 0 h 2024063"/>
              <a:gd name="connsiteX1" fmla="*/ 1686712 w 2024063"/>
              <a:gd name="connsiteY1" fmla="*/ 0 h 2024063"/>
              <a:gd name="connsiteX2" fmla="*/ 2024063 w 2024063"/>
              <a:gd name="connsiteY2" fmla="*/ 337351 h 2024063"/>
              <a:gd name="connsiteX3" fmla="*/ 2024063 w 2024063"/>
              <a:gd name="connsiteY3" fmla="*/ 2024063 h 2024063"/>
              <a:gd name="connsiteX4" fmla="*/ 0 w 2024063"/>
              <a:gd name="connsiteY4" fmla="*/ 2024063 h 202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024063">
                <a:moveTo>
                  <a:pt x="0" y="0"/>
                </a:moveTo>
                <a:lnTo>
                  <a:pt x="1686712" y="0"/>
                </a:lnTo>
                <a:cubicBezTo>
                  <a:pt x="1873026" y="0"/>
                  <a:pt x="2024063" y="151037"/>
                  <a:pt x="2024063" y="337351"/>
                </a:cubicBezTo>
                <a:lnTo>
                  <a:pt x="2024063" y="2024063"/>
                </a:lnTo>
                <a:lnTo>
                  <a:pt x="0" y="2024063"/>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1" name="Picture Placeholder 10">
            <a:extLst>
              <a:ext uri="{FF2B5EF4-FFF2-40B4-BE49-F238E27FC236}">
                <a16:creationId xmlns:a16="http://schemas.microsoft.com/office/drawing/2014/main" id="{3AB2C199-5D3E-4DB2-8119-F152A70C04E6}"/>
              </a:ext>
            </a:extLst>
          </p:cNvPr>
          <p:cNvSpPr>
            <a:spLocks noGrp="1"/>
          </p:cNvSpPr>
          <p:nvPr>
            <p:ph type="pic" sz="quarter" idx="11" hasCustomPrompt="1"/>
          </p:nvPr>
        </p:nvSpPr>
        <p:spPr>
          <a:xfrm>
            <a:off x="3170635" y="3429001"/>
            <a:ext cx="2024063" cy="2024063"/>
          </a:xfrm>
          <a:custGeom>
            <a:avLst/>
            <a:gdLst>
              <a:gd name="connsiteX0" fmla="*/ 0 w 2024063"/>
              <a:gd name="connsiteY0" fmla="*/ 0 h 2024063"/>
              <a:gd name="connsiteX1" fmla="*/ 1686712 w 2024063"/>
              <a:gd name="connsiteY1" fmla="*/ 0 h 2024063"/>
              <a:gd name="connsiteX2" fmla="*/ 2024063 w 2024063"/>
              <a:gd name="connsiteY2" fmla="*/ 337351 h 2024063"/>
              <a:gd name="connsiteX3" fmla="*/ 2024063 w 2024063"/>
              <a:gd name="connsiteY3" fmla="*/ 2024063 h 2024063"/>
              <a:gd name="connsiteX4" fmla="*/ 0 w 2024063"/>
              <a:gd name="connsiteY4" fmla="*/ 2024063 h 202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024063">
                <a:moveTo>
                  <a:pt x="0" y="0"/>
                </a:moveTo>
                <a:lnTo>
                  <a:pt x="1686712" y="0"/>
                </a:lnTo>
                <a:cubicBezTo>
                  <a:pt x="1873026" y="0"/>
                  <a:pt x="2024063" y="151037"/>
                  <a:pt x="2024063" y="337351"/>
                </a:cubicBezTo>
                <a:lnTo>
                  <a:pt x="2024063" y="2024063"/>
                </a:lnTo>
                <a:lnTo>
                  <a:pt x="0" y="2024063"/>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9" name="Picture Placeholder 8">
            <a:extLst>
              <a:ext uri="{FF2B5EF4-FFF2-40B4-BE49-F238E27FC236}">
                <a16:creationId xmlns:a16="http://schemas.microsoft.com/office/drawing/2014/main" id="{693CE609-14EA-459A-97E1-5F47C7855E8B}"/>
              </a:ext>
            </a:extLst>
          </p:cNvPr>
          <p:cNvSpPr>
            <a:spLocks noGrp="1"/>
          </p:cNvSpPr>
          <p:nvPr>
            <p:ph type="pic" sz="quarter" idx="10" hasCustomPrompt="1"/>
          </p:nvPr>
        </p:nvSpPr>
        <p:spPr>
          <a:xfrm>
            <a:off x="838201" y="3429001"/>
            <a:ext cx="2024063" cy="2024063"/>
          </a:xfrm>
          <a:custGeom>
            <a:avLst/>
            <a:gdLst>
              <a:gd name="connsiteX0" fmla="*/ 0 w 2024063"/>
              <a:gd name="connsiteY0" fmla="*/ 0 h 2024063"/>
              <a:gd name="connsiteX1" fmla="*/ 1686712 w 2024063"/>
              <a:gd name="connsiteY1" fmla="*/ 0 h 2024063"/>
              <a:gd name="connsiteX2" fmla="*/ 2024063 w 2024063"/>
              <a:gd name="connsiteY2" fmla="*/ 337351 h 2024063"/>
              <a:gd name="connsiteX3" fmla="*/ 2024063 w 2024063"/>
              <a:gd name="connsiteY3" fmla="*/ 2024063 h 2024063"/>
              <a:gd name="connsiteX4" fmla="*/ 0 w 2024063"/>
              <a:gd name="connsiteY4" fmla="*/ 2024063 h 2024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063" h="2024063">
                <a:moveTo>
                  <a:pt x="0" y="0"/>
                </a:moveTo>
                <a:lnTo>
                  <a:pt x="1686712" y="0"/>
                </a:lnTo>
                <a:cubicBezTo>
                  <a:pt x="1873026" y="0"/>
                  <a:pt x="2024063" y="151037"/>
                  <a:pt x="2024063" y="337351"/>
                </a:cubicBezTo>
                <a:lnTo>
                  <a:pt x="2024063" y="2024063"/>
                </a:lnTo>
                <a:lnTo>
                  <a:pt x="0" y="2024063"/>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88375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75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250"/>
                                        <p:tgtEl>
                                          <p:spTgt spid="15"/>
                                        </p:tgtEl>
                                      </p:cBhvr>
                                    </p:animEffect>
                                    <p:anim calcmode="lin" valueType="num">
                                      <p:cBhvr>
                                        <p:cTn id="23" dur="1250" fill="hold"/>
                                        <p:tgtEl>
                                          <p:spTgt spid="15"/>
                                        </p:tgtEl>
                                        <p:attrNameLst>
                                          <p:attrName>ppt_x</p:attrName>
                                        </p:attrNameLst>
                                      </p:cBhvr>
                                      <p:tavLst>
                                        <p:tav tm="0">
                                          <p:val>
                                            <p:strVal val="#ppt_x"/>
                                          </p:val>
                                        </p:tav>
                                        <p:tav tm="100000">
                                          <p:val>
                                            <p:strVal val="#ppt_x"/>
                                          </p:val>
                                        </p:tav>
                                      </p:tavLst>
                                    </p:anim>
                                    <p:anim calcmode="lin" valueType="num">
                                      <p:cBhvr>
                                        <p:cTn id="24" dur="125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3" grpId="0" animBg="1"/>
      <p:bldP spid="11" grpId="0" animBg="1"/>
      <p:bldP spid="9" grpId="0" animBg="1"/>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D61A1D6-C997-405F-AB43-56159318D844}"/>
              </a:ext>
            </a:extLst>
          </p:cNvPr>
          <p:cNvSpPr>
            <a:spLocks noGrp="1"/>
          </p:cNvSpPr>
          <p:nvPr>
            <p:ph type="pic" sz="quarter" idx="10" hasCustomPrompt="1"/>
          </p:nvPr>
        </p:nvSpPr>
        <p:spPr>
          <a:xfrm>
            <a:off x="7344697" y="0"/>
            <a:ext cx="4847303" cy="6858000"/>
          </a:xfrm>
          <a:custGeom>
            <a:avLst/>
            <a:gdLst>
              <a:gd name="connsiteX0" fmla="*/ 0 w 4847303"/>
              <a:gd name="connsiteY0" fmla="*/ 0 h 6858000"/>
              <a:gd name="connsiteX1" fmla="*/ 4847303 w 4847303"/>
              <a:gd name="connsiteY1" fmla="*/ 0 h 6858000"/>
              <a:gd name="connsiteX2" fmla="*/ 4847303 w 4847303"/>
              <a:gd name="connsiteY2" fmla="*/ 6858000 h 6858000"/>
              <a:gd name="connsiteX3" fmla="*/ 807900 w 4847303"/>
              <a:gd name="connsiteY3" fmla="*/ 6858000 h 6858000"/>
              <a:gd name="connsiteX4" fmla="*/ 0 w 4847303"/>
              <a:gd name="connsiteY4" fmla="*/ 60501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7303" h="6858000">
                <a:moveTo>
                  <a:pt x="0" y="0"/>
                </a:moveTo>
                <a:lnTo>
                  <a:pt x="4847303" y="0"/>
                </a:lnTo>
                <a:lnTo>
                  <a:pt x="4847303" y="6858000"/>
                </a:lnTo>
                <a:lnTo>
                  <a:pt x="807900" y="6858000"/>
                </a:lnTo>
                <a:cubicBezTo>
                  <a:pt x="361709" y="6858000"/>
                  <a:pt x="0" y="6496291"/>
                  <a:pt x="0" y="605010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41878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A391D01-E8EB-4A83-8037-907CEADB968D}"/>
              </a:ext>
            </a:extLst>
          </p:cNvPr>
          <p:cNvSpPr>
            <a:spLocks noGrp="1"/>
          </p:cNvSpPr>
          <p:nvPr>
            <p:ph type="pic" sz="quarter" idx="12" hasCustomPrompt="1"/>
          </p:nvPr>
        </p:nvSpPr>
        <p:spPr>
          <a:xfrm>
            <a:off x="5879695" y="1679918"/>
            <a:ext cx="889241" cy="1197941"/>
          </a:xfrm>
          <a:custGeom>
            <a:avLst/>
            <a:gdLst>
              <a:gd name="connsiteX0" fmla="*/ 0 w 889241"/>
              <a:gd name="connsiteY0" fmla="*/ 0 h 1197941"/>
              <a:gd name="connsiteX1" fmla="*/ 889241 w 889241"/>
              <a:gd name="connsiteY1" fmla="*/ 0 h 1197941"/>
              <a:gd name="connsiteX2" fmla="*/ 889241 w 889241"/>
              <a:gd name="connsiteY2" fmla="*/ 1197941 h 1197941"/>
              <a:gd name="connsiteX3" fmla="*/ 0 w 889241"/>
              <a:gd name="connsiteY3" fmla="*/ 1197941 h 1197941"/>
            </a:gdLst>
            <a:ahLst/>
            <a:cxnLst>
              <a:cxn ang="0">
                <a:pos x="connsiteX0" y="connsiteY0"/>
              </a:cxn>
              <a:cxn ang="0">
                <a:pos x="connsiteX1" y="connsiteY1"/>
              </a:cxn>
              <a:cxn ang="0">
                <a:pos x="connsiteX2" y="connsiteY2"/>
              </a:cxn>
              <a:cxn ang="0">
                <a:pos x="connsiteX3" y="connsiteY3"/>
              </a:cxn>
            </a:cxnLst>
            <a:rect l="l" t="t" r="r" b="b"/>
            <a:pathLst>
              <a:path w="889241" h="1197941">
                <a:moveTo>
                  <a:pt x="0" y="0"/>
                </a:moveTo>
                <a:lnTo>
                  <a:pt x="889241" y="0"/>
                </a:lnTo>
                <a:lnTo>
                  <a:pt x="889241" y="1197941"/>
                </a:lnTo>
                <a:lnTo>
                  <a:pt x="0" y="1197941"/>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349AE040-0656-4511-9770-7FDC1DD3D675}"/>
              </a:ext>
            </a:extLst>
          </p:cNvPr>
          <p:cNvSpPr>
            <a:spLocks noGrp="1"/>
          </p:cNvSpPr>
          <p:nvPr>
            <p:ph type="pic" sz="quarter" idx="11" hasCustomPrompt="1"/>
          </p:nvPr>
        </p:nvSpPr>
        <p:spPr>
          <a:xfrm>
            <a:off x="7779210" y="1379185"/>
            <a:ext cx="1675836" cy="1589254"/>
          </a:xfrm>
          <a:custGeom>
            <a:avLst/>
            <a:gdLst>
              <a:gd name="connsiteX0" fmla="*/ 0 w 1675836"/>
              <a:gd name="connsiteY0" fmla="*/ 0 h 1589254"/>
              <a:gd name="connsiteX1" fmla="*/ 1675836 w 1675836"/>
              <a:gd name="connsiteY1" fmla="*/ 0 h 1589254"/>
              <a:gd name="connsiteX2" fmla="*/ 1675836 w 1675836"/>
              <a:gd name="connsiteY2" fmla="*/ 1589254 h 1589254"/>
              <a:gd name="connsiteX3" fmla="*/ 0 w 1675836"/>
              <a:gd name="connsiteY3" fmla="*/ 1589254 h 1589254"/>
            </a:gdLst>
            <a:ahLst/>
            <a:cxnLst>
              <a:cxn ang="0">
                <a:pos x="connsiteX0" y="connsiteY0"/>
              </a:cxn>
              <a:cxn ang="0">
                <a:pos x="connsiteX1" y="connsiteY1"/>
              </a:cxn>
              <a:cxn ang="0">
                <a:pos x="connsiteX2" y="connsiteY2"/>
              </a:cxn>
              <a:cxn ang="0">
                <a:pos x="connsiteX3" y="connsiteY3"/>
              </a:cxn>
            </a:cxnLst>
            <a:rect l="l" t="t" r="r" b="b"/>
            <a:pathLst>
              <a:path w="1675836" h="1589254">
                <a:moveTo>
                  <a:pt x="0" y="0"/>
                </a:moveTo>
                <a:lnTo>
                  <a:pt x="1675836" y="0"/>
                </a:lnTo>
                <a:lnTo>
                  <a:pt x="1675836" y="1589254"/>
                </a:lnTo>
                <a:lnTo>
                  <a:pt x="0" y="1589254"/>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6" name="Picture Placeholder 5">
            <a:extLst>
              <a:ext uri="{FF2B5EF4-FFF2-40B4-BE49-F238E27FC236}">
                <a16:creationId xmlns:a16="http://schemas.microsoft.com/office/drawing/2014/main" id="{0C6A7BE0-6BF5-4F5F-9389-9DEF7539F72F}"/>
              </a:ext>
            </a:extLst>
          </p:cNvPr>
          <p:cNvSpPr>
            <a:spLocks noGrp="1"/>
          </p:cNvSpPr>
          <p:nvPr>
            <p:ph type="pic" sz="quarter" idx="10" hasCustomPrompt="1"/>
          </p:nvPr>
        </p:nvSpPr>
        <p:spPr>
          <a:xfrm>
            <a:off x="2385283" y="1813034"/>
            <a:ext cx="2747156" cy="2747156"/>
          </a:xfrm>
          <a:custGeom>
            <a:avLst/>
            <a:gdLst>
              <a:gd name="connsiteX0" fmla="*/ 0 w 2747156"/>
              <a:gd name="connsiteY0" fmla="*/ 0 h 2747156"/>
              <a:gd name="connsiteX1" fmla="*/ 2747156 w 2747156"/>
              <a:gd name="connsiteY1" fmla="*/ 0 h 2747156"/>
              <a:gd name="connsiteX2" fmla="*/ 2747156 w 2747156"/>
              <a:gd name="connsiteY2" fmla="*/ 2747156 h 2747156"/>
              <a:gd name="connsiteX3" fmla="*/ 0 w 2747156"/>
              <a:gd name="connsiteY3" fmla="*/ 2747156 h 2747156"/>
            </a:gdLst>
            <a:ahLst/>
            <a:cxnLst>
              <a:cxn ang="0">
                <a:pos x="connsiteX0" y="connsiteY0"/>
              </a:cxn>
              <a:cxn ang="0">
                <a:pos x="connsiteX1" y="connsiteY1"/>
              </a:cxn>
              <a:cxn ang="0">
                <a:pos x="connsiteX2" y="connsiteY2"/>
              </a:cxn>
              <a:cxn ang="0">
                <a:pos x="connsiteX3" y="connsiteY3"/>
              </a:cxn>
            </a:cxnLst>
            <a:rect l="l" t="t" r="r" b="b"/>
            <a:pathLst>
              <a:path w="2747156" h="2747156">
                <a:moveTo>
                  <a:pt x="0" y="0"/>
                </a:moveTo>
                <a:lnTo>
                  <a:pt x="2747156" y="0"/>
                </a:lnTo>
                <a:lnTo>
                  <a:pt x="2747156" y="2747156"/>
                </a:lnTo>
                <a:lnTo>
                  <a:pt x="0" y="2747156"/>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3246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25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par>
                                <p:cTn id="12" presetID="10" presetClass="entr" presetSubtype="0" fill="hold" grpId="0" nodeType="withEffect">
                                  <p:stCondLst>
                                    <p:cond delay="75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1350D113-38BA-4223-B16D-43D83D7BCDE8}"/>
              </a:ext>
            </a:extLst>
          </p:cNvPr>
          <p:cNvSpPr>
            <a:spLocks noGrp="1"/>
          </p:cNvSpPr>
          <p:nvPr>
            <p:ph type="pic" sz="quarter" idx="12" hasCustomPrompt="1"/>
          </p:nvPr>
        </p:nvSpPr>
        <p:spPr>
          <a:xfrm>
            <a:off x="8333458" y="4139666"/>
            <a:ext cx="1478764" cy="1478764"/>
          </a:xfrm>
          <a:custGeom>
            <a:avLst/>
            <a:gdLst>
              <a:gd name="connsiteX0" fmla="*/ 739382 w 1478764"/>
              <a:gd name="connsiteY0" fmla="*/ 0 h 1478764"/>
              <a:gd name="connsiteX1" fmla="*/ 1478764 w 1478764"/>
              <a:gd name="connsiteY1" fmla="*/ 739382 h 1478764"/>
              <a:gd name="connsiteX2" fmla="*/ 739382 w 1478764"/>
              <a:gd name="connsiteY2" fmla="*/ 1478764 h 1478764"/>
              <a:gd name="connsiteX3" fmla="*/ 0 w 1478764"/>
              <a:gd name="connsiteY3" fmla="*/ 739382 h 1478764"/>
              <a:gd name="connsiteX4" fmla="*/ 739382 w 1478764"/>
              <a:gd name="connsiteY4" fmla="*/ 0 h 147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64" h="1478764">
                <a:moveTo>
                  <a:pt x="739382" y="0"/>
                </a:moveTo>
                <a:cubicBezTo>
                  <a:pt x="1147731" y="0"/>
                  <a:pt x="1478764" y="331033"/>
                  <a:pt x="1478764" y="739382"/>
                </a:cubicBezTo>
                <a:cubicBezTo>
                  <a:pt x="1478764" y="1147731"/>
                  <a:pt x="1147731" y="1478764"/>
                  <a:pt x="739382" y="1478764"/>
                </a:cubicBezTo>
                <a:cubicBezTo>
                  <a:pt x="331033" y="1478764"/>
                  <a:pt x="0" y="1147731"/>
                  <a:pt x="0" y="739382"/>
                </a:cubicBezTo>
                <a:cubicBezTo>
                  <a:pt x="0" y="331033"/>
                  <a:pt x="331033" y="0"/>
                  <a:pt x="739382" y="0"/>
                </a:cubicBezTo>
                <a:close/>
              </a:path>
            </a:pathLst>
          </a:custGeom>
          <a:gradFill>
            <a:gsLst>
              <a:gs pos="0">
                <a:schemeClr val="accent1">
                  <a:lumMod val="60000"/>
                  <a:lumOff val="40000"/>
                </a:schemeClr>
              </a:gs>
              <a:gs pos="85000">
                <a:schemeClr val="accent1"/>
              </a:gs>
            </a:gsLst>
            <a:path path="circle">
              <a:fillToRect l="100000" t="100000"/>
            </a:path>
          </a:gra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4" name="Picture Placeholder 13">
            <a:extLst>
              <a:ext uri="{FF2B5EF4-FFF2-40B4-BE49-F238E27FC236}">
                <a16:creationId xmlns:a16="http://schemas.microsoft.com/office/drawing/2014/main" id="{8C410156-C06F-4D5E-A23B-63EC9601B176}"/>
              </a:ext>
            </a:extLst>
          </p:cNvPr>
          <p:cNvSpPr>
            <a:spLocks noGrp="1"/>
          </p:cNvSpPr>
          <p:nvPr>
            <p:ph type="pic" sz="quarter" idx="13" hasCustomPrompt="1"/>
          </p:nvPr>
        </p:nvSpPr>
        <p:spPr>
          <a:xfrm>
            <a:off x="9857458" y="3243830"/>
            <a:ext cx="1478764" cy="1478764"/>
          </a:xfrm>
          <a:custGeom>
            <a:avLst/>
            <a:gdLst>
              <a:gd name="connsiteX0" fmla="*/ 739382 w 1478764"/>
              <a:gd name="connsiteY0" fmla="*/ 0 h 1478764"/>
              <a:gd name="connsiteX1" fmla="*/ 1478764 w 1478764"/>
              <a:gd name="connsiteY1" fmla="*/ 739382 h 1478764"/>
              <a:gd name="connsiteX2" fmla="*/ 739382 w 1478764"/>
              <a:gd name="connsiteY2" fmla="*/ 1478764 h 1478764"/>
              <a:gd name="connsiteX3" fmla="*/ 0 w 1478764"/>
              <a:gd name="connsiteY3" fmla="*/ 739382 h 1478764"/>
              <a:gd name="connsiteX4" fmla="*/ 739382 w 1478764"/>
              <a:gd name="connsiteY4" fmla="*/ 0 h 147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64" h="1478764">
                <a:moveTo>
                  <a:pt x="739382" y="0"/>
                </a:moveTo>
                <a:cubicBezTo>
                  <a:pt x="1147731" y="0"/>
                  <a:pt x="1478764" y="331033"/>
                  <a:pt x="1478764" y="739382"/>
                </a:cubicBezTo>
                <a:cubicBezTo>
                  <a:pt x="1478764" y="1147731"/>
                  <a:pt x="1147731" y="1478764"/>
                  <a:pt x="739382" y="1478764"/>
                </a:cubicBezTo>
                <a:cubicBezTo>
                  <a:pt x="331033" y="1478764"/>
                  <a:pt x="0" y="1147731"/>
                  <a:pt x="0" y="739382"/>
                </a:cubicBezTo>
                <a:cubicBezTo>
                  <a:pt x="0" y="331033"/>
                  <a:pt x="331033" y="0"/>
                  <a:pt x="739382"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27C26A4F-1352-436E-A649-5C0046ABA599}"/>
              </a:ext>
            </a:extLst>
          </p:cNvPr>
          <p:cNvSpPr>
            <a:spLocks noGrp="1"/>
          </p:cNvSpPr>
          <p:nvPr>
            <p:ph type="pic" sz="quarter" idx="11" hasCustomPrompt="1"/>
          </p:nvPr>
        </p:nvSpPr>
        <p:spPr>
          <a:xfrm>
            <a:off x="6809458" y="3243830"/>
            <a:ext cx="1478764" cy="1478764"/>
          </a:xfrm>
          <a:custGeom>
            <a:avLst/>
            <a:gdLst>
              <a:gd name="connsiteX0" fmla="*/ 739382 w 1478764"/>
              <a:gd name="connsiteY0" fmla="*/ 0 h 1478764"/>
              <a:gd name="connsiteX1" fmla="*/ 1478764 w 1478764"/>
              <a:gd name="connsiteY1" fmla="*/ 739382 h 1478764"/>
              <a:gd name="connsiteX2" fmla="*/ 739382 w 1478764"/>
              <a:gd name="connsiteY2" fmla="*/ 1478764 h 1478764"/>
              <a:gd name="connsiteX3" fmla="*/ 0 w 1478764"/>
              <a:gd name="connsiteY3" fmla="*/ 739382 h 1478764"/>
              <a:gd name="connsiteX4" fmla="*/ 739382 w 1478764"/>
              <a:gd name="connsiteY4" fmla="*/ 0 h 1478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764" h="1478764">
                <a:moveTo>
                  <a:pt x="739382" y="0"/>
                </a:moveTo>
                <a:cubicBezTo>
                  <a:pt x="1147731" y="0"/>
                  <a:pt x="1478764" y="331033"/>
                  <a:pt x="1478764" y="739382"/>
                </a:cubicBezTo>
                <a:cubicBezTo>
                  <a:pt x="1478764" y="1147731"/>
                  <a:pt x="1147731" y="1478764"/>
                  <a:pt x="739382" y="1478764"/>
                </a:cubicBezTo>
                <a:cubicBezTo>
                  <a:pt x="331033" y="1478764"/>
                  <a:pt x="0" y="1147731"/>
                  <a:pt x="0" y="739382"/>
                </a:cubicBezTo>
                <a:cubicBezTo>
                  <a:pt x="0" y="331033"/>
                  <a:pt x="331033" y="0"/>
                  <a:pt x="739382" y="0"/>
                </a:cubicBez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C75F0255-3CD4-4043-AA71-8AE7D294F69F}"/>
              </a:ext>
            </a:extLst>
          </p:cNvPr>
          <p:cNvSpPr>
            <a:spLocks noGrp="1"/>
          </p:cNvSpPr>
          <p:nvPr>
            <p:ph type="pic" sz="quarter" idx="10" hasCustomPrompt="1"/>
          </p:nvPr>
        </p:nvSpPr>
        <p:spPr>
          <a:xfrm>
            <a:off x="1389538" y="1028700"/>
            <a:ext cx="4155129" cy="2952750"/>
          </a:xfrm>
          <a:custGeom>
            <a:avLst/>
            <a:gdLst>
              <a:gd name="connsiteX0" fmla="*/ 0 w 4155129"/>
              <a:gd name="connsiteY0" fmla="*/ 0 h 2952750"/>
              <a:gd name="connsiteX1" fmla="*/ 3662994 w 4155129"/>
              <a:gd name="connsiteY1" fmla="*/ 0 h 2952750"/>
              <a:gd name="connsiteX2" fmla="*/ 4155129 w 4155129"/>
              <a:gd name="connsiteY2" fmla="*/ 492135 h 2952750"/>
              <a:gd name="connsiteX3" fmla="*/ 4155129 w 4155129"/>
              <a:gd name="connsiteY3" fmla="*/ 2952750 h 2952750"/>
              <a:gd name="connsiteX4" fmla="*/ 0 w 4155129"/>
              <a:gd name="connsiteY4" fmla="*/ 2952750 h 295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129" h="2952750">
                <a:moveTo>
                  <a:pt x="0" y="0"/>
                </a:moveTo>
                <a:lnTo>
                  <a:pt x="3662994" y="0"/>
                </a:lnTo>
                <a:cubicBezTo>
                  <a:pt x="3934793" y="0"/>
                  <a:pt x="4155129" y="220336"/>
                  <a:pt x="4155129" y="492135"/>
                </a:cubicBezTo>
                <a:lnTo>
                  <a:pt x="4155129" y="2952750"/>
                </a:lnTo>
                <a:lnTo>
                  <a:pt x="0" y="295275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57318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ppt_x"/>
                                          </p:val>
                                        </p:tav>
                                        <p:tav tm="100000">
                                          <p:val>
                                            <p:strVal val="#ppt_x"/>
                                          </p:val>
                                        </p:tav>
                                      </p:tavLst>
                                    </p:anim>
                                    <p:anim calcmode="lin" valueType="num">
                                      <p:cBhvr additive="base">
                                        <p:cTn id="8" dur="12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250" fill="hold"/>
                                        <p:tgtEl>
                                          <p:spTgt spid="14"/>
                                        </p:tgtEl>
                                        <p:attrNameLst>
                                          <p:attrName>ppt_x</p:attrName>
                                        </p:attrNameLst>
                                      </p:cBhvr>
                                      <p:tavLst>
                                        <p:tav tm="0">
                                          <p:val>
                                            <p:strVal val="#ppt_x"/>
                                          </p:val>
                                        </p:tav>
                                        <p:tav tm="100000">
                                          <p:val>
                                            <p:strVal val="#ppt_x"/>
                                          </p:val>
                                        </p:tav>
                                      </p:tavLst>
                                    </p:anim>
                                    <p:anim calcmode="lin" valueType="num">
                                      <p:cBhvr additive="base">
                                        <p:cTn id="20"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0" grpId="0" animBg="1"/>
      <p:bldP spid="8" grpId="0" animBg="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95F02FB-8AAA-43B7-85D7-00ABC8A42464}"/>
              </a:ext>
            </a:extLst>
          </p:cNvPr>
          <p:cNvSpPr>
            <a:spLocks noGrp="1"/>
          </p:cNvSpPr>
          <p:nvPr>
            <p:ph type="pic" sz="quarter" idx="10" hasCustomPrompt="1"/>
          </p:nvPr>
        </p:nvSpPr>
        <p:spPr>
          <a:xfrm>
            <a:off x="7547971" y="698541"/>
            <a:ext cx="5257070" cy="5257070"/>
          </a:xfrm>
          <a:custGeom>
            <a:avLst/>
            <a:gdLst>
              <a:gd name="connsiteX0" fmla="*/ 0 w 5257070"/>
              <a:gd name="connsiteY0" fmla="*/ 0 h 5257070"/>
              <a:gd name="connsiteX1" fmla="*/ 5257070 w 5257070"/>
              <a:gd name="connsiteY1" fmla="*/ 0 h 5257070"/>
              <a:gd name="connsiteX2" fmla="*/ 5257070 w 5257070"/>
              <a:gd name="connsiteY2" fmla="*/ 5257070 h 5257070"/>
              <a:gd name="connsiteX3" fmla="*/ 0 w 5257070"/>
              <a:gd name="connsiteY3" fmla="*/ 5257070 h 5257070"/>
            </a:gdLst>
            <a:ahLst/>
            <a:cxnLst>
              <a:cxn ang="0">
                <a:pos x="connsiteX0" y="connsiteY0"/>
              </a:cxn>
              <a:cxn ang="0">
                <a:pos x="connsiteX1" y="connsiteY1"/>
              </a:cxn>
              <a:cxn ang="0">
                <a:pos x="connsiteX2" y="connsiteY2"/>
              </a:cxn>
              <a:cxn ang="0">
                <a:pos x="connsiteX3" y="connsiteY3"/>
              </a:cxn>
            </a:cxnLst>
            <a:rect l="l" t="t" r="r" b="b"/>
            <a:pathLst>
              <a:path w="5257070" h="5257070">
                <a:moveTo>
                  <a:pt x="0" y="0"/>
                </a:moveTo>
                <a:lnTo>
                  <a:pt x="5257070" y="0"/>
                </a:lnTo>
                <a:lnTo>
                  <a:pt x="5257070" y="5257070"/>
                </a:lnTo>
                <a:lnTo>
                  <a:pt x="0" y="5257070"/>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4758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1+#ppt_w/2"/>
                                          </p:val>
                                        </p:tav>
                                        <p:tav tm="100000">
                                          <p:val>
                                            <p:strVal val="#ppt_x"/>
                                          </p:val>
                                        </p:tav>
                                      </p:tavLst>
                                    </p:anim>
                                    <p:anim calcmode="lin" valueType="num">
                                      <p:cBhvr additive="base">
                                        <p:cTn id="8" dur="1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76821DCC-D00A-2447-BC1F-F99E6E2A38BD}"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21389901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96EEF4B-A74E-4C35-BAA5-BF917E420DE8}"/>
              </a:ext>
            </a:extLst>
          </p:cNvPr>
          <p:cNvSpPr>
            <a:spLocks noGrp="1"/>
          </p:cNvSpPr>
          <p:nvPr>
            <p:ph type="pic" sz="quarter" idx="10" hasCustomPrompt="1"/>
          </p:nvPr>
        </p:nvSpPr>
        <p:spPr>
          <a:xfrm>
            <a:off x="0" y="-42863"/>
            <a:ext cx="12192000" cy="2464466"/>
          </a:xfrm>
          <a:custGeom>
            <a:avLst/>
            <a:gdLst>
              <a:gd name="connsiteX0" fmla="*/ 0 w 12192000"/>
              <a:gd name="connsiteY0" fmla="*/ 0 h 2464466"/>
              <a:gd name="connsiteX1" fmla="*/ 12192000 w 12192000"/>
              <a:gd name="connsiteY1" fmla="*/ 0 h 2464466"/>
              <a:gd name="connsiteX2" fmla="*/ 12192000 w 12192000"/>
              <a:gd name="connsiteY2" fmla="*/ 2464465 h 2464466"/>
              <a:gd name="connsiteX3" fmla="*/ 12189754 w 12192000"/>
              <a:gd name="connsiteY3" fmla="*/ 2463380 h 2464466"/>
              <a:gd name="connsiteX4" fmla="*/ 6096001 w 12192000"/>
              <a:gd name="connsiteY4" fmla="*/ 1566112 h 2464466"/>
              <a:gd name="connsiteX5" fmla="*/ 2248 w 12192000"/>
              <a:gd name="connsiteY5" fmla="*/ 2463380 h 2464466"/>
              <a:gd name="connsiteX6" fmla="*/ 0 w 12192000"/>
              <a:gd name="connsiteY6" fmla="*/ 2464466 h 246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464466">
                <a:moveTo>
                  <a:pt x="0" y="0"/>
                </a:moveTo>
                <a:lnTo>
                  <a:pt x="12192000" y="0"/>
                </a:lnTo>
                <a:lnTo>
                  <a:pt x="12192000" y="2464465"/>
                </a:lnTo>
                <a:lnTo>
                  <a:pt x="12189754" y="2463380"/>
                </a:lnTo>
                <a:cubicBezTo>
                  <a:pt x="11016201" y="1928927"/>
                  <a:pt x="8727365" y="1566112"/>
                  <a:pt x="6096001" y="1566112"/>
                </a:cubicBezTo>
                <a:cubicBezTo>
                  <a:pt x="3464638" y="1566112"/>
                  <a:pt x="1175801" y="1928927"/>
                  <a:pt x="2248" y="2463380"/>
                </a:cubicBezTo>
                <a:lnTo>
                  <a:pt x="0" y="2464466"/>
                </a:lnTo>
                <a:close/>
              </a:path>
            </a:pathLst>
          </a:cu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18352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E12CC12-0C9A-4496-8A9F-9630C48A86FB}"/>
              </a:ext>
            </a:extLst>
          </p:cNvPr>
          <p:cNvSpPr>
            <a:spLocks noGrp="1"/>
          </p:cNvSpPr>
          <p:nvPr>
            <p:ph type="pic" sz="quarter" idx="13" hasCustomPrompt="1"/>
          </p:nvPr>
        </p:nvSpPr>
        <p:spPr>
          <a:xfrm>
            <a:off x="2435646" y="4771488"/>
            <a:ext cx="1356710" cy="1400712"/>
          </a:xfrm>
          <a:prstGeom prst="round1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2" name="Picture Placeholder 11">
            <a:extLst>
              <a:ext uri="{FF2B5EF4-FFF2-40B4-BE49-F238E27FC236}">
                <a16:creationId xmlns:a16="http://schemas.microsoft.com/office/drawing/2014/main" id="{833698B3-5B88-440E-8617-4E728EFCD34A}"/>
              </a:ext>
            </a:extLst>
          </p:cNvPr>
          <p:cNvSpPr>
            <a:spLocks noGrp="1"/>
          </p:cNvSpPr>
          <p:nvPr>
            <p:ph type="pic" sz="quarter" idx="12" hasCustomPrompt="1"/>
          </p:nvPr>
        </p:nvSpPr>
        <p:spPr>
          <a:xfrm>
            <a:off x="4133606" y="4771488"/>
            <a:ext cx="1356710" cy="1400712"/>
          </a:xfrm>
          <a:prstGeom prst="round1Rect">
            <a:avLst/>
          </a:prstGeom>
          <a:solidFill>
            <a:schemeClr val="bg1">
              <a:lumMod val="95000"/>
              <a:alpha val="2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8" name="Picture Placeholder 7">
            <a:extLst>
              <a:ext uri="{FF2B5EF4-FFF2-40B4-BE49-F238E27FC236}">
                <a16:creationId xmlns:a16="http://schemas.microsoft.com/office/drawing/2014/main" id="{8C583DE4-C7E9-4260-9AD6-D74EAB7F1411}"/>
              </a:ext>
            </a:extLst>
          </p:cNvPr>
          <p:cNvSpPr>
            <a:spLocks noGrp="1"/>
          </p:cNvSpPr>
          <p:nvPr>
            <p:ph type="pic" sz="quarter" idx="10" hasCustomPrompt="1"/>
          </p:nvPr>
        </p:nvSpPr>
        <p:spPr>
          <a:xfrm>
            <a:off x="6735097" y="0"/>
            <a:ext cx="5456903" cy="5372715"/>
          </a:xfrm>
          <a:custGeom>
            <a:avLst/>
            <a:gdLst>
              <a:gd name="connsiteX0" fmla="*/ 0 w 5456903"/>
              <a:gd name="connsiteY0" fmla="*/ 0 h 5372715"/>
              <a:gd name="connsiteX1" fmla="*/ 5456903 w 5456903"/>
              <a:gd name="connsiteY1" fmla="*/ 0 h 5372715"/>
              <a:gd name="connsiteX2" fmla="*/ 5456903 w 5456903"/>
              <a:gd name="connsiteY2" fmla="*/ 5372715 h 5372715"/>
              <a:gd name="connsiteX3" fmla="*/ 0 w 5456903"/>
              <a:gd name="connsiteY3" fmla="*/ 5372715 h 5372715"/>
            </a:gdLst>
            <a:ahLst/>
            <a:cxnLst>
              <a:cxn ang="0">
                <a:pos x="connsiteX0" y="connsiteY0"/>
              </a:cxn>
              <a:cxn ang="0">
                <a:pos x="connsiteX1" y="connsiteY1"/>
              </a:cxn>
              <a:cxn ang="0">
                <a:pos x="connsiteX2" y="connsiteY2"/>
              </a:cxn>
              <a:cxn ang="0">
                <a:pos x="connsiteX3" y="connsiteY3"/>
              </a:cxn>
            </a:cxnLst>
            <a:rect l="l" t="t" r="r" b="b"/>
            <a:pathLst>
              <a:path w="5456903" h="5372715">
                <a:moveTo>
                  <a:pt x="0" y="0"/>
                </a:moveTo>
                <a:lnTo>
                  <a:pt x="5456903" y="0"/>
                </a:lnTo>
                <a:lnTo>
                  <a:pt x="5456903" y="5372715"/>
                </a:lnTo>
                <a:lnTo>
                  <a:pt x="0" y="5372715"/>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E35307E4-2029-4E5A-8476-83A02705D653}"/>
              </a:ext>
            </a:extLst>
          </p:cNvPr>
          <p:cNvSpPr>
            <a:spLocks noGrp="1"/>
          </p:cNvSpPr>
          <p:nvPr>
            <p:ph type="pic" sz="quarter" idx="11" hasCustomPrompt="1"/>
          </p:nvPr>
        </p:nvSpPr>
        <p:spPr>
          <a:xfrm>
            <a:off x="5831565" y="4473985"/>
            <a:ext cx="1644867" cy="1698215"/>
          </a:xfrm>
          <a:prstGeom prst="round1Rect">
            <a:avLst/>
          </a:pr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31236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1+#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75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250" fill="hold"/>
                                        <p:tgtEl>
                                          <p:spTgt spid="14"/>
                                        </p:tgtEl>
                                        <p:attrNameLst>
                                          <p:attrName>ppt_x</p:attrName>
                                        </p:attrNameLst>
                                      </p:cBhvr>
                                      <p:tavLst>
                                        <p:tav tm="0">
                                          <p:val>
                                            <p:strVal val="#ppt_x"/>
                                          </p:val>
                                        </p:tav>
                                        <p:tav tm="100000">
                                          <p:val>
                                            <p:strVal val="#ppt_x"/>
                                          </p:val>
                                        </p:tav>
                                      </p:tavLst>
                                    </p:anim>
                                    <p:anim calcmode="lin" valueType="num">
                                      <p:cBhvr additive="base">
                                        <p:cTn id="12" dur="125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50" fill="hold"/>
                                        <p:tgtEl>
                                          <p:spTgt spid="12"/>
                                        </p:tgtEl>
                                        <p:attrNameLst>
                                          <p:attrName>ppt_x</p:attrName>
                                        </p:attrNameLst>
                                      </p:cBhvr>
                                      <p:tavLst>
                                        <p:tav tm="0">
                                          <p:val>
                                            <p:strVal val="#ppt_x"/>
                                          </p:val>
                                        </p:tav>
                                        <p:tav tm="100000">
                                          <p:val>
                                            <p:strVal val="#ppt_x"/>
                                          </p:val>
                                        </p:tav>
                                      </p:tavLst>
                                    </p:anim>
                                    <p:anim calcmode="lin" valueType="num">
                                      <p:cBhvr additive="base">
                                        <p:cTn id="16" dur="12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25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250" fill="hold"/>
                                        <p:tgtEl>
                                          <p:spTgt spid="10"/>
                                        </p:tgtEl>
                                        <p:attrNameLst>
                                          <p:attrName>ppt_x</p:attrName>
                                        </p:attrNameLst>
                                      </p:cBhvr>
                                      <p:tavLst>
                                        <p:tav tm="0">
                                          <p:val>
                                            <p:strVal val="#ppt_x"/>
                                          </p:val>
                                        </p:tav>
                                        <p:tav tm="100000">
                                          <p:val>
                                            <p:strVal val="#ppt_x"/>
                                          </p:val>
                                        </p:tav>
                                      </p:tavLst>
                                    </p:anim>
                                    <p:anim calcmode="lin" valueType="num">
                                      <p:cBhvr additive="base">
                                        <p:cTn id="20"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8" grpId="0" animBg="1"/>
      <p:bldP spid="10" grpId="0" animBg="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52BD8B-71B9-4185-AA80-07A4C438A794}"/>
              </a:ext>
            </a:extLst>
          </p:cNvPr>
          <p:cNvSpPr>
            <a:spLocks noGrp="1"/>
          </p:cNvSpPr>
          <p:nvPr>
            <p:ph type="pic" sz="quarter" idx="11" hasCustomPrompt="1"/>
          </p:nvPr>
        </p:nvSpPr>
        <p:spPr>
          <a:xfrm>
            <a:off x="5258797" y="4342949"/>
            <a:ext cx="1414719" cy="1414719"/>
          </a:xfrm>
          <a:custGeom>
            <a:avLst/>
            <a:gdLst>
              <a:gd name="connsiteX0" fmla="*/ 0 w 1414719"/>
              <a:gd name="connsiteY0" fmla="*/ 0 h 1414719"/>
              <a:gd name="connsiteX1" fmla="*/ 1414719 w 1414719"/>
              <a:gd name="connsiteY1" fmla="*/ 0 h 1414719"/>
              <a:gd name="connsiteX2" fmla="*/ 1414719 w 1414719"/>
              <a:gd name="connsiteY2" fmla="*/ 1414719 h 1414719"/>
              <a:gd name="connsiteX3" fmla="*/ 0 w 1414719"/>
              <a:gd name="connsiteY3" fmla="*/ 1414719 h 1414719"/>
            </a:gdLst>
            <a:ahLst/>
            <a:cxnLst>
              <a:cxn ang="0">
                <a:pos x="connsiteX0" y="connsiteY0"/>
              </a:cxn>
              <a:cxn ang="0">
                <a:pos x="connsiteX1" y="connsiteY1"/>
              </a:cxn>
              <a:cxn ang="0">
                <a:pos x="connsiteX2" y="connsiteY2"/>
              </a:cxn>
              <a:cxn ang="0">
                <a:pos x="connsiteX3" y="connsiteY3"/>
              </a:cxn>
            </a:cxnLst>
            <a:rect l="l" t="t" r="r" b="b"/>
            <a:pathLst>
              <a:path w="1414719" h="1414719">
                <a:moveTo>
                  <a:pt x="0" y="0"/>
                </a:moveTo>
                <a:lnTo>
                  <a:pt x="1414719" y="0"/>
                </a:lnTo>
                <a:lnTo>
                  <a:pt x="1414719" y="1414719"/>
                </a:lnTo>
                <a:lnTo>
                  <a:pt x="0" y="1414719"/>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1" name="Picture Placeholder 10">
            <a:extLst>
              <a:ext uri="{FF2B5EF4-FFF2-40B4-BE49-F238E27FC236}">
                <a16:creationId xmlns:a16="http://schemas.microsoft.com/office/drawing/2014/main" id="{D6FB8F46-E908-4B25-AA56-698DA85162B1}"/>
              </a:ext>
            </a:extLst>
          </p:cNvPr>
          <p:cNvSpPr>
            <a:spLocks noGrp="1"/>
          </p:cNvSpPr>
          <p:nvPr>
            <p:ph type="pic" sz="quarter" idx="12" hasCustomPrompt="1"/>
          </p:nvPr>
        </p:nvSpPr>
        <p:spPr>
          <a:xfrm>
            <a:off x="5258796" y="2721639"/>
            <a:ext cx="1414720" cy="1414720"/>
          </a:xfrm>
          <a:custGeom>
            <a:avLst/>
            <a:gdLst>
              <a:gd name="connsiteX0" fmla="*/ 0 w 1414720"/>
              <a:gd name="connsiteY0" fmla="*/ 0 h 1414720"/>
              <a:gd name="connsiteX1" fmla="*/ 1414720 w 1414720"/>
              <a:gd name="connsiteY1" fmla="*/ 0 h 1414720"/>
              <a:gd name="connsiteX2" fmla="*/ 1414720 w 1414720"/>
              <a:gd name="connsiteY2" fmla="*/ 1414720 h 1414720"/>
              <a:gd name="connsiteX3" fmla="*/ 0 w 1414720"/>
              <a:gd name="connsiteY3" fmla="*/ 1414720 h 1414720"/>
            </a:gdLst>
            <a:ahLst/>
            <a:cxnLst>
              <a:cxn ang="0">
                <a:pos x="connsiteX0" y="connsiteY0"/>
              </a:cxn>
              <a:cxn ang="0">
                <a:pos x="connsiteX1" y="connsiteY1"/>
              </a:cxn>
              <a:cxn ang="0">
                <a:pos x="connsiteX2" y="connsiteY2"/>
              </a:cxn>
              <a:cxn ang="0">
                <a:pos x="connsiteX3" y="connsiteY3"/>
              </a:cxn>
            </a:cxnLst>
            <a:rect l="l" t="t" r="r" b="b"/>
            <a:pathLst>
              <a:path w="1414720" h="1414720">
                <a:moveTo>
                  <a:pt x="0" y="0"/>
                </a:moveTo>
                <a:lnTo>
                  <a:pt x="1414720" y="0"/>
                </a:lnTo>
                <a:lnTo>
                  <a:pt x="1414720" y="1414720"/>
                </a:lnTo>
                <a:lnTo>
                  <a:pt x="0" y="1414720"/>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7" name="Picture Placeholder 6">
            <a:extLst>
              <a:ext uri="{FF2B5EF4-FFF2-40B4-BE49-F238E27FC236}">
                <a16:creationId xmlns:a16="http://schemas.microsoft.com/office/drawing/2014/main" id="{362C51D2-57EA-4F00-B222-15208B7537DA}"/>
              </a:ext>
            </a:extLst>
          </p:cNvPr>
          <p:cNvSpPr>
            <a:spLocks noGrp="1"/>
          </p:cNvSpPr>
          <p:nvPr>
            <p:ph type="pic" sz="quarter" idx="10" hasCustomPrompt="1"/>
          </p:nvPr>
        </p:nvSpPr>
        <p:spPr>
          <a:xfrm>
            <a:off x="5258796" y="1100331"/>
            <a:ext cx="1414721" cy="1414721"/>
          </a:xfrm>
          <a:custGeom>
            <a:avLst/>
            <a:gdLst>
              <a:gd name="connsiteX0" fmla="*/ 0 w 1414721"/>
              <a:gd name="connsiteY0" fmla="*/ 0 h 1414721"/>
              <a:gd name="connsiteX1" fmla="*/ 1414721 w 1414721"/>
              <a:gd name="connsiteY1" fmla="*/ 0 h 1414721"/>
              <a:gd name="connsiteX2" fmla="*/ 1414721 w 1414721"/>
              <a:gd name="connsiteY2" fmla="*/ 1414721 h 1414721"/>
              <a:gd name="connsiteX3" fmla="*/ 0 w 1414721"/>
              <a:gd name="connsiteY3" fmla="*/ 1414721 h 1414721"/>
            </a:gdLst>
            <a:ahLst/>
            <a:cxnLst>
              <a:cxn ang="0">
                <a:pos x="connsiteX0" y="connsiteY0"/>
              </a:cxn>
              <a:cxn ang="0">
                <a:pos x="connsiteX1" y="connsiteY1"/>
              </a:cxn>
              <a:cxn ang="0">
                <a:pos x="connsiteX2" y="connsiteY2"/>
              </a:cxn>
              <a:cxn ang="0">
                <a:pos x="connsiteX3" y="connsiteY3"/>
              </a:cxn>
            </a:cxnLst>
            <a:rect l="l" t="t" r="r" b="b"/>
            <a:pathLst>
              <a:path w="1414721" h="1414721">
                <a:moveTo>
                  <a:pt x="0" y="0"/>
                </a:moveTo>
                <a:lnTo>
                  <a:pt x="1414721" y="0"/>
                </a:lnTo>
                <a:lnTo>
                  <a:pt x="1414721" y="1414721"/>
                </a:lnTo>
                <a:lnTo>
                  <a:pt x="0" y="1414721"/>
                </a:lnTo>
                <a:close/>
              </a:path>
            </a:pathLst>
          </a:custGeom>
          <a:solidFill>
            <a:schemeClr val="bg1">
              <a:lumMod val="95000"/>
            </a:schemeClr>
          </a:solid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15893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250" fill="hold"/>
                                        <p:tgtEl>
                                          <p:spTgt spid="11"/>
                                        </p:tgtEl>
                                        <p:attrNameLst>
                                          <p:attrName>ppt_x</p:attrName>
                                        </p:attrNameLst>
                                      </p:cBhvr>
                                      <p:tavLst>
                                        <p:tav tm="0">
                                          <p:val>
                                            <p:strVal val="1+#ppt_w/2"/>
                                          </p:val>
                                        </p:tav>
                                        <p:tav tm="100000">
                                          <p:val>
                                            <p:strVal val="#ppt_x"/>
                                          </p:val>
                                        </p:tav>
                                      </p:tavLst>
                                    </p:anim>
                                    <p:anim calcmode="lin" valueType="num">
                                      <p:cBhvr additive="base">
                                        <p:cTn id="12" dur="1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250" fill="hold"/>
                                        <p:tgtEl>
                                          <p:spTgt spid="9"/>
                                        </p:tgtEl>
                                        <p:attrNameLst>
                                          <p:attrName>ppt_x</p:attrName>
                                        </p:attrNameLst>
                                      </p:cBhvr>
                                      <p:tavLst>
                                        <p:tav tm="0">
                                          <p:val>
                                            <p:strVal val="1+#ppt_w/2"/>
                                          </p:val>
                                        </p:tav>
                                        <p:tav tm="100000">
                                          <p:val>
                                            <p:strVal val="#ppt_x"/>
                                          </p:val>
                                        </p:tav>
                                      </p:tavLst>
                                    </p:anim>
                                    <p:anim calcmode="lin" valueType="num">
                                      <p:cBhvr additive="base">
                                        <p:cTn id="16" dur="12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34942EFD-EFDE-409E-97A8-52583A6AA133}"/>
              </a:ext>
            </a:extLst>
          </p:cNvPr>
          <p:cNvSpPr>
            <a:spLocks noGrp="1"/>
          </p:cNvSpPr>
          <p:nvPr>
            <p:ph type="pic" sz="quarter" idx="12" hasCustomPrompt="1"/>
          </p:nvPr>
        </p:nvSpPr>
        <p:spPr>
          <a:xfrm>
            <a:off x="6545310" y="1053434"/>
            <a:ext cx="4808490" cy="4851901"/>
          </a:xfrm>
          <a:custGeom>
            <a:avLst/>
            <a:gdLst>
              <a:gd name="connsiteX0" fmla="*/ 4524295 w 4808490"/>
              <a:gd name="connsiteY0" fmla="*/ 3640834 h 4851901"/>
              <a:gd name="connsiteX1" fmla="*/ 4528630 w 4808490"/>
              <a:gd name="connsiteY1" fmla="*/ 3641986 h 4851901"/>
              <a:gd name="connsiteX2" fmla="*/ 4525271 w 4808490"/>
              <a:gd name="connsiteY2" fmla="*/ 3642901 h 4851901"/>
              <a:gd name="connsiteX3" fmla="*/ 4524295 w 4808490"/>
              <a:gd name="connsiteY3" fmla="*/ 3640834 h 4851901"/>
              <a:gd name="connsiteX4" fmla="*/ 3558607 w 4808490"/>
              <a:gd name="connsiteY4" fmla="*/ 3144414 h 4851901"/>
              <a:gd name="connsiteX5" fmla="*/ 3556910 w 4808490"/>
              <a:gd name="connsiteY5" fmla="*/ 3147924 h 4851901"/>
              <a:gd name="connsiteX6" fmla="*/ 3542179 w 4808490"/>
              <a:gd name="connsiteY6" fmla="*/ 3166613 h 4851901"/>
              <a:gd name="connsiteX7" fmla="*/ 3533280 w 4808490"/>
              <a:gd name="connsiteY7" fmla="*/ 3188504 h 4851901"/>
              <a:gd name="connsiteX8" fmla="*/ 3537506 w 4808490"/>
              <a:gd name="connsiteY8" fmla="*/ 3184742 h 4851901"/>
              <a:gd name="connsiteX9" fmla="*/ 3556910 w 4808490"/>
              <a:gd name="connsiteY9" fmla="*/ 3147924 h 4851901"/>
              <a:gd name="connsiteX10" fmla="*/ 3559167 w 4808490"/>
              <a:gd name="connsiteY10" fmla="*/ 3145993 h 4851901"/>
              <a:gd name="connsiteX11" fmla="*/ 3559425 w 4808490"/>
              <a:gd name="connsiteY11" fmla="*/ 3145310 h 4851901"/>
              <a:gd name="connsiteX12" fmla="*/ 3558607 w 4808490"/>
              <a:gd name="connsiteY12" fmla="*/ 3144414 h 4851901"/>
              <a:gd name="connsiteX13" fmla="*/ 3570237 w 4808490"/>
              <a:gd name="connsiteY13" fmla="*/ 3143771 h 4851901"/>
              <a:gd name="connsiteX14" fmla="*/ 3555820 w 4808490"/>
              <a:gd name="connsiteY14" fmla="*/ 3162440 h 4851901"/>
              <a:gd name="connsiteX15" fmla="*/ 3548025 w 4808490"/>
              <a:gd name="connsiteY15" fmla="*/ 3174699 h 4851901"/>
              <a:gd name="connsiteX16" fmla="*/ 3543164 w 4808490"/>
              <a:gd name="connsiteY16" fmla="*/ 3184430 h 4851901"/>
              <a:gd name="connsiteX17" fmla="*/ 3569802 w 4808490"/>
              <a:gd name="connsiteY17" fmla="*/ 3145811 h 4851901"/>
              <a:gd name="connsiteX18" fmla="*/ 3570237 w 4808490"/>
              <a:gd name="connsiteY18" fmla="*/ 3143771 h 4851901"/>
              <a:gd name="connsiteX19" fmla="*/ 3582807 w 4808490"/>
              <a:gd name="connsiteY19" fmla="*/ 3120209 h 4851901"/>
              <a:gd name="connsiteX20" fmla="*/ 3571537 w 4808490"/>
              <a:gd name="connsiteY20" fmla="*/ 3133695 h 4851901"/>
              <a:gd name="connsiteX21" fmla="*/ 3569875 w 4808490"/>
              <a:gd name="connsiteY21" fmla="*/ 3137220 h 4851901"/>
              <a:gd name="connsiteX22" fmla="*/ 3581929 w 4808490"/>
              <a:gd name="connsiteY22" fmla="*/ 3124281 h 4851901"/>
              <a:gd name="connsiteX23" fmla="*/ 3582910 w 4808490"/>
              <a:gd name="connsiteY23" fmla="*/ 3121636 h 4851901"/>
              <a:gd name="connsiteX24" fmla="*/ 3582807 w 4808490"/>
              <a:gd name="connsiteY24" fmla="*/ 3120209 h 4851901"/>
              <a:gd name="connsiteX25" fmla="*/ 3583575 w 4808490"/>
              <a:gd name="connsiteY25" fmla="*/ 3099194 h 4851901"/>
              <a:gd name="connsiteX26" fmla="*/ 3577907 w 4808490"/>
              <a:gd name="connsiteY26" fmla="*/ 3105761 h 4851901"/>
              <a:gd name="connsiteX27" fmla="*/ 3572613 w 4808490"/>
              <a:gd name="connsiteY27" fmla="*/ 3112626 h 4851901"/>
              <a:gd name="connsiteX28" fmla="*/ 3582561 w 4808490"/>
              <a:gd name="connsiteY28" fmla="*/ 3102222 h 4851901"/>
              <a:gd name="connsiteX29" fmla="*/ 3583575 w 4808490"/>
              <a:gd name="connsiteY29" fmla="*/ 3099194 h 4851901"/>
              <a:gd name="connsiteX30" fmla="*/ 3375830 w 4808490"/>
              <a:gd name="connsiteY30" fmla="*/ 3089352 h 4851901"/>
              <a:gd name="connsiteX31" fmla="*/ 3371743 w 4808490"/>
              <a:gd name="connsiteY31" fmla="*/ 3089578 h 4851901"/>
              <a:gd name="connsiteX32" fmla="*/ 3373819 w 4808490"/>
              <a:gd name="connsiteY32" fmla="*/ 3090054 h 4851901"/>
              <a:gd name="connsiteX33" fmla="*/ 3375830 w 4808490"/>
              <a:gd name="connsiteY33" fmla="*/ 3089352 h 4851901"/>
              <a:gd name="connsiteX34" fmla="*/ 3610693 w 4808490"/>
              <a:gd name="connsiteY34" fmla="*/ 3060056 h 4851901"/>
              <a:gd name="connsiteX35" fmla="*/ 3603467 w 4808490"/>
              <a:gd name="connsiteY35" fmla="*/ 3071921 h 4851901"/>
              <a:gd name="connsiteX36" fmla="*/ 3596513 w 4808490"/>
              <a:gd name="connsiteY36" fmla="*/ 3088700 h 4851901"/>
              <a:gd name="connsiteX37" fmla="*/ 3582633 w 4808490"/>
              <a:gd name="connsiteY37" fmla="*/ 3117064 h 4851901"/>
              <a:gd name="connsiteX38" fmla="*/ 3588015 w 4808490"/>
              <a:gd name="connsiteY38" fmla="*/ 3111772 h 4851901"/>
              <a:gd name="connsiteX39" fmla="*/ 3610693 w 4808490"/>
              <a:gd name="connsiteY39" fmla="*/ 3060056 h 4851901"/>
              <a:gd name="connsiteX40" fmla="*/ 3449807 w 4808490"/>
              <a:gd name="connsiteY40" fmla="*/ 3045599 h 4851901"/>
              <a:gd name="connsiteX41" fmla="*/ 3440321 w 4808490"/>
              <a:gd name="connsiteY41" fmla="*/ 3058186 h 4851901"/>
              <a:gd name="connsiteX42" fmla="*/ 3434131 w 4808490"/>
              <a:gd name="connsiteY42" fmla="*/ 3070230 h 4851901"/>
              <a:gd name="connsiteX43" fmla="*/ 3449796 w 4808490"/>
              <a:gd name="connsiteY43" fmla="*/ 3046116 h 4851901"/>
              <a:gd name="connsiteX44" fmla="*/ 3616371 w 4808490"/>
              <a:gd name="connsiteY44" fmla="*/ 3044431 h 4851901"/>
              <a:gd name="connsiteX45" fmla="*/ 3613653 w 4808490"/>
              <a:gd name="connsiteY45" fmla="*/ 3045173 h 4851901"/>
              <a:gd name="connsiteX46" fmla="*/ 3615761 w 4808490"/>
              <a:gd name="connsiteY46" fmla="*/ 3046239 h 4851901"/>
              <a:gd name="connsiteX47" fmla="*/ 3617740 w 4808490"/>
              <a:gd name="connsiteY47" fmla="*/ 3044947 h 4851901"/>
              <a:gd name="connsiteX48" fmla="*/ 3616371 w 4808490"/>
              <a:gd name="connsiteY48" fmla="*/ 3044431 h 4851901"/>
              <a:gd name="connsiteX49" fmla="*/ 3628876 w 4808490"/>
              <a:gd name="connsiteY49" fmla="*/ 2992135 h 4851901"/>
              <a:gd name="connsiteX50" fmla="*/ 3626498 w 4808490"/>
              <a:gd name="connsiteY50" fmla="*/ 2992423 h 4851901"/>
              <a:gd name="connsiteX51" fmla="*/ 3624786 w 4808490"/>
              <a:gd name="connsiteY51" fmla="*/ 2995673 h 4851901"/>
              <a:gd name="connsiteX52" fmla="*/ 3626747 w 4808490"/>
              <a:gd name="connsiteY52" fmla="*/ 2996919 h 4851901"/>
              <a:gd name="connsiteX53" fmla="*/ 3628127 w 4808490"/>
              <a:gd name="connsiteY53" fmla="*/ 2994810 h 4851901"/>
              <a:gd name="connsiteX54" fmla="*/ 3628876 w 4808490"/>
              <a:gd name="connsiteY54" fmla="*/ 2992135 h 4851901"/>
              <a:gd name="connsiteX55" fmla="*/ 3663280 w 4808490"/>
              <a:gd name="connsiteY55" fmla="*/ 2973333 h 4851901"/>
              <a:gd name="connsiteX56" fmla="*/ 3661349 w 4808490"/>
              <a:gd name="connsiteY56" fmla="*/ 2973505 h 4851901"/>
              <a:gd name="connsiteX57" fmla="*/ 3661205 w 4808490"/>
              <a:gd name="connsiteY57" fmla="*/ 2973519 h 4851901"/>
              <a:gd name="connsiteX58" fmla="*/ 3660239 w 4808490"/>
              <a:gd name="connsiteY58" fmla="*/ 2973605 h 4851901"/>
              <a:gd name="connsiteX59" fmla="*/ 3660189 w 4808490"/>
              <a:gd name="connsiteY59" fmla="*/ 2973610 h 4851901"/>
              <a:gd name="connsiteX60" fmla="*/ 3661205 w 4808490"/>
              <a:gd name="connsiteY60" fmla="*/ 2973519 h 4851901"/>
              <a:gd name="connsiteX61" fmla="*/ 3747426 w 4808490"/>
              <a:gd name="connsiteY61" fmla="*/ 2936900 h 4851901"/>
              <a:gd name="connsiteX62" fmla="*/ 3739395 w 4808490"/>
              <a:gd name="connsiteY62" fmla="*/ 2951247 h 4851901"/>
              <a:gd name="connsiteX63" fmla="*/ 3724267 w 4808490"/>
              <a:gd name="connsiteY63" fmla="*/ 2971928 h 4851901"/>
              <a:gd name="connsiteX64" fmla="*/ 3707033 w 4808490"/>
              <a:gd name="connsiteY64" fmla="*/ 2998606 h 4851901"/>
              <a:gd name="connsiteX65" fmla="*/ 3712020 w 4808490"/>
              <a:gd name="connsiteY65" fmla="*/ 3001102 h 4851901"/>
              <a:gd name="connsiteX66" fmla="*/ 3731825 w 4808490"/>
              <a:gd name="connsiteY66" fmla="*/ 2975508 h 4851901"/>
              <a:gd name="connsiteX67" fmla="*/ 3734209 w 4808490"/>
              <a:gd name="connsiteY67" fmla="*/ 2972627 h 4851901"/>
              <a:gd name="connsiteX68" fmla="*/ 3745659 w 4808490"/>
              <a:gd name="connsiteY68" fmla="*/ 2942268 h 4851901"/>
              <a:gd name="connsiteX69" fmla="*/ 3678005 w 4808490"/>
              <a:gd name="connsiteY69" fmla="*/ 2909238 h 4851901"/>
              <a:gd name="connsiteX70" fmla="*/ 3662519 w 4808490"/>
              <a:gd name="connsiteY70" fmla="*/ 2939088 h 4851901"/>
              <a:gd name="connsiteX71" fmla="*/ 3660453 w 4808490"/>
              <a:gd name="connsiteY71" fmla="*/ 2942050 h 4851901"/>
              <a:gd name="connsiteX72" fmla="*/ 3673995 w 4808490"/>
              <a:gd name="connsiteY72" fmla="*/ 2911277 h 4851901"/>
              <a:gd name="connsiteX73" fmla="*/ 3675187 w 4808490"/>
              <a:gd name="connsiteY73" fmla="*/ 2910258 h 4851901"/>
              <a:gd name="connsiteX74" fmla="*/ 3678005 w 4808490"/>
              <a:gd name="connsiteY74" fmla="*/ 2909238 h 4851901"/>
              <a:gd name="connsiteX75" fmla="*/ 4399585 w 4808490"/>
              <a:gd name="connsiteY75" fmla="*/ 2898798 h 4851901"/>
              <a:gd name="connsiteX76" fmla="*/ 4399002 w 4808490"/>
              <a:gd name="connsiteY76" fmla="*/ 2899410 h 4851901"/>
              <a:gd name="connsiteX77" fmla="*/ 4397647 w 4808490"/>
              <a:gd name="connsiteY77" fmla="*/ 2902824 h 4851901"/>
              <a:gd name="connsiteX78" fmla="*/ 4398603 w 4808490"/>
              <a:gd name="connsiteY78" fmla="*/ 2903990 h 4851901"/>
              <a:gd name="connsiteX79" fmla="*/ 4399751 w 4808490"/>
              <a:gd name="connsiteY79" fmla="*/ 2899253 h 4851901"/>
              <a:gd name="connsiteX80" fmla="*/ 3516040 w 4808490"/>
              <a:gd name="connsiteY80" fmla="*/ 2878889 h 4851901"/>
              <a:gd name="connsiteX81" fmla="*/ 3495921 w 4808490"/>
              <a:gd name="connsiteY81" fmla="*/ 2942619 h 4851901"/>
              <a:gd name="connsiteX82" fmla="*/ 3460110 w 4808490"/>
              <a:gd name="connsiteY82" fmla="*/ 3022660 h 4851901"/>
              <a:gd name="connsiteX83" fmla="*/ 3454776 w 4808490"/>
              <a:gd name="connsiteY83" fmla="*/ 3034520 h 4851901"/>
              <a:gd name="connsiteX84" fmla="*/ 3452933 w 4808490"/>
              <a:gd name="connsiteY84" fmla="*/ 3038139 h 4851901"/>
              <a:gd name="connsiteX85" fmla="*/ 3453785 w 4808490"/>
              <a:gd name="connsiteY85" fmla="*/ 3039812 h 4851901"/>
              <a:gd name="connsiteX86" fmla="*/ 3475148 w 4808490"/>
              <a:gd name="connsiteY86" fmla="*/ 2999739 h 4851901"/>
              <a:gd name="connsiteX87" fmla="*/ 3476064 w 4808490"/>
              <a:gd name="connsiteY87" fmla="*/ 2997597 h 4851901"/>
              <a:gd name="connsiteX88" fmla="*/ 3503670 w 4808490"/>
              <a:gd name="connsiteY88" fmla="*/ 2929509 h 4851901"/>
              <a:gd name="connsiteX89" fmla="*/ 3509190 w 4808490"/>
              <a:gd name="connsiteY89" fmla="*/ 2916161 h 4851901"/>
              <a:gd name="connsiteX90" fmla="*/ 3516073 w 4808490"/>
              <a:gd name="connsiteY90" fmla="*/ 2882610 h 4851901"/>
              <a:gd name="connsiteX91" fmla="*/ 4413555 w 4808490"/>
              <a:gd name="connsiteY91" fmla="*/ 2873071 h 4851901"/>
              <a:gd name="connsiteX92" fmla="*/ 4413389 w 4808490"/>
              <a:gd name="connsiteY92" fmla="*/ 2873421 h 4851901"/>
              <a:gd name="connsiteX93" fmla="*/ 4408683 w 4808490"/>
              <a:gd name="connsiteY93" fmla="*/ 2886158 h 4851901"/>
              <a:gd name="connsiteX94" fmla="*/ 4409276 w 4808490"/>
              <a:gd name="connsiteY94" fmla="*/ 2885931 h 4851901"/>
              <a:gd name="connsiteX95" fmla="*/ 4411898 w 4808490"/>
              <a:gd name="connsiteY95" fmla="*/ 2878595 h 4851901"/>
              <a:gd name="connsiteX96" fmla="*/ 4352899 w 4808490"/>
              <a:gd name="connsiteY96" fmla="*/ 2867169 h 4851901"/>
              <a:gd name="connsiteX97" fmla="*/ 4347409 w 4808490"/>
              <a:gd name="connsiteY97" fmla="*/ 2886321 h 4851901"/>
              <a:gd name="connsiteX98" fmla="*/ 4344762 w 4808490"/>
              <a:gd name="connsiteY98" fmla="*/ 2897425 h 4851901"/>
              <a:gd name="connsiteX99" fmla="*/ 4344105 w 4808490"/>
              <a:gd name="connsiteY99" fmla="*/ 2901106 h 4851901"/>
              <a:gd name="connsiteX100" fmla="*/ 4346839 w 4808490"/>
              <a:gd name="connsiteY100" fmla="*/ 2893635 h 4851901"/>
              <a:gd name="connsiteX101" fmla="*/ 4352604 w 4808490"/>
              <a:gd name="connsiteY101" fmla="*/ 2868946 h 4851901"/>
              <a:gd name="connsiteX102" fmla="*/ 3515782 w 4808490"/>
              <a:gd name="connsiteY102" fmla="*/ 2850466 h 4851901"/>
              <a:gd name="connsiteX103" fmla="*/ 3508227 w 4808490"/>
              <a:gd name="connsiteY103" fmla="*/ 2872291 h 4851901"/>
              <a:gd name="connsiteX104" fmla="*/ 3443901 w 4808490"/>
              <a:gd name="connsiteY104" fmla="*/ 3024609 h 4851901"/>
              <a:gd name="connsiteX105" fmla="*/ 3372555 w 4808490"/>
              <a:gd name="connsiteY105" fmla="*/ 3153621 h 4851901"/>
              <a:gd name="connsiteX106" fmla="*/ 3372988 w 4808490"/>
              <a:gd name="connsiteY106" fmla="*/ 3153158 h 4851901"/>
              <a:gd name="connsiteX107" fmla="*/ 3396446 w 4808490"/>
              <a:gd name="connsiteY107" fmla="*/ 3123591 h 4851901"/>
              <a:gd name="connsiteX108" fmla="*/ 3439594 w 4808490"/>
              <a:gd name="connsiteY108" fmla="*/ 3045085 h 4851901"/>
              <a:gd name="connsiteX109" fmla="*/ 3481344 w 4808490"/>
              <a:gd name="connsiteY109" fmla="*/ 2952691 h 4851901"/>
              <a:gd name="connsiteX110" fmla="*/ 3515995 w 4808490"/>
              <a:gd name="connsiteY110" fmla="*/ 2874072 h 4851901"/>
              <a:gd name="connsiteX111" fmla="*/ 3483065 w 4808490"/>
              <a:gd name="connsiteY111" fmla="*/ 2839254 h 4851901"/>
              <a:gd name="connsiteX112" fmla="*/ 3482033 w 4808490"/>
              <a:gd name="connsiteY112" fmla="*/ 2840908 h 4851901"/>
              <a:gd name="connsiteX113" fmla="*/ 3481711 w 4808490"/>
              <a:gd name="connsiteY113" fmla="*/ 2840446 h 4851901"/>
              <a:gd name="connsiteX114" fmla="*/ 3483065 w 4808490"/>
              <a:gd name="connsiteY114" fmla="*/ 2839254 h 4851901"/>
              <a:gd name="connsiteX115" fmla="*/ 4628312 w 4808490"/>
              <a:gd name="connsiteY115" fmla="*/ 2824786 h 4851901"/>
              <a:gd name="connsiteX116" fmla="*/ 4621821 w 4808490"/>
              <a:gd name="connsiteY116" fmla="*/ 2839463 h 4851901"/>
              <a:gd name="connsiteX117" fmla="*/ 4590687 w 4808490"/>
              <a:gd name="connsiteY117" fmla="*/ 2893702 h 4851901"/>
              <a:gd name="connsiteX118" fmla="*/ 4605083 w 4808490"/>
              <a:gd name="connsiteY118" fmla="*/ 2888643 h 4851901"/>
              <a:gd name="connsiteX119" fmla="*/ 4616522 w 4808490"/>
              <a:gd name="connsiteY119" fmla="*/ 2874055 h 4851901"/>
              <a:gd name="connsiteX120" fmla="*/ 4620012 w 4808490"/>
              <a:gd name="connsiteY120" fmla="*/ 2873212 h 4851901"/>
              <a:gd name="connsiteX121" fmla="*/ 4620305 w 4808490"/>
              <a:gd name="connsiteY121" fmla="*/ 2872726 h 4851901"/>
              <a:gd name="connsiteX122" fmla="*/ 4620842 w 4808490"/>
              <a:gd name="connsiteY122" fmla="*/ 2870311 h 4851901"/>
              <a:gd name="connsiteX123" fmla="*/ 4421224 w 4808490"/>
              <a:gd name="connsiteY123" fmla="*/ 2824112 h 4851901"/>
              <a:gd name="connsiteX124" fmla="*/ 4418354 w 4808490"/>
              <a:gd name="connsiteY124" fmla="*/ 2824117 h 4851901"/>
              <a:gd name="connsiteX125" fmla="*/ 4417128 w 4808490"/>
              <a:gd name="connsiteY125" fmla="*/ 2826624 h 4851901"/>
              <a:gd name="connsiteX126" fmla="*/ 4416855 w 4808490"/>
              <a:gd name="connsiteY126" fmla="*/ 2827633 h 4851901"/>
              <a:gd name="connsiteX127" fmla="*/ 4416693 w 4808490"/>
              <a:gd name="connsiteY127" fmla="*/ 2831502 h 4851901"/>
              <a:gd name="connsiteX128" fmla="*/ 4417723 w 4808490"/>
              <a:gd name="connsiteY128" fmla="*/ 2832314 h 4851901"/>
              <a:gd name="connsiteX129" fmla="*/ 4421224 w 4808490"/>
              <a:gd name="connsiteY129" fmla="*/ 2824112 h 4851901"/>
              <a:gd name="connsiteX130" fmla="*/ 4295849 w 4808490"/>
              <a:gd name="connsiteY130" fmla="*/ 2811631 h 4851901"/>
              <a:gd name="connsiteX131" fmla="*/ 4295373 w 4808490"/>
              <a:gd name="connsiteY131" fmla="*/ 2812217 h 4851901"/>
              <a:gd name="connsiteX132" fmla="*/ 4286896 w 4808490"/>
              <a:gd name="connsiteY132" fmla="*/ 2823702 h 4851901"/>
              <a:gd name="connsiteX133" fmla="*/ 4283461 w 4808490"/>
              <a:gd name="connsiteY133" fmla="*/ 2833654 h 4851901"/>
              <a:gd name="connsiteX134" fmla="*/ 4287100 w 4808490"/>
              <a:gd name="connsiteY134" fmla="*/ 2830785 h 4851901"/>
              <a:gd name="connsiteX135" fmla="*/ 4292011 w 4808490"/>
              <a:gd name="connsiteY135" fmla="*/ 2823684 h 4851901"/>
              <a:gd name="connsiteX136" fmla="*/ 4295788 w 4808490"/>
              <a:gd name="connsiteY136" fmla="*/ 2811969 h 4851901"/>
              <a:gd name="connsiteX137" fmla="*/ 3773192 w 4808490"/>
              <a:gd name="connsiteY137" fmla="*/ 2751200 h 4851901"/>
              <a:gd name="connsiteX138" fmla="*/ 3771726 w 4808490"/>
              <a:gd name="connsiteY138" fmla="*/ 2756517 h 4851901"/>
              <a:gd name="connsiteX139" fmla="*/ 3770171 w 4808490"/>
              <a:gd name="connsiteY139" fmla="*/ 2760908 h 4851901"/>
              <a:gd name="connsiteX140" fmla="*/ 3746862 w 4808490"/>
              <a:gd name="connsiteY140" fmla="*/ 2792630 h 4851901"/>
              <a:gd name="connsiteX141" fmla="*/ 3747975 w 4808490"/>
              <a:gd name="connsiteY141" fmla="*/ 2788844 h 4851901"/>
              <a:gd name="connsiteX142" fmla="*/ 3749834 w 4808490"/>
              <a:gd name="connsiteY142" fmla="*/ 2780271 h 4851901"/>
              <a:gd name="connsiteX143" fmla="*/ 3760941 w 4808490"/>
              <a:gd name="connsiteY143" fmla="*/ 2765829 h 4851901"/>
              <a:gd name="connsiteX144" fmla="*/ 4642534 w 4808490"/>
              <a:gd name="connsiteY144" fmla="*/ 2737477 h 4851901"/>
              <a:gd name="connsiteX145" fmla="*/ 4637295 w 4808490"/>
              <a:gd name="connsiteY145" fmla="*/ 2745948 h 4851901"/>
              <a:gd name="connsiteX146" fmla="*/ 4579148 w 4808490"/>
              <a:gd name="connsiteY146" fmla="*/ 2851498 h 4851901"/>
              <a:gd name="connsiteX147" fmla="*/ 4577157 w 4808490"/>
              <a:gd name="connsiteY147" fmla="*/ 2863444 h 4851901"/>
              <a:gd name="connsiteX148" fmla="*/ 4579932 w 4808490"/>
              <a:gd name="connsiteY148" fmla="*/ 2858149 h 4851901"/>
              <a:gd name="connsiteX149" fmla="*/ 4607695 w 4808490"/>
              <a:gd name="connsiteY149" fmla="*/ 2811501 h 4851901"/>
              <a:gd name="connsiteX150" fmla="*/ 4615194 w 4808490"/>
              <a:gd name="connsiteY150" fmla="*/ 2808209 h 4851901"/>
              <a:gd name="connsiteX151" fmla="*/ 4626386 w 4808490"/>
              <a:gd name="connsiteY151" fmla="*/ 2788620 h 4851901"/>
              <a:gd name="connsiteX152" fmla="*/ 4636854 w 4808490"/>
              <a:gd name="connsiteY152" fmla="*/ 2772720 h 4851901"/>
              <a:gd name="connsiteX153" fmla="*/ 4642322 w 4808490"/>
              <a:gd name="connsiteY153" fmla="*/ 2739402 h 4851901"/>
              <a:gd name="connsiteX154" fmla="*/ 4449876 w 4808490"/>
              <a:gd name="connsiteY154" fmla="*/ 2720500 h 4851901"/>
              <a:gd name="connsiteX155" fmla="*/ 4448985 w 4808490"/>
              <a:gd name="connsiteY155" fmla="*/ 2728456 h 4851901"/>
              <a:gd name="connsiteX156" fmla="*/ 4446052 w 4808490"/>
              <a:gd name="connsiteY156" fmla="*/ 2734155 h 4851901"/>
              <a:gd name="connsiteX157" fmla="*/ 4449876 w 4808490"/>
              <a:gd name="connsiteY157" fmla="*/ 2720500 h 4851901"/>
              <a:gd name="connsiteX158" fmla="*/ 4450934 w 4808490"/>
              <a:gd name="connsiteY158" fmla="*/ 2715273 h 4851901"/>
              <a:gd name="connsiteX159" fmla="*/ 4451311 w 4808490"/>
              <a:gd name="connsiteY159" fmla="*/ 2719034 h 4851901"/>
              <a:gd name="connsiteX160" fmla="*/ 4449876 w 4808490"/>
              <a:gd name="connsiteY160" fmla="*/ 2720500 h 4851901"/>
              <a:gd name="connsiteX161" fmla="*/ 4448911 w 4808490"/>
              <a:gd name="connsiteY161" fmla="*/ 2717533 h 4851901"/>
              <a:gd name="connsiteX162" fmla="*/ 4450934 w 4808490"/>
              <a:gd name="connsiteY162" fmla="*/ 2715273 h 4851901"/>
              <a:gd name="connsiteX163" fmla="*/ 4451992 w 4808490"/>
              <a:gd name="connsiteY163" fmla="*/ 2710047 h 4851901"/>
              <a:gd name="connsiteX164" fmla="*/ 4452368 w 4808490"/>
              <a:gd name="connsiteY164" fmla="*/ 2713809 h 4851901"/>
              <a:gd name="connsiteX165" fmla="*/ 4450934 w 4808490"/>
              <a:gd name="connsiteY165" fmla="*/ 2715273 h 4851901"/>
              <a:gd name="connsiteX166" fmla="*/ 4449970 w 4808490"/>
              <a:gd name="connsiteY166" fmla="*/ 2712307 h 4851901"/>
              <a:gd name="connsiteX167" fmla="*/ 4451992 w 4808490"/>
              <a:gd name="connsiteY167" fmla="*/ 2710047 h 4851901"/>
              <a:gd name="connsiteX168" fmla="*/ 4320619 w 4808490"/>
              <a:gd name="connsiteY168" fmla="*/ 2658773 h 4851901"/>
              <a:gd name="connsiteX169" fmla="*/ 4310331 w 4808490"/>
              <a:gd name="connsiteY169" fmla="*/ 2675054 h 4851901"/>
              <a:gd name="connsiteX170" fmla="*/ 4311054 w 4808490"/>
              <a:gd name="connsiteY170" fmla="*/ 2684760 h 4851901"/>
              <a:gd name="connsiteX171" fmla="*/ 4293595 w 4808490"/>
              <a:gd name="connsiteY171" fmla="*/ 2724234 h 4851901"/>
              <a:gd name="connsiteX172" fmla="*/ 4287468 w 4808490"/>
              <a:gd name="connsiteY172" fmla="*/ 2734868 h 4851901"/>
              <a:gd name="connsiteX173" fmla="*/ 4280987 w 4808490"/>
              <a:gd name="connsiteY173" fmla="*/ 2745952 h 4851901"/>
              <a:gd name="connsiteX174" fmla="*/ 4276576 w 4808490"/>
              <a:gd name="connsiteY174" fmla="*/ 2773592 h 4851901"/>
              <a:gd name="connsiteX175" fmla="*/ 4276858 w 4808490"/>
              <a:gd name="connsiteY175" fmla="*/ 2773413 h 4851901"/>
              <a:gd name="connsiteX176" fmla="*/ 4288296 w 4808490"/>
              <a:gd name="connsiteY176" fmla="*/ 2758826 h 4851901"/>
              <a:gd name="connsiteX177" fmla="*/ 4305626 w 4808490"/>
              <a:gd name="connsiteY177" fmla="*/ 2734617 h 4851901"/>
              <a:gd name="connsiteX178" fmla="*/ 4311479 w 4808490"/>
              <a:gd name="connsiteY178" fmla="*/ 2725358 h 4851901"/>
              <a:gd name="connsiteX179" fmla="*/ 4451501 w 4808490"/>
              <a:gd name="connsiteY179" fmla="*/ 2644712 h 4851901"/>
              <a:gd name="connsiteX180" fmla="*/ 4450282 w 4808490"/>
              <a:gd name="connsiteY180" fmla="*/ 2650366 h 4851901"/>
              <a:gd name="connsiteX181" fmla="*/ 4449486 w 4808490"/>
              <a:gd name="connsiteY181" fmla="*/ 2651677 h 4851901"/>
              <a:gd name="connsiteX182" fmla="*/ 4327192 w 4808490"/>
              <a:gd name="connsiteY182" fmla="*/ 2601417 h 4851901"/>
              <a:gd name="connsiteX183" fmla="*/ 4309068 w 4808490"/>
              <a:gd name="connsiteY183" fmla="*/ 2630719 h 4851901"/>
              <a:gd name="connsiteX184" fmla="*/ 4291073 w 4808490"/>
              <a:gd name="connsiteY184" fmla="*/ 2663385 h 4851901"/>
              <a:gd name="connsiteX185" fmla="*/ 4290636 w 4808490"/>
              <a:gd name="connsiteY185" fmla="*/ 2668725 h 4851901"/>
              <a:gd name="connsiteX186" fmla="*/ 4288227 w 4808490"/>
              <a:gd name="connsiteY186" fmla="*/ 2690776 h 4851901"/>
              <a:gd name="connsiteX187" fmla="*/ 4298161 w 4808490"/>
              <a:gd name="connsiteY187" fmla="*/ 2673390 h 4851901"/>
              <a:gd name="connsiteX188" fmla="*/ 4310994 w 4808490"/>
              <a:gd name="connsiteY188" fmla="*/ 2653900 h 4851901"/>
              <a:gd name="connsiteX189" fmla="*/ 4320729 w 4808490"/>
              <a:gd name="connsiteY189" fmla="*/ 2650431 h 4851901"/>
              <a:gd name="connsiteX190" fmla="*/ 4322008 w 4808490"/>
              <a:gd name="connsiteY190" fmla="*/ 2648651 h 4851901"/>
              <a:gd name="connsiteX191" fmla="*/ 4322209 w 4808490"/>
              <a:gd name="connsiteY191" fmla="*/ 2647185 h 4851901"/>
              <a:gd name="connsiteX192" fmla="*/ 4321135 w 4808490"/>
              <a:gd name="connsiteY192" fmla="*/ 2648390 h 4851901"/>
              <a:gd name="connsiteX193" fmla="*/ 4322313 w 4808490"/>
              <a:gd name="connsiteY193" fmla="*/ 2646435 h 4851901"/>
              <a:gd name="connsiteX194" fmla="*/ 4326003 w 4808490"/>
              <a:gd name="connsiteY194" fmla="*/ 2619554 h 4851901"/>
              <a:gd name="connsiteX195" fmla="*/ 4108728 w 4808490"/>
              <a:gd name="connsiteY195" fmla="*/ 2205773 h 4851901"/>
              <a:gd name="connsiteX196" fmla="*/ 4108049 w 4808490"/>
              <a:gd name="connsiteY196" fmla="*/ 2210434 h 4851901"/>
              <a:gd name="connsiteX197" fmla="*/ 4104906 w 4808490"/>
              <a:gd name="connsiteY197" fmla="*/ 2209380 h 4851901"/>
              <a:gd name="connsiteX198" fmla="*/ 4108728 w 4808490"/>
              <a:gd name="connsiteY198" fmla="*/ 2205773 h 4851901"/>
              <a:gd name="connsiteX199" fmla="*/ 3872118 w 4808490"/>
              <a:gd name="connsiteY199" fmla="*/ 2188720 h 4851901"/>
              <a:gd name="connsiteX200" fmla="*/ 3873179 w 4808490"/>
              <a:gd name="connsiteY200" fmla="*/ 2194065 h 4851901"/>
              <a:gd name="connsiteX201" fmla="*/ 3874677 w 4808490"/>
              <a:gd name="connsiteY201" fmla="*/ 2206087 h 4851901"/>
              <a:gd name="connsiteX202" fmla="*/ 3888165 w 4808490"/>
              <a:gd name="connsiteY202" fmla="*/ 2227325 h 4851901"/>
              <a:gd name="connsiteX203" fmla="*/ 3903202 w 4808490"/>
              <a:gd name="connsiteY203" fmla="*/ 2248962 h 4851901"/>
              <a:gd name="connsiteX204" fmla="*/ 3901843 w 4808490"/>
              <a:gd name="connsiteY204" fmla="*/ 2241466 h 4851901"/>
              <a:gd name="connsiteX205" fmla="*/ 3900249 w 4808490"/>
              <a:gd name="connsiteY205" fmla="*/ 2235238 h 4851901"/>
              <a:gd name="connsiteX206" fmla="*/ 4087962 w 4808490"/>
              <a:gd name="connsiteY206" fmla="*/ 2162425 h 4851901"/>
              <a:gd name="connsiteX207" fmla="*/ 4101157 w 4808490"/>
              <a:gd name="connsiteY207" fmla="*/ 2182952 h 4851901"/>
              <a:gd name="connsiteX208" fmla="*/ 4087962 w 4808490"/>
              <a:gd name="connsiteY208" fmla="*/ 2162425 h 4851901"/>
              <a:gd name="connsiteX209" fmla="*/ 4073566 w 4808490"/>
              <a:gd name="connsiteY209" fmla="*/ 2134861 h 4851901"/>
              <a:gd name="connsiteX210" fmla="*/ 4074333 w 4808490"/>
              <a:gd name="connsiteY210" fmla="*/ 2139346 h 4851901"/>
              <a:gd name="connsiteX211" fmla="*/ 4073566 w 4808490"/>
              <a:gd name="connsiteY211" fmla="*/ 2134861 h 4851901"/>
              <a:gd name="connsiteX212" fmla="*/ 4086591 w 4808490"/>
              <a:gd name="connsiteY212" fmla="*/ 2088177 h 4851901"/>
              <a:gd name="connsiteX213" fmla="*/ 4087648 w 4808490"/>
              <a:gd name="connsiteY213" fmla="*/ 2088223 h 4851901"/>
              <a:gd name="connsiteX214" fmla="*/ 4088405 w 4808490"/>
              <a:gd name="connsiteY214" fmla="*/ 2090427 h 4851901"/>
              <a:gd name="connsiteX215" fmla="*/ 4083256 w 4808490"/>
              <a:gd name="connsiteY215" fmla="*/ 2084044 h 4851901"/>
              <a:gd name="connsiteX216" fmla="*/ 4086591 w 4808490"/>
              <a:gd name="connsiteY216" fmla="*/ 2088177 h 4851901"/>
              <a:gd name="connsiteX217" fmla="*/ 4084951 w 4808490"/>
              <a:gd name="connsiteY217" fmla="*/ 2088108 h 4851901"/>
              <a:gd name="connsiteX218" fmla="*/ 3797709 w 4808490"/>
              <a:gd name="connsiteY218" fmla="*/ 2049761 h 4851901"/>
              <a:gd name="connsiteX219" fmla="*/ 3807622 w 4808490"/>
              <a:gd name="connsiteY219" fmla="*/ 2081348 h 4851901"/>
              <a:gd name="connsiteX220" fmla="*/ 3813133 w 4808490"/>
              <a:gd name="connsiteY220" fmla="*/ 2105435 h 4851901"/>
              <a:gd name="connsiteX221" fmla="*/ 3846321 w 4808490"/>
              <a:gd name="connsiteY221" fmla="*/ 2161426 h 4851901"/>
              <a:gd name="connsiteX222" fmla="*/ 3851670 w 4808490"/>
              <a:gd name="connsiteY222" fmla="*/ 2169851 h 4851901"/>
              <a:gd name="connsiteX223" fmla="*/ 3850384 w 4808490"/>
              <a:gd name="connsiteY223" fmla="*/ 2163634 h 4851901"/>
              <a:gd name="connsiteX224" fmla="*/ 3847250 w 4808490"/>
              <a:gd name="connsiteY224" fmla="*/ 2146935 h 4851901"/>
              <a:gd name="connsiteX225" fmla="*/ 3847979 w 4808490"/>
              <a:gd name="connsiteY225" fmla="*/ 2147170 h 4851901"/>
              <a:gd name="connsiteX226" fmla="*/ 3832261 w 4808490"/>
              <a:gd name="connsiteY226" fmla="*/ 2119797 h 4851901"/>
              <a:gd name="connsiteX227" fmla="*/ 3805084 w 4808490"/>
              <a:gd name="connsiteY227" fmla="*/ 2061458 h 4851901"/>
              <a:gd name="connsiteX228" fmla="*/ 4559169 w 4808490"/>
              <a:gd name="connsiteY228" fmla="*/ 2038852 h 4851901"/>
              <a:gd name="connsiteX229" fmla="*/ 4558488 w 4808490"/>
              <a:gd name="connsiteY229" fmla="*/ 2043513 h 4851901"/>
              <a:gd name="connsiteX230" fmla="*/ 4555347 w 4808490"/>
              <a:gd name="connsiteY230" fmla="*/ 2042460 h 4851901"/>
              <a:gd name="connsiteX231" fmla="*/ 4559169 w 4808490"/>
              <a:gd name="connsiteY231" fmla="*/ 2038852 h 4851901"/>
              <a:gd name="connsiteX232" fmla="*/ 4551597 w 4808490"/>
              <a:gd name="connsiteY232" fmla="*/ 2016033 h 4851901"/>
              <a:gd name="connsiteX233" fmla="*/ 4555698 w 4808490"/>
              <a:gd name="connsiteY233" fmla="*/ 2021558 h 4851901"/>
              <a:gd name="connsiteX234" fmla="*/ 4556675 w 4808490"/>
              <a:gd name="connsiteY234" fmla="*/ 2025548 h 4851901"/>
              <a:gd name="connsiteX235" fmla="*/ 4538401 w 4808490"/>
              <a:gd name="connsiteY235" fmla="*/ 1995505 h 4851901"/>
              <a:gd name="connsiteX236" fmla="*/ 4551597 w 4808490"/>
              <a:gd name="connsiteY236" fmla="*/ 2016033 h 4851901"/>
              <a:gd name="connsiteX237" fmla="*/ 4538401 w 4808490"/>
              <a:gd name="connsiteY237" fmla="*/ 1995505 h 4851901"/>
              <a:gd name="connsiteX238" fmla="*/ 3771773 w 4808490"/>
              <a:gd name="connsiteY238" fmla="*/ 1972517 h 4851901"/>
              <a:gd name="connsiteX239" fmla="*/ 3786588 w 4808490"/>
              <a:gd name="connsiteY239" fmla="*/ 2016519 h 4851901"/>
              <a:gd name="connsiteX240" fmla="*/ 3788103 w 4808490"/>
              <a:gd name="connsiteY240" fmla="*/ 2018066 h 4851901"/>
              <a:gd name="connsiteX241" fmla="*/ 3791851 w 4808490"/>
              <a:gd name="connsiteY241" fmla="*/ 2019817 h 4851901"/>
              <a:gd name="connsiteX242" fmla="*/ 3774248 w 4808490"/>
              <a:gd name="connsiteY242" fmla="*/ 1976846 h 4851901"/>
              <a:gd name="connsiteX243" fmla="*/ 4524006 w 4808490"/>
              <a:gd name="connsiteY243" fmla="*/ 1967940 h 4851901"/>
              <a:gd name="connsiteX244" fmla="*/ 4524772 w 4808490"/>
              <a:gd name="connsiteY244" fmla="*/ 1972425 h 4851901"/>
              <a:gd name="connsiteX245" fmla="*/ 4524006 w 4808490"/>
              <a:gd name="connsiteY245" fmla="*/ 1967940 h 4851901"/>
              <a:gd name="connsiteX246" fmla="*/ 3776703 w 4808490"/>
              <a:gd name="connsiteY246" fmla="*/ 1929329 h 4851901"/>
              <a:gd name="connsiteX247" fmla="*/ 3779535 w 4808490"/>
              <a:gd name="connsiteY247" fmla="*/ 1929843 h 4851901"/>
              <a:gd name="connsiteX248" fmla="*/ 3776900 w 4808490"/>
              <a:gd name="connsiteY248" fmla="*/ 1929366 h 4851901"/>
              <a:gd name="connsiteX249" fmla="*/ 3775317 w 4808490"/>
              <a:gd name="connsiteY249" fmla="*/ 1929077 h 4851901"/>
              <a:gd name="connsiteX250" fmla="*/ 3776703 w 4808490"/>
              <a:gd name="connsiteY250" fmla="*/ 1929329 h 4851901"/>
              <a:gd name="connsiteX251" fmla="*/ 3775385 w 4808490"/>
              <a:gd name="connsiteY251" fmla="*/ 1929090 h 4851901"/>
              <a:gd name="connsiteX252" fmla="*/ 3775317 w 4808490"/>
              <a:gd name="connsiteY252" fmla="*/ 1929077 h 4851901"/>
              <a:gd name="connsiteX253" fmla="*/ 4707797 w 4808490"/>
              <a:gd name="connsiteY253" fmla="*/ 1906037 h 4851901"/>
              <a:gd name="connsiteX254" fmla="*/ 4710744 w 4808490"/>
              <a:gd name="connsiteY254" fmla="*/ 1915605 h 4851901"/>
              <a:gd name="connsiteX255" fmla="*/ 4708926 w 4808490"/>
              <a:gd name="connsiteY255" fmla="*/ 1907827 h 4851901"/>
              <a:gd name="connsiteX256" fmla="*/ 3732208 w 4808490"/>
              <a:gd name="connsiteY256" fmla="*/ 1892880 h 4851901"/>
              <a:gd name="connsiteX257" fmla="*/ 3733844 w 4808490"/>
              <a:gd name="connsiteY257" fmla="*/ 1895951 h 4851901"/>
              <a:gd name="connsiteX258" fmla="*/ 3734544 w 4808490"/>
              <a:gd name="connsiteY258" fmla="*/ 1899723 h 4851901"/>
              <a:gd name="connsiteX259" fmla="*/ 3731308 w 4808490"/>
              <a:gd name="connsiteY259" fmla="*/ 1899033 h 4851901"/>
              <a:gd name="connsiteX260" fmla="*/ 3729356 w 4808490"/>
              <a:gd name="connsiteY260" fmla="*/ 1894352 h 4851901"/>
              <a:gd name="connsiteX261" fmla="*/ 3732208 w 4808490"/>
              <a:gd name="connsiteY261" fmla="*/ 1892880 h 4851901"/>
              <a:gd name="connsiteX262" fmla="*/ 3838051 w 4808490"/>
              <a:gd name="connsiteY262" fmla="*/ 1887579 h 4851901"/>
              <a:gd name="connsiteX263" fmla="*/ 3850006 w 4808490"/>
              <a:gd name="connsiteY263" fmla="*/ 1897684 h 4851901"/>
              <a:gd name="connsiteX264" fmla="*/ 3879783 w 4808490"/>
              <a:gd name="connsiteY264" fmla="*/ 1943647 h 4851901"/>
              <a:gd name="connsiteX265" fmla="*/ 3889780 w 4808490"/>
              <a:gd name="connsiteY265" fmla="*/ 1945462 h 4851901"/>
              <a:gd name="connsiteX266" fmla="*/ 3890013 w 4808490"/>
              <a:gd name="connsiteY266" fmla="*/ 1945812 h 4851901"/>
              <a:gd name="connsiteX267" fmla="*/ 3912472 w 4808490"/>
              <a:gd name="connsiteY267" fmla="*/ 2001486 h 4851901"/>
              <a:gd name="connsiteX268" fmla="*/ 3944524 w 4808490"/>
              <a:gd name="connsiteY268" fmla="*/ 2098694 h 4851901"/>
              <a:gd name="connsiteX269" fmla="*/ 3940091 w 4808490"/>
              <a:gd name="connsiteY269" fmla="*/ 2093694 h 4851901"/>
              <a:gd name="connsiteX270" fmla="*/ 3890869 w 4808490"/>
              <a:gd name="connsiteY270" fmla="*/ 1990624 h 4851901"/>
              <a:gd name="connsiteX271" fmla="*/ 3863240 w 4808490"/>
              <a:gd name="connsiteY271" fmla="*/ 1939323 h 4851901"/>
              <a:gd name="connsiteX272" fmla="*/ 3838051 w 4808490"/>
              <a:gd name="connsiteY272" fmla="*/ 1887579 h 4851901"/>
              <a:gd name="connsiteX273" fmla="*/ 3784450 w 4808490"/>
              <a:gd name="connsiteY273" fmla="*/ 1875115 h 4851901"/>
              <a:gd name="connsiteX274" fmla="*/ 3785640 w 4808490"/>
              <a:gd name="connsiteY274" fmla="*/ 1877553 h 4851901"/>
              <a:gd name="connsiteX275" fmla="*/ 3788702 w 4808490"/>
              <a:gd name="connsiteY275" fmla="*/ 1884892 h 4851901"/>
              <a:gd name="connsiteX276" fmla="*/ 4515332 w 4808490"/>
              <a:gd name="connsiteY276" fmla="*/ 1873120 h 4851901"/>
              <a:gd name="connsiteX277" fmla="*/ 4517842 w 4808490"/>
              <a:gd name="connsiteY277" fmla="*/ 1880781 h 4851901"/>
              <a:gd name="connsiteX278" fmla="*/ 4518751 w 4808490"/>
              <a:gd name="connsiteY278" fmla="*/ 1883945 h 4851901"/>
              <a:gd name="connsiteX279" fmla="*/ 4515106 w 4808490"/>
              <a:gd name="connsiteY279" fmla="*/ 1877075 h 4851901"/>
              <a:gd name="connsiteX280" fmla="*/ 3733783 w 4808490"/>
              <a:gd name="connsiteY280" fmla="*/ 1856917 h 4851901"/>
              <a:gd name="connsiteX281" fmla="*/ 3734228 w 4808490"/>
              <a:gd name="connsiteY281" fmla="*/ 1861005 h 4851901"/>
              <a:gd name="connsiteX282" fmla="*/ 3731327 w 4808490"/>
              <a:gd name="connsiteY282" fmla="*/ 1859295 h 4851901"/>
              <a:gd name="connsiteX283" fmla="*/ 3733783 w 4808490"/>
              <a:gd name="connsiteY283" fmla="*/ 1856917 h 4851901"/>
              <a:gd name="connsiteX284" fmla="*/ 3723205 w 4808490"/>
              <a:gd name="connsiteY284" fmla="*/ 1823687 h 4851901"/>
              <a:gd name="connsiteX285" fmla="*/ 3725765 w 4808490"/>
              <a:gd name="connsiteY285" fmla="*/ 1825710 h 4851901"/>
              <a:gd name="connsiteX286" fmla="*/ 3720172 w 4808490"/>
              <a:gd name="connsiteY286" fmla="*/ 1824893 h 4851901"/>
              <a:gd name="connsiteX287" fmla="*/ 3723205 w 4808490"/>
              <a:gd name="connsiteY287" fmla="*/ 1823687 h 4851901"/>
              <a:gd name="connsiteX288" fmla="*/ 4434671 w 4808490"/>
              <a:gd name="connsiteY288" fmla="*/ 1788269 h 4851901"/>
              <a:gd name="connsiteX289" fmla="*/ 4442045 w 4808490"/>
              <a:gd name="connsiteY289" fmla="*/ 1800411 h 4851901"/>
              <a:gd name="connsiteX290" fmla="*/ 4471989 w 4808490"/>
              <a:gd name="connsiteY290" fmla="*/ 1848517 h 4851901"/>
              <a:gd name="connsiteX291" fmla="*/ 4482422 w 4808490"/>
              <a:gd name="connsiteY291" fmla="*/ 1852883 h 4851901"/>
              <a:gd name="connsiteX292" fmla="*/ 4516526 w 4808490"/>
              <a:gd name="connsiteY292" fmla="*/ 1906269 h 4851901"/>
              <a:gd name="connsiteX293" fmla="*/ 4524963 w 4808490"/>
              <a:gd name="connsiteY293" fmla="*/ 1910519 h 4851901"/>
              <a:gd name="connsiteX294" fmla="*/ 4526408 w 4808490"/>
              <a:gd name="connsiteY294" fmla="*/ 1910606 h 4851901"/>
              <a:gd name="connsiteX295" fmla="*/ 4540899 w 4808490"/>
              <a:gd name="connsiteY295" fmla="*/ 1961055 h 4851901"/>
              <a:gd name="connsiteX296" fmla="*/ 4548193 w 4808490"/>
              <a:gd name="connsiteY296" fmla="*/ 1990877 h 4851901"/>
              <a:gd name="connsiteX297" fmla="*/ 4514420 w 4808490"/>
              <a:gd name="connsiteY297" fmla="*/ 1938320 h 4851901"/>
              <a:gd name="connsiteX298" fmla="*/ 4440491 w 4808490"/>
              <a:gd name="connsiteY298" fmla="*/ 1809439 h 4851901"/>
              <a:gd name="connsiteX299" fmla="*/ 4446546 w 4808490"/>
              <a:gd name="connsiteY299" fmla="*/ 1735424 h 4851901"/>
              <a:gd name="connsiteX300" fmla="*/ 4466545 w 4808490"/>
              <a:gd name="connsiteY300" fmla="*/ 1742067 h 4851901"/>
              <a:gd name="connsiteX301" fmla="*/ 4471353 w 4808490"/>
              <a:gd name="connsiteY301" fmla="*/ 1749468 h 4851901"/>
              <a:gd name="connsiteX302" fmla="*/ 4489407 w 4808490"/>
              <a:gd name="connsiteY302" fmla="*/ 1793998 h 4851901"/>
              <a:gd name="connsiteX303" fmla="*/ 4502214 w 4808490"/>
              <a:gd name="connsiteY303" fmla="*/ 1833087 h 4851901"/>
              <a:gd name="connsiteX304" fmla="*/ 4490825 w 4808490"/>
              <a:gd name="connsiteY304" fmla="*/ 1809573 h 4851901"/>
              <a:gd name="connsiteX305" fmla="*/ 4446546 w 4808490"/>
              <a:gd name="connsiteY305" fmla="*/ 1735424 h 4851901"/>
              <a:gd name="connsiteX306" fmla="*/ 3686035 w 4808490"/>
              <a:gd name="connsiteY306" fmla="*/ 1727147 h 4851901"/>
              <a:gd name="connsiteX307" fmla="*/ 3699447 w 4808490"/>
              <a:gd name="connsiteY307" fmla="*/ 1745949 h 4851901"/>
              <a:gd name="connsiteX308" fmla="*/ 3708338 w 4808490"/>
              <a:gd name="connsiteY308" fmla="*/ 1768319 h 4851901"/>
              <a:gd name="connsiteX309" fmla="*/ 3717944 w 4808490"/>
              <a:gd name="connsiteY309" fmla="*/ 1804057 h 4851901"/>
              <a:gd name="connsiteX310" fmla="*/ 3701988 w 4808490"/>
              <a:gd name="connsiteY310" fmla="*/ 1762906 h 4851901"/>
              <a:gd name="connsiteX311" fmla="*/ 3685789 w 4808490"/>
              <a:gd name="connsiteY311" fmla="*/ 1730410 h 4851901"/>
              <a:gd name="connsiteX312" fmla="*/ 3672078 w 4808490"/>
              <a:gd name="connsiteY312" fmla="*/ 1727041 h 4851901"/>
              <a:gd name="connsiteX313" fmla="*/ 3684474 w 4808490"/>
              <a:gd name="connsiteY313" fmla="*/ 1742581 h 4851901"/>
              <a:gd name="connsiteX314" fmla="*/ 3685492 w 4808490"/>
              <a:gd name="connsiteY314" fmla="*/ 1746871 h 4851901"/>
              <a:gd name="connsiteX315" fmla="*/ 3678512 w 4808490"/>
              <a:gd name="connsiteY315" fmla="*/ 1737135 h 4851901"/>
              <a:gd name="connsiteX316" fmla="*/ 3672078 w 4808490"/>
              <a:gd name="connsiteY316" fmla="*/ 1727041 h 4851901"/>
              <a:gd name="connsiteX317" fmla="*/ 4610267 w 4808490"/>
              <a:gd name="connsiteY317" fmla="*/ 1671921 h 4851901"/>
              <a:gd name="connsiteX318" fmla="*/ 4612029 w 4808490"/>
              <a:gd name="connsiteY318" fmla="*/ 1677050 h 4851901"/>
              <a:gd name="connsiteX319" fmla="*/ 4611963 w 4808490"/>
              <a:gd name="connsiteY319" fmla="*/ 1678218 h 4851901"/>
              <a:gd name="connsiteX320" fmla="*/ 4611794 w 4808490"/>
              <a:gd name="connsiteY320" fmla="*/ 1677612 h 4851901"/>
              <a:gd name="connsiteX321" fmla="*/ 1687626 w 4808490"/>
              <a:gd name="connsiteY321" fmla="*/ 1510537 h 4851901"/>
              <a:gd name="connsiteX322" fmla="*/ 1641219 w 4808490"/>
              <a:gd name="connsiteY322" fmla="*/ 1511778 h 4851901"/>
              <a:gd name="connsiteX323" fmla="*/ 1605141 w 4808490"/>
              <a:gd name="connsiteY323" fmla="*/ 1541809 h 4851901"/>
              <a:gd name="connsiteX324" fmla="*/ 1541289 w 4808490"/>
              <a:gd name="connsiteY324" fmla="*/ 1604438 h 4851901"/>
              <a:gd name="connsiteX325" fmla="*/ 1615251 w 4808490"/>
              <a:gd name="connsiteY325" fmla="*/ 1555644 h 4851901"/>
              <a:gd name="connsiteX326" fmla="*/ 1673691 w 4808490"/>
              <a:gd name="connsiteY326" fmla="*/ 1517983 h 4851901"/>
              <a:gd name="connsiteX327" fmla="*/ 2249832 w 4808490"/>
              <a:gd name="connsiteY327" fmla="*/ 1219899 h 4851901"/>
              <a:gd name="connsiteX328" fmla="*/ 2220342 w 4808490"/>
              <a:gd name="connsiteY328" fmla="*/ 1226536 h 4851901"/>
              <a:gd name="connsiteX329" fmla="*/ 2202701 w 4808490"/>
              <a:gd name="connsiteY329" fmla="*/ 1230938 h 4851901"/>
              <a:gd name="connsiteX330" fmla="*/ 2212333 w 4808490"/>
              <a:gd name="connsiteY330" fmla="*/ 1232613 h 4851901"/>
              <a:gd name="connsiteX331" fmla="*/ 2196758 w 4808490"/>
              <a:gd name="connsiteY331" fmla="*/ 1232421 h 4851901"/>
              <a:gd name="connsiteX332" fmla="*/ 2167588 w 4808490"/>
              <a:gd name="connsiteY332" fmla="*/ 1239700 h 4851901"/>
              <a:gd name="connsiteX333" fmla="*/ 2168824 w 4808490"/>
              <a:gd name="connsiteY333" fmla="*/ 1239727 h 4851901"/>
              <a:gd name="connsiteX334" fmla="*/ 2245471 w 4808490"/>
              <a:gd name="connsiteY334" fmla="*/ 1238376 h 4851901"/>
              <a:gd name="connsiteX335" fmla="*/ 2237637 w 4808490"/>
              <a:gd name="connsiteY335" fmla="*/ 1229884 h 4851901"/>
              <a:gd name="connsiteX336" fmla="*/ 2230540 w 4808490"/>
              <a:gd name="connsiteY336" fmla="*/ 1228228 h 4851901"/>
              <a:gd name="connsiteX337" fmla="*/ 2270516 w 4808490"/>
              <a:gd name="connsiteY337" fmla="*/ 1233253 h 4851901"/>
              <a:gd name="connsiteX338" fmla="*/ 2262460 w 4808490"/>
              <a:gd name="connsiteY338" fmla="*/ 1222711 h 4851901"/>
              <a:gd name="connsiteX339" fmla="*/ 2264884 w 4808490"/>
              <a:gd name="connsiteY339" fmla="*/ 1216443 h 4851901"/>
              <a:gd name="connsiteX340" fmla="*/ 2256618 w 4808490"/>
              <a:gd name="connsiteY340" fmla="*/ 1218349 h 4851901"/>
              <a:gd name="connsiteX341" fmla="*/ 2266988 w 4808490"/>
              <a:gd name="connsiteY341" fmla="*/ 1219802 h 4851901"/>
              <a:gd name="connsiteX342" fmla="*/ 2268068 w 4808490"/>
              <a:gd name="connsiteY342" fmla="*/ 1219590 h 4851901"/>
              <a:gd name="connsiteX343" fmla="*/ 2265658 w 4808490"/>
              <a:gd name="connsiteY343" fmla="*/ 1217093 h 4851901"/>
              <a:gd name="connsiteX344" fmla="*/ 2073575 w 4808490"/>
              <a:gd name="connsiteY344" fmla="*/ 1110299 h 4851901"/>
              <a:gd name="connsiteX345" fmla="*/ 2083803 w 4808490"/>
              <a:gd name="connsiteY345" fmla="*/ 1118532 h 4851901"/>
              <a:gd name="connsiteX346" fmla="*/ 2107412 w 4808490"/>
              <a:gd name="connsiteY346" fmla="*/ 1121188 h 4851901"/>
              <a:gd name="connsiteX347" fmla="*/ 2149868 w 4808490"/>
              <a:gd name="connsiteY347" fmla="*/ 1114343 h 4851901"/>
              <a:gd name="connsiteX348" fmla="*/ 2149592 w 4808490"/>
              <a:gd name="connsiteY348" fmla="*/ 1114333 h 4851901"/>
              <a:gd name="connsiteX349" fmla="*/ 2103841 w 4808490"/>
              <a:gd name="connsiteY349" fmla="*/ 1111876 h 4851901"/>
              <a:gd name="connsiteX350" fmla="*/ 2101667 w 4808490"/>
              <a:gd name="connsiteY350" fmla="*/ 1114185 h 4851901"/>
              <a:gd name="connsiteX351" fmla="*/ 2073575 w 4808490"/>
              <a:gd name="connsiteY351" fmla="*/ 1110299 h 4851901"/>
              <a:gd name="connsiteX352" fmla="*/ 2103541 w 4808490"/>
              <a:gd name="connsiteY352" fmla="*/ 1090642 h 4851901"/>
              <a:gd name="connsiteX353" fmla="*/ 2056647 w 4808490"/>
              <a:gd name="connsiteY353" fmla="*/ 1102197 h 4851901"/>
              <a:gd name="connsiteX354" fmla="*/ 2103102 w 4808490"/>
              <a:gd name="connsiteY354" fmla="*/ 1105039 h 4851901"/>
              <a:gd name="connsiteX355" fmla="*/ 2107890 w 4808490"/>
              <a:gd name="connsiteY355" fmla="*/ 1104522 h 4851901"/>
              <a:gd name="connsiteX356" fmla="*/ 2121787 w 4808490"/>
              <a:gd name="connsiteY356" fmla="*/ 1105099 h 4851901"/>
              <a:gd name="connsiteX357" fmla="*/ 2124441 w 4808490"/>
              <a:gd name="connsiteY357" fmla="*/ 1107233 h 4851901"/>
              <a:gd name="connsiteX358" fmla="*/ 2128885 w 4808490"/>
              <a:gd name="connsiteY358" fmla="*/ 1106753 h 4851901"/>
              <a:gd name="connsiteX359" fmla="*/ 2178434 w 4808490"/>
              <a:gd name="connsiteY359" fmla="*/ 1110745 h 4851901"/>
              <a:gd name="connsiteX360" fmla="*/ 2194985 w 4808490"/>
              <a:gd name="connsiteY360" fmla="*/ 1113457 h 4851901"/>
              <a:gd name="connsiteX361" fmla="*/ 2173094 w 4808490"/>
              <a:gd name="connsiteY361" fmla="*/ 1115348 h 4851901"/>
              <a:gd name="connsiteX362" fmla="*/ 2166851 w 4808490"/>
              <a:gd name="connsiteY362" fmla="*/ 1115078 h 4851901"/>
              <a:gd name="connsiteX363" fmla="*/ 2168285 w 4808490"/>
              <a:gd name="connsiteY363" fmla="*/ 1115803 h 4851901"/>
              <a:gd name="connsiteX364" fmla="*/ 2166472 w 4808490"/>
              <a:gd name="connsiteY364" fmla="*/ 1122808 h 4851901"/>
              <a:gd name="connsiteX365" fmla="*/ 2164479 w 4808490"/>
              <a:gd name="connsiteY365" fmla="*/ 1126777 h 4851901"/>
              <a:gd name="connsiteX366" fmla="*/ 2194228 w 4808490"/>
              <a:gd name="connsiteY366" fmla="*/ 1129479 h 4851901"/>
              <a:gd name="connsiteX367" fmla="*/ 2222643 w 4808490"/>
              <a:gd name="connsiteY367" fmla="*/ 1126909 h 4851901"/>
              <a:gd name="connsiteX368" fmla="*/ 2207522 w 4808490"/>
              <a:gd name="connsiteY368" fmla="*/ 1123860 h 4851901"/>
              <a:gd name="connsiteX369" fmla="*/ 2225728 w 4808490"/>
              <a:gd name="connsiteY369" fmla="*/ 1119477 h 4851901"/>
              <a:gd name="connsiteX370" fmla="*/ 2215279 w 4808490"/>
              <a:gd name="connsiteY370" fmla="*/ 1109193 h 4851901"/>
              <a:gd name="connsiteX371" fmla="*/ 2177181 w 4808490"/>
              <a:gd name="connsiteY371" fmla="*/ 1099125 h 4851901"/>
              <a:gd name="connsiteX372" fmla="*/ 2114842 w 4808490"/>
              <a:gd name="connsiteY372" fmla="*/ 1092016 h 4851901"/>
              <a:gd name="connsiteX373" fmla="*/ 2131665 w 4808490"/>
              <a:gd name="connsiteY373" fmla="*/ 1083712 h 4851901"/>
              <a:gd name="connsiteX374" fmla="*/ 2105153 w 4808490"/>
              <a:gd name="connsiteY374" fmla="*/ 1090244 h 4851901"/>
              <a:gd name="connsiteX375" fmla="*/ 2181626 w 4808490"/>
              <a:gd name="connsiteY375" fmla="*/ 1098645 h 4851901"/>
              <a:gd name="connsiteX376" fmla="*/ 2309471 w 4808490"/>
              <a:gd name="connsiteY376" fmla="*/ 1119781 h 4851901"/>
              <a:gd name="connsiteX377" fmla="*/ 2299243 w 4808490"/>
              <a:gd name="connsiteY377" fmla="*/ 1111549 h 4851901"/>
              <a:gd name="connsiteX378" fmla="*/ 2159293 w 4808490"/>
              <a:gd name="connsiteY378" fmla="*/ 1087222 h 4851901"/>
              <a:gd name="connsiteX379" fmla="*/ 2294851 w 4808490"/>
              <a:gd name="connsiteY379" fmla="*/ 1025919 h 4851901"/>
              <a:gd name="connsiteX380" fmla="*/ 2292457 w 4808490"/>
              <a:gd name="connsiteY380" fmla="*/ 1026178 h 4851901"/>
              <a:gd name="connsiteX381" fmla="*/ 2292379 w 4808490"/>
              <a:gd name="connsiteY381" fmla="*/ 1026133 h 4851901"/>
              <a:gd name="connsiteX382" fmla="*/ 2189911 w 4808490"/>
              <a:gd name="connsiteY382" fmla="*/ 1010809 h 4851901"/>
              <a:gd name="connsiteX383" fmla="*/ 2195355 w 4808490"/>
              <a:gd name="connsiteY383" fmla="*/ 1011060 h 4851901"/>
              <a:gd name="connsiteX384" fmla="*/ 2196765 w 4808490"/>
              <a:gd name="connsiteY384" fmla="*/ 1011836 h 4851901"/>
              <a:gd name="connsiteX385" fmla="*/ 2209374 w 4808490"/>
              <a:gd name="connsiteY385" fmla="*/ 1009548 h 4851901"/>
              <a:gd name="connsiteX386" fmla="*/ 2287791 w 4808490"/>
              <a:gd name="connsiteY386" fmla="*/ 1024605 h 4851901"/>
              <a:gd name="connsiteX387" fmla="*/ 2290893 w 4808490"/>
              <a:gd name="connsiteY387" fmla="*/ 1025308 h 4851901"/>
              <a:gd name="connsiteX388" fmla="*/ 2292379 w 4808490"/>
              <a:gd name="connsiteY388" fmla="*/ 1026133 h 4851901"/>
              <a:gd name="connsiteX389" fmla="*/ 2282470 w 4808490"/>
              <a:gd name="connsiteY389" fmla="*/ 1026995 h 4851901"/>
              <a:gd name="connsiteX390" fmla="*/ 2271720 w 4808490"/>
              <a:gd name="connsiteY390" fmla="*/ 1026339 h 4851901"/>
              <a:gd name="connsiteX391" fmla="*/ 2202710 w 4808490"/>
              <a:gd name="connsiteY391" fmla="*/ 1015108 h 4851901"/>
              <a:gd name="connsiteX392" fmla="*/ 2196765 w 4808490"/>
              <a:gd name="connsiteY392" fmla="*/ 1011836 h 4851901"/>
              <a:gd name="connsiteX393" fmla="*/ 2211941 w 4808490"/>
              <a:gd name="connsiteY393" fmla="*/ 1014114 h 4851901"/>
              <a:gd name="connsiteX394" fmla="*/ 2209374 w 4808490"/>
              <a:gd name="connsiteY394" fmla="*/ 1009548 h 4851901"/>
              <a:gd name="connsiteX395" fmla="*/ 2674298 w 4808490"/>
              <a:gd name="connsiteY395" fmla="*/ 640928 h 4851901"/>
              <a:gd name="connsiteX396" fmla="*/ 2675625 w 4808490"/>
              <a:gd name="connsiteY396" fmla="*/ 641263 h 4851901"/>
              <a:gd name="connsiteX397" fmla="*/ 2658229 w 4808490"/>
              <a:gd name="connsiteY397" fmla="*/ 642661 h 4851901"/>
              <a:gd name="connsiteX398" fmla="*/ 2674298 w 4808490"/>
              <a:gd name="connsiteY398" fmla="*/ 640928 h 4851901"/>
              <a:gd name="connsiteX399" fmla="*/ 2667528 w 4808490"/>
              <a:gd name="connsiteY399" fmla="*/ 597395 h 4851901"/>
              <a:gd name="connsiteX400" fmla="*/ 2547337 w 4808490"/>
              <a:gd name="connsiteY400" fmla="*/ 605518 h 4851901"/>
              <a:gd name="connsiteX401" fmla="*/ 2607690 w 4808490"/>
              <a:gd name="connsiteY401" fmla="*/ 603850 h 4851901"/>
              <a:gd name="connsiteX402" fmla="*/ 2667528 w 4808490"/>
              <a:gd name="connsiteY402" fmla="*/ 597395 h 4851901"/>
              <a:gd name="connsiteX403" fmla="*/ 2755201 w 4808490"/>
              <a:gd name="connsiteY403" fmla="*/ 592435 h 4851901"/>
              <a:gd name="connsiteX404" fmla="*/ 2743916 w 4808490"/>
              <a:gd name="connsiteY404" fmla="*/ 593652 h 4851901"/>
              <a:gd name="connsiteX405" fmla="*/ 2743221 w 4808490"/>
              <a:gd name="connsiteY405" fmla="*/ 593569 h 4851901"/>
              <a:gd name="connsiteX406" fmla="*/ 2938089 w 4808490"/>
              <a:gd name="connsiteY406" fmla="*/ 540205 h 4851901"/>
              <a:gd name="connsiteX407" fmla="*/ 2857255 w 4808490"/>
              <a:gd name="connsiteY407" fmla="*/ 544428 h 4851901"/>
              <a:gd name="connsiteX408" fmla="*/ 2854753 w 4808490"/>
              <a:gd name="connsiteY408" fmla="*/ 546190 h 4851901"/>
              <a:gd name="connsiteX409" fmla="*/ 2878988 w 4808490"/>
              <a:gd name="connsiteY409" fmla="*/ 553496 h 4851901"/>
              <a:gd name="connsiteX410" fmla="*/ 2911728 w 4808490"/>
              <a:gd name="connsiteY410" fmla="*/ 552385 h 4851901"/>
              <a:gd name="connsiteX411" fmla="*/ 2913780 w 4808490"/>
              <a:gd name="connsiteY411" fmla="*/ 552163 h 4851901"/>
              <a:gd name="connsiteX412" fmla="*/ 2913523 w 4808490"/>
              <a:gd name="connsiteY412" fmla="*/ 549771 h 4851901"/>
              <a:gd name="connsiteX413" fmla="*/ 2945442 w 4808490"/>
              <a:gd name="connsiteY413" fmla="*/ 544252 h 4851901"/>
              <a:gd name="connsiteX414" fmla="*/ 2938089 w 4808490"/>
              <a:gd name="connsiteY414" fmla="*/ 540205 h 4851901"/>
              <a:gd name="connsiteX415" fmla="*/ 3009955 w 4808490"/>
              <a:gd name="connsiteY415" fmla="*/ 513782 h 4851901"/>
              <a:gd name="connsiteX416" fmla="*/ 3124797 w 4808490"/>
              <a:gd name="connsiteY416" fmla="*/ 514145 h 4851901"/>
              <a:gd name="connsiteX417" fmla="*/ 3120393 w 4808490"/>
              <a:gd name="connsiteY417" fmla="*/ 516655 h 4851901"/>
              <a:gd name="connsiteX418" fmla="*/ 2905793 w 4808490"/>
              <a:gd name="connsiteY418" fmla="*/ 497353 h 4851901"/>
              <a:gd name="connsiteX419" fmla="*/ 2915164 w 4808490"/>
              <a:gd name="connsiteY419" fmla="*/ 500837 h 4851901"/>
              <a:gd name="connsiteX420" fmla="*/ 2880371 w 4808490"/>
              <a:gd name="connsiteY420" fmla="*/ 502169 h 4851901"/>
              <a:gd name="connsiteX421" fmla="*/ 2945991 w 4808490"/>
              <a:gd name="connsiteY421" fmla="*/ 504427 h 4851901"/>
              <a:gd name="connsiteX422" fmla="*/ 2839990 w 4808490"/>
              <a:gd name="connsiteY422" fmla="*/ 515861 h 4851901"/>
              <a:gd name="connsiteX423" fmla="*/ 2845036 w 4808490"/>
              <a:gd name="connsiteY423" fmla="*/ 517737 h 4851901"/>
              <a:gd name="connsiteX424" fmla="*/ 2915102 w 4808490"/>
              <a:gd name="connsiteY424" fmla="*/ 519516 h 4851901"/>
              <a:gd name="connsiteX425" fmla="*/ 2997370 w 4808490"/>
              <a:gd name="connsiteY425" fmla="*/ 506147 h 4851901"/>
              <a:gd name="connsiteX426" fmla="*/ 2975518 w 4808490"/>
              <a:gd name="connsiteY426" fmla="*/ 499168 h 4851901"/>
              <a:gd name="connsiteX427" fmla="*/ 2905793 w 4808490"/>
              <a:gd name="connsiteY427" fmla="*/ 497353 h 4851901"/>
              <a:gd name="connsiteX428" fmla="*/ 3114540 w 4808490"/>
              <a:gd name="connsiteY428" fmla="*/ 469996 h 4851901"/>
              <a:gd name="connsiteX429" fmla="*/ 3105308 w 4808490"/>
              <a:gd name="connsiteY429" fmla="*/ 470992 h 4851901"/>
              <a:gd name="connsiteX430" fmla="*/ 3102307 w 4808490"/>
              <a:gd name="connsiteY430" fmla="*/ 472828 h 4851901"/>
              <a:gd name="connsiteX431" fmla="*/ 3108218 w 4808490"/>
              <a:gd name="connsiteY431" fmla="*/ 475519 h 4851901"/>
              <a:gd name="connsiteX432" fmla="*/ 3124510 w 4808490"/>
              <a:gd name="connsiteY432" fmla="*/ 475837 h 4851901"/>
              <a:gd name="connsiteX433" fmla="*/ 3114540 w 4808490"/>
              <a:gd name="connsiteY433" fmla="*/ 469996 h 4851901"/>
              <a:gd name="connsiteX434" fmla="*/ 3287571 w 4808490"/>
              <a:gd name="connsiteY434" fmla="*/ 307138 h 4851901"/>
              <a:gd name="connsiteX435" fmla="*/ 3283127 w 4808490"/>
              <a:gd name="connsiteY435" fmla="*/ 307616 h 4851901"/>
              <a:gd name="connsiteX436" fmla="*/ 3282161 w 4808490"/>
              <a:gd name="connsiteY436" fmla="*/ 307588 h 4851901"/>
              <a:gd name="connsiteX437" fmla="*/ 3480767 w 4808490"/>
              <a:gd name="connsiteY437" fmla="*/ 239527 h 4851901"/>
              <a:gd name="connsiteX438" fmla="*/ 3483003 w 4808490"/>
              <a:gd name="connsiteY438" fmla="*/ 239722 h 4851901"/>
              <a:gd name="connsiteX439" fmla="*/ 3480610 w 4808490"/>
              <a:gd name="connsiteY439" fmla="*/ 239981 h 4851901"/>
              <a:gd name="connsiteX440" fmla="*/ 3214982 w 4808490"/>
              <a:gd name="connsiteY440" fmla="*/ 194556 h 4851901"/>
              <a:gd name="connsiteX441" fmla="*/ 3231204 w 4808490"/>
              <a:gd name="connsiteY441" fmla="*/ 195295 h 4851901"/>
              <a:gd name="connsiteX442" fmla="*/ 3221927 w 4808490"/>
              <a:gd name="connsiteY442" fmla="*/ 195609 h 4851901"/>
              <a:gd name="connsiteX443" fmla="*/ 3217760 w 4808490"/>
              <a:gd name="connsiteY443" fmla="*/ 195270 h 4851901"/>
              <a:gd name="connsiteX444" fmla="*/ 3254667 w 4808490"/>
              <a:gd name="connsiteY444" fmla="*/ 194499 h 4851901"/>
              <a:gd name="connsiteX445" fmla="*/ 3327267 w 4808490"/>
              <a:gd name="connsiteY445" fmla="*/ 200502 h 4851901"/>
              <a:gd name="connsiteX446" fmla="*/ 3353047 w 4808490"/>
              <a:gd name="connsiteY446" fmla="*/ 202215 h 4851901"/>
              <a:gd name="connsiteX447" fmla="*/ 3355218 w 4808490"/>
              <a:gd name="connsiteY447" fmla="*/ 199905 h 4851901"/>
              <a:gd name="connsiteX448" fmla="*/ 3422891 w 4808490"/>
              <a:gd name="connsiteY448" fmla="*/ 201944 h 4851901"/>
              <a:gd name="connsiteX449" fmla="*/ 3425285 w 4808490"/>
              <a:gd name="connsiteY449" fmla="*/ 201686 h 4851901"/>
              <a:gd name="connsiteX450" fmla="*/ 3417672 w 4808490"/>
              <a:gd name="connsiteY450" fmla="*/ 195245 h 4851901"/>
              <a:gd name="connsiteX451" fmla="*/ 3496887 w 4808490"/>
              <a:gd name="connsiteY451" fmla="*/ 198458 h 4851901"/>
              <a:gd name="connsiteX452" fmla="*/ 3499022 w 4808490"/>
              <a:gd name="connsiteY452" fmla="*/ 195808 h 4851901"/>
              <a:gd name="connsiteX453" fmla="*/ 3560113 w 4808490"/>
              <a:gd name="connsiteY453" fmla="*/ 200974 h 4851901"/>
              <a:gd name="connsiteX454" fmla="*/ 3546436 w 4808490"/>
              <a:gd name="connsiteY454" fmla="*/ 202451 h 4851901"/>
              <a:gd name="connsiteX455" fmla="*/ 3563502 w 4808490"/>
              <a:gd name="connsiteY455" fmla="*/ 209946 h 4851901"/>
              <a:gd name="connsiteX456" fmla="*/ 3660603 w 4808490"/>
              <a:gd name="connsiteY456" fmla="*/ 225063 h 4851901"/>
              <a:gd name="connsiteX457" fmla="*/ 3541725 w 4808490"/>
              <a:gd name="connsiteY457" fmla="*/ 226127 h 4851901"/>
              <a:gd name="connsiteX458" fmla="*/ 3482545 w 4808490"/>
              <a:gd name="connsiteY458" fmla="*/ 234406 h 4851901"/>
              <a:gd name="connsiteX459" fmla="*/ 3480767 w 4808490"/>
              <a:gd name="connsiteY459" fmla="*/ 239527 h 4851901"/>
              <a:gd name="connsiteX460" fmla="*/ 3382739 w 4808490"/>
              <a:gd name="connsiteY460" fmla="*/ 230956 h 4851901"/>
              <a:gd name="connsiteX461" fmla="*/ 3274205 w 4808490"/>
              <a:gd name="connsiteY461" fmla="*/ 224898 h 4851901"/>
              <a:gd name="connsiteX462" fmla="*/ 3315577 w 4808490"/>
              <a:gd name="connsiteY462" fmla="*/ 220435 h 4851901"/>
              <a:gd name="connsiteX463" fmla="*/ 3291415 w 4808490"/>
              <a:gd name="connsiteY463" fmla="*/ 211283 h 4851901"/>
              <a:gd name="connsiteX464" fmla="*/ 3204543 w 4808490"/>
              <a:gd name="connsiteY464" fmla="*/ 204402 h 4851901"/>
              <a:gd name="connsiteX465" fmla="*/ 2929323 w 4808490"/>
              <a:gd name="connsiteY465" fmla="*/ 199159 h 4851901"/>
              <a:gd name="connsiteX466" fmla="*/ 3215825 w 4808490"/>
              <a:gd name="connsiteY466" fmla="*/ 203185 h 4851901"/>
              <a:gd name="connsiteX467" fmla="*/ 3503922 w 4808490"/>
              <a:gd name="connsiteY467" fmla="*/ 218793 h 4851901"/>
              <a:gd name="connsiteX468" fmla="*/ 3479760 w 4808490"/>
              <a:gd name="connsiteY468" fmla="*/ 209642 h 4851901"/>
              <a:gd name="connsiteX469" fmla="*/ 3322820 w 4808490"/>
              <a:gd name="connsiteY469" fmla="*/ 200981 h 4851901"/>
              <a:gd name="connsiteX470" fmla="*/ 3243356 w 4808490"/>
              <a:gd name="connsiteY470" fmla="*/ 195849 h 4851901"/>
              <a:gd name="connsiteX471" fmla="*/ 3231204 w 4808490"/>
              <a:gd name="connsiteY471" fmla="*/ 195295 h 4851901"/>
              <a:gd name="connsiteX472" fmla="*/ 3240855 w 4808490"/>
              <a:gd name="connsiteY472" fmla="*/ 194967 h 4851901"/>
              <a:gd name="connsiteX473" fmla="*/ 3254667 w 4808490"/>
              <a:gd name="connsiteY473" fmla="*/ 194499 h 4851901"/>
              <a:gd name="connsiteX474" fmla="*/ 3092367 w 4808490"/>
              <a:gd name="connsiteY474" fmla="*/ 190967 h 4851901"/>
              <a:gd name="connsiteX475" fmla="*/ 3105278 w 4808490"/>
              <a:gd name="connsiteY475" fmla="*/ 191205 h 4851901"/>
              <a:gd name="connsiteX476" fmla="*/ 3103253 w 4808490"/>
              <a:gd name="connsiteY476" fmla="*/ 192157 h 4851901"/>
              <a:gd name="connsiteX477" fmla="*/ 3094889 w 4808490"/>
              <a:gd name="connsiteY477" fmla="*/ 191589 h 4851901"/>
              <a:gd name="connsiteX478" fmla="*/ 3086360 w 4808490"/>
              <a:gd name="connsiteY478" fmla="*/ 189484 h 4851901"/>
              <a:gd name="connsiteX479" fmla="*/ 3092367 w 4808490"/>
              <a:gd name="connsiteY479" fmla="*/ 190967 h 4851901"/>
              <a:gd name="connsiteX480" fmla="*/ 3038572 w 4808490"/>
              <a:gd name="connsiteY480" fmla="*/ 189979 h 4851901"/>
              <a:gd name="connsiteX481" fmla="*/ 3007008 w 4808490"/>
              <a:gd name="connsiteY481" fmla="*/ 189398 h 4851901"/>
              <a:gd name="connsiteX482" fmla="*/ 3038572 w 4808490"/>
              <a:gd name="connsiteY482" fmla="*/ 189979 h 4851901"/>
              <a:gd name="connsiteX483" fmla="*/ 3034057 w 4808490"/>
              <a:gd name="connsiteY483" fmla="*/ 190024 h 4851901"/>
              <a:gd name="connsiteX484" fmla="*/ 3002646 w 4808490"/>
              <a:gd name="connsiteY484" fmla="*/ 189409 h 4851901"/>
              <a:gd name="connsiteX485" fmla="*/ 3118722 w 4808490"/>
              <a:gd name="connsiteY485" fmla="*/ 188068 h 4851901"/>
              <a:gd name="connsiteX486" fmla="*/ 3153774 w 4808490"/>
              <a:gd name="connsiteY486" fmla="*/ 189129 h 4851901"/>
              <a:gd name="connsiteX487" fmla="*/ 3203068 w 4808490"/>
              <a:gd name="connsiteY487" fmla="*/ 190728 h 4851901"/>
              <a:gd name="connsiteX488" fmla="*/ 3212579 w 4808490"/>
              <a:gd name="connsiteY488" fmla="*/ 193938 h 4851901"/>
              <a:gd name="connsiteX489" fmla="*/ 3214982 w 4808490"/>
              <a:gd name="connsiteY489" fmla="*/ 194556 h 4851901"/>
              <a:gd name="connsiteX490" fmla="*/ 3165879 w 4808490"/>
              <a:gd name="connsiteY490" fmla="*/ 192319 h 4851901"/>
              <a:gd name="connsiteX491" fmla="*/ 3105278 w 4808490"/>
              <a:gd name="connsiteY491" fmla="*/ 191205 h 4851901"/>
              <a:gd name="connsiteX492" fmla="*/ 3109096 w 4808490"/>
              <a:gd name="connsiteY492" fmla="*/ 189408 h 4851901"/>
              <a:gd name="connsiteX493" fmla="*/ 3118722 w 4808490"/>
              <a:gd name="connsiteY493" fmla="*/ 188068 h 4851901"/>
              <a:gd name="connsiteX494" fmla="*/ 2079140 w 4808490"/>
              <a:gd name="connsiteY494" fmla="*/ 127420 h 4851901"/>
              <a:gd name="connsiteX495" fmla="*/ 2037086 w 4808490"/>
              <a:gd name="connsiteY495" fmla="*/ 134261 h 4851901"/>
              <a:gd name="connsiteX496" fmla="*/ 1868522 w 4808490"/>
              <a:gd name="connsiteY496" fmla="*/ 173348 h 4851901"/>
              <a:gd name="connsiteX497" fmla="*/ 1532481 w 4808490"/>
              <a:gd name="connsiteY497" fmla="*/ 291268 h 4851901"/>
              <a:gd name="connsiteX498" fmla="*/ 1222395 w 4808490"/>
              <a:gd name="connsiteY498" fmla="*/ 452775 h 4851901"/>
              <a:gd name="connsiteX499" fmla="*/ 964625 w 4808490"/>
              <a:gd name="connsiteY499" fmla="*/ 641177 h 4851901"/>
              <a:gd name="connsiteX500" fmla="*/ 505719 w 4808490"/>
              <a:gd name="connsiteY500" fmla="*/ 1161499 h 4851901"/>
              <a:gd name="connsiteX501" fmla="*/ 397457 w 4808490"/>
              <a:gd name="connsiteY501" fmla="*/ 1349110 h 4851901"/>
              <a:gd name="connsiteX502" fmla="*/ 166481 w 4808490"/>
              <a:gd name="connsiteY502" fmla="*/ 2098020 h 4851901"/>
              <a:gd name="connsiteX503" fmla="*/ 218179 w 4808490"/>
              <a:gd name="connsiteY503" fmla="*/ 1952841 h 4851901"/>
              <a:gd name="connsiteX504" fmla="*/ 278259 w 4808490"/>
              <a:gd name="connsiteY504" fmla="*/ 1801875 h 4851901"/>
              <a:gd name="connsiteX505" fmla="*/ 319980 w 4808490"/>
              <a:gd name="connsiteY505" fmla="*/ 1669957 h 4851901"/>
              <a:gd name="connsiteX506" fmla="*/ 380819 w 4808490"/>
              <a:gd name="connsiteY506" fmla="*/ 1507593 h 4851901"/>
              <a:gd name="connsiteX507" fmla="*/ 623656 w 4808490"/>
              <a:gd name="connsiteY507" fmla="*/ 1087248 h 4851901"/>
              <a:gd name="connsiteX508" fmla="*/ 955791 w 4808490"/>
              <a:gd name="connsiteY508" fmla="*/ 725649 h 4851901"/>
              <a:gd name="connsiteX509" fmla="*/ 1225683 w 4808490"/>
              <a:gd name="connsiteY509" fmla="*/ 524380 h 4851901"/>
              <a:gd name="connsiteX510" fmla="*/ 1528184 w 4808490"/>
              <a:gd name="connsiteY510" fmla="*/ 370358 h 4851901"/>
              <a:gd name="connsiteX511" fmla="*/ 1637739 w 4808490"/>
              <a:gd name="connsiteY511" fmla="*/ 330749 h 4851901"/>
              <a:gd name="connsiteX512" fmla="*/ 1787569 w 4808490"/>
              <a:gd name="connsiteY512" fmla="*/ 288092 h 4851901"/>
              <a:gd name="connsiteX513" fmla="*/ 1966416 w 4808490"/>
              <a:gd name="connsiteY513" fmla="*/ 266284 h 4851901"/>
              <a:gd name="connsiteX514" fmla="*/ 1874287 w 4808490"/>
              <a:gd name="connsiteY514" fmla="*/ 297992 h 4851901"/>
              <a:gd name="connsiteX515" fmla="*/ 1752020 w 4808490"/>
              <a:gd name="connsiteY515" fmla="*/ 340376 h 4851901"/>
              <a:gd name="connsiteX516" fmla="*/ 1963565 w 4808490"/>
              <a:gd name="connsiteY516" fmla="*/ 280628 h 4851901"/>
              <a:gd name="connsiteX517" fmla="*/ 1975692 w 4808490"/>
              <a:gd name="connsiteY517" fmla="*/ 278038 h 4851901"/>
              <a:gd name="connsiteX518" fmla="*/ 3451313 w 4808490"/>
              <a:gd name="connsiteY518" fmla="*/ 126239 h 4851901"/>
              <a:gd name="connsiteX519" fmla="*/ 3454166 w 4808490"/>
              <a:gd name="connsiteY519" fmla="*/ 126300 h 4851901"/>
              <a:gd name="connsiteX520" fmla="*/ 3452116 w 4808490"/>
              <a:gd name="connsiteY520" fmla="*/ 126521 h 4851901"/>
              <a:gd name="connsiteX521" fmla="*/ 3231727 w 4808490"/>
              <a:gd name="connsiteY521" fmla="*/ 113291 h 4851901"/>
              <a:gd name="connsiteX522" fmla="*/ 3237219 w 4808490"/>
              <a:gd name="connsiteY522" fmla="*/ 113907 h 4851901"/>
              <a:gd name="connsiteX523" fmla="*/ 3229302 w 4808490"/>
              <a:gd name="connsiteY523" fmla="*/ 113355 h 4851901"/>
              <a:gd name="connsiteX524" fmla="*/ 3266482 w 4808490"/>
              <a:gd name="connsiteY524" fmla="*/ 111616 h 4851901"/>
              <a:gd name="connsiteX525" fmla="*/ 3440009 w 4808490"/>
              <a:gd name="connsiteY525" fmla="*/ 123331 h 4851901"/>
              <a:gd name="connsiteX526" fmla="*/ 3446946 w 4808490"/>
              <a:gd name="connsiteY526" fmla="*/ 124701 h 4851901"/>
              <a:gd name="connsiteX527" fmla="*/ 3451313 w 4808490"/>
              <a:gd name="connsiteY527" fmla="*/ 126239 h 4851901"/>
              <a:gd name="connsiteX528" fmla="*/ 3429725 w 4808490"/>
              <a:gd name="connsiteY528" fmla="*/ 125781 h 4851901"/>
              <a:gd name="connsiteX529" fmla="*/ 3405474 w 4808490"/>
              <a:gd name="connsiteY529" fmla="*/ 127057 h 4851901"/>
              <a:gd name="connsiteX530" fmla="*/ 3253321 w 4808490"/>
              <a:gd name="connsiteY530" fmla="*/ 117878 h 4851901"/>
              <a:gd name="connsiteX531" fmla="*/ 3243326 w 4808490"/>
              <a:gd name="connsiteY531" fmla="*/ 114591 h 4851901"/>
              <a:gd name="connsiteX532" fmla="*/ 3237219 w 4808490"/>
              <a:gd name="connsiteY532" fmla="*/ 113907 h 4851901"/>
              <a:gd name="connsiteX533" fmla="*/ 3269391 w 4808490"/>
              <a:gd name="connsiteY533" fmla="*/ 116145 h 4851901"/>
              <a:gd name="connsiteX534" fmla="*/ 3266482 w 4808490"/>
              <a:gd name="connsiteY534" fmla="*/ 111616 h 4851901"/>
              <a:gd name="connsiteX535" fmla="*/ 2467949 w 4808490"/>
              <a:gd name="connsiteY535" fmla="*/ 87599 h 4851901"/>
              <a:gd name="connsiteX536" fmla="*/ 2426350 w 4808490"/>
              <a:gd name="connsiteY536" fmla="*/ 89858 h 4851901"/>
              <a:gd name="connsiteX537" fmla="*/ 2252443 w 4808490"/>
              <a:gd name="connsiteY537" fmla="*/ 101671 h 4851901"/>
              <a:gd name="connsiteX538" fmla="*/ 2238541 w 4808490"/>
              <a:gd name="connsiteY538" fmla="*/ 103303 h 4851901"/>
              <a:gd name="connsiteX539" fmla="*/ 2264969 w 4808490"/>
              <a:gd name="connsiteY539" fmla="*/ 101029 h 4851901"/>
              <a:gd name="connsiteX540" fmla="*/ 2460912 w 4808490"/>
              <a:gd name="connsiteY540" fmla="*/ 88065 h 4851901"/>
              <a:gd name="connsiteX541" fmla="*/ 2296827 w 4808490"/>
              <a:gd name="connsiteY541" fmla="*/ 0 h 4851901"/>
              <a:gd name="connsiteX542" fmla="*/ 2336058 w 4808490"/>
              <a:gd name="connsiteY542" fmla="*/ 17173 h 4851901"/>
              <a:gd name="connsiteX543" fmla="*/ 2182295 w 4808490"/>
              <a:gd name="connsiteY543" fmla="*/ 38919 h 4851901"/>
              <a:gd name="connsiteX544" fmla="*/ 1951706 w 4808490"/>
              <a:gd name="connsiteY544" fmla="*/ 80312 h 4851901"/>
              <a:gd name="connsiteX545" fmla="*/ 1760636 w 4808490"/>
              <a:gd name="connsiteY545" fmla="*/ 130056 h 4851901"/>
              <a:gd name="connsiteX546" fmla="*/ 2106750 w 4808490"/>
              <a:gd name="connsiteY546" fmla="*/ 63683 h 4851901"/>
              <a:gd name="connsiteX547" fmla="*/ 2416853 w 4808490"/>
              <a:gd name="connsiteY547" fmla="*/ 58163 h 4851901"/>
              <a:gd name="connsiteX548" fmla="*/ 2563933 w 4808490"/>
              <a:gd name="connsiteY548" fmla="*/ 78905 h 4851901"/>
              <a:gd name="connsiteX549" fmla="*/ 2549684 w 4808490"/>
              <a:gd name="connsiteY549" fmla="*/ 82100 h 4851901"/>
              <a:gd name="connsiteX550" fmla="*/ 2532461 w 4808490"/>
              <a:gd name="connsiteY550" fmla="*/ 83574 h 4851901"/>
              <a:gd name="connsiteX551" fmla="*/ 2545609 w 4808490"/>
              <a:gd name="connsiteY551" fmla="*/ 82777 h 4851901"/>
              <a:gd name="connsiteX552" fmla="*/ 2602479 w 4808490"/>
              <a:gd name="connsiteY552" fmla="*/ 80880 h 4851901"/>
              <a:gd name="connsiteX553" fmla="*/ 2713662 w 4808490"/>
              <a:gd name="connsiteY553" fmla="*/ 75803 h 4851901"/>
              <a:gd name="connsiteX554" fmla="*/ 2938592 w 4808490"/>
              <a:gd name="connsiteY554" fmla="*/ 70217 h 4851901"/>
              <a:gd name="connsiteX555" fmla="*/ 2957794 w 4808490"/>
              <a:gd name="connsiteY555" fmla="*/ 75061 h 4851901"/>
              <a:gd name="connsiteX556" fmla="*/ 2911154 w 4808490"/>
              <a:gd name="connsiteY556" fmla="*/ 75596 h 4851901"/>
              <a:gd name="connsiteX557" fmla="*/ 2795009 w 4808490"/>
              <a:gd name="connsiteY557" fmla="*/ 76366 h 4851901"/>
              <a:gd name="connsiteX558" fmla="*/ 2776325 w 4808490"/>
              <a:gd name="connsiteY558" fmla="*/ 76307 h 4851901"/>
              <a:gd name="connsiteX559" fmla="*/ 2771879 w 4808490"/>
              <a:gd name="connsiteY559" fmla="*/ 76786 h 4851901"/>
              <a:gd name="connsiteX560" fmla="*/ 2521305 w 4808490"/>
              <a:gd name="connsiteY560" fmla="*/ 85140 h 4851901"/>
              <a:gd name="connsiteX561" fmla="*/ 2545551 w 4808490"/>
              <a:gd name="connsiteY561" fmla="*/ 91860 h 4851901"/>
              <a:gd name="connsiteX562" fmla="*/ 2814471 w 4808490"/>
              <a:gd name="connsiteY562" fmla="*/ 83605 h 4851901"/>
              <a:gd name="connsiteX563" fmla="*/ 2935879 w 4808490"/>
              <a:gd name="connsiteY563" fmla="*/ 86762 h 4851901"/>
              <a:gd name="connsiteX564" fmla="*/ 3059599 w 4808490"/>
              <a:gd name="connsiteY564" fmla="*/ 92091 h 4851901"/>
              <a:gd name="connsiteX565" fmla="*/ 2876042 w 4808490"/>
              <a:gd name="connsiteY565" fmla="*/ 93216 h 4851901"/>
              <a:gd name="connsiteX566" fmla="*/ 2900205 w 4808490"/>
              <a:gd name="connsiteY566" fmla="*/ 102366 h 4851901"/>
              <a:gd name="connsiteX567" fmla="*/ 3158097 w 4808490"/>
              <a:gd name="connsiteY567" fmla="*/ 97719 h 4851901"/>
              <a:gd name="connsiteX568" fmla="*/ 3152833 w 4808490"/>
              <a:gd name="connsiteY568" fmla="*/ 93792 h 4851901"/>
              <a:gd name="connsiteX569" fmla="*/ 3211273 w 4808490"/>
              <a:gd name="connsiteY569" fmla="*/ 96825 h 4851901"/>
              <a:gd name="connsiteX570" fmla="*/ 3181265 w 4808490"/>
              <a:gd name="connsiteY570" fmla="*/ 97642 h 4851901"/>
              <a:gd name="connsiteX571" fmla="*/ 3191235 w 4808490"/>
              <a:gd name="connsiteY571" fmla="*/ 103481 h 4851901"/>
              <a:gd name="connsiteX572" fmla="*/ 2928639 w 4808490"/>
              <a:gd name="connsiteY572" fmla="*/ 106215 h 4851901"/>
              <a:gd name="connsiteX573" fmla="*/ 2952801 w 4808490"/>
              <a:gd name="connsiteY573" fmla="*/ 115366 h 4851901"/>
              <a:gd name="connsiteX574" fmla="*/ 2969093 w 4808490"/>
              <a:gd name="connsiteY574" fmla="*/ 115684 h 4851901"/>
              <a:gd name="connsiteX575" fmla="*/ 3119771 w 4808490"/>
              <a:gd name="connsiteY575" fmla="*/ 111189 h 4851901"/>
              <a:gd name="connsiteX576" fmla="*/ 3195331 w 4808490"/>
              <a:gd name="connsiteY576" fmla="*/ 110992 h 4851901"/>
              <a:gd name="connsiteX577" fmla="*/ 3229302 w 4808490"/>
              <a:gd name="connsiteY577" fmla="*/ 113355 h 4851901"/>
              <a:gd name="connsiteX578" fmla="*/ 3002010 w 4808490"/>
              <a:gd name="connsiteY578" fmla="*/ 119395 h 4851901"/>
              <a:gd name="connsiteX579" fmla="*/ 2888260 w 4808490"/>
              <a:gd name="connsiteY579" fmla="*/ 119906 h 4851901"/>
              <a:gd name="connsiteX580" fmla="*/ 2774427 w 4808490"/>
              <a:gd name="connsiteY580" fmla="*/ 122849 h 4851901"/>
              <a:gd name="connsiteX581" fmla="*/ 2798330 w 4808490"/>
              <a:gd name="connsiteY581" fmla="*/ 129607 h 4851901"/>
              <a:gd name="connsiteX582" fmla="*/ 2888996 w 4808490"/>
              <a:gd name="connsiteY582" fmla="*/ 126743 h 4851901"/>
              <a:gd name="connsiteX583" fmla="*/ 2979580 w 4808490"/>
              <a:gd name="connsiteY583" fmla="*/ 126310 h 4851901"/>
              <a:gd name="connsiteX584" fmla="*/ 3160825 w 4808490"/>
              <a:gd name="connsiteY584" fmla="*/ 123014 h 4851901"/>
              <a:gd name="connsiteX585" fmla="*/ 3175020 w 4808490"/>
              <a:gd name="connsiteY585" fmla="*/ 126323 h 4851901"/>
              <a:gd name="connsiteX586" fmla="*/ 3226364 w 4808490"/>
              <a:gd name="connsiteY586" fmla="*/ 127702 h 4851901"/>
              <a:gd name="connsiteX587" fmla="*/ 3280358 w 4808490"/>
              <a:gd name="connsiteY587" fmla="*/ 131214 h 4851901"/>
              <a:gd name="connsiteX588" fmla="*/ 3283010 w 4808490"/>
              <a:gd name="connsiteY588" fmla="*/ 133348 h 4851901"/>
              <a:gd name="connsiteX589" fmla="*/ 3182337 w 4808490"/>
              <a:gd name="connsiteY589" fmla="*/ 130029 h 4851901"/>
              <a:gd name="connsiteX590" fmla="*/ 3175499 w 4808490"/>
              <a:gd name="connsiteY590" fmla="*/ 130767 h 4851901"/>
              <a:gd name="connsiteX591" fmla="*/ 3146806 w 4808490"/>
              <a:gd name="connsiteY591" fmla="*/ 124526 h 4851901"/>
              <a:gd name="connsiteX592" fmla="*/ 3154726 w 4808490"/>
              <a:gd name="connsiteY592" fmla="*/ 130588 h 4851901"/>
              <a:gd name="connsiteX593" fmla="*/ 3181282 w 4808490"/>
              <a:gd name="connsiteY593" fmla="*/ 139479 h 4851901"/>
              <a:gd name="connsiteX594" fmla="*/ 3222914 w 4808490"/>
              <a:gd name="connsiteY594" fmla="*/ 137410 h 4851901"/>
              <a:gd name="connsiteX595" fmla="*/ 3265025 w 4808490"/>
              <a:gd name="connsiteY595" fmla="*/ 139785 h 4851901"/>
              <a:gd name="connsiteX596" fmla="*/ 3349026 w 4808490"/>
              <a:gd name="connsiteY596" fmla="*/ 142481 h 4851901"/>
              <a:gd name="connsiteX597" fmla="*/ 3346374 w 4808490"/>
              <a:gd name="connsiteY597" fmla="*/ 140347 h 4851901"/>
              <a:gd name="connsiteX598" fmla="*/ 3351162 w 4808490"/>
              <a:gd name="connsiteY598" fmla="*/ 139830 h 4851901"/>
              <a:gd name="connsiteX599" fmla="*/ 3375322 w 4808490"/>
              <a:gd name="connsiteY599" fmla="*/ 148981 h 4851901"/>
              <a:gd name="connsiteX600" fmla="*/ 3433763 w 4808490"/>
              <a:gd name="connsiteY600" fmla="*/ 152014 h 4851901"/>
              <a:gd name="connsiteX601" fmla="*/ 3433506 w 4808490"/>
              <a:gd name="connsiteY601" fmla="*/ 149621 h 4851901"/>
              <a:gd name="connsiteX602" fmla="*/ 3555135 w 4808490"/>
              <a:gd name="connsiteY602" fmla="*/ 154829 h 4851901"/>
              <a:gd name="connsiteX603" fmla="*/ 3461939 w 4808490"/>
              <a:gd name="connsiteY603" fmla="*/ 153470 h 4851901"/>
              <a:gd name="connsiteX604" fmla="*/ 3462197 w 4808490"/>
              <a:gd name="connsiteY604" fmla="*/ 155863 h 4851901"/>
              <a:gd name="connsiteX605" fmla="*/ 3254136 w 4808490"/>
              <a:gd name="connsiteY605" fmla="*/ 147874 h 4851901"/>
              <a:gd name="connsiteX606" fmla="*/ 3047105 w 4808490"/>
              <a:gd name="connsiteY606" fmla="*/ 149456 h 4851901"/>
              <a:gd name="connsiteX607" fmla="*/ 3062119 w 4808490"/>
              <a:gd name="connsiteY607" fmla="*/ 157172 h 4851901"/>
              <a:gd name="connsiteX608" fmla="*/ 2929824 w 4808490"/>
              <a:gd name="connsiteY608" fmla="*/ 162105 h 4851901"/>
              <a:gd name="connsiteX609" fmla="*/ 2949284 w 4808490"/>
              <a:gd name="connsiteY609" fmla="*/ 169343 h 4851901"/>
              <a:gd name="connsiteX610" fmla="*/ 3022223 w 4808490"/>
              <a:gd name="connsiteY610" fmla="*/ 175308 h 4851901"/>
              <a:gd name="connsiteX611" fmla="*/ 2957339 w 4808490"/>
              <a:gd name="connsiteY611" fmla="*/ 179886 h 4851901"/>
              <a:gd name="connsiteX612" fmla="*/ 2981844 w 4808490"/>
              <a:gd name="connsiteY612" fmla="*/ 189000 h 4851901"/>
              <a:gd name="connsiteX613" fmla="*/ 3002646 w 4808490"/>
              <a:gd name="connsiteY613" fmla="*/ 189409 h 4851901"/>
              <a:gd name="connsiteX614" fmla="*/ 2926989 w 4808490"/>
              <a:gd name="connsiteY614" fmla="*/ 189589 h 4851901"/>
              <a:gd name="connsiteX615" fmla="*/ 2846895 w 4808490"/>
              <a:gd name="connsiteY615" fmla="*/ 191798 h 4851901"/>
              <a:gd name="connsiteX616" fmla="*/ 2866354 w 4808490"/>
              <a:gd name="connsiteY616" fmla="*/ 199035 h 4851901"/>
              <a:gd name="connsiteX617" fmla="*/ 2953229 w 4808490"/>
              <a:gd name="connsiteY617" fmla="*/ 205918 h 4851901"/>
              <a:gd name="connsiteX618" fmla="*/ 2874530 w 4808490"/>
              <a:gd name="connsiteY618" fmla="*/ 207491 h 4851901"/>
              <a:gd name="connsiteX619" fmla="*/ 2795749 w 4808490"/>
              <a:gd name="connsiteY619" fmla="*/ 211491 h 4851901"/>
              <a:gd name="connsiteX620" fmla="*/ 2817261 w 4808490"/>
              <a:gd name="connsiteY620" fmla="*/ 218508 h 4851901"/>
              <a:gd name="connsiteX621" fmla="*/ 2819653 w 4808490"/>
              <a:gd name="connsiteY621" fmla="*/ 218250 h 4851901"/>
              <a:gd name="connsiteX622" fmla="*/ 2931313 w 4808490"/>
              <a:gd name="connsiteY622" fmla="*/ 217618 h 4851901"/>
              <a:gd name="connsiteX623" fmla="*/ 3042754 w 4808490"/>
              <a:gd name="connsiteY623" fmla="*/ 214936 h 4851901"/>
              <a:gd name="connsiteX624" fmla="*/ 3051985 w 4808490"/>
              <a:gd name="connsiteY624" fmla="*/ 213939 h 4851901"/>
              <a:gd name="connsiteX625" fmla="*/ 3082214 w 4808490"/>
              <a:gd name="connsiteY625" fmla="*/ 215174 h 4851901"/>
              <a:gd name="connsiteX626" fmla="*/ 3091445 w 4808490"/>
              <a:gd name="connsiteY626" fmla="*/ 214178 h 4851901"/>
              <a:gd name="connsiteX627" fmla="*/ 3100936 w 4808490"/>
              <a:gd name="connsiteY627" fmla="*/ 215575 h 4851901"/>
              <a:gd name="connsiteX628" fmla="*/ 3212375 w 4808490"/>
              <a:gd name="connsiteY628" fmla="*/ 212893 h 4851901"/>
              <a:gd name="connsiteX629" fmla="*/ 3250041 w 4808490"/>
              <a:gd name="connsiteY629" fmla="*/ 215747 h 4851901"/>
              <a:gd name="connsiteX630" fmla="*/ 3041097 w 4808490"/>
              <a:gd name="connsiteY630" fmla="*/ 222030 h 4851901"/>
              <a:gd name="connsiteX631" fmla="*/ 3041356 w 4808490"/>
              <a:gd name="connsiteY631" fmla="*/ 224422 h 4851901"/>
              <a:gd name="connsiteX632" fmla="*/ 2978729 w 4808490"/>
              <a:gd name="connsiteY632" fmla="*/ 224260 h 4851901"/>
              <a:gd name="connsiteX633" fmla="*/ 3000239 w 4808490"/>
              <a:gd name="connsiteY633" fmla="*/ 231277 h 4851901"/>
              <a:gd name="connsiteX634" fmla="*/ 3095830 w 4808490"/>
              <a:gd name="connsiteY634" fmla="*/ 232378 h 4851901"/>
              <a:gd name="connsiteX635" fmla="*/ 3098224 w 4808490"/>
              <a:gd name="connsiteY635" fmla="*/ 232120 h 4851901"/>
              <a:gd name="connsiteX636" fmla="*/ 3181708 w 4808490"/>
              <a:gd name="connsiteY636" fmla="*/ 230032 h 4851901"/>
              <a:gd name="connsiteX637" fmla="*/ 3223598 w 4808490"/>
              <a:gd name="connsiteY637" fmla="*/ 230355 h 4851901"/>
              <a:gd name="connsiteX638" fmla="*/ 3265710 w 4808490"/>
              <a:gd name="connsiteY638" fmla="*/ 232729 h 4851901"/>
              <a:gd name="connsiteX639" fmla="*/ 3431799 w 4808490"/>
              <a:gd name="connsiteY639" fmla="*/ 242824 h 4851901"/>
              <a:gd name="connsiteX640" fmla="*/ 3357286 w 4808490"/>
              <a:gd name="connsiteY640" fmla="*/ 241525 h 4851901"/>
              <a:gd name="connsiteX641" fmla="*/ 3357765 w 4808490"/>
              <a:gd name="connsiteY641" fmla="*/ 245969 h 4851901"/>
              <a:gd name="connsiteX642" fmla="*/ 3290093 w 4808490"/>
              <a:gd name="connsiteY642" fmla="*/ 243931 h 4851901"/>
              <a:gd name="connsiteX643" fmla="*/ 3226905 w 4808490"/>
              <a:gd name="connsiteY643" fmla="*/ 241756 h 4851901"/>
              <a:gd name="connsiteX644" fmla="*/ 3166892 w 4808490"/>
              <a:gd name="connsiteY644" fmla="*/ 243387 h 4851901"/>
              <a:gd name="connsiteX645" fmla="*/ 3041432 w 4808490"/>
              <a:gd name="connsiteY645" fmla="*/ 247582 h 4851901"/>
              <a:gd name="connsiteX646" fmla="*/ 3053796 w 4808490"/>
              <a:gd name="connsiteY646" fmla="*/ 253165 h 4851901"/>
              <a:gd name="connsiteX647" fmla="*/ 2974276 w 4808490"/>
              <a:gd name="connsiteY647" fmla="*/ 250331 h 4851901"/>
              <a:gd name="connsiteX648" fmla="*/ 2986639 w 4808490"/>
              <a:gd name="connsiteY648" fmla="*/ 255913 h 4851901"/>
              <a:gd name="connsiteX649" fmla="*/ 2993736 w 4808490"/>
              <a:gd name="connsiteY649" fmla="*/ 257568 h 4851901"/>
              <a:gd name="connsiteX650" fmla="*/ 3017642 w 4808490"/>
              <a:gd name="connsiteY650" fmla="*/ 264325 h 4851901"/>
              <a:gd name="connsiteX651" fmla="*/ 3313460 w 4808490"/>
              <a:gd name="connsiteY651" fmla="*/ 264924 h 4851901"/>
              <a:gd name="connsiteX652" fmla="*/ 3318161 w 4808490"/>
              <a:gd name="connsiteY652" fmla="*/ 266837 h 4851901"/>
              <a:gd name="connsiteX653" fmla="*/ 3294994 w 4808490"/>
              <a:gd name="connsiteY653" fmla="*/ 266915 h 4851901"/>
              <a:gd name="connsiteX654" fmla="*/ 3273878 w 4808490"/>
              <a:gd name="connsiteY654" fmla="*/ 266773 h 4851901"/>
              <a:gd name="connsiteX655" fmla="*/ 3281796 w 4808490"/>
              <a:gd name="connsiteY655" fmla="*/ 272835 h 4851901"/>
              <a:gd name="connsiteX656" fmla="*/ 3223273 w 4808490"/>
              <a:gd name="connsiteY656" fmla="*/ 272231 h 4851901"/>
              <a:gd name="connsiteX657" fmla="*/ 3165091 w 4808490"/>
              <a:gd name="connsiteY657" fmla="*/ 271591 h 4851901"/>
              <a:gd name="connsiteX658" fmla="*/ 3184550 w 4808490"/>
              <a:gd name="connsiteY658" fmla="*/ 278827 h 4851901"/>
              <a:gd name="connsiteX659" fmla="*/ 3296949 w 4808490"/>
              <a:gd name="connsiteY659" fmla="*/ 285032 h 4851901"/>
              <a:gd name="connsiteX660" fmla="*/ 3406510 w 4808490"/>
              <a:gd name="connsiteY660" fmla="*/ 287393 h 4851901"/>
              <a:gd name="connsiteX661" fmla="*/ 3425969 w 4808490"/>
              <a:gd name="connsiteY661" fmla="*/ 294630 h 4851901"/>
              <a:gd name="connsiteX662" fmla="*/ 3381687 w 4808490"/>
              <a:gd name="connsiteY662" fmla="*/ 294565 h 4851901"/>
              <a:gd name="connsiteX663" fmla="*/ 3130152 w 4808490"/>
              <a:gd name="connsiteY663" fmla="*/ 294032 h 4851901"/>
              <a:gd name="connsiteX664" fmla="*/ 3133024 w 4808490"/>
              <a:gd name="connsiteY664" fmla="*/ 298217 h 4851901"/>
              <a:gd name="connsiteX665" fmla="*/ 3093566 w 4808490"/>
              <a:gd name="connsiteY665" fmla="*/ 297978 h 4851901"/>
              <a:gd name="connsiteX666" fmla="*/ 3079630 w 4808490"/>
              <a:gd name="connsiteY666" fmla="*/ 297060 h 4851901"/>
              <a:gd name="connsiteX667" fmla="*/ 3187499 w 4808490"/>
              <a:gd name="connsiteY667" fmla="*/ 306173 h 4851901"/>
              <a:gd name="connsiteX668" fmla="*/ 3234461 w 4808490"/>
              <a:gd name="connsiteY668" fmla="*/ 306209 h 4851901"/>
              <a:gd name="connsiteX669" fmla="*/ 3282161 w 4808490"/>
              <a:gd name="connsiteY669" fmla="*/ 307588 h 4851901"/>
              <a:gd name="connsiteX670" fmla="*/ 3275185 w 4808490"/>
              <a:gd name="connsiteY670" fmla="*/ 308170 h 4851901"/>
              <a:gd name="connsiteX671" fmla="*/ 3264405 w 4808490"/>
              <a:gd name="connsiteY671" fmla="*/ 307216 h 4851901"/>
              <a:gd name="connsiteX672" fmla="*/ 3277024 w 4808490"/>
              <a:gd name="connsiteY672" fmla="*/ 315190 h 4851901"/>
              <a:gd name="connsiteX673" fmla="*/ 3305118 w 4808490"/>
              <a:gd name="connsiteY673" fmla="*/ 319077 h 4851901"/>
              <a:gd name="connsiteX674" fmla="*/ 3221152 w 4808490"/>
              <a:gd name="connsiteY674" fmla="*/ 316722 h 4851901"/>
              <a:gd name="connsiteX675" fmla="*/ 3135274 w 4808490"/>
              <a:gd name="connsiteY675" fmla="*/ 319069 h 4851901"/>
              <a:gd name="connsiteX676" fmla="*/ 3157348 w 4808490"/>
              <a:gd name="connsiteY676" fmla="*/ 328098 h 4851901"/>
              <a:gd name="connsiteX677" fmla="*/ 3232118 w 4808490"/>
              <a:gd name="connsiteY677" fmla="*/ 331790 h 4851901"/>
              <a:gd name="connsiteX678" fmla="*/ 3306887 w 4808490"/>
              <a:gd name="connsiteY678" fmla="*/ 335484 h 4851901"/>
              <a:gd name="connsiteX679" fmla="*/ 3223143 w 4808490"/>
              <a:gd name="connsiteY679" fmla="*/ 335179 h 4851901"/>
              <a:gd name="connsiteX680" fmla="*/ 3218699 w 4808490"/>
              <a:gd name="connsiteY680" fmla="*/ 335659 h 4851901"/>
              <a:gd name="connsiteX681" fmla="*/ 3181512 w 4808490"/>
              <a:gd name="connsiteY681" fmla="*/ 337249 h 4851901"/>
              <a:gd name="connsiteX682" fmla="*/ 3144325 w 4808490"/>
              <a:gd name="connsiteY682" fmla="*/ 338839 h 4851901"/>
              <a:gd name="connsiteX683" fmla="*/ 3168571 w 4808490"/>
              <a:gd name="connsiteY683" fmla="*/ 345560 h 4851901"/>
              <a:gd name="connsiteX684" fmla="*/ 3207810 w 4808490"/>
              <a:gd name="connsiteY684" fmla="*/ 343749 h 4851901"/>
              <a:gd name="connsiteX685" fmla="*/ 3384012 w 4808490"/>
              <a:gd name="connsiteY685" fmla="*/ 338576 h 4851901"/>
              <a:gd name="connsiteX686" fmla="*/ 3362500 w 4808490"/>
              <a:gd name="connsiteY686" fmla="*/ 331561 h 4851901"/>
              <a:gd name="connsiteX687" fmla="*/ 3343557 w 4808490"/>
              <a:gd name="connsiteY687" fmla="*/ 329108 h 4851901"/>
              <a:gd name="connsiteX688" fmla="*/ 3437011 w 4808490"/>
              <a:gd name="connsiteY688" fmla="*/ 332861 h 4851901"/>
              <a:gd name="connsiteX689" fmla="*/ 3415279 w 4808490"/>
              <a:gd name="connsiteY689" fmla="*/ 323793 h 4851901"/>
              <a:gd name="connsiteX690" fmla="*/ 3318915 w 4808490"/>
              <a:gd name="connsiteY690" fmla="*/ 315514 h 4851901"/>
              <a:gd name="connsiteX691" fmla="*/ 3424254 w 4808490"/>
              <a:gd name="connsiteY691" fmla="*/ 320405 h 4851901"/>
              <a:gd name="connsiteX692" fmla="*/ 3406846 w 4808490"/>
              <a:gd name="connsiteY692" fmla="*/ 312945 h 4851901"/>
              <a:gd name="connsiteX693" fmla="*/ 3388207 w 4808490"/>
              <a:gd name="connsiteY693" fmla="*/ 310114 h 4851901"/>
              <a:gd name="connsiteX694" fmla="*/ 3404535 w 4808490"/>
              <a:gd name="connsiteY694" fmla="*/ 310774 h 4851901"/>
              <a:gd name="connsiteX695" fmla="*/ 3394566 w 4808490"/>
              <a:gd name="connsiteY695" fmla="*/ 304933 h 4851901"/>
              <a:gd name="connsiteX696" fmla="*/ 3403798 w 4808490"/>
              <a:gd name="connsiteY696" fmla="*/ 303937 h 4851901"/>
              <a:gd name="connsiteX697" fmla="*/ 3476174 w 4808490"/>
              <a:gd name="connsiteY697" fmla="*/ 307889 h 4851901"/>
              <a:gd name="connsiteX698" fmla="*/ 3498248 w 4808490"/>
              <a:gd name="connsiteY698" fmla="*/ 316919 h 4851901"/>
              <a:gd name="connsiteX699" fmla="*/ 3593075 w 4808490"/>
              <a:gd name="connsiteY699" fmla="*/ 323376 h 4851901"/>
              <a:gd name="connsiteX700" fmla="*/ 3639886 w 4808490"/>
              <a:gd name="connsiteY700" fmla="*/ 327291 h 4851901"/>
              <a:gd name="connsiteX701" fmla="*/ 3638117 w 4808490"/>
              <a:gd name="connsiteY701" fmla="*/ 328586 h 4851901"/>
              <a:gd name="connsiteX702" fmla="*/ 3632759 w 4808490"/>
              <a:gd name="connsiteY702" fmla="*/ 331205 h 4851901"/>
              <a:gd name="connsiteX703" fmla="*/ 3552897 w 4808490"/>
              <a:gd name="connsiteY703" fmla="*/ 329698 h 4851901"/>
              <a:gd name="connsiteX704" fmla="*/ 3427779 w 4808490"/>
              <a:gd name="connsiteY704" fmla="*/ 333857 h 4851901"/>
              <a:gd name="connsiteX705" fmla="*/ 3445104 w 4808490"/>
              <a:gd name="connsiteY705" fmla="*/ 343745 h 4851901"/>
              <a:gd name="connsiteX706" fmla="*/ 3464047 w 4808490"/>
              <a:gd name="connsiteY706" fmla="*/ 346197 h 4851901"/>
              <a:gd name="connsiteX707" fmla="*/ 3445842 w 4808490"/>
              <a:gd name="connsiteY707" fmla="*/ 350581 h 4851901"/>
              <a:gd name="connsiteX708" fmla="*/ 3434557 w 4808490"/>
              <a:gd name="connsiteY708" fmla="*/ 351797 h 4851901"/>
              <a:gd name="connsiteX709" fmla="*/ 3209026 w 4808490"/>
              <a:gd name="connsiteY709" fmla="*/ 355029 h 4851901"/>
              <a:gd name="connsiteX710" fmla="*/ 3230880 w 4808490"/>
              <a:gd name="connsiteY710" fmla="*/ 362008 h 4851901"/>
              <a:gd name="connsiteX711" fmla="*/ 3322457 w 4808490"/>
              <a:gd name="connsiteY711" fmla="*/ 370804 h 4851901"/>
              <a:gd name="connsiteX712" fmla="*/ 3318270 w 4808490"/>
              <a:gd name="connsiteY712" fmla="*/ 373677 h 4851901"/>
              <a:gd name="connsiteX713" fmla="*/ 3190759 w 4808490"/>
              <a:gd name="connsiteY713" fmla="*/ 378093 h 4851901"/>
              <a:gd name="connsiteX714" fmla="*/ 3212270 w 4808490"/>
              <a:gd name="connsiteY714" fmla="*/ 385110 h 4851901"/>
              <a:gd name="connsiteX715" fmla="*/ 3277772 w 4808490"/>
              <a:gd name="connsiteY715" fmla="*/ 389456 h 4851901"/>
              <a:gd name="connsiteX716" fmla="*/ 3250932 w 4808490"/>
              <a:gd name="connsiteY716" fmla="*/ 397192 h 4851901"/>
              <a:gd name="connsiteX717" fmla="*/ 3234604 w 4808490"/>
              <a:gd name="connsiteY717" fmla="*/ 396533 h 4851901"/>
              <a:gd name="connsiteX718" fmla="*/ 3212750 w 4808490"/>
              <a:gd name="connsiteY718" fmla="*/ 389553 h 4851901"/>
              <a:gd name="connsiteX719" fmla="*/ 3078661 w 4808490"/>
              <a:gd name="connsiteY719" fmla="*/ 397100 h 4851901"/>
              <a:gd name="connsiteX720" fmla="*/ 3093332 w 4808490"/>
              <a:gd name="connsiteY720" fmla="*/ 404853 h 4851901"/>
              <a:gd name="connsiteX721" fmla="*/ 3085553 w 4808490"/>
              <a:gd name="connsiteY721" fmla="*/ 405692 h 4851901"/>
              <a:gd name="connsiteX722" fmla="*/ 3084100 w 4808490"/>
              <a:gd name="connsiteY722" fmla="*/ 405849 h 4851901"/>
              <a:gd name="connsiteX723" fmla="*/ 3082307 w 4808490"/>
              <a:gd name="connsiteY723" fmla="*/ 408463 h 4851901"/>
              <a:gd name="connsiteX724" fmla="*/ 2961377 w 4808490"/>
              <a:gd name="connsiteY724" fmla="*/ 409749 h 4851901"/>
              <a:gd name="connsiteX725" fmla="*/ 2973397 w 4808490"/>
              <a:gd name="connsiteY725" fmla="*/ 415369 h 4851901"/>
              <a:gd name="connsiteX726" fmla="*/ 3053691 w 4808490"/>
              <a:gd name="connsiteY726" fmla="*/ 425381 h 4851901"/>
              <a:gd name="connsiteX727" fmla="*/ 2921256 w 4808490"/>
              <a:gd name="connsiteY727" fmla="*/ 425833 h 4851901"/>
              <a:gd name="connsiteX728" fmla="*/ 2942768 w 4808490"/>
              <a:gd name="connsiteY728" fmla="*/ 432851 h 4851901"/>
              <a:gd name="connsiteX729" fmla="*/ 3171909 w 4808490"/>
              <a:gd name="connsiteY729" fmla="*/ 440641 h 4851901"/>
              <a:gd name="connsiteX730" fmla="*/ 3191026 w 4808490"/>
              <a:gd name="connsiteY730" fmla="*/ 447915 h 4851901"/>
              <a:gd name="connsiteX731" fmla="*/ 3054027 w 4808490"/>
              <a:gd name="connsiteY731" fmla="*/ 450933 h 4851901"/>
              <a:gd name="connsiteX732" fmla="*/ 3084375 w 4808490"/>
              <a:gd name="connsiteY732" fmla="*/ 450081 h 4851901"/>
              <a:gd name="connsiteX733" fmla="*/ 3017696 w 4808490"/>
              <a:gd name="connsiteY733" fmla="*/ 457272 h 4851901"/>
              <a:gd name="connsiteX734" fmla="*/ 3041602 w 4808490"/>
              <a:gd name="connsiteY734" fmla="*/ 464032 h 4851901"/>
              <a:gd name="connsiteX735" fmla="*/ 3055537 w 4808490"/>
              <a:gd name="connsiteY735" fmla="*/ 464949 h 4851901"/>
              <a:gd name="connsiteX736" fmla="*/ 3037415 w 4808490"/>
              <a:gd name="connsiteY736" fmla="*/ 466904 h 4851901"/>
              <a:gd name="connsiteX737" fmla="*/ 3146682 w 4808490"/>
              <a:gd name="connsiteY737" fmla="*/ 466529 h 4851901"/>
              <a:gd name="connsiteX738" fmla="*/ 3125824 w 4808490"/>
              <a:gd name="connsiteY738" fmla="*/ 468779 h 4851901"/>
              <a:gd name="connsiteX739" fmla="*/ 3262825 w 4808490"/>
              <a:gd name="connsiteY739" fmla="*/ 465760 h 4851901"/>
              <a:gd name="connsiteX740" fmla="*/ 3265218 w 4808490"/>
              <a:gd name="connsiteY740" fmla="*/ 465501 h 4851901"/>
              <a:gd name="connsiteX741" fmla="*/ 3268726 w 4808490"/>
              <a:gd name="connsiteY741" fmla="*/ 466855 h 4851901"/>
              <a:gd name="connsiteX742" fmla="*/ 3264627 w 4808490"/>
              <a:gd name="connsiteY742" fmla="*/ 471041 h 4851901"/>
              <a:gd name="connsiteX743" fmla="*/ 3239594 w 4808490"/>
              <a:gd name="connsiteY743" fmla="*/ 473976 h 4851901"/>
              <a:gd name="connsiteX744" fmla="*/ 3225993 w 4808490"/>
              <a:gd name="connsiteY744" fmla="*/ 482106 h 4851901"/>
              <a:gd name="connsiteX745" fmla="*/ 3213945 w 4808490"/>
              <a:gd name="connsiteY745" fmla="*/ 486815 h 4851901"/>
              <a:gd name="connsiteX746" fmla="*/ 3206854 w 4808490"/>
              <a:gd name="connsiteY746" fmla="*/ 485628 h 4851901"/>
              <a:gd name="connsiteX747" fmla="*/ 3167394 w 4808490"/>
              <a:gd name="connsiteY747" fmla="*/ 485389 h 4851901"/>
              <a:gd name="connsiteX748" fmla="*/ 3165000 w 4808490"/>
              <a:gd name="connsiteY748" fmla="*/ 485647 h 4851901"/>
              <a:gd name="connsiteX749" fmla="*/ 3086700 w 4808490"/>
              <a:gd name="connsiteY749" fmla="*/ 494092 h 4851901"/>
              <a:gd name="connsiteX750" fmla="*/ 3191099 w 4808490"/>
              <a:gd name="connsiteY750" fmla="*/ 493001 h 4851901"/>
              <a:gd name="connsiteX751" fmla="*/ 3187676 w 4808490"/>
              <a:gd name="connsiteY751" fmla="*/ 495507 h 4851901"/>
              <a:gd name="connsiteX752" fmla="*/ 3175849 w 4808490"/>
              <a:gd name="connsiteY752" fmla="*/ 501285 h 4851901"/>
              <a:gd name="connsiteX753" fmla="*/ 3157037 w 4808490"/>
              <a:gd name="connsiteY753" fmla="*/ 500735 h 4851901"/>
              <a:gd name="connsiteX754" fmla="*/ 3152137 w 4808490"/>
              <a:gd name="connsiteY754" fmla="*/ 505695 h 4851901"/>
              <a:gd name="connsiteX755" fmla="*/ 3148801 w 4808490"/>
              <a:gd name="connsiteY755" fmla="*/ 509073 h 4851901"/>
              <a:gd name="connsiteX756" fmla="*/ 3134592 w 4808490"/>
              <a:gd name="connsiteY756" fmla="*/ 505180 h 4851901"/>
              <a:gd name="connsiteX757" fmla="*/ 3071623 w 4808490"/>
              <a:gd name="connsiteY757" fmla="*/ 505055 h 4851901"/>
              <a:gd name="connsiteX758" fmla="*/ 3030249 w 4808490"/>
              <a:gd name="connsiteY758" fmla="*/ 509517 h 4851901"/>
              <a:gd name="connsiteX759" fmla="*/ 3027856 w 4808490"/>
              <a:gd name="connsiteY759" fmla="*/ 509774 h 4851901"/>
              <a:gd name="connsiteX760" fmla="*/ 3037309 w 4808490"/>
              <a:gd name="connsiteY760" fmla="*/ 510831 h 4851901"/>
              <a:gd name="connsiteX761" fmla="*/ 2984088 w 4808490"/>
              <a:gd name="connsiteY761" fmla="*/ 514496 h 4851901"/>
              <a:gd name="connsiteX762" fmla="*/ 2996451 w 4808490"/>
              <a:gd name="connsiteY762" fmla="*/ 520079 h 4851901"/>
              <a:gd name="connsiteX763" fmla="*/ 3064124 w 4808490"/>
              <a:gd name="connsiteY763" fmla="*/ 522116 h 4851901"/>
              <a:gd name="connsiteX764" fmla="*/ 3073356 w 4808490"/>
              <a:gd name="connsiteY764" fmla="*/ 521119 h 4851901"/>
              <a:gd name="connsiteX765" fmla="*/ 3080418 w 4808490"/>
              <a:gd name="connsiteY765" fmla="*/ 522433 h 4851901"/>
              <a:gd name="connsiteX766" fmla="*/ 3071184 w 4808490"/>
              <a:gd name="connsiteY766" fmla="*/ 523430 h 4851901"/>
              <a:gd name="connsiteX767" fmla="*/ 3064604 w 4808490"/>
              <a:gd name="connsiteY767" fmla="*/ 526559 h 4851901"/>
              <a:gd name="connsiteX768" fmla="*/ 2997926 w 4808490"/>
              <a:gd name="connsiteY768" fmla="*/ 533752 h 4851901"/>
              <a:gd name="connsiteX769" fmla="*/ 3053974 w 4808490"/>
              <a:gd name="connsiteY769" fmla="*/ 537042 h 4851901"/>
              <a:gd name="connsiteX770" fmla="*/ 2984765 w 4808490"/>
              <a:gd name="connsiteY770" fmla="*/ 540012 h 4851901"/>
              <a:gd name="connsiteX771" fmla="*/ 2998922 w 4808490"/>
              <a:gd name="connsiteY771" fmla="*/ 542981 h 4851901"/>
              <a:gd name="connsiteX772" fmla="*/ 3015252 w 4808490"/>
              <a:gd name="connsiteY772" fmla="*/ 543639 h 4851901"/>
              <a:gd name="connsiteX773" fmla="*/ 2937291 w 4808490"/>
              <a:gd name="connsiteY773" fmla="*/ 552048 h 4851901"/>
              <a:gd name="connsiteX774" fmla="*/ 2960421 w 4808490"/>
              <a:gd name="connsiteY774" fmla="*/ 551627 h 4851901"/>
              <a:gd name="connsiteX775" fmla="*/ 2969911 w 4808490"/>
              <a:gd name="connsiteY775" fmla="*/ 553026 h 4851901"/>
              <a:gd name="connsiteX776" fmla="*/ 3002310 w 4808490"/>
              <a:gd name="connsiteY776" fmla="*/ 551951 h 4851901"/>
              <a:gd name="connsiteX777" fmla="*/ 2990686 w 4808490"/>
              <a:gd name="connsiteY777" fmla="*/ 553205 h 4851901"/>
              <a:gd name="connsiteX778" fmla="*/ 3005807 w 4808490"/>
              <a:gd name="connsiteY778" fmla="*/ 559451 h 4851901"/>
              <a:gd name="connsiteX779" fmla="*/ 3007061 w 4808490"/>
              <a:gd name="connsiteY779" fmla="*/ 559589 h 4851901"/>
              <a:gd name="connsiteX780" fmla="*/ 3002744 w 4808490"/>
              <a:gd name="connsiteY780" fmla="*/ 562884 h 4851901"/>
              <a:gd name="connsiteX781" fmla="*/ 2992686 w 4808490"/>
              <a:gd name="connsiteY781" fmla="*/ 569322 h 4851901"/>
              <a:gd name="connsiteX782" fmla="*/ 2987231 w 4808490"/>
              <a:gd name="connsiteY782" fmla="*/ 570652 h 4851901"/>
              <a:gd name="connsiteX783" fmla="*/ 2986063 w 4808490"/>
              <a:gd name="connsiteY783" fmla="*/ 570727 h 4851901"/>
              <a:gd name="connsiteX784" fmla="*/ 2988509 w 4808490"/>
              <a:gd name="connsiteY784" fmla="*/ 564832 h 4851901"/>
              <a:gd name="connsiteX785" fmla="*/ 2992752 w 4808490"/>
              <a:gd name="connsiteY785" fmla="*/ 560600 h 4851901"/>
              <a:gd name="connsiteX786" fmla="*/ 2977792 w 4808490"/>
              <a:gd name="connsiteY786" fmla="*/ 569767 h 4851901"/>
              <a:gd name="connsiteX787" fmla="*/ 2961195 w 4808490"/>
              <a:gd name="connsiteY787" fmla="*/ 572103 h 4851901"/>
              <a:gd name="connsiteX788" fmla="*/ 2960638 w 4808490"/>
              <a:gd name="connsiteY788" fmla="*/ 572377 h 4851901"/>
              <a:gd name="connsiteX789" fmla="*/ 2911806 w 4808490"/>
              <a:gd name="connsiteY789" fmla="*/ 575544 h 4851901"/>
              <a:gd name="connsiteX790" fmla="*/ 2892862 w 4808490"/>
              <a:gd name="connsiteY790" fmla="*/ 573092 h 4851901"/>
              <a:gd name="connsiteX791" fmla="*/ 2849096 w 4808490"/>
              <a:gd name="connsiteY791" fmla="*/ 577812 h 4851901"/>
              <a:gd name="connsiteX792" fmla="*/ 2841741 w 4808490"/>
              <a:gd name="connsiteY792" fmla="*/ 573765 h 4851901"/>
              <a:gd name="connsiteX793" fmla="*/ 2853366 w 4808490"/>
              <a:gd name="connsiteY793" fmla="*/ 572512 h 4851901"/>
              <a:gd name="connsiteX794" fmla="*/ 2857811 w 4808490"/>
              <a:gd name="connsiteY794" fmla="*/ 572032 h 4851901"/>
              <a:gd name="connsiteX795" fmla="*/ 2871488 w 4808490"/>
              <a:gd name="connsiteY795" fmla="*/ 570557 h 4851901"/>
              <a:gd name="connsiteX796" fmla="*/ 2898964 w 4808490"/>
              <a:gd name="connsiteY796" fmla="*/ 565517 h 4851901"/>
              <a:gd name="connsiteX797" fmla="*/ 2910811 w 4808490"/>
              <a:gd name="connsiteY797" fmla="*/ 566315 h 4851901"/>
              <a:gd name="connsiteX798" fmla="*/ 2936371 w 4808490"/>
              <a:gd name="connsiteY798" fmla="*/ 565980 h 4851901"/>
              <a:gd name="connsiteX799" fmla="*/ 2912465 w 4808490"/>
              <a:gd name="connsiteY799" fmla="*/ 559221 h 4851901"/>
              <a:gd name="connsiteX800" fmla="*/ 2778513 w 4808490"/>
              <a:gd name="connsiteY800" fmla="*/ 571249 h 4851901"/>
              <a:gd name="connsiteX801" fmla="*/ 2793527 w 4808490"/>
              <a:gd name="connsiteY801" fmla="*/ 578966 h 4851901"/>
              <a:gd name="connsiteX802" fmla="*/ 2722064 w 4808490"/>
              <a:gd name="connsiteY802" fmla="*/ 586673 h 4851901"/>
              <a:gd name="connsiteX803" fmla="*/ 2737520 w 4808490"/>
              <a:gd name="connsiteY803" fmla="*/ 592884 h 4851901"/>
              <a:gd name="connsiteX804" fmla="*/ 2743221 w 4808490"/>
              <a:gd name="connsiteY804" fmla="*/ 593569 h 4851901"/>
              <a:gd name="connsiteX805" fmla="*/ 2735683 w 4808490"/>
              <a:gd name="connsiteY805" fmla="*/ 594281 h 4851901"/>
              <a:gd name="connsiteX806" fmla="*/ 2716000 w 4808490"/>
              <a:gd name="connsiteY806" fmla="*/ 594589 h 4851901"/>
              <a:gd name="connsiteX807" fmla="*/ 2732808 w 4808490"/>
              <a:gd name="connsiteY807" fmla="*/ 599692 h 4851901"/>
              <a:gd name="connsiteX808" fmla="*/ 2691433 w 4808490"/>
              <a:gd name="connsiteY808" fmla="*/ 604154 h 4851901"/>
              <a:gd name="connsiteX809" fmla="*/ 2620087 w 4808490"/>
              <a:gd name="connsiteY809" fmla="*/ 608521 h 4851901"/>
              <a:gd name="connsiteX810" fmla="*/ 2558358 w 4808490"/>
              <a:gd name="connsiteY810" fmla="*/ 613833 h 4851901"/>
              <a:gd name="connsiteX811" fmla="*/ 2557564 w 4808490"/>
              <a:gd name="connsiteY811" fmla="*/ 613752 h 4851901"/>
              <a:gd name="connsiteX812" fmla="*/ 2555171 w 4808490"/>
              <a:gd name="connsiteY812" fmla="*/ 614009 h 4851901"/>
              <a:gd name="connsiteX813" fmla="*/ 2550725 w 4808490"/>
              <a:gd name="connsiteY813" fmla="*/ 614490 h 4851901"/>
              <a:gd name="connsiteX814" fmla="*/ 2558358 w 4808490"/>
              <a:gd name="connsiteY814" fmla="*/ 613833 h 4851901"/>
              <a:gd name="connsiteX815" fmla="*/ 2567663 w 4808490"/>
              <a:gd name="connsiteY815" fmla="*/ 614780 h 4851901"/>
              <a:gd name="connsiteX816" fmla="*/ 2569105 w 4808490"/>
              <a:gd name="connsiteY816" fmla="*/ 614928 h 4851901"/>
              <a:gd name="connsiteX817" fmla="*/ 2541751 w 4808490"/>
              <a:gd name="connsiteY817" fmla="*/ 617878 h 4851901"/>
              <a:gd name="connsiteX818" fmla="*/ 2551499 w 4808490"/>
              <a:gd name="connsiteY818" fmla="*/ 621667 h 4851901"/>
              <a:gd name="connsiteX819" fmla="*/ 2487096 w 4808490"/>
              <a:gd name="connsiteY819" fmla="*/ 630689 h 4851901"/>
              <a:gd name="connsiteX820" fmla="*/ 2499239 w 4808490"/>
              <a:gd name="connsiteY820" fmla="*/ 634220 h 4851901"/>
              <a:gd name="connsiteX821" fmla="*/ 2462308 w 4808490"/>
              <a:gd name="connsiteY821" fmla="*/ 638204 h 4851901"/>
              <a:gd name="connsiteX822" fmla="*/ 2462530 w 4808490"/>
              <a:gd name="connsiteY822" fmla="*/ 640253 h 4851901"/>
              <a:gd name="connsiteX823" fmla="*/ 2508690 w 4808490"/>
              <a:gd name="connsiteY823" fmla="*/ 635275 h 4851901"/>
              <a:gd name="connsiteX824" fmla="*/ 2598277 w 4808490"/>
              <a:gd name="connsiteY824" fmla="*/ 625613 h 4851901"/>
              <a:gd name="connsiteX825" fmla="*/ 2603322 w 4808490"/>
              <a:gd name="connsiteY825" fmla="*/ 627488 h 4851901"/>
              <a:gd name="connsiteX826" fmla="*/ 2580071 w 4808490"/>
              <a:gd name="connsiteY826" fmla="*/ 629998 h 4851901"/>
              <a:gd name="connsiteX827" fmla="*/ 2594827 w 4808490"/>
              <a:gd name="connsiteY827" fmla="*/ 635321 h 4851901"/>
              <a:gd name="connsiteX828" fmla="*/ 2620645 w 4808490"/>
              <a:gd name="connsiteY828" fmla="*/ 637378 h 4851901"/>
              <a:gd name="connsiteX829" fmla="*/ 2542086 w 4808490"/>
              <a:gd name="connsiteY829" fmla="*/ 643431 h 4851901"/>
              <a:gd name="connsiteX830" fmla="*/ 2461648 w 4808490"/>
              <a:gd name="connsiteY830" fmla="*/ 654527 h 4851901"/>
              <a:gd name="connsiteX831" fmla="*/ 2480850 w 4808490"/>
              <a:gd name="connsiteY831" fmla="*/ 659372 h 4851901"/>
              <a:gd name="connsiteX832" fmla="*/ 2552830 w 4808490"/>
              <a:gd name="connsiteY832" fmla="*/ 656449 h 4851901"/>
              <a:gd name="connsiteX833" fmla="*/ 2624173 w 4808490"/>
              <a:gd name="connsiteY833" fmla="*/ 650830 h 4851901"/>
              <a:gd name="connsiteX834" fmla="*/ 2546213 w 4808490"/>
              <a:gd name="connsiteY834" fmla="*/ 659237 h 4851901"/>
              <a:gd name="connsiteX835" fmla="*/ 2541425 w 4808490"/>
              <a:gd name="connsiteY835" fmla="*/ 659754 h 4851901"/>
              <a:gd name="connsiteX836" fmla="*/ 2505096 w 4808490"/>
              <a:gd name="connsiteY836" fmla="*/ 666093 h 4851901"/>
              <a:gd name="connsiteX837" fmla="*/ 2472871 w 4808490"/>
              <a:gd name="connsiteY837" fmla="*/ 671989 h 4851901"/>
              <a:gd name="connsiteX838" fmla="*/ 2494467 w 4808490"/>
              <a:gd name="connsiteY838" fmla="*/ 676576 h 4851901"/>
              <a:gd name="connsiteX839" fmla="*/ 2531137 w 4808490"/>
              <a:gd name="connsiteY839" fmla="*/ 670200 h 4851901"/>
              <a:gd name="connsiteX840" fmla="*/ 2698545 w 4808490"/>
              <a:gd name="connsiteY840" fmla="*/ 647649 h 4851901"/>
              <a:gd name="connsiteX841" fmla="*/ 2681178 w 4808490"/>
              <a:gd name="connsiteY841" fmla="*/ 642666 h 4851901"/>
              <a:gd name="connsiteX842" fmla="*/ 2675625 w 4808490"/>
              <a:gd name="connsiteY842" fmla="*/ 641263 h 4851901"/>
              <a:gd name="connsiteX843" fmla="*/ 2702255 w 4808490"/>
              <a:gd name="connsiteY843" fmla="*/ 639122 h 4851901"/>
              <a:gd name="connsiteX844" fmla="*/ 2746022 w 4808490"/>
              <a:gd name="connsiteY844" fmla="*/ 635613 h 4851901"/>
              <a:gd name="connsiteX845" fmla="*/ 2726561 w 4808490"/>
              <a:gd name="connsiteY845" fmla="*/ 628376 h 4851901"/>
              <a:gd name="connsiteX846" fmla="*/ 2633809 w 4808490"/>
              <a:gd name="connsiteY846" fmla="*/ 631116 h 4851901"/>
              <a:gd name="connsiteX847" fmla="*/ 2733143 w 4808490"/>
              <a:gd name="connsiteY847" fmla="*/ 625245 h 4851901"/>
              <a:gd name="connsiteX848" fmla="*/ 2716075 w 4808490"/>
              <a:gd name="connsiteY848" fmla="*/ 617749 h 4851901"/>
              <a:gd name="connsiteX849" fmla="*/ 2711630 w 4808490"/>
              <a:gd name="connsiteY849" fmla="*/ 618227 h 4851901"/>
              <a:gd name="connsiteX850" fmla="*/ 2699490 w 4808490"/>
              <a:gd name="connsiteY850" fmla="*/ 614696 h 4851901"/>
              <a:gd name="connsiteX851" fmla="*/ 2711115 w 4808490"/>
              <a:gd name="connsiteY851" fmla="*/ 613442 h 4851901"/>
              <a:gd name="connsiteX852" fmla="*/ 2704054 w 4808490"/>
              <a:gd name="connsiteY852" fmla="*/ 612129 h 4851901"/>
              <a:gd name="connsiteX853" fmla="*/ 2713287 w 4808490"/>
              <a:gd name="connsiteY853" fmla="*/ 611133 h 4851901"/>
              <a:gd name="connsiteX854" fmla="*/ 2782236 w 4808490"/>
              <a:gd name="connsiteY854" fmla="*/ 605772 h 4851901"/>
              <a:gd name="connsiteX855" fmla="*/ 2789850 w 4808490"/>
              <a:gd name="connsiteY855" fmla="*/ 612213 h 4851901"/>
              <a:gd name="connsiteX856" fmla="*/ 2838626 w 4808490"/>
              <a:gd name="connsiteY856" fmla="*/ 609027 h 4851901"/>
              <a:gd name="connsiteX857" fmla="*/ 2843329 w 4808490"/>
              <a:gd name="connsiteY857" fmla="*/ 610938 h 4851901"/>
              <a:gd name="connsiteX858" fmla="*/ 2810929 w 4808490"/>
              <a:gd name="connsiteY858" fmla="*/ 612013 h 4851901"/>
              <a:gd name="connsiteX859" fmla="*/ 2887221 w 4808490"/>
              <a:gd name="connsiteY859" fmla="*/ 609995 h 4851901"/>
              <a:gd name="connsiteX860" fmla="*/ 2884495 w 4808490"/>
              <a:gd name="connsiteY860" fmla="*/ 612901 h 4851901"/>
              <a:gd name="connsiteX861" fmla="*/ 2870845 w 4808490"/>
              <a:gd name="connsiteY861" fmla="*/ 613105 h 4851901"/>
              <a:gd name="connsiteX862" fmla="*/ 2870519 w 4808490"/>
              <a:gd name="connsiteY862" fmla="*/ 616696 h 4851901"/>
              <a:gd name="connsiteX863" fmla="*/ 2869161 w 4808490"/>
              <a:gd name="connsiteY863" fmla="*/ 619910 h 4851901"/>
              <a:gd name="connsiteX864" fmla="*/ 2863976 w 4808490"/>
              <a:gd name="connsiteY864" fmla="*/ 620469 h 4851901"/>
              <a:gd name="connsiteX865" fmla="*/ 2865368 w 4808490"/>
              <a:gd name="connsiteY865" fmla="*/ 614501 h 4851901"/>
              <a:gd name="connsiteX866" fmla="*/ 2860092 w 4808490"/>
              <a:gd name="connsiteY866" fmla="*/ 620889 h 4851901"/>
              <a:gd name="connsiteX867" fmla="*/ 2856208 w 4808490"/>
              <a:gd name="connsiteY867" fmla="*/ 621307 h 4851901"/>
              <a:gd name="connsiteX868" fmla="*/ 2737011 w 4808490"/>
              <a:gd name="connsiteY868" fmla="*/ 638658 h 4851901"/>
              <a:gd name="connsiteX869" fmla="*/ 2753819 w 4808490"/>
              <a:gd name="connsiteY869" fmla="*/ 643762 h 4851901"/>
              <a:gd name="connsiteX870" fmla="*/ 2775193 w 4808490"/>
              <a:gd name="connsiteY870" fmla="*/ 646297 h 4851901"/>
              <a:gd name="connsiteX871" fmla="*/ 2756949 w 4808490"/>
              <a:gd name="connsiteY871" fmla="*/ 650340 h 4851901"/>
              <a:gd name="connsiteX872" fmla="*/ 2745581 w 4808490"/>
              <a:gd name="connsiteY872" fmla="*/ 653988 h 4851901"/>
              <a:gd name="connsiteX873" fmla="*/ 2534441 w 4808490"/>
              <a:gd name="connsiteY873" fmla="*/ 681601 h 4851901"/>
              <a:gd name="connsiteX874" fmla="*/ 2556296 w 4808490"/>
              <a:gd name="connsiteY874" fmla="*/ 688581 h 4851901"/>
              <a:gd name="connsiteX875" fmla="*/ 2642173 w 4808490"/>
              <a:gd name="connsiteY875" fmla="*/ 686233 h 4851901"/>
              <a:gd name="connsiteX876" fmla="*/ 2640002 w 4808490"/>
              <a:gd name="connsiteY876" fmla="*/ 688543 h 4851901"/>
              <a:gd name="connsiteX877" fmla="*/ 2520842 w 4808490"/>
              <a:gd name="connsiteY877" fmla="*/ 706235 h 4851901"/>
              <a:gd name="connsiteX878" fmla="*/ 2540043 w 4808490"/>
              <a:gd name="connsiteY878" fmla="*/ 711081 h 4851901"/>
              <a:gd name="connsiteX879" fmla="*/ 2602791 w 4808490"/>
              <a:gd name="connsiteY879" fmla="*/ 709155 h 4851901"/>
              <a:gd name="connsiteX880" fmla="*/ 2578225 w 4808490"/>
              <a:gd name="connsiteY880" fmla="*/ 718719 h 4851901"/>
              <a:gd name="connsiteX881" fmla="*/ 2564205 w 4808490"/>
              <a:gd name="connsiteY881" fmla="*/ 720232 h 4851901"/>
              <a:gd name="connsiteX882" fmla="*/ 2540781 w 4808490"/>
              <a:gd name="connsiteY882" fmla="*/ 717917 h 4851901"/>
              <a:gd name="connsiteX883" fmla="*/ 2417433 w 4808490"/>
              <a:gd name="connsiteY883" fmla="*/ 738483 h 4851901"/>
              <a:gd name="connsiteX884" fmla="*/ 2431848 w 4808490"/>
              <a:gd name="connsiteY884" fmla="*/ 743845 h 4851901"/>
              <a:gd name="connsiteX885" fmla="*/ 2422615 w 4808490"/>
              <a:gd name="connsiteY885" fmla="*/ 744840 h 4851901"/>
              <a:gd name="connsiteX886" fmla="*/ 2420784 w 4808490"/>
              <a:gd name="connsiteY886" fmla="*/ 747112 h 4851901"/>
              <a:gd name="connsiteX887" fmla="*/ 2308205 w 4808490"/>
              <a:gd name="connsiteY887" fmla="*/ 761675 h 4851901"/>
              <a:gd name="connsiteX888" fmla="*/ 2317954 w 4808490"/>
              <a:gd name="connsiteY888" fmla="*/ 765465 h 4851901"/>
              <a:gd name="connsiteX889" fmla="*/ 2394858 w 4808490"/>
              <a:gd name="connsiteY889" fmla="*/ 766506 h 4851901"/>
              <a:gd name="connsiteX890" fmla="*/ 2270617 w 4808490"/>
              <a:gd name="connsiteY890" fmla="*/ 781981 h 4851901"/>
              <a:gd name="connsiteX891" fmla="*/ 2292249 w 4808490"/>
              <a:gd name="connsiteY891" fmla="*/ 786910 h 4851901"/>
              <a:gd name="connsiteX892" fmla="*/ 2509086 w 4808490"/>
              <a:gd name="connsiteY892" fmla="*/ 770438 h 4851901"/>
              <a:gd name="connsiteX893" fmla="*/ 2528290 w 4808490"/>
              <a:gd name="connsiteY893" fmla="*/ 775283 h 4851901"/>
              <a:gd name="connsiteX894" fmla="*/ 2366182 w 4808490"/>
              <a:gd name="connsiteY894" fmla="*/ 802104 h 4851901"/>
              <a:gd name="connsiteX895" fmla="*/ 2387436 w 4808490"/>
              <a:gd name="connsiteY895" fmla="*/ 806726 h 4851901"/>
              <a:gd name="connsiteX896" fmla="*/ 2401371 w 4808490"/>
              <a:gd name="connsiteY896" fmla="*/ 807645 h 4851901"/>
              <a:gd name="connsiteX897" fmla="*/ 2385300 w 4808490"/>
              <a:gd name="connsiteY897" fmla="*/ 809379 h 4851901"/>
              <a:gd name="connsiteX898" fmla="*/ 2407117 w 4808490"/>
              <a:gd name="connsiteY898" fmla="*/ 816016 h 4851901"/>
              <a:gd name="connsiteX899" fmla="*/ 2469347 w 4808490"/>
              <a:gd name="connsiteY899" fmla="*/ 809303 h 4851901"/>
              <a:gd name="connsiteX900" fmla="*/ 2454850 w 4808490"/>
              <a:gd name="connsiteY900" fmla="*/ 806372 h 4851901"/>
              <a:gd name="connsiteX901" fmla="*/ 2596957 w 4808490"/>
              <a:gd name="connsiteY901" fmla="*/ 786550 h 4851901"/>
              <a:gd name="connsiteX902" fmla="*/ 2599349 w 4808490"/>
              <a:gd name="connsiteY902" fmla="*/ 786291 h 4851901"/>
              <a:gd name="connsiteX903" fmla="*/ 2622738 w 4808490"/>
              <a:gd name="connsiteY903" fmla="*/ 788264 h 4851901"/>
              <a:gd name="connsiteX904" fmla="*/ 2745287 w 4808490"/>
              <a:gd name="connsiteY904" fmla="*/ 779543 h 4851901"/>
              <a:gd name="connsiteX905" fmla="*/ 2608399 w 4808490"/>
              <a:gd name="connsiteY905" fmla="*/ 806063 h 4851901"/>
              <a:gd name="connsiteX906" fmla="*/ 2630254 w 4808490"/>
              <a:gd name="connsiteY906" fmla="*/ 813043 h 4851901"/>
              <a:gd name="connsiteX907" fmla="*/ 2678724 w 4808490"/>
              <a:gd name="connsiteY907" fmla="*/ 810235 h 4851901"/>
              <a:gd name="connsiteX908" fmla="*/ 2669493 w 4808490"/>
              <a:gd name="connsiteY908" fmla="*/ 811231 h 4851901"/>
              <a:gd name="connsiteX909" fmla="*/ 2539527 w 4808490"/>
              <a:gd name="connsiteY909" fmla="*/ 834584 h 4851901"/>
              <a:gd name="connsiteX910" fmla="*/ 2561038 w 4808490"/>
              <a:gd name="connsiteY910" fmla="*/ 841601 h 4851901"/>
              <a:gd name="connsiteX911" fmla="*/ 2611865 w 4808490"/>
              <a:gd name="connsiteY911" fmla="*/ 838194 h 4851901"/>
              <a:gd name="connsiteX912" fmla="*/ 2559467 w 4808490"/>
              <a:gd name="connsiteY912" fmla="*/ 846266 h 4851901"/>
              <a:gd name="connsiteX913" fmla="*/ 2545188 w 4808490"/>
              <a:gd name="connsiteY913" fmla="*/ 845386 h 4851901"/>
              <a:gd name="connsiteX914" fmla="*/ 2365195 w 4808490"/>
              <a:gd name="connsiteY914" fmla="*/ 860304 h 4851901"/>
              <a:gd name="connsiteX915" fmla="*/ 2503337 w 4808490"/>
              <a:gd name="connsiteY915" fmla="*/ 845405 h 4851901"/>
              <a:gd name="connsiteX916" fmla="*/ 2479431 w 4808490"/>
              <a:gd name="connsiteY916" fmla="*/ 838645 h 4851901"/>
              <a:gd name="connsiteX917" fmla="*/ 2417198 w 4808490"/>
              <a:gd name="connsiteY917" fmla="*/ 845358 h 4851901"/>
              <a:gd name="connsiteX918" fmla="*/ 2396204 w 4808490"/>
              <a:gd name="connsiteY918" fmla="*/ 843128 h 4851901"/>
              <a:gd name="connsiteX919" fmla="*/ 2338417 w 4808490"/>
              <a:gd name="connsiteY919" fmla="*/ 849361 h 4851901"/>
              <a:gd name="connsiteX920" fmla="*/ 2567763 w 4808490"/>
              <a:gd name="connsiteY920" fmla="*/ 817362 h 4851901"/>
              <a:gd name="connsiteX921" fmla="*/ 2546253 w 4808490"/>
              <a:gd name="connsiteY921" fmla="*/ 810345 h 4851901"/>
              <a:gd name="connsiteX922" fmla="*/ 2266779 w 4808490"/>
              <a:gd name="connsiteY922" fmla="*/ 852246 h 4851901"/>
              <a:gd name="connsiteX923" fmla="*/ 2274134 w 4808490"/>
              <a:gd name="connsiteY923" fmla="*/ 856293 h 4851901"/>
              <a:gd name="connsiteX924" fmla="*/ 2239820 w 4808490"/>
              <a:gd name="connsiteY924" fmla="*/ 862069 h 4851901"/>
              <a:gd name="connsiteX925" fmla="*/ 2249568 w 4808490"/>
              <a:gd name="connsiteY925" fmla="*/ 865859 h 4851901"/>
              <a:gd name="connsiteX926" fmla="*/ 2187817 w 4808490"/>
              <a:gd name="connsiteY926" fmla="*/ 877015 h 4851901"/>
              <a:gd name="connsiteX927" fmla="*/ 2209410 w 4808490"/>
              <a:gd name="connsiteY927" fmla="*/ 881602 h 4851901"/>
              <a:gd name="connsiteX928" fmla="*/ 2320114 w 4808490"/>
              <a:gd name="connsiteY928" fmla="*/ 872082 h 4851901"/>
              <a:gd name="connsiteX929" fmla="*/ 2433208 w 4808490"/>
              <a:gd name="connsiteY929" fmla="*/ 862305 h 4851901"/>
              <a:gd name="connsiteX930" fmla="*/ 2339094 w 4808490"/>
              <a:gd name="connsiteY930" fmla="*/ 874875 h 4851901"/>
              <a:gd name="connsiteX931" fmla="*/ 2356160 w 4808490"/>
              <a:gd name="connsiteY931" fmla="*/ 882372 h 4851901"/>
              <a:gd name="connsiteX932" fmla="*/ 2409039 w 4808490"/>
              <a:gd name="connsiteY932" fmla="*/ 878743 h 4851901"/>
              <a:gd name="connsiteX933" fmla="*/ 2224024 w 4808490"/>
              <a:gd name="connsiteY933" fmla="*/ 908035 h 4851901"/>
              <a:gd name="connsiteX934" fmla="*/ 2245276 w 4808490"/>
              <a:gd name="connsiteY934" fmla="*/ 912658 h 4851901"/>
              <a:gd name="connsiteX935" fmla="*/ 2323580 w 4808490"/>
              <a:gd name="connsiteY935" fmla="*/ 904213 h 4851901"/>
              <a:gd name="connsiteX936" fmla="*/ 2330418 w 4808490"/>
              <a:gd name="connsiteY936" fmla="*/ 903476 h 4851901"/>
              <a:gd name="connsiteX937" fmla="*/ 2362302 w 4808490"/>
              <a:gd name="connsiteY937" fmla="*/ 897616 h 4851901"/>
              <a:gd name="connsiteX938" fmla="*/ 2351275 w 4808490"/>
              <a:gd name="connsiteY938" fmla="*/ 901225 h 4851901"/>
              <a:gd name="connsiteX939" fmla="*/ 2372529 w 4808490"/>
              <a:gd name="connsiteY939" fmla="*/ 905849 h 4851901"/>
              <a:gd name="connsiteX940" fmla="*/ 2480838 w 4808490"/>
              <a:gd name="connsiteY940" fmla="*/ 896587 h 4851901"/>
              <a:gd name="connsiteX941" fmla="*/ 2279889 w 4808490"/>
              <a:gd name="connsiteY941" fmla="*/ 932094 h 4851901"/>
              <a:gd name="connsiteX942" fmla="*/ 2224616 w 4808490"/>
              <a:gd name="connsiteY942" fmla="*/ 935980 h 4851901"/>
              <a:gd name="connsiteX943" fmla="*/ 2299787 w 4808490"/>
              <a:gd name="connsiteY943" fmla="*/ 920956 h 4851901"/>
              <a:gd name="connsiteX944" fmla="*/ 2278154 w 4808490"/>
              <a:gd name="connsiteY944" fmla="*/ 916028 h 4851901"/>
              <a:gd name="connsiteX945" fmla="*/ 2152893 w 4808490"/>
              <a:gd name="connsiteY945" fmla="*/ 941295 h 4851901"/>
              <a:gd name="connsiteX946" fmla="*/ 2169702 w 4808490"/>
              <a:gd name="connsiteY946" fmla="*/ 946398 h 4851901"/>
              <a:gd name="connsiteX947" fmla="*/ 2124153 w 4808490"/>
              <a:gd name="connsiteY947" fmla="*/ 957112 h 4851901"/>
              <a:gd name="connsiteX948" fmla="*/ 2125761 w 4808490"/>
              <a:gd name="connsiteY948" fmla="*/ 959442 h 4851901"/>
              <a:gd name="connsiteX949" fmla="*/ 2148799 w 4808490"/>
              <a:gd name="connsiteY949" fmla="*/ 960966 h 4851901"/>
              <a:gd name="connsiteX950" fmla="*/ 2171434 w 4808490"/>
              <a:gd name="connsiteY950" fmla="*/ 962463 h 4851901"/>
              <a:gd name="connsiteX951" fmla="*/ 2179612 w 4808490"/>
              <a:gd name="connsiteY951" fmla="*/ 970918 h 4851901"/>
              <a:gd name="connsiteX952" fmla="*/ 2189018 w 4808490"/>
              <a:gd name="connsiteY952" fmla="*/ 974744 h 4851901"/>
              <a:gd name="connsiteX953" fmla="*/ 2158532 w 4808490"/>
              <a:gd name="connsiteY953" fmla="*/ 971117 h 4851901"/>
              <a:gd name="connsiteX954" fmla="*/ 2166329 w 4808490"/>
              <a:gd name="connsiteY954" fmla="*/ 979267 h 4851901"/>
              <a:gd name="connsiteX955" fmla="*/ 2145335 w 4808490"/>
              <a:gd name="connsiteY955" fmla="*/ 977036 h 4851901"/>
              <a:gd name="connsiteX956" fmla="*/ 2132713 w 4808490"/>
              <a:gd name="connsiteY956" fmla="*/ 969061 h 4851901"/>
              <a:gd name="connsiteX957" fmla="*/ 2132009 w 4808490"/>
              <a:gd name="connsiteY957" fmla="*/ 968495 h 4851901"/>
              <a:gd name="connsiteX958" fmla="*/ 2143327 w 4808490"/>
              <a:gd name="connsiteY958" fmla="*/ 984894 h 4851901"/>
              <a:gd name="connsiteX959" fmla="*/ 2214541 w 4808490"/>
              <a:gd name="connsiteY959" fmla="*/ 974066 h 4851901"/>
              <a:gd name="connsiteX960" fmla="*/ 2219329 w 4808490"/>
              <a:gd name="connsiteY960" fmla="*/ 973551 h 4851901"/>
              <a:gd name="connsiteX961" fmla="*/ 2144849 w 4808490"/>
              <a:gd name="connsiteY961" fmla="*/ 987101 h 4851901"/>
              <a:gd name="connsiteX962" fmla="*/ 2147800 w 4808490"/>
              <a:gd name="connsiteY962" fmla="*/ 991374 h 4851901"/>
              <a:gd name="connsiteX963" fmla="*/ 2163137 w 4808490"/>
              <a:gd name="connsiteY963" fmla="*/ 991367 h 4851901"/>
              <a:gd name="connsiteX964" fmla="*/ 2160265 w 4808490"/>
              <a:gd name="connsiteY964" fmla="*/ 987182 h 4851901"/>
              <a:gd name="connsiteX965" fmla="*/ 2186564 w 4808490"/>
              <a:gd name="connsiteY965" fmla="*/ 993683 h 4851901"/>
              <a:gd name="connsiteX966" fmla="*/ 2172628 w 4808490"/>
              <a:gd name="connsiteY966" fmla="*/ 992765 h 4851901"/>
              <a:gd name="connsiteX967" fmla="*/ 2175416 w 4808490"/>
              <a:gd name="connsiteY967" fmla="*/ 999380 h 4851901"/>
              <a:gd name="connsiteX968" fmla="*/ 2151987 w 4808490"/>
              <a:gd name="connsiteY968" fmla="*/ 997443 h 4851901"/>
              <a:gd name="connsiteX969" fmla="*/ 2157897 w 4808490"/>
              <a:gd name="connsiteY969" fmla="*/ 1006007 h 4851901"/>
              <a:gd name="connsiteX970" fmla="*/ 2189911 w 4808490"/>
              <a:gd name="connsiteY970" fmla="*/ 1010809 h 4851901"/>
              <a:gd name="connsiteX971" fmla="*/ 2160262 w 4808490"/>
              <a:gd name="connsiteY971" fmla="*/ 1009433 h 4851901"/>
              <a:gd name="connsiteX972" fmla="*/ 2168061 w 4808490"/>
              <a:gd name="connsiteY972" fmla="*/ 1020731 h 4851901"/>
              <a:gd name="connsiteX973" fmla="*/ 2168738 w 4808490"/>
              <a:gd name="connsiteY973" fmla="*/ 1020848 h 4851901"/>
              <a:gd name="connsiteX974" fmla="*/ 2215811 w 4808490"/>
              <a:gd name="connsiteY974" fmla="*/ 1027528 h 4851901"/>
              <a:gd name="connsiteX975" fmla="*/ 2216069 w 4808490"/>
              <a:gd name="connsiteY975" fmla="*/ 1029921 h 4851901"/>
              <a:gd name="connsiteX976" fmla="*/ 2171306 w 4808490"/>
              <a:gd name="connsiteY976" fmla="*/ 1025412 h 4851901"/>
              <a:gd name="connsiteX977" fmla="*/ 2171292 w 4808490"/>
              <a:gd name="connsiteY977" fmla="*/ 1025414 h 4851901"/>
              <a:gd name="connsiteX978" fmla="*/ 2178148 w 4808490"/>
              <a:gd name="connsiteY978" fmla="*/ 1035346 h 4851901"/>
              <a:gd name="connsiteX979" fmla="*/ 2208336 w 4808490"/>
              <a:gd name="connsiteY979" fmla="*/ 1037195 h 4851901"/>
              <a:gd name="connsiteX980" fmla="*/ 2245498 w 4808490"/>
              <a:gd name="connsiteY980" fmla="*/ 1042998 h 4851901"/>
              <a:gd name="connsiteX981" fmla="*/ 2244982 w 4808490"/>
              <a:gd name="connsiteY981" fmla="*/ 1038214 h 4851901"/>
              <a:gd name="connsiteX982" fmla="*/ 2247375 w 4808490"/>
              <a:gd name="connsiteY982" fmla="*/ 1037955 h 4851901"/>
              <a:gd name="connsiteX983" fmla="*/ 2257260 w 4808490"/>
              <a:gd name="connsiteY983" fmla="*/ 1046225 h 4851901"/>
              <a:gd name="connsiteX984" fmla="*/ 2283338 w 4808490"/>
              <a:gd name="connsiteY984" fmla="*/ 1050675 h 4851901"/>
              <a:gd name="connsiteX985" fmla="*/ 2337812 w 4808490"/>
              <a:gd name="connsiteY985" fmla="*/ 1058631 h 4851901"/>
              <a:gd name="connsiteX986" fmla="*/ 2295443 w 4808490"/>
              <a:gd name="connsiteY986" fmla="*/ 1053865 h 4851901"/>
              <a:gd name="connsiteX987" fmla="*/ 2295702 w 4808490"/>
              <a:gd name="connsiteY987" fmla="*/ 1056257 h 4851901"/>
              <a:gd name="connsiteX988" fmla="*/ 2201473 w 4808490"/>
              <a:gd name="connsiteY988" fmla="*/ 1045325 h 4851901"/>
              <a:gd name="connsiteX989" fmla="*/ 2184520 w 4808490"/>
              <a:gd name="connsiteY989" fmla="*/ 1044579 h 4851901"/>
              <a:gd name="connsiteX990" fmla="*/ 2200920 w 4808490"/>
              <a:gd name="connsiteY990" fmla="*/ 1068345 h 4851901"/>
              <a:gd name="connsiteX991" fmla="*/ 2187075 w 4808490"/>
              <a:gd name="connsiteY991" fmla="*/ 1070058 h 4851901"/>
              <a:gd name="connsiteX992" fmla="*/ 2134743 w 4808490"/>
              <a:gd name="connsiteY992" fmla="*/ 1082954 h 4851901"/>
              <a:gd name="connsiteX993" fmla="*/ 2138041 w 4808490"/>
              <a:gd name="connsiteY993" fmla="*/ 1082597 h 4851901"/>
              <a:gd name="connsiteX994" fmla="*/ 2154332 w 4808490"/>
              <a:gd name="connsiteY994" fmla="*/ 1082917 h 4851901"/>
              <a:gd name="connsiteX995" fmla="*/ 2175707 w 4808490"/>
              <a:gd name="connsiteY995" fmla="*/ 1085451 h 4851901"/>
              <a:gd name="connsiteX996" fmla="*/ 2185333 w 4808490"/>
              <a:gd name="connsiteY996" fmla="*/ 1091329 h 4851901"/>
              <a:gd name="connsiteX997" fmla="*/ 2199611 w 4808490"/>
              <a:gd name="connsiteY997" fmla="*/ 1092210 h 4851901"/>
              <a:gd name="connsiteX998" fmla="*/ 2230355 w 4808490"/>
              <a:gd name="connsiteY998" fmla="*/ 1098231 h 4851901"/>
              <a:gd name="connsiteX999" fmla="*/ 2242459 w 4808490"/>
              <a:gd name="connsiteY999" fmla="*/ 1101419 h 4851901"/>
              <a:gd name="connsiteX1000" fmla="*/ 2244595 w 4808490"/>
              <a:gd name="connsiteY1000" fmla="*/ 1098769 h 4851901"/>
              <a:gd name="connsiteX1001" fmla="*/ 2275118 w 4808490"/>
              <a:gd name="connsiteY1001" fmla="*/ 1102739 h 4851901"/>
              <a:gd name="connsiteX1002" fmla="*/ 2271950 w 4808490"/>
              <a:gd name="connsiteY1002" fmla="*/ 1095818 h 4851901"/>
              <a:gd name="connsiteX1003" fmla="*/ 2307260 w 4808490"/>
              <a:gd name="connsiteY1003" fmla="*/ 1099272 h 4851901"/>
              <a:gd name="connsiteX1004" fmla="*/ 2335692 w 4808490"/>
              <a:gd name="connsiteY1004" fmla="*/ 1103121 h 4851901"/>
              <a:gd name="connsiteX1005" fmla="*/ 2328854 w 4808490"/>
              <a:gd name="connsiteY1005" fmla="*/ 1103859 h 4851901"/>
              <a:gd name="connsiteX1006" fmla="*/ 2336689 w 4808490"/>
              <a:gd name="connsiteY1006" fmla="*/ 1112349 h 4851901"/>
              <a:gd name="connsiteX1007" fmla="*/ 2377879 w 4808490"/>
              <a:gd name="connsiteY1007" fmla="*/ 1128655 h 4851901"/>
              <a:gd name="connsiteX1008" fmla="*/ 2297785 w 4808490"/>
              <a:gd name="connsiteY1008" fmla="*/ 1139715 h 4851901"/>
              <a:gd name="connsiteX1009" fmla="*/ 2298042 w 4808490"/>
              <a:gd name="connsiteY1009" fmla="*/ 1142107 h 4851901"/>
              <a:gd name="connsiteX1010" fmla="*/ 2244361 w 4808490"/>
              <a:gd name="connsiteY1010" fmla="*/ 1131285 h 4851901"/>
              <a:gd name="connsiteX1011" fmla="*/ 2248954 w 4808490"/>
              <a:gd name="connsiteY1011" fmla="*/ 1137942 h 4851901"/>
              <a:gd name="connsiteX1012" fmla="*/ 2274875 w 4808490"/>
              <a:gd name="connsiteY1012" fmla="*/ 1142185 h 4851901"/>
              <a:gd name="connsiteX1013" fmla="*/ 2251249 w 4808490"/>
              <a:gd name="connsiteY1013" fmla="*/ 1141267 h 4851901"/>
              <a:gd name="connsiteX1014" fmla="*/ 2267551 w 4808490"/>
              <a:gd name="connsiteY1014" fmla="*/ 1164889 h 4851901"/>
              <a:gd name="connsiteX1015" fmla="*/ 2238270 w 4808490"/>
              <a:gd name="connsiteY1015" fmla="*/ 1169914 h 4851901"/>
              <a:gd name="connsiteX1016" fmla="*/ 2247506 w 4808490"/>
              <a:gd name="connsiteY1016" fmla="*/ 1182617 h 4851901"/>
              <a:gd name="connsiteX1017" fmla="*/ 2255518 w 4808490"/>
              <a:gd name="connsiteY1017" fmla="*/ 1187224 h 4851901"/>
              <a:gd name="connsiteX1018" fmla="*/ 2261131 w 4808490"/>
              <a:gd name="connsiteY1018" fmla="*/ 1187929 h 4851901"/>
              <a:gd name="connsiteX1019" fmla="*/ 2264021 w 4808490"/>
              <a:gd name="connsiteY1019" fmla="*/ 1191076 h 4851901"/>
              <a:gd name="connsiteX1020" fmla="*/ 2265852 w 4808490"/>
              <a:gd name="connsiteY1020" fmla="*/ 1192230 h 4851901"/>
              <a:gd name="connsiteX1021" fmla="*/ 2282891 w 4808490"/>
              <a:gd name="connsiteY1021" fmla="*/ 1192691 h 4851901"/>
              <a:gd name="connsiteX1022" fmla="*/ 2286819 w 4808490"/>
              <a:gd name="connsiteY1022" fmla="*/ 1192807 h 4851901"/>
              <a:gd name="connsiteX1023" fmla="*/ 2297547 w 4808490"/>
              <a:gd name="connsiteY1023" fmla="*/ 1208351 h 4851901"/>
              <a:gd name="connsiteX1024" fmla="*/ 2289207 w 4808490"/>
              <a:gd name="connsiteY1024" fmla="*/ 1210545 h 4851901"/>
              <a:gd name="connsiteX1025" fmla="*/ 2292383 w 4808490"/>
              <a:gd name="connsiteY1025" fmla="*/ 1213908 h 4851901"/>
              <a:gd name="connsiteX1026" fmla="*/ 2299389 w 4808490"/>
              <a:gd name="connsiteY1026" fmla="*/ 1218729 h 4851901"/>
              <a:gd name="connsiteX1027" fmla="*/ 2382213 w 4808490"/>
              <a:gd name="connsiteY1027" fmla="*/ 1232964 h 4851901"/>
              <a:gd name="connsiteX1028" fmla="*/ 2379821 w 4808490"/>
              <a:gd name="connsiteY1028" fmla="*/ 1233222 h 4851901"/>
              <a:gd name="connsiteX1029" fmla="*/ 2321637 w 4808490"/>
              <a:gd name="connsiteY1029" fmla="*/ 1232580 h 4851901"/>
              <a:gd name="connsiteX1030" fmla="*/ 2266071 w 4808490"/>
              <a:gd name="connsiteY1030" fmla="*/ 1233733 h 4851901"/>
              <a:gd name="connsiteX1031" fmla="*/ 2273905 w 4808490"/>
              <a:gd name="connsiteY1031" fmla="*/ 1242224 h 4851901"/>
              <a:gd name="connsiteX1032" fmla="*/ 2281260 w 4808490"/>
              <a:gd name="connsiteY1032" fmla="*/ 1246272 h 4851901"/>
              <a:gd name="connsiteX1033" fmla="*/ 2272249 w 4808490"/>
              <a:gd name="connsiteY1033" fmla="*/ 1249319 h 4851901"/>
              <a:gd name="connsiteX1034" fmla="*/ 2268061 w 4808490"/>
              <a:gd name="connsiteY1034" fmla="*/ 1252191 h 4851901"/>
              <a:gd name="connsiteX1035" fmla="*/ 2167989 w 4808490"/>
              <a:gd name="connsiteY1035" fmla="*/ 1251228 h 4851901"/>
              <a:gd name="connsiteX1036" fmla="*/ 2177874 w 4808490"/>
              <a:gd name="connsiteY1036" fmla="*/ 1259497 h 4851901"/>
              <a:gd name="connsiteX1037" fmla="*/ 2216315 w 4808490"/>
              <a:gd name="connsiteY1037" fmla="*/ 1269530 h 4851901"/>
              <a:gd name="connsiteX1038" fmla="*/ 2216573 w 4808490"/>
              <a:gd name="connsiteY1038" fmla="*/ 1271922 h 4851901"/>
              <a:gd name="connsiteX1039" fmla="*/ 2158354 w 4808490"/>
              <a:gd name="connsiteY1039" fmla="*/ 1270939 h 4851901"/>
              <a:gd name="connsiteX1040" fmla="*/ 2168840 w 4808490"/>
              <a:gd name="connsiteY1040" fmla="*/ 1281566 h 4851901"/>
              <a:gd name="connsiteX1041" fmla="*/ 2197532 w 4808490"/>
              <a:gd name="connsiteY1041" fmla="*/ 1287808 h 4851901"/>
              <a:gd name="connsiteX1042" fmla="*/ 2183991 w 4808490"/>
              <a:gd name="connsiteY1042" fmla="*/ 1293763 h 4851901"/>
              <a:gd name="connsiteX1043" fmla="*/ 2177153 w 4808490"/>
              <a:gd name="connsiteY1043" fmla="*/ 1294501 h 4851901"/>
              <a:gd name="connsiteX1044" fmla="*/ 2166926 w 4808490"/>
              <a:gd name="connsiteY1044" fmla="*/ 1286267 h 4851901"/>
              <a:gd name="connsiteX1045" fmla="*/ 2109002 w 4808490"/>
              <a:gd name="connsiteY1045" fmla="*/ 1288020 h 4851901"/>
              <a:gd name="connsiteX1046" fmla="*/ 2114443 w 4808490"/>
              <a:gd name="connsiteY1046" fmla="*/ 1296770 h 4851901"/>
              <a:gd name="connsiteX1047" fmla="*/ 2109998 w 4808490"/>
              <a:gd name="connsiteY1047" fmla="*/ 1297250 h 4851901"/>
              <a:gd name="connsiteX1048" fmla="*/ 2110254 w 4808490"/>
              <a:gd name="connsiteY1048" fmla="*/ 1299641 h 4851901"/>
              <a:gd name="connsiteX1049" fmla="*/ 2056260 w 4808490"/>
              <a:gd name="connsiteY1049" fmla="*/ 1296129 h 4851901"/>
              <a:gd name="connsiteX1050" fmla="*/ 2061785 w 4808490"/>
              <a:gd name="connsiteY1050" fmla="*/ 1302448 h 4851901"/>
              <a:gd name="connsiteX1051" fmla="*/ 2095659 w 4808490"/>
              <a:gd name="connsiteY1051" fmla="*/ 1315047 h 4851901"/>
              <a:gd name="connsiteX1052" fmla="*/ 2039012 w 4808490"/>
              <a:gd name="connsiteY1052" fmla="*/ 1309400 h 4851901"/>
              <a:gd name="connsiteX1053" fmla="*/ 2046847 w 4808490"/>
              <a:gd name="connsiteY1053" fmla="*/ 1317892 h 4851901"/>
              <a:gd name="connsiteX1054" fmla="*/ 2146599 w 4808490"/>
              <a:gd name="connsiteY1054" fmla="*/ 1335142 h 4851901"/>
              <a:gd name="connsiteX1055" fmla="*/ 2154433 w 4808490"/>
              <a:gd name="connsiteY1055" fmla="*/ 1343633 h 4851901"/>
              <a:gd name="connsiteX1056" fmla="*/ 2077787 w 4808490"/>
              <a:gd name="connsiteY1056" fmla="*/ 1344985 h 4851901"/>
              <a:gd name="connsiteX1057" fmla="*/ 2088015 w 4808490"/>
              <a:gd name="connsiteY1057" fmla="*/ 1353218 h 4851901"/>
              <a:gd name="connsiteX1058" fmla="*/ 2095075 w 4808490"/>
              <a:gd name="connsiteY1058" fmla="*/ 1354531 h 4851901"/>
              <a:gd name="connsiteX1059" fmla="*/ 2085843 w 4808490"/>
              <a:gd name="connsiteY1059" fmla="*/ 1355526 h 4851901"/>
              <a:gd name="connsiteX1060" fmla="*/ 2096071 w 4808490"/>
              <a:gd name="connsiteY1060" fmla="*/ 1363760 h 4851901"/>
              <a:gd name="connsiteX1061" fmla="*/ 2124506 w 4808490"/>
              <a:gd name="connsiteY1061" fmla="*/ 1367609 h 4851901"/>
              <a:gd name="connsiteX1062" fmla="*/ 2119321 w 4808490"/>
              <a:gd name="connsiteY1062" fmla="*/ 1361253 h 4851901"/>
              <a:gd name="connsiteX1063" fmla="*/ 2184342 w 4808490"/>
              <a:gd name="connsiteY1063" fmla="*/ 1361156 h 4851901"/>
              <a:gd name="connsiteX1064" fmla="*/ 2196963 w 4808490"/>
              <a:gd name="connsiteY1064" fmla="*/ 1369131 h 4851901"/>
              <a:gd name="connsiteX1065" fmla="*/ 2250874 w 4808490"/>
              <a:gd name="connsiteY1065" fmla="*/ 1375074 h 4851901"/>
              <a:gd name="connsiteX1066" fmla="*/ 2186849 w 4808490"/>
              <a:gd name="connsiteY1066" fmla="*/ 1384399 h 4851901"/>
              <a:gd name="connsiteX1067" fmla="*/ 2194684 w 4808490"/>
              <a:gd name="connsiteY1067" fmla="*/ 1392891 h 4851901"/>
              <a:gd name="connsiteX1068" fmla="*/ 2218330 w 4808490"/>
              <a:gd name="connsiteY1068" fmla="*/ 1397257 h 4851901"/>
              <a:gd name="connsiteX1069" fmla="*/ 2213886 w 4808490"/>
              <a:gd name="connsiteY1069" fmla="*/ 1397736 h 4851901"/>
              <a:gd name="connsiteX1070" fmla="*/ 2154045 w 4808490"/>
              <a:gd name="connsiteY1070" fmla="*/ 1404189 h 4851901"/>
              <a:gd name="connsiteX1071" fmla="*/ 2161881 w 4808490"/>
              <a:gd name="connsiteY1071" fmla="*/ 1412680 h 4851901"/>
              <a:gd name="connsiteX1072" fmla="*/ 2185869 w 4808490"/>
              <a:gd name="connsiteY1072" fmla="*/ 1417009 h 4851901"/>
              <a:gd name="connsiteX1073" fmla="*/ 2159966 w 4808490"/>
              <a:gd name="connsiteY1073" fmla="*/ 1417383 h 4851901"/>
              <a:gd name="connsiteX1074" fmla="*/ 2155042 w 4808490"/>
              <a:gd name="connsiteY1074" fmla="*/ 1413419 h 4851901"/>
              <a:gd name="connsiteX1075" fmla="*/ 2072440 w 4808490"/>
              <a:gd name="connsiteY1075" fmla="*/ 1401234 h 4851901"/>
              <a:gd name="connsiteX1076" fmla="*/ 2135583 w 4808490"/>
              <a:gd name="connsiteY1076" fmla="*/ 1406181 h 4851901"/>
              <a:gd name="connsiteX1077" fmla="*/ 2125355 w 4808490"/>
              <a:gd name="connsiteY1077" fmla="*/ 1397948 h 4851901"/>
              <a:gd name="connsiteX1078" fmla="*/ 2097484 w 4808490"/>
              <a:gd name="connsiteY1078" fmla="*/ 1396111 h 4851901"/>
              <a:gd name="connsiteX1079" fmla="*/ 2087293 w 4808490"/>
              <a:gd name="connsiteY1079" fmla="*/ 1388220 h 4851901"/>
              <a:gd name="connsiteX1080" fmla="*/ 2061476 w 4808490"/>
              <a:gd name="connsiteY1080" fmla="*/ 1386164 h 4851901"/>
              <a:gd name="connsiteX1081" fmla="*/ 2168606 w 4808490"/>
              <a:gd name="connsiteY1081" fmla="*/ 1388441 h 4851901"/>
              <a:gd name="connsiteX1082" fmla="*/ 2158415 w 4808490"/>
              <a:gd name="connsiteY1082" fmla="*/ 1380550 h 4851901"/>
              <a:gd name="connsiteX1083" fmla="*/ 2027996 w 4808490"/>
              <a:gd name="connsiteY1083" fmla="*/ 1380439 h 4851901"/>
              <a:gd name="connsiteX1084" fmla="*/ 2030906 w 4808490"/>
              <a:gd name="connsiteY1084" fmla="*/ 1384967 h 4851901"/>
              <a:gd name="connsiteX1085" fmla="*/ 2016970 w 4808490"/>
              <a:gd name="connsiteY1085" fmla="*/ 1384049 h 4851901"/>
              <a:gd name="connsiteX1086" fmla="*/ 2020101 w 4808490"/>
              <a:gd name="connsiteY1086" fmla="*/ 1390628 h 4851901"/>
              <a:gd name="connsiteX1087" fmla="*/ 1991924 w 4808490"/>
              <a:gd name="connsiteY1087" fmla="*/ 1389170 h 4851901"/>
              <a:gd name="connsiteX1088" fmla="*/ 1999758 w 4808490"/>
              <a:gd name="connsiteY1088" fmla="*/ 1397662 h 4851901"/>
              <a:gd name="connsiteX1089" fmla="*/ 2101307 w 4808490"/>
              <a:gd name="connsiteY1089" fmla="*/ 1412298 h 4851901"/>
              <a:gd name="connsiteX1090" fmla="*/ 2057023 w 4808490"/>
              <a:gd name="connsiteY1090" fmla="*/ 1412233 h 4851901"/>
              <a:gd name="connsiteX1091" fmla="*/ 2065197 w 4808490"/>
              <a:gd name="connsiteY1091" fmla="*/ 1420688 h 4851901"/>
              <a:gd name="connsiteX1092" fmla="*/ 2089102 w 4808490"/>
              <a:gd name="connsiteY1092" fmla="*/ 1427446 h 4851901"/>
              <a:gd name="connsiteX1093" fmla="*/ 2002967 w 4808490"/>
              <a:gd name="connsiteY1093" fmla="*/ 1427400 h 4851901"/>
              <a:gd name="connsiteX1094" fmla="*/ 2013194 w 4808490"/>
              <a:gd name="connsiteY1094" fmla="*/ 1435633 h 4851901"/>
              <a:gd name="connsiteX1095" fmla="*/ 2048467 w 4808490"/>
              <a:gd name="connsiteY1095" fmla="*/ 1438744 h 4851901"/>
              <a:gd name="connsiteX1096" fmla="*/ 2052912 w 4808490"/>
              <a:gd name="connsiteY1096" fmla="*/ 1438265 h 4851901"/>
              <a:gd name="connsiteX1097" fmla="*/ 2067189 w 4808490"/>
              <a:gd name="connsiteY1097" fmla="*/ 1439146 h 4851901"/>
              <a:gd name="connsiteX1098" fmla="*/ 2060007 w 4808490"/>
              <a:gd name="connsiteY1098" fmla="*/ 1439921 h 4851901"/>
              <a:gd name="connsiteX1099" fmla="*/ 2070236 w 4808490"/>
              <a:gd name="connsiteY1099" fmla="*/ 1448153 h 4851901"/>
              <a:gd name="connsiteX1100" fmla="*/ 2120006 w 4808490"/>
              <a:gd name="connsiteY1100" fmla="*/ 1454197 h 4851901"/>
              <a:gd name="connsiteX1101" fmla="*/ 2025155 w 4808490"/>
              <a:gd name="connsiteY1101" fmla="*/ 1459932 h 4851901"/>
              <a:gd name="connsiteX1102" fmla="*/ 2001249 w 4808490"/>
              <a:gd name="connsiteY1102" fmla="*/ 1453174 h 4851901"/>
              <a:gd name="connsiteX1103" fmla="*/ 2035701 w 4808490"/>
              <a:gd name="connsiteY1103" fmla="*/ 1451879 h 4851901"/>
              <a:gd name="connsiteX1104" fmla="*/ 2027866 w 4808490"/>
              <a:gd name="connsiteY1104" fmla="*/ 1443387 h 4851901"/>
              <a:gd name="connsiteX1105" fmla="*/ 1968029 w 4808490"/>
              <a:gd name="connsiteY1105" fmla="*/ 1449842 h 4851901"/>
              <a:gd name="connsiteX1106" fmla="*/ 1975946 w 4808490"/>
              <a:gd name="connsiteY1106" fmla="*/ 1455904 h 4851901"/>
              <a:gd name="connsiteX1107" fmla="*/ 1943462 w 4808490"/>
              <a:gd name="connsiteY1107" fmla="*/ 1459408 h 4851901"/>
              <a:gd name="connsiteX1108" fmla="*/ 1953690 w 4808490"/>
              <a:gd name="connsiteY1108" fmla="*/ 1467640 h 4851901"/>
              <a:gd name="connsiteX1109" fmla="*/ 1958736 w 4808490"/>
              <a:gd name="connsiteY1109" fmla="*/ 1469517 h 4851901"/>
              <a:gd name="connsiteX1110" fmla="*/ 1863367 w 4808490"/>
              <a:gd name="connsiteY1110" fmla="*/ 1470466 h 4851901"/>
              <a:gd name="connsiteX1111" fmla="*/ 1871201 w 4808490"/>
              <a:gd name="connsiteY1111" fmla="*/ 1478958 h 4851901"/>
              <a:gd name="connsiteX1112" fmla="*/ 1864363 w 4808490"/>
              <a:gd name="connsiteY1112" fmla="*/ 1479696 h 4851901"/>
              <a:gd name="connsiteX1113" fmla="*/ 1869545 w 4808490"/>
              <a:gd name="connsiteY1113" fmla="*/ 1486052 h 4851901"/>
              <a:gd name="connsiteX1114" fmla="*/ 1839798 w 4808490"/>
              <a:gd name="connsiteY1114" fmla="*/ 1489261 h 4851901"/>
              <a:gd name="connsiteX1115" fmla="*/ 1844979 w 4808490"/>
              <a:gd name="connsiteY1115" fmla="*/ 1495619 h 4851901"/>
              <a:gd name="connsiteX1116" fmla="*/ 1831044 w 4808490"/>
              <a:gd name="connsiteY1116" fmla="*/ 1494700 h 4851901"/>
              <a:gd name="connsiteX1117" fmla="*/ 1838878 w 4808490"/>
              <a:gd name="connsiteY1117" fmla="*/ 1503193 h 4851901"/>
              <a:gd name="connsiteX1118" fmla="*/ 1857860 w 4808490"/>
              <a:gd name="connsiteY1118" fmla="*/ 1505986 h 4851901"/>
              <a:gd name="connsiteX1119" fmla="*/ 1807044 w 4808490"/>
              <a:gd name="connsiteY1119" fmla="*/ 1507345 h 4851901"/>
              <a:gd name="connsiteX1120" fmla="*/ 1763612 w 4808490"/>
              <a:gd name="connsiteY1120" fmla="*/ 1538102 h 4851901"/>
              <a:gd name="connsiteX1121" fmla="*/ 1711207 w 4808490"/>
              <a:gd name="connsiteY1121" fmla="*/ 1575670 h 4851901"/>
              <a:gd name="connsiteX1122" fmla="*/ 1573923 w 4808490"/>
              <a:gd name="connsiteY1122" fmla="*/ 1685416 h 4851901"/>
              <a:gd name="connsiteX1123" fmla="*/ 1457815 w 4808490"/>
              <a:gd name="connsiteY1123" fmla="*/ 1786174 h 4851901"/>
              <a:gd name="connsiteX1124" fmla="*/ 1360462 w 4808490"/>
              <a:gd name="connsiteY1124" fmla="*/ 1876613 h 4851901"/>
              <a:gd name="connsiteX1125" fmla="*/ 1279055 w 4808490"/>
              <a:gd name="connsiteY1125" fmla="*/ 2021671 h 4851901"/>
              <a:gd name="connsiteX1126" fmla="*/ 1218748 w 4808490"/>
              <a:gd name="connsiteY1126" fmla="*/ 2553793 h 4851901"/>
              <a:gd name="connsiteX1127" fmla="*/ 1277595 w 4808490"/>
              <a:gd name="connsiteY1127" fmla="*/ 2843929 h 4851901"/>
              <a:gd name="connsiteX1128" fmla="*/ 1391699 w 4808490"/>
              <a:gd name="connsiteY1128" fmla="*/ 3088054 h 4851901"/>
              <a:gd name="connsiteX1129" fmla="*/ 1507932 w 4808490"/>
              <a:gd name="connsiteY1129" fmla="*/ 3214086 h 4851901"/>
              <a:gd name="connsiteX1130" fmla="*/ 1637297 w 4808490"/>
              <a:gd name="connsiteY1130" fmla="*/ 3331427 h 4851901"/>
              <a:gd name="connsiteX1131" fmla="*/ 1705047 w 4808490"/>
              <a:gd name="connsiteY1131" fmla="*/ 3402422 h 4851901"/>
              <a:gd name="connsiteX1132" fmla="*/ 1767254 w 4808490"/>
              <a:gd name="connsiteY1132" fmla="*/ 3458864 h 4851901"/>
              <a:gd name="connsiteX1133" fmla="*/ 1916385 w 4808490"/>
              <a:gd name="connsiteY1133" fmla="*/ 3543440 h 4851901"/>
              <a:gd name="connsiteX1134" fmla="*/ 2519663 w 4808490"/>
              <a:gd name="connsiteY1134" fmla="*/ 3651334 h 4851901"/>
              <a:gd name="connsiteX1135" fmla="*/ 3072896 w 4808490"/>
              <a:gd name="connsiteY1135" fmla="*/ 3457393 h 4851901"/>
              <a:gd name="connsiteX1136" fmla="*/ 2737412 w 4808490"/>
              <a:gd name="connsiteY1136" fmla="*/ 3594054 h 4851901"/>
              <a:gd name="connsiteX1137" fmla="*/ 2373043 w 4808490"/>
              <a:gd name="connsiteY1137" fmla="*/ 3622023 h 4851901"/>
              <a:gd name="connsiteX1138" fmla="*/ 2221241 w 4808490"/>
              <a:gd name="connsiteY1138" fmla="*/ 3600417 h 4851901"/>
              <a:gd name="connsiteX1139" fmla="*/ 2026449 w 4808490"/>
              <a:gd name="connsiteY1139" fmla="*/ 3540978 h 4851901"/>
              <a:gd name="connsiteX1140" fmla="*/ 1863958 w 4808490"/>
              <a:gd name="connsiteY1140" fmla="*/ 3461498 h 4851901"/>
              <a:gd name="connsiteX1141" fmla="*/ 1739873 w 4808490"/>
              <a:gd name="connsiteY1141" fmla="*/ 3363761 h 4851901"/>
              <a:gd name="connsiteX1142" fmla="*/ 1777578 w 4808490"/>
              <a:gd name="connsiteY1142" fmla="*/ 3381987 h 4851901"/>
              <a:gd name="connsiteX1143" fmla="*/ 1970192 w 4808490"/>
              <a:gd name="connsiteY1143" fmla="*/ 3487179 h 4851901"/>
              <a:gd name="connsiteX1144" fmla="*/ 2179304 w 4808490"/>
              <a:gd name="connsiteY1144" fmla="*/ 3564110 h 4851901"/>
              <a:gd name="connsiteX1145" fmla="*/ 2521426 w 4808490"/>
              <a:gd name="connsiteY1145" fmla="*/ 3595743 h 4851901"/>
              <a:gd name="connsiteX1146" fmla="*/ 2844331 w 4808490"/>
              <a:gd name="connsiteY1146" fmla="*/ 3528889 h 4851901"/>
              <a:gd name="connsiteX1147" fmla="*/ 3131988 w 4808490"/>
              <a:gd name="connsiteY1147" fmla="*/ 3378360 h 4851901"/>
              <a:gd name="connsiteX1148" fmla="*/ 3231136 w 4808490"/>
              <a:gd name="connsiteY1148" fmla="*/ 3297574 h 4851901"/>
              <a:gd name="connsiteX1149" fmla="*/ 3259664 w 4808490"/>
              <a:gd name="connsiteY1149" fmla="*/ 3252163 h 4851901"/>
              <a:gd name="connsiteX1150" fmla="*/ 3265148 w 4808490"/>
              <a:gd name="connsiteY1150" fmla="*/ 3248704 h 4851901"/>
              <a:gd name="connsiteX1151" fmla="*/ 3245485 w 4808490"/>
              <a:gd name="connsiteY1151" fmla="*/ 3280807 h 4851901"/>
              <a:gd name="connsiteX1152" fmla="*/ 3240371 w 4808490"/>
              <a:gd name="connsiteY1152" fmla="*/ 3290049 h 4851901"/>
              <a:gd name="connsiteX1153" fmla="*/ 3251766 w 4808490"/>
              <a:gd name="connsiteY1153" fmla="*/ 3280765 h 4851901"/>
              <a:gd name="connsiteX1154" fmla="*/ 3285403 w 4808490"/>
              <a:gd name="connsiteY1154" fmla="*/ 3221565 h 4851901"/>
              <a:gd name="connsiteX1155" fmla="*/ 3342871 w 4808490"/>
              <a:gd name="connsiteY1155" fmla="*/ 3131914 h 4851901"/>
              <a:gd name="connsiteX1156" fmla="*/ 3462501 w 4808490"/>
              <a:gd name="connsiteY1156" fmla="*/ 2889278 h 4851901"/>
              <a:gd name="connsiteX1157" fmla="*/ 3476174 w 4808490"/>
              <a:gd name="connsiteY1157" fmla="*/ 2850303 h 4851901"/>
              <a:gd name="connsiteX1158" fmla="*/ 3482033 w 4808490"/>
              <a:gd name="connsiteY1158" fmla="*/ 2840908 h 4851901"/>
              <a:gd name="connsiteX1159" fmla="*/ 3483253 w 4808490"/>
              <a:gd name="connsiteY1159" fmla="*/ 2842660 h 4851901"/>
              <a:gd name="connsiteX1160" fmla="*/ 3478935 w 4808490"/>
              <a:gd name="connsiteY1160" fmla="*/ 2856758 h 4851901"/>
              <a:gd name="connsiteX1161" fmla="*/ 3485218 w 4808490"/>
              <a:gd name="connsiteY1161" fmla="*/ 2844120 h 4851901"/>
              <a:gd name="connsiteX1162" fmla="*/ 3485226 w 4808490"/>
              <a:gd name="connsiteY1162" fmla="*/ 2844127 h 4851901"/>
              <a:gd name="connsiteX1163" fmla="*/ 3485267 w 4808490"/>
              <a:gd name="connsiteY1163" fmla="*/ 2844021 h 4851901"/>
              <a:gd name="connsiteX1164" fmla="*/ 3497709 w 4808490"/>
              <a:gd name="connsiteY1164" fmla="*/ 2818993 h 4851901"/>
              <a:gd name="connsiteX1165" fmla="*/ 3489326 w 4808490"/>
              <a:gd name="connsiteY1165" fmla="*/ 2833453 h 4851901"/>
              <a:gd name="connsiteX1166" fmla="*/ 3485267 w 4808490"/>
              <a:gd name="connsiteY1166" fmla="*/ 2844021 h 4851901"/>
              <a:gd name="connsiteX1167" fmla="*/ 3485218 w 4808490"/>
              <a:gd name="connsiteY1167" fmla="*/ 2844120 h 4851901"/>
              <a:gd name="connsiteX1168" fmla="*/ 3483253 w 4808490"/>
              <a:gd name="connsiteY1168" fmla="*/ 2842660 h 4851901"/>
              <a:gd name="connsiteX1169" fmla="*/ 3501031 w 4808490"/>
              <a:gd name="connsiteY1169" fmla="*/ 2810663 h 4851901"/>
              <a:gd name="connsiteX1170" fmla="*/ 3499594 w 4808490"/>
              <a:gd name="connsiteY1170" fmla="*/ 2818889 h 4851901"/>
              <a:gd name="connsiteX1171" fmla="*/ 3503730 w 4808490"/>
              <a:gd name="connsiteY1171" fmla="*/ 2825231 h 4851901"/>
              <a:gd name="connsiteX1172" fmla="*/ 3493622 w 4808490"/>
              <a:gd name="connsiteY1172" fmla="*/ 2853387 h 4851901"/>
              <a:gd name="connsiteX1173" fmla="*/ 3417596 w 4808490"/>
              <a:gd name="connsiteY1173" fmla="*/ 3035001 h 4851901"/>
              <a:gd name="connsiteX1174" fmla="*/ 3312388 w 4808490"/>
              <a:gd name="connsiteY1174" fmla="*/ 3213500 h 4851901"/>
              <a:gd name="connsiteX1175" fmla="*/ 3309982 w 4808490"/>
              <a:gd name="connsiteY1175" fmla="*/ 3219875 h 4851901"/>
              <a:gd name="connsiteX1176" fmla="*/ 3309802 w 4808490"/>
              <a:gd name="connsiteY1176" fmla="*/ 3220745 h 4851901"/>
              <a:gd name="connsiteX1177" fmla="*/ 3328869 w 4808490"/>
              <a:gd name="connsiteY1177" fmla="*/ 3200350 h 4851901"/>
              <a:gd name="connsiteX1178" fmla="*/ 3350232 w 4808490"/>
              <a:gd name="connsiteY1178" fmla="*/ 3165903 h 4851901"/>
              <a:gd name="connsiteX1179" fmla="*/ 3370219 w 4808490"/>
              <a:gd name="connsiteY1179" fmla="*/ 3130400 h 4851901"/>
              <a:gd name="connsiteX1180" fmla="*/ 3425179 w 4808490"/>
              <a:gd name="connsiteY1180" fmla="*/ 3029588 h 4851901"/>
              <a:gd name="connsiteX1181" fmla="*/ 3504716 w 4808490"/>
              <a:gd name="connsiteY1181" fmla="*/ 2843048 h 4851901"/>
              <a:gd name="connsiteX1182" fmla="*/ 3514622 w 4808490"/>
              <a:gd name="connsiteY1182" fmla="*/ 2816940 h 4851901"/>
              <a:gd name="connsiteX1183" fmla="*/ 3516212 w 4808490"/>
              <a:gd name="connsiteY1183" fmla="*/ 2813497 h 4851901"/>
              <a:gd name="connsiteX1184" fmla="*/ 3516395 w 4808490"/>
              <a:gd name="connsiteY1184" fmla="*/ 2801904 h 4851901"/>
              <a:gd name="connsiteX1185" fmla="*/ 3525276 w 4808490"/>
              <a:gd name="connsiteY1185" fmla="*/ 2751055 h 4851901"/>
              <a:gd name="connsiteX1186" fmla="*/ 3541341 w 4808490"/>
              <a:gd name="connsiteY1186" fmla="*/ 2765093 h 4851901"/>
              <a:gd name="connsiteX1187" fmla="*/ 3546933 w 4808490"/>
              <a:gd name="connsiteY1187" fmla="*/ 2809608 h 4851901"/>
              <a:gd name="connsiteX1188" fmla="*/ 3579911 w 4808490"/>
              <a:gd name="connsiteY1188" fmla="*/ 2650347 h 4851901"/>
              <a:gd name="connsiteX1189" fmla="*/ 3597722 w 4808490"/>
              <a:gd name="connsiteY1189" fmla="*/ 2581055 h 4851901"/>
              <a:gd name="connsiteX1190" fmla="*/ 3601457 w 4808490"/>
              <a:gd name="connsiteY1190" fmla="*/ 2525604 h 4851901"/>
              <a:gd name="connsiteX1191" fmla="*/ 3629957 w 4808490"/>
              <a:gd name="connsiteY1191" fmla="*/ 2615808 h 4851901"/>
              <a:gd name="connsiteX1192" fmla="*/ 3635155 w 4808490"/>
              <a:gd name="connsiteY1192" fmla="*/ 2742347 h 4851901"/>
              <a:gd name="connsiteX1193" fmla="*/ 3650242 w 4808490"/>
              <a:gd name="connsiteY1193" fmla="*/ 2770185 h 4851901"/>
              <a:gd name="connsiteX1194" fmla="*/ 3649683 w 4808490"/>
              <a:gd name="connsiteY1194" fmla="*/ 2817978 h 4851901"/>
              <a:gd name="connsiteX1195" fmla="*/ 3652261 w 4808490"/>
              <a:gd name="connsiteY1195" fmla="*/ 2824203 h 4851901"/>
              <a:gd name="connsiteX1196" fmla="*/ 3652925 w 4808490"/>
              <a:gd name="connsiteY1196" fmla="*/ 2823337 h 4851901"/>
              <a:gd name="connsiteX1197" fmla="*/ 3663121 w 4808490"/>
              <a:gd name="connsiteY1197" fmla="*/ 2811377 h 4851901"/>
              <a:gd name="connsiteX1198" fmla="*/ 3663098 w 4808490"/>
              <a:gd name="connsiteY1198" fmla="*/ 2814035 h 4851901"/>
              <a:gd name="connsiteX1199" fmla="*/ 3662837 w 4808490"/>
              <a:gd name="connsiteY1199" fmla="*/ 2815312 h 4851901"/>
              <a:gd name="connsiteX1200" fmla="*/ 3657044 w 4808490"/>
              <a:gd name="connsiteY1200" fmla="*/ 2824458 h 4851901"/>
              <a:gd name="connsiteX1201" fmla="*/ 3652162 w 4808490"/>
              <a:gd name="connsiteY1201" fmla="*/ 2830579 h 4851901"/>
              <a:gd name="connsiteX1202" fmla="*/ 3624277 w 4808490"/>
              <a:gd name="connsiteY1202" fmla="*/ 2915118 h 4851901"/>
              <a:gd name="connsiteX1203" fmla="*/ 3627831 w 4808490"/>
              <a:gd name="connsiteY1203" fmla="*/ 2912462 h 4851901"/>
              <a:gd name="connsiteX1204" fmla="*/ 3633801 w 4808490"/>
              <a:gd name="connsiteY1204" fmla="*/ 2925457 h 4851901"/>
              <a:gd name="connsiteX1205" fmla="*/ 3632359 w 4808490"/>
              <a:gd name="connsiteY1205" fmla="*/ 2930893 h 4851901"/>
              <a:gd name="connsiteX1206" fmla="*/ 3643852 w 4808490"/>
              <a:gd name="connsiteY1206" fmla="*/ 2923049 h 4851901"/>
              <a:gd name="connsiteX1207" fmla="*/ 3657823 w 4808490"/>
              <a:gd name="connsiteY1207" fmla="*/ 2905840 h 4851901"/>
              <a:gd name="connsiteX1208" fmla="*/ 3659528 w 4808490"/>
              <a:gd name="connsiteY1208" fmla="*/ 2903473 h 4851901"/>
              <a:gd name="connsiteX1209" fmla="*/ 3631257 w 4808490"/>
              <a:gd name="connsiteY1209" fmla="*/ 2975865 h 4851901"/>
              <a:gd name="connsiteX1210" fmla="*/ 3633718 w 4808490"/>
              <a:gd name="connsiteY1210" fmla="*/ 2980460 h 4851901"/>
              <a:gd name="connsiteX1211" fmla="*/ 3659520 w 4808490"/>
              <a:gd name="connsiteY1211" fmla="*/ 2922524 h 4851901"/>
              <a:gd name="connsiteX1212" fmla="*/ 3652226 w 4808490"/>
              <a:gd name="connsiteY1212" fmla="*/ 2947486 h 4851901"/>
              <a:gd name="connsiteX1213" fmla="*/ 3645246 w 4808490"/>
              <a:gd name="connsiteY1213" fmla="*/ 2965378 h 4851901"/>
              <a:gd name="connsiteX1214" fmla="*/ 3643579 w 4808490"/>
              <a:gd name="connsiteY1214" fmla="*/ 2968121 h 4851901"/>
              <a:gd name="connsiteX1215" fmla="*/ 3637539 w 4808490"/>
              <a:gd name="connsiteY1215" fmla="*/ 2980281 h 4851901"/>
              <a:gd name="connsiteX1216" fmla="*/ 3639627 w 4808490"/>
              <a:gd name="connsiteY1216" fmla="*/ 2979729 h 4851901"/>
              <a:gd name="connsiteX1217" fmla="*/ 3633606 w 4808490"/>
              <a:gd name="connsiteY1217" fmla="*/ 2995069 h 4851901"/>
              <a:gd name="connsiteX1218" fmla="*/ 3626134 w 4808490"/>
              <a:gd name="connsiteY1218" fmla="*/ 3020040 h 4851901"/>
              <a:gd name="connsiteX1219" fmla="*/ 3632581 w 4808490"/>
              <a:gd name="connsiteY1219" fmla="*/ 3005392 h 4851901"/>
              <a:gd name="connsiteX1220" fmla="*/ 3645993 w 4808490"/>
              <a:gd name="connsiteY1220" fmla="*/ 2974912 h 4851901"/>
              <a:gd name="connsiteX1221" fmla="*/ 3647888 w 4808490"/>
              <a:gd name="connsiteY1221" fmla="*/ 2973239 h 4851901"/>
              <a:gd name="connsiteX1222" fmla="*/ 3652589 w 4808490"/>
              <a:gd name="connsiteY1222" fmla="*/ 2969638 h 4851901"/>
              <a:gd name="connsiteX1223" fmla="*/ 3633656 w 4808490"/>
              <a:gd name="connsiteY1223" fmla="*/ 3005574 h 4851901"/>
              <a:gd name="connsiteX1224" fmla="*/ 3652271 w 4808490"/>
              <a:gd name="connsiteY1224" fmla="*/ 2979365 h 4851901"/>
              <a:gd name="connsiteX1225" fmla="*/ 3667064 w 4808490"/>
              <a:gd name="connsiteY1225" fmla="*/ 2957099 h 4851901"/>
              <a:gd name="connsiteX1226" fmla="*/ 3669044 w 4808490"/>
              <a:gd name="connsiteY1226" fmla="*/ 2955058 h 4851901"/>
              <a:gd name="connsiteX1227" fmla="*/ 3685118 w 4808490"/>
              <a:gd name="connsiteY1227" fmla="*/ 2878864 h 4851901"/>
              <a:gd name="connsiteX1228" fmla="*/ 3695837 w 4808490"/>
              <a:gd name="connsiteY1228" fmla="*/ 2799841 h 4851901"/>
              <a:gd name="connsiteX1229" fmla="*/ 3715195 w 4808490"/>
              <a:gd name="connsiteY1229" fmla="*/ 2714857 h 4851901"/>
              <a:gd name="connsiteX1230" fmla="*/ 3730601 w 4808490"/>
              <a:gd name="connsiteY1230" fmla="*/ 2725225 h 4851901"/>
              <a:gd name="connsiteX1231" fmla="*/ 3725538 w 4808490"/>
              <a:gd name="connsiteY1231" fmla="*/ 2793967 h 4851901"/>
              <a:gd name="connsiteX1232" fmla="*/ 3722005 w 4808490"/>
              <a:gd name="connsiteY1232" fmla="*/ 2816851 h 4851901"/>
              <a:gd name="connsiteX1233" fmla="*/ 3726483 w 4808490"/>
              <a:gd name="connsiteY1233" fmla="*/ 2810640 h 4851901"/>
              <a:gd name="connsiteX1234" fmla="*/ 3730889 w 4808490"/>
              <a:gd name="connsiteY1234" fmla="*/ 2804912 h 4851901"/>
              <a:gd name="connsiteX1235" fmla="*/ 3729559 w 4808490"/>
              <a:gd name="connsiteY1235" fmla="*/ 2809313 h 4851901"/>
              <a:gd name="connsiteX1236" fmla="*/ 3726213 w 4808490"/>
              <a:gd name="connsiteY1236" fmla="*/ 2821153 h 4851901"/>
              <a:gd name="connsiteX1237" fmla="*/ 3726755 w 4808490"/>
              <a:gd name="connsiteY1237" fmla="*/ 2821030 h 4851901"/>
              <a:gd name="connsiteX1238" fmla="*/ 3719833 w 4808490"/>
              <a:gd name="connsiteY1238" fmla="*/ 2830910 h 4851901"/>
              <a:gd name="connsiteX1239" fmla="*/ 3704702 w 4808490"/>
              <a:gd name="connsiteY1239" fmla="*/ 2928910 h 4851901"/>
              <a:gd name="connsiteX1240" fmla="*/ 3703468 w 4808490"/>
              <a:gd name="connsiteY1240" fmla="*/ 2933529 h 4851901"/>
              <a:gd name="connsiteX1241" fmla="*/ 3703993 w 4808490"/>
              <a:gd name="connsiteY1241" fmla="*/ 2934040 h 4851901"/>
              <a:gd name="connsiteX1242" fmla="*/ 3702738 w 4808490"/>
              <a:gd name="connsiteY1242" fmla="*/ 2936262 h 4851901"/>
              <a:gd name="connsiteX1243" fmla="*/ 3687150 w 4808490"/>
              <a:gd name="connsiteY1243" fmla="*/ 2994599 h 4851901"/>
              <a:gd name="connsiteX1244" fmla="*/ 3687992 w 4808490"/>
              <a:gd name="connsiteY1244" fmla="*/ 2995163 h 4851901"/>
              <a:gd name="connsiteX1245" fmla="*/ 3707768 w 4808490"/>
              <a:gd name="connsiteY1245" fmla="*/ 2963155 h 4851901"/>
              <a:gd name="connsiteX1246" fmla="*/ 3718218 w 4808490"/>
              <a:gd name="connsiteY1246" fmla="*/ 2959236 h 4851901"/>
              <a:gd name="connsiteX1247" fmla="*/ 3742559 w 4808490"/>
              <a:gd name="connsiteY1247" fmla="*/ 2929891 h 4851901"/>
              <a:gd name="connsiteX1248" fmla="*/ 3756165 w 4808490"/>
              <a:gd name="connsiteY1248" fmla="*/ 2910344 h 4851901"/>
              <a:gd name="connsiteX1249" fmla="*/ 3771601 w 4808490"/>
              <a:gd name="connsiteY1249" fmla="*/ 2863428 h 4851901"/>
              <a:gd name="connsiteX1250" fmla="*/ 3790650 w 4808490"/>
              <a:gd name="connsiteY1250" fmla="*/ 2711156 h 4851901"/>
              <a:gd name="connsiteX1251" fmla="*/ 3772771 w 4808490"/>
              <a:gd name="connsiteY1251" fmla="*/ 2605369 h 4851901"/>
              <a:gd name="connsiteX1252" fmla="*/ 3764473 w 4808490"/>
              <a:gd name="connsiteY1252" fmla="*/ 2541722 h 4851901"/>
              <a:gd name="connsiteX1253" fmla="*/ 3762237 w 4808490"/>
              <a:gd name="connsiteY1253" fmla="*/ 2471640 h 4851901"/>
              <a:gd name="connsiteX1254" fmla="*/ 3790318 w 4808490"/>
              <a:gd name="connsiteY1254" fmla="*/ 2530260 h 4851901"/>
              <a:gd name="connsiteX1255" fmla="*/ 3814325 w 4808490"/>
              <a:gd name="connsiteY1255" fmla="*/ 2623191 h 4851901"/>
              <a:gd name="connsiteX1256" fmla="*/ 3813236 w 4808490"/>
              <a:gd name="connsiteY1256" fmla="*/ 2710192 h 4851901"/>
              <a:gd name="connsiteX1257" fmla="*/ 3825730 w 4808490"/>
              <a:gd name="connsiteY1257" fmla="*/ 2581570 h 4851901"/>
              <a:gd name="connsiteX1258" fmla="*/ 3824020 w 4808490"/>
              <a:gd name="connsiteY1258" fmla="*/ 2448126 h 4851901"/>
              <a:gd name="connsiteX1259" fmla="*/ 3783065 w 4808490"/>
              <a:gd name="connsiteY1259" fmla="*/ 2318141 h 4851901"/>
              <a:gd name="connsiteX1260" fmla="*/ 3755515 w 4808490"/>
              <a:gd name="connsiteY1260" fmla="*/ 2244530 h 4851901"/>
              <a:gd name="connsiteX1261" fmla="*/ 3737804 w 4808490"/>
              <a:gd name="connsiteY1261" fmla="*/ 2170503 h 4851901"/>
              <a:gd name="connsiteX1262" fmla="*/ 3772625 w 4808490"/>
              <a:gd name="connsiteY1262" fmla="*/ 2211720 h 4851901"/>
              <a:gd name="connsiteX1263" fmla="*/ 3812845 w 4808490"/>
              <a:gd name="connsiteY1263" fmla="*/ 2285211 h 4851901"/>
              <a:gd name="connsiteX1264" fmla="*/ 3751729 w 4808490"/>
              <a:gd name="connsiteY1264" fmla="*/ 2008666 h 4851901"/>
              <a:gd name="connsiteX1265" fmla="*/ 3745653 w 4808490"/>
              <a:gd name="connsiteY1265" fmla="*/ 1991046 h 4851901"/>
              <a:gd name="connsiteX1266" fmla="*/ 3746228 w 4808490"/>
              <a:gd name="connsiteY1266" fmla="*/ 1991884 h 4851901"/>
              <a:gd name="connsiteX1267" fmla="*/ 3763672 w 4808490"/>
              <a:gd name="connsiteY1267" fmla="*/ 2021993 h 4851901"/>
              <a:gd name="connsiteX1268" fmla="*/ 3765726 w 4808490"/>
              <a:gd name="connsiteY1268" fmla="*/ 2025458 h 4851901"/>
              <a:gd name="connsiteX1269" fmla="*/ 3735805 w 4808490"/>
              <a:gd name="connsiteY1269" fmla="*/ 1922395 h 4851901"/>
              <a:gd name="connsiteX1270" fmla="*/ 3739758 w 4808490"/>
              <a:gd name="connsiteY1270" fmla="*/ 1916381 h 4851901"/>
              <a:gd name="connsiteX1271" fmla="*/ 3768074 w 4808490"/>
              <a:gd name="connsiteY1271" fmla="*/ 1999257 h 4851901"/>
              <a:gd name="connsiteX1272" fmla="*/ 3761131 w 4808490"/>
              <a:gd name="connsiteY1272" fmla="*/ 1964022 h 4851901"/>
              <a:gd name="connsiteX1273" fmla="*/ 3753747 w 4808490"/>
              <a:gd name="connsiteY1273" fmla="*/ 1938550 h 4851901"/>
              <a:gd name="connsiteX1274" fmla="*/ 3751793 w 4808490"/>
              <a:gd name="connsiteY1274" fmla="*/ 1934571 h 4851901"/>
              <a:gd name="connsiteX1275" fmla="*/ 3744992 w 4808490"/>
              <a:gd name="connsiteY1275" fmla="*/ 1917099 h 4851901"/>
              <a:gd name="connsiteX1276" fmla="*/ 3747795 w 4808490"/>
              <a:gd name="connsiteY1276" fmla="*/ 1918116 h 4851901"/>
              <a:gd name="connsiteX1277" fmla="*/ 3741413 w 4808490"/>
              <a:gd name="connsiteY1277" fmla="*/ 1896274 h 4851901"/>
              <a:gd name="connsiteX1278" fmla="*/ 3734228 w 4808490"/>
              <a:gd name="connsiteY1278" fmla="*/ 1861005 h 4851901"/>
              <a:gd name="connsiteX1279" fmla="*/ 3741281 w 4808490"/>
              <a:gd name="connsiteY1279" fmla="*/ 1881948 h 4851901"/>
              <a:gd name="connsiteX1280" fmla="*/ 3755953 w 4808490"/>
              <a:gd name="connsiteY1280" fmla="*/ 1925530 h 4851901"/>
              <a:gd name="connsiteX1281" fmla="*/ 3758352 w 4808490"/>
              <a:gd name="connsiteY1281" fmla="*/ 1928066 h 4851901"/>
              <a:gd name="connsiteX1282" fmla="*/ 3764373 w 4808490"/>
              <a:gd name="connsiteY1282" fmla="*/ 1933600 h 4851901"/>
              <a:gd name="connsiteX1283" fmla="*/ 3742781 w 4808490"/>
              <a:gd name="connsiteY1283" fmla="*/ 1881832 h 4851901"/>
              <a:gd name="connsiteX1284" fmla="*/ 3765139 w 4808490"/>
              <a:gd name="connsiteY1284" fmla="*/ 1920182 h 4851901"/>
              <a:gd name="connsiteX1285" fmla="*/ 3787497 w 4808490"/>
              <a:gd name="connsiteY1285" fmla="*/ 1958531 h 4851901"/>
              <a:gd name="connsiteX1286" fmla="*/ 3785139 w 4808490"/>
              <a:gd name="connsiteY1286" fmla="*/ 1926825 h 4851901"/>
              <a:gd name="connsiteX1287" fmla="*/ 3815413 w 4808490"/>
              <a:gd name="connsiteY1287" fmla="*/ 1970111 h 4851901"/>
              <a:gd name="connsiteX1288" fmla="*/ 3818009 w 4808490"/>
              <a:gd name="connsiteY1288" fmla="*/ 1973853 h 4851901"/>
              <a:gd name="connsiteX1289" fmla="*/ 3819461 w 4808490"/>
              <a:gd name="connsiteY1289" fmla="*/ 1976897 h 4851901"/>
              <a:gd name="connsiteX1290" fmla="*/ 3818940 w 4808490"/>
              <a:gd name="connsiteY1290" fmla="*/ 1975196 h 4851901"/>
              <a:gd name="connsiteX1291" fmla="*/ 3824013 w 4808490"/>
              <a:gd name="connsiteY1291" fmla="*/ 1982508 h 4851901"/>
              <a:gd name="connsiteX1292" fmla="*/ 3825348 w 4808490"/>
              <a:gd name="connsiteY1292" fmla="*/ 1977154 h 4851901"/>
              <a:gd name="connsiteX1293" fmla="*/ 3811823 w 4808490"/>
              <a:gd name="connsiteY1293" fmla="*/ 1951935 h 4851901"/>
              <a:gd name="connsiteX1294" fmla="*/ 3797492 w 4808490"/>
              <a:gd name="connsiteY1294" fmla="*/ 1905105 h 4851901"/>
              <a:gd name="connsiteX1295" fmla="*/ 3793933 w 4808490"/>
              <a:gd name="connsiteY1295" fmla="*/ 1896920 h 4851901"/>
              <a:gd name="connsiteX1296" fmla="*/ 3801062 w 4808490"/>
              <a:gd name="connsiteY1296" fmla="*/ 1906635 h 4851901"/>
              <a:gd name="connsiteX1297" fmla="*/ 3816224 w 4808490"/>
              <a:gd name="connsiteY1297" fmla="*/ 1902879 h 4851901"/>
              <a:gd name="connsiteX1298" fmla="*/ 3839461 w 4808490"/>
              <a:gd name="connsiteY1298" fmla="*/ 1949348 h 4851901"/>
              <a:gd name="connsiteX1299" fmla="*/ 3853348 w 4808490"/>
              <a:gd name="connsiteY1299" fmla="*/ 1956032 h 4851901"/>
              <a:gd name="connsiteX1300" fmla="*/ 3883192 w 4808490"/>
              <a:gd name="connsiteY1300" fmla="*/ 1999405 h 4851901"/>
              <a:gd name="connsiteX1301" fmla="*/ 3940091 w 4808490"/>
              <a:gd name="connsiteY1301" fmla="*/ 2093694 h 4851901"/>
              <a:gd name="connsiteX1302" fmla="*/ 3947106 w 4808490"/>
              <a:gd name="connsiteY1302" fmla="*/ 2108160 h 4851901"/>
              <a:gd name="connsiteX1303" fmla="*/ 3971033 w 4808490"/>
              <a:gd name="connsiteY1303" fmla="*/ 2203038 h 4851901"/>
              <a:gd name="connsiteX1304" fmla="*/ 4010953 w 4808490"/>
              <a:gd name="connsiteY1304" fmla="*/ 2578238 h 4851901"/>
              <a:gd name="connsiteX1305" fmla="*/ 4017989 w 4808490"/>
              <a:gd name="connsiteY1305" fmla="*/ 2301506 h 4851901"/>
              <a:gd name="connsiteX1306" fmla="*/ 4009463 w 4808490"/>
              <a:gd name="connsiteY1306" fmla="*/ 2170142 h 4851901"/>
              <a:gd name="connsiteX1307" fmla="*/ 4008159 w 4808490"/>
              <a:gd name="connsiteY1307" fmla="*/ 2088916 h 4851901"/>
              <a:gd name="connsiteX1308" fmla="*/ 4036145 w 4808490"/>
              <a:gd name="connsiteY1308" fmla="*/ 2120226 h 4851901"/>
              <a:gd name="connsiteX1309" fmla="*/ 4057951 w 4808490"/>
              <a:gd name="connsiteY1309" fmla="*/ 2145302 h 4851901"/>
              <a:gd name="connsiteX1310" fmla="*/ 4060892 w 4808490"/>
              <a:gd name="connsiteY1310" fmla="*/ 2139472 h 4851901"/>
              <a:gd name="connsiteX1311" fmla="*/ 4062585 w 4808490"/>
              <a:gd name="connsiteY1311" fmla="*/ 2145562 h 4851901"/>
              <a:gd name="connsiteX1312" fmla="*/ 4066051 w 4808490"/>
              <a:gd name="connsiteY1312" fmla="*/ 2156280 h 4851901"/>
              <a:gd name="connsiteX1313" fmla="*/ 4087604 w 4808490"/>
              <a:gd name="connsiteY1313" fmla="*/ 2187129 h 4851901"/>
              <a:gd name="connsiteX1314" fmla="*/ 4089787 w 4808490"/>
              <a:gd name="connsiteY1314" fmla="*/ 2185060 h 4851901"/>
              <a:gd name="connsiteX1315" fmla="*/ 4090701 w 4808490"/>
              <a:gd name="connsiteY1315" fmla="*/ 2189187 h 4851901"/>
              <a:gd name="connsiteX1316" fmla="*/ 4094545 w 4808490"/>
              <a:gd name="connsiteY1316" fmla="*/ 2197063 h 4851901"/>
              <a:gd name="connsiteX1317" fmla="*/ 4110652 w 4808490"/>
              <a:gd name="connsiteY1317" fmla="*/ 2220121 h 4851901"/>
              <a:gd name="connsiteX1318" fmla="*/ 4108049 w 4808490"/>
              <a:gd name="connsiteY1318" fmla="*/ 2210434 h 4851901"/>
              <a:gd name="connsiteX1319" fmla="*/ 4114765 w 4808490"/>
              <a:gd name="connsiteY1319" fmla="*/ 2208453 h 4851901"/>
              <a:gd name="connsiteX1320" fmla="*/ 4101157 w 4808490"/>
              <a:gd name="connsiteY1320" fmla="*/ 2182952 h 4851901"/>
              <a:gd name="connsiteX1321" fmla="*/ 4118998 w 4808490"/>
              <a:gd name="connsiteY1321" fmla="*/ 2206987 h 4851901"/>
              <a:gd name="connsiteX1322" fmla="*/ 4116073 w 4808490"/>
              <a:gd name="connsiteY1322" fmla="*/ 2191602 h 4851901"/>
              <a:gd name="connsiteX1323" fmla="*/ 4115218 w 4808490"/>
              <a:gd name="connsiteY1323" fmla="*/ 2184975 h 4851901"/>
              <a:gd name="connsiteX1324" fmla="*/ 4063979 w 4808490"/>
              <a:gd name="connsiteY1324" fmla="*/ 2105241 h 4851901"/>
              <a:gd name="connsiteX1325" fmla="*/ 4062180 w 4808490"/>
              <a:gd name="connsiteY1325" fmla="*/ 2102104 h 4851901"/>
              <a:gd name="connsiteX1326" fmla="*/ 4059022 w 4808490"/>
              <a:gd name="connsiteY1326" fmla="*/ 2078381 h 4851901"/>
              <a:gd name="connsiteX1327" fmla="*/ 4055111 w 4808490"/>
              <a:gd name="connsiteY1327" fmla="*/ 2058508 h 4851901"/>
              <a:gd name="connsiteX1328" fmla="*/ 4057275 w 4808490"/>
              <a:gd name="connsiteY1328" fmla="*/ 2062087 h 4851901"/>
              <a:gd name="connsiteX1329" fmla="*/ 4066086 w 4808490"/>
              <a:gd name="connsiteY1329" fmla="*/ 2073189 h 4851901"/>
              <a:gd name="connsiteX1330" fmla="*/ 4079611 w 4808490"/>
              <a:gd name="connsiteY1330" fmla="*/ 2077746 h 4851901"/>
              <a:gd name="connsiteX1331" fmla="*/ 4081927 w 4808490"/>
              <a:gd name="connsiteY1331" fmla="*/ 2080854 h 4851901"/>
              <a:gd name="connsiteX1332" fmla="*/ 4083256 w 4808490"/>
              <a:gd name="connsiteY1332" fmla="*/ 2084044 h 4851901"/>
              <a:gd name="connsiteX1333" fmla="*/ 4081978 w 4808490"/>
              <a:gd name="connsiteY1333" fmla="*/ 2082459 h 4851901"/>
              <a:gd name="connsiteX1334" fmla="*/ 4080218 w 4808490"/>
              <a:gd name="connsiteY1334" fmla="*/ 2080555 h 4851901"/>
              <a:gd name="connsiteX1335" fmla="*/ 4084951 w 4808490"/>
              <a:gd name="connsiteY1335" fmla="*/ 2088108 h 4851901"/>
              <a:gd name="connsiteX1336" fmla="*/ 4099207 w 4808490"/>
              <a:gd name="connsiteY1336" fmla="*/ 2099934 h 4851901"/>
              <a:gd name="connsiteX1337" fmla="*/ 4064668 w 4808490"/>
              <a:gd name="connsiteY1337" fmla="*/ 2043996 h 4851901"/>
              <a:gd name="connsiteX1338" fmla="*/ 4065433 w 4808490"/>
              <a:gd name="connsiteY1338" fmla="*/ 2030579 h 4851901"/>
              <a:gd name="connsiteX1339" fmla="*/ 4040386 w 4808490"/>
              <a:gd name="connsiteY1339" fmla="*/ 1976492 h 4851901"/>
              <a:gd name="connsiteX1340" fmla="*/ 4037747 w 4808490"/>
              <a:gd name="connsiteY1340" fmla="*/ 1972091 h 4851901"/>
              <a:gd name="connsiteX1341" fmla="*/ 4037459 w 4808490"/>
              <a:gd name="connsiteY1341" fmla="*/ 1970584 h 4851901"/>
              <a:gd name="connsiteX1342" fmla="*/ 4035198 w 4808490"/>
              <a:gd name="connsiteY1342" fmla="*/ 1944798 h 4851901"/>
              <a:gd name="connsiteX1343" fmla="*/ 4038903 w 4808490"/>
              <a:gd name="connsiteY1343" fmla="*/ 1932829 h 4851901"/>
              <a:gd name="connsiteX1344" fmla="*/ 4048904 w 4808490"/>
              <a:gd name="connsiteY1344" fmla="*/ 1948719 h 4851901"/>
              <a:gd name="connsiteX1345" fmla="*/ 4056752 w 4808490"/>
              <a:gd name="connsiteY1345" fmla="*/ 1961869 h 4851901"/>
              <a:gd name="connsiteX1346" fmla="*/ 4086456 w 4808490"/>
              <a:gd name="connsiteY1346" fmla="*/ 2007408 h 4851901"/>
              <a:gd name="connsiteX1347" fmla="*/ 4092381 w 4808490"/>
              <a:gd name="connsiteY1347" fmla="*/ 2016403 h 4851901"/>
              <a:gd name="connsiteX1348" fmla="*/ 4093301 w 4808490"/>
              <a:gd name="connsiteY1348" fmla="*/ 2018577 h 4851901"/>
              <a:gd name="connsiteX1349" fmla="*/ 4113306 w 4808490"/>
              <a:gd name="connsiteY1349" fmla="*/ 2073348 h 4851901"/>
              <a:gd name="connsiteX1350" fmla="*/ 4132812 w 4808490"/>
              <a:gd name="connsiteY1350" fmla="*/ 2083137 h 4851901"/>
              <a:gd name="connsiteX1351" fmla="*/ 4181017 w 4808490"/>
              <a:gd name="connsiteY1351" fmla="*/ 2323617 h 4851901"/>
              <a:gd name="connsiteX1352" fmla="*/ 4187031 w 4808490"/>
              <a:gd name="connsiteY1352" fmla="*/ 2271467 h 4851901"/>
              <a:gd name="connsiteX1353" fmla="*/ 4204152 w 4808490"/>
              <a:gd name="connsiteY1353" fmla="*/ 2244650 h 4851901"/>
              <a:gd name="connsiteX1354" fmla="*/ 4222973 w 4808490"/>
              <a:gd name="connsiteY1354" fmla="*/ 2345285 h 4851901"/>
              <a:gd name="connsiteX1355" fmla="*/ 4228431 w 4808490"/>
              <a:gd name="connsiteY1355" fmla="*/ 2493395 h 4851901"/>
              <a:gd name="connsiteX1356" fmla="*/ 4242594 w 4808490"/>
              <a:gd name="connsiteY1356" fmla="*/ 2538370 h 4851901"/>
              <a:gd name="connsiteX1357" fmla="*/ 4250520 w 4808490"/>
              <a:gd name="connsiteY1357" fmla="*/ 2589524 h 4851901"/>
              <a:gd name="connsiteX1358" fmla="*/ 4261424 w 4808490"/>
              <a:gd name="connsiteY1358" fmla="*/ 2388499 h 4851901"/>
              <a:gd name="connsiteX1359" fmla="*/ 4283299 w 4808490"/>
              <a:gd name="connsiteY1359" fmla="*/ 2316401 h 4851901"/>
              <a:gd name="connsiteX1360" fmla="*/ 4300029 w 4808490"/>
              <a:gd name="connsiteY1360" fmla="*/ 2484105 h 4851901"/>
              <a:gd name="connsiteX1361" fmla="*/ 4295542 w 4808490"/>
              <a:gd name="connsiteY1361" fmla="*/ 2608702 h 4851901"/>
              <a:gd name="connsiteX1362" fmla="*/ 4294855 w 4808490"/>
              <a:gd name="connsiteY1362" fmla="*/ 2617095 h 4851901"/>
              <a:gd name="connsiteX1363" fmla="*/ 4299882 w 4808490"/>
              <a:gd name="connsiteY1363" fmla="*/ 2608663 h 4851901"/>
              <a:gd name="connsiteX1364" fmla="*/ 4304032 w 4808490"/>
              <a:gd name="connsiteY1364" fmla="*/ 2602499 h 4851901"/>
              <a:gd name="connsiteX1365" fmla="*/ 4303967 w 4808490"/>
              <a:gd name="connsiteY1365" fmla="*/ 2602928 h 4851901"/>
              <a:gd name="connsiteX1366" fmla="*/ 4294512 w 4808490"/>
              <a:gd name="connsiteY1366" fmla="*/ 2640641 h 4851901"/>
              <a:gd name="connsiteX1367" fmla="*/ 4302869 w 4808490"/>
              <a:gd name="connsiteY1367" fmla="*/ 2619594 h 4851901"/>
              <a:gd name="connsiteX1368" fmla="*/ 4307555 w 4808490"/>
              <a:gd name="connsiteY1368" fmla="*/ 2601543 h 4851901"/>
              <a:gd name="connsiteX1369" fmla="*/ 4309930 w 4808490"/>
              <a:gd name="connsiteY1369" fmla="*/ 2593739 h 4851901"/>
              <a:gd name="connsiteX1370" fmla="*/ 4325149 w 4808490"/>
              <a:gd name="connsiteY1370" fmla="*/ 2571133 h 4851901"/>
              <a:gd name="connsiteX1371" fmla="*/ 4326756 w 4808490"/>
              <a:gd name="connsiteY1371" fmla="*/ 2572603 h 4851901"/>
              <a:gd name="connsiteX1372" fmla="*/ 4327367 w 4808490"/>
              <a:gd name="connsiteY1372" fmla="*/ 2569604 h 4851901"/>
              <a:gd name="connsiteX1373" fmla="*/ 4329529 w 4808490"/>
              <a:gd name="connsiteY1373" fmla="*/ 2564971 h 4851901"/>
              <a:gd name="connsiteX1374" fmla="*/ 4331129 w 4808490"/>
              <a:gd name="connsiteY1374" fmla="*/ 2506751 h 4851901"/>
              <a:gd name="connsiteX1375" fmla="*/ 4328933 w 4808490"/>
              <a:gd name="connsiteY1375" fmla="*/ 2385782 h 4851901"/>
              <a:gd name="connsiteX1376" fmla="*/ 4333745 w 4808490"/>
              <a:gd name="connsiteY1376" fmla="*/ 2237336 h 4851901"/>
              <a:gd name="connsiteX1377" fmla="*/ 4371765 w 4808490"/>
              <a:gd name="connsiteY1377" fmla="*/ 2371221 h 4851901"/>
              <a:gd name="connsiteX1378" fmla="*/ 4373861 w 4808490"/>
              <a:gd name="connsiteY1378" fmla="*/ 2624774 h 4851901"/>
              <a:gd name="connsiteX1379" fmla="*/ 4373671 w 4808490"/>
              <a:gd name="connsiteY1379" fmla="*/ 2627020 h 4851901"/>
              <a:gd name="connsiteX1380" fmla="*/ 4380499 w 4808490"/>
              <a:gd name="connsiteY1380" fmla="*/ 2616257 h 4851901"/>
              <a:gd name="connsiteX1381" fmla="*/ 4384099 w 4808490"/>
              <a:gd name="connsiteY1381" fmla="*/ 2610596 h 4851901"/>
              <a:gd name="connsiteX1382" fmla="*/ 4383608 w 4808490"/>
              <a:gd name="connsiteY1382" fmla="*/ 2617806 h 4851901"/>
              <a:gd name="connsiteX1383" fmla="*/ 4383666 w 4808490"/>
              <a:gd name="connsiteY1383" fmla="*/ 2620317 h 4851901"/>
              <a:gd name="connsiteX1384" fmla="*/ 4373028 w 4808490"/>
              <a:gd name="connsiteY1384" fmla="*/ 2638291 h 4851901"/>
              <a:gd name="connsiteX1385" fmla="*/ 4372673 w 4808490"/>
              <a:gd name="connsiteY1385" fmla="*/ 2638842 h 4851901"/>
              <a:gd name="connsiteX1386" fmla="*/ 4363665 w 4808490"/>
              <a:gd name="connsiteY1386" fmla="*/ 2745490 h 4851901"/>
              <a:gd name="connsiteX1387" fmla="*/ 4366825 w 4808490"/>
              <a:gd name="connsiteY1387" fmla="*/ 2740750 h 4851901"/>
              <a:gd name="connsiteX1388" fmla="*/ 4366371 w 4808490"/>
              <a:gd name="connsiteY1388" fmla="*/ 2742418 h 4851901"/>
              <a:gd name="connsiteX1389" fmla="*/ 4362663 w 4808490"/>
              <a:gd name="connsiteY1389" fmla="*/ 2756270 h 4851901"/>
              <a:gd name="connsiteX1390" fmla="*/ 4362107 w 4808490"/>
              <a:gd name="connsiteY1390" fmla="*/ 2757225 h 4851901"/>
              <a:gd name="connsiteX1391" fmla="*/ 4355852 w 4808490"/>
              <a:gd name="connsiteY1391" fmla="*/ 2803298 h 4851901"/>
              <a:gd name="connsiteX1392" fmla="*/ 4361705 w 4808490"/>
              <a:gd name="connsiteY1392" fmla="*/ 2785996 h 4851901"/>
              <a:gd name="connsiteX1393" fmla="*/ 4365651 w 4808490"/>
              <a:gd name="connsiteY1393" fmla="*/ 2789275 h 4851901"/>
              <a:gd name="connsiteX1394" fmla="*/ 4364423 w 4808490"/>
              <a:gd name="connsiteY1394" fmla="*/ 2795777 h 4851901"/>
              <a:gd name="connsiteX1395" fmla="*/ 4364879 w 4808490"/>
              <a:gd name="connsiteY1395" fmla="*/ 2795067 h 4851901"/>
              <a:gd name="connsiteX1396" fmla="*/ 4373998 w 4808490"/>
              <a:gd name="connsiteY1396" fmla="*/ 2740180 h 4851901"/>
              <a:gd name="connsiteX1397" fmla="*/ 4389425 w 4808490"/>
              <a:gd name="connsiteY1397" fmla="*/ 2607657 h 4851901"/>
              <a:gd name="connsiteX1398" fmla="*/ 4389406 w 4808490"/>
              <a:gd name="connsiteY1398" fmla="*/ 2323421 h 4851901"/>
              <a:gd name="connsiteX1399" fmla="*/ 4376714 w 4808490"/>
              <a:gd name="connsiteY1399" fmla="*/ 2119180 h 4851901"/>
              <a:gd name="connsiteX1400" fmla="*/ 4407031 w 4808490"/>
              <a:gd name="connsiteY1400" fmla="*/ 2157131 h 4851901"/>
              <a:gd name="connsiteX1401" fmla="*/ 4437920 w 4808490"/>
              <a:gd name="connsiteY1401" fmla="*/ 2540439 h 4851901"/>
              <a:gd name="connsiteX1402" fmla="*/ 4426431 w 4808490"/>
              <a:gd name="connsiteY1402" fmla="*/ 2709242 h 4851901"/>
              <a:gd name="connsiteX1403" fmla="*/ 4433457 w 4808490"/>
              <a:gd name="connsiteY1403" fmla="*/ 2680641 h 4851901"/>
              <a:gd name="connsiteX1404" fmla="*/ 4442028 w 4808490"/>
              <a:gd name="connsiteY1404" fmla="*/ 2660889 h 4851901"/>
              <a:gd name="connsiteX1405" fmla="*/ 4440658 w 4808490"/>
              <a:gd name="connsiteY1405" fmla="*/ 2667459 h 4851901"/>
              <a:gd name="connsiteX1406" fmla="*/ 4436141 w 4808490"/>
              <a:gd name="connsiteY1406" fmla="*/ 2676044 h 4851901"/>
              <a:gd name="connsiteX1407" fmla="*/ 4433310 w 4808490"/>
              <a:gd name="connsiteY1407" fmla="*/ 2683588 h 4851901"/>
              <a:gd name="connsiteX1408" fmla="*/ 4436734 w 4808490"/>
              <a:gd name="connsiteY1408" fmla="*/ 2682686 h 4851901"/>
              <a:gd name="connsiteX1409" fmla="*/ 4436085 w 4808490"/>
              <a:gd name="connsiteY1409" fmla="*/ 2684998 h 4851901"/>
              <a:gd name="connsiteX1410" fmla="*/ 4434142 w 4808490"/>
              <a:gd name="connsiteY1410" fmla="*/ 2708184 h 4851901"/>
              <a:gd name="connsiteX1411" fmla="*/ 4442538 w 4808490"/>
              <a:gd name="connsiteY1411" fmla="*/ 2675697 h 4851901"/>
              <a:gd name="connsiteX1412" fmla="*/ 4443122 w 4808490"/>
              <a:gd name="connsiteY1412" fmla="*/ 2673676 h 4851901"/>
              <a:gd name="connsiteX1413" fmla="*/ 4443294 w 4808490"/>
              <a:gd name="connsiteY1413" fmla="*/ 2673428 h 4851901"/>
              <a:gd name="connsiteX1414" fmla="*/ 4446600 w 4808490"/>
              <a:gd name="connsiteY1414" fmla="*/ 2667438 h 4851901"/>
              <a:gd name="connsiteX1415" fmla="*/ 4436541 w 4808490"/>
              <a:gd name="connsiteY1415" fmla="*/ 2714074 h 4851901"/>
              <a:gd name="connsiteX1416" fmla="*/ 4419198 w 4808490"/>
              <a:gd name="connsiteY1416" fmla="*/ 2786418 h 4851901"/>
              <a:gd name="connsiteX1417" fmla="*/ 4416474 w 4808490"/>
              <a:gd name="connsiteY1417" fmla="*/ 2795108 h 4851901"/>
              <a:gd name="connsiteX1418" fmla="*/ 4421062 w 4808490"/>
              <a:gd name="connsiteY1418" fmla="*/ 2786113 h 4851901"/>
              <a:gd name="connsiteX1419" fmla="*/ 4457307 w 4808490"/>
              <a:gd name="connsiteY1419" fmla="*/ 2656792 h 4851901"/>
              <a:gd name="connsiteX1420" fmla="*/ 4422929 w 4808490"/>
              <a:gd name="connsiteY1420" fmla="*/ 2797508 h 4851901"/>
              <a:gd name="connsiteX1421" fmla="*/ 4420612 w 4808490"/>
              <a:gd name="connsiteY1421" fmla="*/ 2808923 h 4851901"/>
              <a:gd name="connsiteX1422" fmla="*/ 4420592 w 4808490"/>
              <a:gd name="connsiteY1422" fmla="*/ 2810535 h 4851901"/>
              <a:gd name="connsiteX1423" fmla="*/ 4420897 w 4808490"/>
              <a:gd name="connsiteY1423" fmla="*/ 2809976 h 4851901"/>
              <a:gd name="connsiteX1424" fmla="*/ 4422341 w 4808490"/>
              <a:gd name="connsiteY1424" fmla="*/ 2807441 h 4851901"/>
              <a:gd name="connsiteX1425" fmla="*/ 4420548 w 4808490"/>
              <a:gd name="connsiteY1425" fmla="*/ 2814041 h 4851901"/>
              <a:gd name="connsiteX1426" fmla="*/ 4420537 w 4808490"/>
              <a:gd name="connsiteY1426" fmla="*/ 2814951 h 4851901"/>
              <a:gd name="connsiteX1427" fmla="*/ 4422338 w 4808490"/>
              <a:gd name="connsiteY1427" fmla="*/ 2817282 h 4851901"/>
              <a:gd name="connsiteX1428" fmla="*/ 4428831 w 4808490"/>
              <a:gd name="connsiteY1428" fmla="*/ 2796542 h 4851901"/>
              <a:gd name="connsiteX1429" fmla="*/ 4446052 w 4808490"/>
              <a:gd name="connsiteY1429" fmla="*/ 2734155 h 4851901"/>
              <a:gd name="connsiteX1430" fmla="*/ 4433650 w 4808490"/>
              <a:gd name="connsiteY1430" fmla="*/ 2787974 h 4851901"/>
              <a:gd name="connsiteX1431" fmla="*/ 4423107 w 4808490"/>
              <a:gd name="connsiteY1431" fmla="*/ 2829621 h 4851901"/>
              <a:gd name="connsiteX1432" fmla="*/ 4424368 w 4808490"/>
              <a:gd name="connsiteY1432" fmla="*/ 2826383 h 4851901"/>
              <a:gd name="connsiteX1433" fmla="*/ 4419782 w 4808490"/>
              <a:gd name="connsiteY1433" fmla="*/ 2851982 h 4851901"/>
              <a:gd name="connsiteX1434" fmla="*/ 4418911 w 4808490"/>
              <a:gd name="connsiteY1434" fmla="*/ 2855196 h 4851901"/>
              <a:gd name="connsiteX1435" fmla="*/ 4432297 w 4808490"/>
              <a:gd name="connsiteY1435" fmla="*/ 2810523 h 4851901"/>
              <a:gd name="connsiteX1436" fmla="*/ 4467670 w 4808490"/>
              <a:gd name="connsiteY1436" fmla="*/ 2644408 h 4851901"/>
              <a:gd name="connsiteX1437" fmla="*/ 4482047 w 4808490"/>
              <a:gd name="connsiteY1437" fmla="*/ 2238110 h 4851901"/>
              <a:gd name="connsiteX1438" fmla="*/ 4462825 w 4808490"/>
              <a:gd name="connsiteY1438" fmla="*/ 2091251 h 4851901"/>
              <a:gd name="connsiteX1439" fmla="*/ 4447270 w 4808490"/>
              <a:gd name="connsiteY1439" fmla="*/ 1986111 h 4851901"/>
              <a:gd name="connsiteX1440" fmla="*/ 4486029 w 4808490"/>
              <a:gd name="connsiteY1440" fmla="*/ 2005862 h 4851901"/>
              <a:gd name="connsiteX1441" fmla="*/ 4465493 w 4808490"/>
              <a:gd name="connsiteY1441" fmla="*/ 1911043 h 4851901"/>
              <a:gd name="connsiteX1442" fmla="*/ 4477422 w 4808490"/>
              <a:gd name="connsiteY1442" fmla="*/ 1931967 h 4851901"/>
              <a:gd name="connsiteX1443" fmla="*/ 4502263 w 4808490"/>
              <a:gd name="connsiteY1443" fmla="*/ 1968993 h 4851901"/>
              <a:gd name="connsiteX1444" fmla="*/ 4508137 w 4808490"/>
              <a:gd name="connsiteY1444" fmla="*/ 1977404 h 4851901"/>
              <a:gd name="connsiteX1445" fmla="*/ 4508039 w 4808490"/>
              <a:gd name="connsiteY1445" fmla="*/ 1976814 h 4851901"/>
              <a:gd name="connsiteX1446" fmla="*/ 4494086 w 4808490"/>
              <a:gd name="connsiteY1446" fmla="*/ 1924968 h 4851901"/>
              <a:gd name="connsiteX1447" fmla="*/ 4506124 w 4808490"/>
              <a:gd name="connsiteY1447" fmla="*/ 1953828 h 4851901"/>
              <a:gd name="connsiteX1448" fmla="*/ 4513024 w 4808490"/>
              <a:gd name="connsiteY1448" fmla="*/ 1978642 h 4851901"/>
              <a:gd name="connsiteX1449" fmla="*/ 4516490 w 4808490"/>
              <a:gd name="connsiteY1449" fmla="*/ 1989359 h 4851901"/>
              <a:gd name="connsiteX1450" fmla="*/ 4538043 w 4808490"/>
              <a:gd name="connsiteY1450" fmla="*/ 2020210 h 4851901"/>
              <a:gd name="connsiteX1451" fmla="*/ 4540227 w 4808490"/>
              <a:gd name="connsiteY1451" fmla="*/ 2018139 h 4851901"/>
              <a:gd name="connsiteX1452" fmla="*/ 4541142 w 4808490"/>
              <a:gd name="connsiteY1452" fmla="*/ 2022267 h 4851901"/>
              <a:gd name="connsiteX1453" fmla="*/ 4544984 w 4808490"/>
              <a:gd name="connsiteY1453" fmla="*/ 2030144 h 4851901"/>
              <a:gd name="connsiteX1454" fmla="*/ 4561091 w 4808490"/>
              <a:gd name="connsiteY1454" fmla="*/ 2053201 h 4851901"/>
              <a:gd name="connsiteX1455" fmla="*/ 4558488 w 4808490"/>
              <a:gd name="connsiteY1455" fmla="*/ 2043513 h 4851901"/>
              <a:gd name="connsiteX1456" fmla="*/ 4560295 w 4808490"/>
              <a:gd name="connsiteY1456" fmla="*/ 2042979 h 4851901"/>
              <a:gd name="connsiteX1457" fmla="*/ 4581605 w 4808490"/>
              <a:gd name="connsiteY1457" fmla="*/ 2151997 h 4851901"/>
              <a:gd name="connsiteX1458" fmla="*/ 4609017 w 4808490"/>
              <a:gd name="connsiteY1458" fmla="*/ 2531855 h 4851901"/>
              <a:gd name="connsiteX1459" fmla="*/ 4602994 w 4808490"/>
              <a:gd name="connsiteY1459" fmla="*/ 2661174 h 4851901"/>
              <a:gd name="connsiteX1460" fmla="*/ 4589608 w 4808490"/>
              <a:gd name="connsiteY1460" fmla="*/ 2788014 h 4851901"/>
              <a:gd name="connsiteX1461" fmla="*/ 4595282 w 4808490"/>
              <a:gd name="connsiteY1461" fmla="*/ 2778964 h 4851901"/>
              <a:gd name="connsiteX1462" fmla="*/ 4628109 w 4808490"/>
              <a:gd name="connsiteY1462" fmla="*/ 2723891 h 4851901"/>
              <a:gd name="connsiteX1463" fmla="*/ 4632257 w 4808490"/>
              <a:gd name="connsiteY1463" fmla="*/ 2717728 h 4851901"/>
              <a:gd name="connsiteX1464" fmla="*/ 4632194 w 4808490"/>
              <a:gd name="connsiteY1464" fmla="*/ 2718156 h 4851901"/>
              <a:gd name="connsiteX1465" fmla="*/ 4622738 w 4808490"/>
              <a:gd name="connsiteY1465" fmla="*/ 2755870 h 4851901"/>
              <a:gd name="connsiteX1466" fmla="*/ 4631096 w 4808490"/>
              <a:gd name="connsiteY1466" fmla="*/ 2734823 h 4851901"/>
              <a:gd name="connsiteX1467" fmla="*/ 4635781 w 4808490"/>
              <a:gd name="connsiteY1467" fmla="*/ 2716771 h 4851901"/>
              <a:gd name="connsiteX1468" fmla="*/ 4638156 w 4808490"/>
              <a:gd name="connsiteY1468" fmla="*/ 2708967 h 4851901"/>
              <a:gd name="connsiteX1469" fmla="*/ 4647146 w 4808490"/>
              <a:gd name="connsiteY1469" fmla="*/ 2695613 h 4851901"/>
              <a:gd name="connsiteX1470" fmla="*/ 4656585 w 4808490"/>
              <a:gd name="connsiteY1470" fmla="*/ 2609957 h 4851901"/>
              <a:gd name="connsiteX1471" fmla="*/ 4664062 w 4808490"/>
              <a:gd name="connsiteY1471" fmla="*/ 2483366 h 4851901"/>
              <a:gd name="connsiteX1472" fmla="*/ 4636158 w 4808490"/>
              <a:gd name="connsiteY1472" fmla="*/ 2024499 h 4851901"/>
              <a:gd name="connsiteX1473" fmla="*/ 4613862 w 4808490"/>
              <a:gd name="connsiteY1473" fmla="*/ 1846012 h 4851901"/>
              <a:gd name="connsiteX1474" fmla="*/ 4676852 w 4808490"/>
              <a:gd name="connsiteY1474" fmla="*/ 2004663 h 4851901"/>
              <a:gd name="connsiteX1475" fmla="*/ 4706823 w 4808490"/>
              <a:gd name="connsiteY1475" fmla="*/ 2154604 h 4851901"/>
              <a:gd name="connsiteX1476" fmla="*/ 4725662 w 4808490"/>
              <a:gd name="connsiteY1476" fmla="*/ 2282978 h 4851901"/>
              <a:gd name="connsiteX1477" fmla="*/ 4710526 w 4808490"/>
              <a:gd name="connsiteY1477" fmla="*/ 2107799 h 4851901"/>
              <a:gd name="connsiteX1478" fmla="*/ 4665485 w 4808490"/>
              <a:gd name="connsiteY1478" fmla="*/ 1877883 h 4851901"/>
              <a:gd name="connsiteX1479" fmla="*/ 4623872 w 4808490"/>
              <a:gd name="connsiteY1479" fmla="*/ 1720563 h 4851901"/>
              <a:gd name="connsiteX1480" fmla="*/ 4614683 w 4808490"/>
              <a:gd name="connsiteY1480" fmla="*/ 1687888 h 4851901"/>
              <a:gd name="connsiteX1481" fmla="*/ 4615568 w 4808490"/>
              <a:gd name="connsiteY1481" fmla="*/ 1688921 h 4851901"/>
              <a:gd name="connsiteX1482" fmla="*/ 4614903 w 4808490"/>
              <a:gd name="connsiteY1482" fmla="*/ 1682185 h 4851901"/>
              <a:gd name="connsiteX1483" fmla="*/ 4612029 w 4808490"/>
              <a:gd name="connsiteY1483" fmla="*/ 1677050 h 4851901"/>
              <a:gd name="connsiteX1484" fmla="*/ 4602293 w 4808490"/>
              <a:gd name="connsiteY1484" fmla="*/ 1632413 h 4851901"/>
              <a:gd name="connsiteX1485" fmla="*/ 4600618 w 4808490"/>
              <a:gd name="connsiteY1485" fmla="*/ 1628283 h 4851901"/>
              <a:gd name="connsiteX1486" fmla="*/ 4596768 w 4808490"/>
              <a:gd name="connsiteY1486" fmla="*/ 1618220 h 4851901"/>
              <a:gd name="connsiteX1487" fmla="*/ 4595562 w 4808490"/>
              <a:gd name="connsiteY1487" fmla="*/ 1612952 h 4851901"/>
              <a:gd name="connsiteX1488" fmla="*/ 4593409 w 4808490"/>
              <a:gd name="connsiteY1488" fmla="*/ 1595638 h 4851901"/>
              <a:gd name="connsiteX1489" fmla="*/ 4594752 w 4808490"/>
              <a:gd name="connsiteY1489" fmla="*/ 1597618 h 4851901"/>
              <a:gd name="connsiteX1490" fmla="*/ 4610365 w 4808490"/>
              <a:gd name="connsiteY1490" fmla="*/ 1649341 h 4851901"/>
              <a:gd name="connsiteX1491" fmla="*/ 4655932 w 4808490"/>
              <a:gd name="connsiteY1491" fmla="*/ 1803587 h 4851901"/>
              <a:gd name="connsiteX1492" fmla="*/ 4668351 w 4808490"/>
              <a:gd name="connsiteY1492" fmla="*/ 1832870 h 4851901"/>
              <a:gd name="connsiteX1493" fmla="*/ 4654019 w 4808490"/>
              <a:gd name="connsiteY1493" fmla="*/ 1780601 h 4851901"/>
              <a:gd name="connsiteX1494" fmla="*/ 4617214 w 4808490"/>
              <a:gd name="connsiteY1494" fmla="*/ 1641551 h 4851901"/>
              <a:gd name="connsiteX1495" fmla="*/ 4615513 w 4808490"/>
              <a:gd name="connsiteY1495" fmla="*/ 1632147 h 4851901"/>
              <a:gd name="connsiteX1496" fmla="*/ 4639029 w 4808490"/>
              <a:gd name="connsiteY1496" fmla="*/ 1696743 h 4851901"/>
              <a:gd name="connsiteX1497" fmla="*/ 4684976 w 4808490"/>
              <a:gd name="connsiteY1497" fmla="*/ 1866428 h 4851901"/>
              <a:gd name="connsiteX1498" fmla="*/ 4697278 w 4808490"/>
              <a:gd name="connsiteY1498" fmla="*/ 1893494 h 4851901"/>
              <a:gd name="connsiteX1499" fmla="*/ 4695231 w 4808490"/>
              <a:gd name="connsiteY1499" fmla="*/ 1884456 h 4851901"/>
              <a:gd name="connsiteX1500" fmla="*/ 4688789 w 4808490"/>
              <a:gd name="connsiteY1500" fmla="*/ 1872712 h 4851901"/>
              <a:gd name="connsiteX1501" fmla="*/ 4684702 w 4808490"/>
              <a:gd name="connsiteY1501" fmla="*/ 1862361 h 4851901"/>
              <a:gd name="connsiteX1502" fmla="*/ 4689450 w 4808490"/>
              <a:gd name="connsiteY1502" fmla="*/ 1863525 h 4851901"/>
              <a:gd name="connsiteX1503" fmla="*/ 4688500 w 4808490"/>
              <a:gd name="connsiteY1503" fmla="*/ 1860350 h 4851901"/>
              <a:gd name="connsiteX1504" fmla="*/ 4685263 w 4808490"/>
              <a:gd name="connsiteY1504" fmla="*/ 1828382 h 4851901"/>
              <a:gd name="connsiteX1505" fmla="*/ 4697631 w 4808490"/>
              <a:gd name="connsiteY1505" fmla="*/ 1873037 h 4851901"/>
              <a:gd name="connsiteX1506" fmla="*/ 4698487 w 4808490"/>
              <a:gd name="connsiteY1506" fmla="*/ 1875815 h 4851901"/>
              <a:gd name="connsiteX1507" fmla="*/ 4698729 w 4808490"/>
              <a:gd name="connsiteY1507" fmla="*/ 1876152 h 4851901"/>
              <a:gd name="connsiteX1508" fmla="*/ 4703435 w 4808490"/>
              <a:gd name="connsiteY1508" fmla="*/ 1884343 h 4851901"/>
              <a:gd name="connsiteX1509" fmla="*/ 4688437 w 4808490"/>
              <a:gd name="connsiteY1509" fmla="*/ 1820192 h 4851901"/>
              <a:gd name="connsiteX1510" fmla="*/ 4662767 w 4808490"/>
              <a:gd name="connsiteY1510" fmla="*/ 1720719 h 4851901"/>
              <a:gd name="connsiteX1511" fmla="*/ 4658799 w 4808490"/>
              <a:gd name="connsiteY1511" fmla="*/ 1708787 h 4851901"/>
              <a:gd name="connsiteX1512" fmla="*/ 4665348 w 4808490"/>
              <a:gd name="connsiteY1512" fmla="*/ 1721098 h 4851901"/>
              <a:gd name="connsiteX1513" fmla="*/ 4718473 w 4808490"/>
              <a:gd name="connsiteY1513" fmla="*/ 1898790 h 4851901"/>
              <a:gd name="connsiteX1514" fmla="*/ 4695853 w 4808490"/>
              <a:gd name="connsiteY1514" fmla="*/ 1804385 h 4851901"/>
              <a:gd name="connsiteX1515" fmla="*/ 4676022 w 4808490"/>
              <a:gd name="connsiteY1515" fmla="*/ 1734717 h 4851901"/>
              <a:gd name="connsiteX1516" fmla="*/ 4693119 w 4808490"/>
              <a:gd name="connsiteY1516" fmla="*/ 1780436 h 4851901"/>
              <a:gd name="connsiteX1517" fmla="*/ 4745814 w 4808490"/>
              <a:gd name="connsiteY1517" fmla="*/ 1969820 h 4851901"/>
              <a:gd name="connsiteX1518" fmla="*/ 4778641 w 4808490"/>
              <a:gd name="connsiteY1518" fmla="*/ 2142913 h 4851901"/>
              <a:gd name="connsiteX1519" fmla="*/ 4803182 w 4808490"/>
              <a:gd name="connsiteY1519" fmla="*/ 2669727 h 4851901"/>
              <a:gd name="connsiteX1520" fmla="*/ 4697993 w 4808490"/>
              <a:gd name="connsiteY1520" fmla="*/ 3216698 h 4851901"/>
              <a:gd name="connsiteX1521" fmla="*/ 4466309 w 4808490"/>
              <a:gd name="connsiteY1521" fmla="*/ 3723846 h 4851901"/>
              <a:gd name="connsiteX1522" fmla="*/ 4139843 w 4808490"/>
              <a:gd name="connsiteY1522" fmla="*/ 4145284 h 4851901"/>
              <a:gd name="connsiteX1523" fmla="*/ 4177236 w 4808490"/>
              <a:gd name="connsiteY1523" fmla="*/ 4138602 h 4851901"/>
              <a:gd name="connsiteX1524" fmla="*/ 3913038 w 4808490"/>
              <a:gd name="connsiteY1524" fmla="*/ 4369314 h 4851901"/>
              <a:gd name="connsiteX1525" fmla="*/ 3335063 w 4808490"/>
              <a:gd name="connsiteY1525" fmla="*/ 4686083 h 4851901"/>
              <a:gd name="connsiteX1526" fmla="*/ 2641447 w 4808490"/>
              <a:gd name="connsiteY1526" fmla="*/ 4844536 h 4851901"/>
              <a:gd name="connsiteX1527" fmla="*/ 1914144 w 4808490"/>
              <a:gd name="connsiteY1527" fmla="*/ 4792236 h 4851901"/>
              <a:gd name="connsiteX1528" fmla="*/ 1243383 w 4808490"/>
              <a:gd name="connsiteY1528" fmla="*/ 4528415 h 4851901"/>
              <a:gd name="connsiteX1529" fmla="*/ 912614 w 4808490"/>
              <a:gd name="connsiteY1529" fmla="*/ 4296947 h 4851901"/>
              <a:gd name="connsiteX1530" fmla="*/ 643004 w 4808490"/>
              <a:gd name="connsiteY1530" fmla="*/ 4040520 h 4851901"/>
              <a:gd name="connsiteX1531" fmla="*/ 434218 w 4808490"/>
              <a:gd name="connsiteY1531" fmla="*/ 3786365 h 4851901"/>
              <a:gd name="connsiteX1532" fmla="*/ 256080 w 4808490"/>
              <a:gd name="connsiteY1532" fmla="*/ 3494558 h 4851901"/>
              <a:gd name="connsiteX1533" fmla="*/ 27933 w 4808490"/>
              <a:gd name="connsiteY1533" fmla="*/ 2785764 h 4851901"/>
              <a:gd name="connsiteX1534" fmla="*/ 6345 w 4808490"/>
              <a:gd name="connsiteY1534" fmla="*/ 2231553 h 4851901"/>
              <a:gd name="connsiteX1535" fmla="*/ 24861 w 4808490"/>
              <a:gd name="connsiteY1535" fmla="*/ 2054759 h 4851901"/>
              <a:gd name="connsiteX1536" fmla="*/ 345724 w 4808490"/>
              <a:gd name="connsiteY1536" fmla="*/ 1182314 h 4851901"/>
              <a:gd name="connsiteX1537" fmla="*/ 1035959 w 4808490"/>
              <a:gd name="connsiteY1537" fmla="*/ 444569 h 4851901"/>
              <a:gd name="connsiteX1538" fmla="*/ 1962245 w 4808490"/>
              <a:gd name="connsiteY1538" fmla="*/ 43413 h 4851901"/>
              <a:gd name="connsiteX1539" fmla="*/ 2296827 w 4808490"/>
              <a:gd name="connsiteY1539" fmla="*/ 0 h 485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Lst>
            <a:rect l="l" t="t" r="r" b="b"/>
            <a:pathLst>
              <a:path w="4808490" h="4851901">
                <a:moveTo>
                  <a:pt x="4524295" y="3640834"/>
                </a:moveTo>
                <a:lnTo>
                  <a:pt x="4528630" y="3641986"/>
                </a:lnTo>
                <a:cubicBezTo>
                  <a:pt x="4527825" y="3642915"/>
                  <a:pt x="4526349" y="3643156"/>
                  <a:pt x="4525271" y="3642901"/>
                </a:cubicBezTo>
                <a:cubicBezTo>
                  <a:pt x="4524191" y="3642646"/>
                  <a:pt x="4523510" y="3641894"/>
                  <a:pt x="4524295" y="3640834"/>
                </a:cubicBezTo>
                <a:close/>
                <a:moveTo>
                  <a:pt x="3558607" y="3144414"/>
                </a:moveTo>
                <a:cubicBezTo>
                  <a:pt x="3558607" y="3144414"/>
                  <a:pt x="3556720" y="3144518"/>
                  <a:pt x="3556910" y="3147924"/>
                </a:cubicBezTo>
                <a:cubicBezTo>
                  <a:pt x="3553084" y="3152868"/>
                  <a:pt x="3547701" y="3158158"/>
                  <a:pt x="3542179" y="3166613"/>
                </a:cubicBezTo>
                <a:cubicBezTo>
                  <a:pt x="3541024" y="3171407"/>
                  <a:pt x="3532653" y="3186802"/>
                  <a:pt x="3533280" y="3188504"/>
                </a:cubicBezTo>
                <a:cubicBezTo>
                  <a:pt x="3533489" y="3189072"/>
                  <a:pt x="3534698" y="3188118"/>
                  <a:pt x="3537506" y="3184742"/>
                </a:cubicBezTo>
                <a:cubicBezTo>
                  <a:pt x="3544413" y="3172796"/>
                  <a:pt x="3553446" y="3159417"/>
                  <a:pt x="3556910" y="3147924"/>
                </a:cubicBezTo>
                <a:cubicBezTo>
                  <a:pt x="3557802" y="3146956"/>
                  <a:pt x="3558720" y="3146445"/>
                  <a:pt x="3559167" y="3145993"/>
                </a:cubicBezTo>
                <a:cubicBezTo>
                  <a:pt x="3559391" y="3145766"/>
                  <a:pt x="3559498" y="3145556"/>
                  <a:pt x="3559425" y="3145310"/>
                </a:cubicBezTo>
                <a:cubicBezTo>
                  <a:pt x="3559352" y="3145062"/>
                  <a:pt x="3559100" y="3144780"/>
                  <a:pt x="3558607" y="3144414"/>
                </a:cubicBezTo>
                <a:close/>
                <a:moveTo>
                  <a:pt x="3570237" y="3143771"/>
                </a:moveTo>
                <a:cubicBezTo>
                  <a:pt x="3568177" y="3140730"/>
                  <a:pt x="3557619" y="3160763"/>
                  <a:pt x="3555820" y="3162440"/>
                </a:cubicBezTo>
                <a:cubicBezTo>
                  <a:pt x="3553958" y="3165828"/>
                  <a:pt x="3550747" y="3170474"/>
                  <a:pt x="3548025" y="3174699"/>
                </a:cubicBezTo>
                <a:cubicBezTo>
                  <a:pt x="3545303" y="3178923"/>
                  <a:pt x="3543070" y="3182726"/>
                  <a:pt x="3543164" y="3184430"/>
                </a:cubicBezTo>
                <a:cubicBezTo>
                  <a:pt x="3547133" y="3191338"/>
                  <a:pt x="3566329" y="3154947"/>
                  <a:pt x="3569802" y="3145811"/>
                </a:cubicBezTo>
                <a:cubicBezTo>
                  <a:pt x="3570297" y="3144506"/>
                  <a:pt x="3570474" y="3143757"/>
                  <a:pt x="3570237" y="3143771"/>
                </a:cubicBezTo>
                <a:close/>
                <a:moveTo>
                  <a:pt x="3582807" y="3120209"/>
                </a:moveTo>
                <a:cubicBezTo>
                  <a:pt x="3581092" y="3119121"/>
                  <a:pt x="3574626" y="3128349"/>
                  <a:pt x="3571537" y="3133695"/>
                </a:cubicBezTo>
                <a:cubicBezTo>
                  <a:pt x="3570508" y="3135475"/>
                  <a:pt x="3569854" y="3136826"/>
                  <a:pt x="3569875" y="3137220"/>
                </a:cubicBezTo>
                <a:cubicBezTo>
                  <a:pt x="3571496" y="3140875"/>
                  <a:pt x="3579078" y="3130452"/>
                  <a:pt x="3581929" y="3124281"/>
                </a:cubicBezTo>
                <a:cubicBezTo>
                  <a:pt x="3582404" y="3123253"/>
                  <a:pt x="3582748" y="3122343"/>
                  <a:pt x="3582910" y="3121636"/>
                </a:cubicBezTo>
                <a:cubicBezTo>
                  <a:pt x="3583074" y="3120929"/>
                  <a:pt x="3583054" y="3120424"/>
                  <a:pt x="3582807" y="3120209"/>
                </a:cubicBezTo>
                <a:close/>
                <a:moveTo>
                  <a:pt x="3583575" y="3099194"/>
                </a:moveTo>
                <a:cubicBezTo>
                  <a:pt x="3583209" y="3098996"/>
                  <a:pt x="3581569" y="3100698"/>
                  <a:pt x="3577907" y="3105761"/>
                </a:cubicBezTo>
                <a:cubicBezTo>
                  <a:pt x="3577907" y="3105761"/>
                  <a:pt x="3572525" y="3111053"/>
                  <a:pt x="3572613" y="3112626"/>
                </a:cubicBezTo>
                <a:cubicBezTo>
                  <a:pt x="3573877" y="3116252"/>
                  <a:pt x="3580028" y="3107216"/>
                  <a:pt x="3582561" y="3102222"/>
                </a:cubicBezTo>
                <a:cubicBezTo>
                  <a:pt x="3583406" y="3100557"/>
                  <a:pt x="3583849" y="3099342"/>
                  <a:pt x="3583575" y="3099194"/>
                </a:cubicBezTo>
                <a:close/>
                <a:moveTo>
                  <a:pt x="3375830" y="3089352"/>
                </a:moveTo>
                <a:cubicBezTo>
                  <a:pt x="3375656" y="3086208"/>
                  <a:pt x="3371657" y="3088005"/>
                  <a:pt x="3371743" y="3089578"/>
                </a:cubicBezTo>
                <a:cubicBezTo>
                  <a:pt x="3371787" y="3090364"/>
                  <a:pt x="3372809" y="3090308"/>
                  <a:pt x="3373819" y="3090054"/>
                </a:cubicBezTo>
                <a:cubicBezTo>
                  <a:pt x="3374830" y="3089801"/>
                  <a:pt x="3375830" y="3089352"/>
                  <a:pt x="3375830" y="3089352"/>
                </a:cubicBezTo>
                <a:close/>
                <a:moveTo>
                  <a:pt x="3610693" y="3060056"/>
                </a:moveTo>
                <a:cubicBezTo>
                  <a:pt x="3606945" y="3063549"/>
                  <a:pt x="3605184" y="3067325"/>
                  <a:pt x="3603467" y="3071921"/>
                </a:cubicBezTo>
                <a:cubicBezTo>
                  <a:pt x="3601751" y="3076516"/>
                  <a:pt x="3600080" y="3081931"/>
                  <a:pt x="3596513" y="3088700"/>
                </a:cubicBezTo>
                <a:cubicBezTo>
                  <a:pt x="3594801" y="3091949"/>
                  <a:pt x="3578270" y="3112312"/>
                  <a:pt x="3582633" y="3117064"/>
                </a:cubicBezTo>
                <a:cubicBezTo>
                  <a:pt x="3584520" y="3116960"/>
                  <a:pt x="3588015" y="3111772"/>
                  <a:pt x="3588015" y="3111772"/>
                </a:cubicBezTo>
                <a:cubicBezTo>
                  <a:pt x="3598747" y="3094884"/>
                  <a:pt x="3605533" y="3075059"/>
                  <a:pt x="3610693" y="3060056"/>
                </a:cubicBezTo>
                <a:close/>
                <a:moveTo>
                  <a:pt x="3449807" y="3045599"/>
                </a:moveTo>
                <a:cubicBezTo>
                  <a:pt x="3448261" y="3045581"/>
                  <a:pt x="3442707" y="3052706"/>
                  <a:pt x="3440321" y="3058186"/>
                </a:cubicBezTo>
                <a:lnTo>
                  <a:pt x="3434131" y="3070230"/>
                </a:lnTo>
                <a:lnTo>
                  <a:pt x="3449796" y="3046116"/>
                </a:lnTo>
                <a:close/>
                <a:moveTo>
                  <a:pt x="3616371" y="3044431"/>
                </a:moveTo>
                <a:cubicBezTo>
                  <a:pt x="3615124" y="3044697"/>
                  <a:pt x="3613653" y="3045173"/>
                  <a:pt x="3613653" y="3045173"/>
                </a:cubicBezTo>
                <a:cubicBezTo>
                  <a:pt x="3613697" y="3045960"/>
                  <a:pt x="3614740" y="3046296"/>
                  <a:pt x="3615761" y="3046239"/>
                </a:cubicBezTo>
                <a:cubicBezTo>
                  <a:pt x="3616783" y="3046183"/>
                  <a:pt x="3617782" y="3045734"/>
                  <a:pt x="3617740" y="3044947"/>
                </a:cubicBezTo>
                <a:cubicBezTo>
                  <a:pt x="3618639" y="3044109"/>
                  <a:pt x="3617617" y="3044165"/>
                  <a:pt x="3616371" y="3044431"/>
                </a:cubicBezTo>
                <a:close/>
                <a:moveTo>
                  <a:pt x="3628876" y="2992135"/>
                </a:moveTo>
                <a:cubicBezTo>
                  <a:pt x="3629056" y="2990570"/>
                  <a:pt x="3628483" y="2989849"/>
                  <a:pt x="3626498" y="2992423"/>
                </a:cubicBezTo>
                <a:cubicBezTo>
                  <a:pt x="3626585" y="2993995"/>
                  <a:pt x="3624699" y="2994100"/>
                  <a:pt x="3624786" y="2995673"/>
                </a:cubicBezTo>
                <a:cubicBezTo>
                  <a:pt x="3625348" y="2997283"/>
                  <a:pt x="3626068" y="2997457"/>
                  <a:pt x="3626747" y="2996919"/>
                </a:cubicBezTo>
                <a:cubicBezTo>
                  <a:pt x="3627256" y="2996515"/>
                  <a:pt x="3627744" y="2995711"/>
                  <a:pt x="3628127" y="2994810"/>
                </a:cubicBezTo>
                <a:cubicBezTo>
                  <a:pt x="3628509" y="2993911"/>
                  <a:pt x="3628787" y="2992917"/>
                  <a:pt x="3628876" y="2992135"/>
                </a:cubicBezTo>
                <a:close/>
                <a:moveTo>
                  <a:pt x="3663280" y="2973333"/>
                </a:moveTo>
                <a:cubicBezTo>
                  <a:pt x="3663280" y="2973333"/>
                  <a:pt x="3662251" y="2973424"/>
                  <a:pt x="3661349" y="2973505"/>
                </a:cubicBezTo>
                <a:lnTo>
                  <a:pt x="3661205" y="2973519"/>
                </a:lnTo>
                <a:lnTo>
                  <a:pt x="3660239" y="2973605"/>
                </a:lnTo>
                <a:cubicBezTo>
                  <a:pt x="3659996" y="2973627"/>
                  <a:pt x="3659933" y="2973633"/>
                  <a:pt x="3660189" y="2973610"/>
                </a:cubicBezTo>
                <a:lnTo>
                  <a:pt x="3661205" y="2973519"/>
                </a:lnTo>
                <a:close/>
                <a:moveTo>
                  <a:pt x="3747426" y="2936900"/>
                </a:moveTo>
                <a:lnTo>
                  <a:pt x="3739395" y="2951247"/>
                </a:lnTo>
                <a:cubicBezTo>
                  <a:pt x="3735246" y="2957134"/>
                  <a:pt x="3729933" y="2964048"/>
                  <a:pt x="3724267" y="2971928"/>
                </a:cubicBezTo>
                <a:cubicBezTo>
                  <a:pt x="3721946" y="2976428"/>
                  <a:pt x="3712639" y="2989532"/>
                  <a:pt x="3707033" y="2998606"/>
                </a:cubicBezTo>
                <a:cubicBezTo>
                  <a:pt x="3701429" y="3007680"/>
                  <a:pt x="3699528" y="3012723"/>
                  <a:pt x="3712020" y="3001102"/>
                </a:cubicBezTo>
                <a:cubicBezTo>
                  <a:pt x="3714782" y="2997071"/>
                  <a:pt x="3725358" y="2983530"/>
                  <a:pt x="3731825" y="2975508"/>
                </a:cubicBezTo>
                <a:lnTo>
                  <a:pt x="3734209" y="2972627"/>
                </a:lnTo>
                <a:lnTo>
                  <a:pt x="3745659" y="2942268"/>
                </a:lnTo>
                <a:close/>
                <a:moveTo>
                  <a:pt x="3678005" y="2909238"/>
                </a:moveTo>
                <a:cubicBezTo>
                  <a:pt x="3675243" y="2919658"/>
                  <a:pt x="3669170" y="2929442"/>
                  <a:pt x="3662519" y="2939088"/>
                </a:cubicBezTo>
                <a:lnTo>
                  <a:pt x="3660453" y="2942050"/>
                </a:lnTo>
                <a:lnTo>
                  <a:pt x="3673995" y="2911277"/>
                </a:lnTo>
                <a:lnTo>
                  <a:pt x="3675187" y="2910258"/>
                </a:lnTo>
                <a:cubicBezTo>
                  <a:pt x="3677065" y="2908882"/>
                  <a:pt x="3678246" y="2908332"/>
                  <a:pt x="3678005" y="2909238"/>
                </a:cubicBezTo>
                <a:close/>
                <a:moveTo>
                  <a:pt x="4399585" y="2898798"/>
                </a:moveTo>
                <a:lnTo>
                  <a:pt x="4399002" y="2899410"/>
                </a:lnTo>
                <a:cubicBezTo>
                  <a:pt x="4399257" y="2900964"/>
                  <a:pt x="4397392" y="2901270"/>
                  <a:pt x="4397647" y="2902824"/>
                </a:cubicBezTo>
                <a:lnTo>
                  <a:pt x="4398603" y="2903990"/>
                </a:lnTo>
                <a:lnTo>
                  <a:pt x="4399751" y="2899253"/>
                </a:lnTo>
                <a:close/>
                <a:moveTo>
                  <a:pt x="3516040" y="2878889"/>
                </a:moveTo>
                <a:lnTo>
                  <a:pt x="3495921" y="2942619"/>
                </a:lnTo>
                <a:cubicBezTo>
                  <a:pt x="3485955" y="2969781"/>
                  <a:pt x="3474285" y="2996776"/>
                  <a:pt x="3460110" y="3022660"/>
                </a:cubicBezTo>
                <a:cubicBezTo>
                  <a:pt x="3458011" y="3024617"/>
                  <a:pt x="3456387" y="3029437"/>
                  <a:pt x="3454776" y="3034520"/>
                </a:cubicBezTo>
                <a:cubicBezTo>
                  <a:pt x="3488538" y="2931694"/>
                  <a:pt x="3453279" y="3016809"/>
                  <a:pt x="3452933" y="3038139"/>
                </a:cubicBezTo>
                <a:lnTo>
                  <a:pt x="3453785" y="3039812"/>
                </a:lnTo>
                <a:lnTo>
                  <a:pt x="3475148" y="2999739"/>
                </a:lnTo>
                <a:lnTo>
                  <a:pt x="3476064" y="2997597"/>
                </a:lnTo>
                <a:cubicBezTo>
                  <a:pt x="3484642" y="2975965"/>
                  <a:pt x="3494150" y="2952639"/>
                  <a:pt x="3503670" y="2929509"/>
                </a:cubicBezTo>
                <a:lnTo>
                  <a:pt x="3509190" y="2916161"/>
                </a:lnTo>
                <a:lnTo>
                  <a:pt x="3516073" y="2882610"/>
                </a:lnTo>
                <a:close/>
                <a:moveTo>
                  <a:pt x="4413555" y="2873071"/>
                </a:moveTo>
                <a:lnTo>
                  <a:pt x="4413389" y="2873421"/>
                </a:lnTo>
                <a:cubicBezTo>
                  <a:pt x="4409939" y="2880929"/>
                  <a:pt x="4408645" y="2884709"/>
                  <a:pt x="4408683" y="2886158"/>
                </a:cubicBezTo>
                <a:lnTo>
                  <a:pt x="4409276" y="2885931"/>
                </a:lnTo>
                <a:lnTo>
                  <a:pt x="4411898" y="2878595"/>
                </a:lnTo>
                <a:close/>
                <a:moveTo>
                  <a:pt x="4352899" y="2867169"/>
                </a:moveTo>
                <a:lnTo>
                  <a:pt x="4347409" y="2886321"/>
                </a:lnTo>
                <a:cubicBezTo>
                  <a:pt x="4347558" y="2887228"/>
                  <a:pt x="4345945" y="2892477"/>
                  <a:pt x="4344762" y="2897425"/>
                </a:cubicBezTo>
                <a:lnTo>
                  <a:pt x="4344105" y="2901106"/>
                </a:lnTo>
                <a:lnTo>
                  <a:pt x="4346839" y="2893635"/>
                </a:lnTo>
                <a:lnTo>
                  <a:pt x="4352604" y="2868946"/>
                </a:lnTo>
                <a:close/>
                <a:moveTo>
                  <a:pt x="3515782" y="2850466"/>
                </a:moveTo>
                <a:lnTo>
                  <a:pt x="3508227" y="2872291"/>
                </a:lnTo>
                <a:cubicBezTo>
                  <a:pt x="3489672" y="2924437"/>
                  <a:pt x="3468048" y="2975241"/>
                  <a:pt x="3443901" y="3024609"/>
                </a:cubicBezTo>
                <a:lnTo>
                  <a:pt x="3372555" y="3153621"/>
                </a:lnTo>
                <a:lnTo>
                  <a:pt x="3372988" y="3153158"/>
                </a:lnTo>
                <a:lnTo>
                  <a:pt x="3396446" y="3123591"/>
                </a:lnTo>
                <a:lnTo>
                  <a:pt x="3439594" y="3045085"/>
                </a:lnTo>
                <a:cubicBezTo>
                  <a:pt x="3454595" y="3014161"/>
                  <a:pt x="3468100" y="2983321"/>
                  <a:pt x="3481344" y="2952691"/>
                </a:cubicBezTo>
                <a:lnTo>
                  <a:pt x="3515995" y="2874072"/>
                </a:lnTo>
                <a:close/>
                <a:moveTo>
                  <a:pt x="3483065" y="2839254"/>
                </a:moveTo>
                <a:lnTo>
                  <a:pt x="3482033" y="2840908"/>
                </a:lnTo>
                <a:lnTo>
                  <a:pt x="3481711" y="2840446"/>
                </a:lnTo>
                <a:cubicBezTo>
                  <a:pt x="3481676" y="2839790"/>
                  <a:pt x="3482122" y="2839306"/>
                  <a:pt x="3483065" y="2839254"/>
                </a:cubicBezTo>
                <a:close/>
                <a:moveTo>
                  <a:pt x="4628312" y="2824786"/>
                </a:moveTo>
                <a:lnTo>
                  <a:pt x="4621821" y="2839463"/>
                </a:lnTo>
                <a:cubicBezTo>
                  <a:pt x="4618733" y="2845201"/>
                  <a:pt x="4590970" y="2891850"/>
                  <a:pt x="4590687" y="2893702"/>
                </a:cubicBezTo>
                <a:cubicBezTo>
                  <a:pt x="4592592" y="2895686"/>
                  <a:pt x="4602564" y="2890674"/>
                  <a:pt x="4605083" y="2888643"/>
                </a:cubicBezTo>
                <a:cubicBezTo>
                  <a:pt x="4607840" y="2885067"/>
                  <a:pt x="4626636" y="2851283"/>
                  <a:pt x="4616522" y="2874055"/>
                </a:cubicBezTo>
                <a:cubicBezTo>
                  <a:pt x="4611163" y="2886202"/>
                  <a:pt x="4614725" y="2881583"/>
                  <a:pt x="4620012" y="2873212"/>
                </a:cubicBezTo>
                <a:lnTo>
                  <a:pt x="4620305" y="2872726"/>
                </a:lnTo>
                <a:lnTo>
                  <a:pt x="4620842" y="2870311"/>
                </a:lnTo>
                <a:close/>
                <a:moveTo>
                  <a:pt x="4421224" y="2824112"/>
                </a:moveTo>
                <a:cubicBezTo>
                  <a:pt x="4420948" y="2822429"/>
                  <a:pt x="4419551" y="2822658"/>
                  <a:pt x="4418354" y="2824117"/>
                </a:cubicBezTo>
                <a:lnTo>
                  <a:pt x="4417128" y="2826624"/>
                </a:lnTo>
                <a:lnTo>
                  <a:pt x="4416855" y="2827633"/>
                </a:lnTo>
                <a:lnTo>
                  <a:pt x="4416693" y="2831502"/>
                </a:lnTo>
                <a:cubicBezTo>
                  <a:pt x="4416883" y="2832669"/>
                  <a:pt x="4417262" y="2832788"/>
                  <a:pt x="4417723" y="2832314"/>
                </a:cubicBezTo>
                <a:cubicBezTo>
                  <a:pt x="4419104" y="2830891"/>
                  <a:pt x="4421224" y="2824112"/>
                  <a:pt x="4421224" y="2824112"/>
                </a:cubicBezTo>
                <a:close/>
                <a:moveTo>
                  <a:pt x="4295849" y="2811631"/>
                </a:moveTo>
                <a:lnTo>
                  <a:pt x="4295373" y="2812217"/>
                </a:lnTo>
                <a:cubicBezTo>
                  <a:pt x="4293802" y="2814164"/>
                  <a:pt x="4289929" y="2819060"/>
                  <a:pt x="4286896" y="2823702"/>
                </a:cubicBezTo>
                <a:cubicBezTo>
                  <a:pt x="4283864" y="2828343"/>
                  <a:pt x="4281671" y="2832729"/>
                  <a:pt x="4283461" y="2833654"/>
                </a:cubicBezTo>
                <a:cubicBezTo>
                  <a:pt x="4284018" y="2834232"/>
                  <a:pt x="4285417" y="2832913"/>
                  <a:pt x="4287100" y="2830785"/>
                </a:cubicBezTo>
                <a:lnTo>
                  <a:pt x="4292011" y="2823684"/>
                </a:lnTo>
                <a:lnTo>
                  <a:pt x="4295788" y="2811969"/>
                </a:lnTo>
                <a:close/>
                <a:moveTo>
                  <a:pt x="3773192" y="2751200"/>
                </a:moveTo>
                <a:lnTo>
                  <a:pt x="3771726" y="2756517"/>
                </a:lnTo>
                <a:lnTo>
                  <a:pt x="3770171" y="2760908"/>
                </a:lnTo>
                <a:lnTo>
                  <a:pt x="3746862" y="2792630"/>
                </a:lnTo>
                <a:lnTo>
                  <a:pt x="3747975" y="2788844"/>
                </a:lnTo>
                <a:lnTo>
                  <a:pt x="3749834" y="2780271"/>
                </a:lnTo>
                <a:lnTo>
                  <a:pt x="3760941" y="2765829"/>
                </a:lnTo>
                <a:close/>
                <a:moveTo>
                  <a:pt x="4642534" y="2737477"/>
                </a:moveTo>
                <a:lnTo>
                  <a:pt x="4637295" y="2745948"/>
                </a:lnTo>
                <a:lnTo>
                  <a:pt x="4579148" y="2851498"/>
                </a:lnTo>
                <a:lnTo>
                  <a:pt x="4577157" y="2863444"/>
                </a:lnTo>
                <a:lnTo>
                  <a:pt x="4579932" y="2858149"/>
                </a:lnTo>
                <a:cubicBezTo>
                  <a:pt x="4588898" y="2845283"/>
                  <a:pt x="4597473" y="2820550"/>
                  <a:pt x="4607695" y="2811501"/>
                </a:cubicBezTo>
                <a:cubicBezTo>
                  <a:pt x="4610168" y="2809777"/>
                  <a:pt x="4614910" y="2810061"/>
                  <a:pt x="4615194" y="2808209"/>
                </a:cubicBezTo>
                <a:cubicBezTo>
                  <a:pt x="4617975" y="2804479"/>
                  <a:pt x="4622043" y="2796541"/>
                  <a:pt x="4626386" y="2788620"/>
                </a:cubicBezTo>
                <a:lnTo>
                  <a:pt x="4636854" y="2772720"/>
                </a:lnTo>
                <a:lnTo>
                  <a:pt x="4642322" y="2739402"/>
                </a:lnTo>
                <a:close/>
                <a:moveTo>
                  <a:pt x="4449876" y="2720500"/>
                </a:moveTo>
                <a:cubicBezTo>
                  <a:pt x="4449473" y="2723889"/>
                  <a:pt x="4449400" y="2726360"/>
                  <a:pt x="4448985" y="2728456"/>
                </a:cubicBezTo>
                <a:cubicBezTo>
                  <a:pt x="4448571" y="2730552"/>
                  <a:pt x="4447816" y="2732271"/>
                  <a:pt x="4446052" y="2734155"/>
                </a:cubicBezTo>
                <a:cubicBezTo>
                  <a:pt x="4445288" y="2729495"/>
                  <a:pt x="4446656" y="2724218"/>
                  <a:pt x="4449876" y="2720500"/>
                </a:cubicBezTo>
                <a:close/>
                <a:moveTo>
                  <a:pt x="4450934" y="2715273"/>
                </a:moveTo>
                <a:cubicBezTo>
                  <a:pt x="4451209" y="2716956"/>
                  <a:pt x="4451411" y="2718187"/>
                  <a:pt x="4451311" y="2719034"/>
                </a:cubicBezTo>
                <a:cubicBezTo>
                  <a:pt x="4451210" y="2719880"/>
                  <a:pt x="4450809" y="2720346"/>
                  <a:pt x="4449876" y="2720500"/>
                </a:cubicBezTo>
                <a:cubicBezTo>
                  <a:pt x="4449748" y="2719722"/>
                  <a:pt x="4449081" y="2718569"/>
                  <a:pt x="4448911" y="2717533"/>
                </a:cubicBezTo>
                <a:cubicBezTo>
                  <a:pt x="4448742" y="2716496"/>
                  <a:pt x="4449070" y="2715578"/>
                  <a:pt x="4450934" y="2715273"/>
                </a:cubicBezTo>
                <a:close/>
                <a:moveTo>
                  <a:pt x="4451992" y="2710047"/>
                </a:moveTo>
                <a:cubicBezTo>
                  <a:pt x="4452267" y="2711731"/>
                  <a:pt x="4452470" y="2712961"/>
                  <a:pt x="4452368" y="2713809"/>
                </a:cubicBezTo>
                <a:cubicBezTo>
                  <a:pt x="4452269" y="2714657"/>
                  <a:pt x="4451866" y="2715121"/>
                  <a:pt x="4450934" y="2715273"/>
                </a:cubicBezTo>
                <a:cubicBezTo>
                  <a:pt x="4450807" y="2714497"/>
                  <a:pt x="4450140" y="2713342"/>
                  <a:pt x="4449970" y="2712307"/>
                </a:cubicBezTo>
                <a:cubicBezTo>
                  <a:pt x="4449799" y="2711271"/>
                  <a:pt x="4450128" y="2710353"/>
                  <a:pt x="4451992" y="2710047"/>
                </a:cubicBezTo>
                <a:close/>
                <a:moveTo>
                  <a:pt x="4320619" y="2658773"/>
                </a:moveTo>
                <a:lnTo>
                  <a:pt x="4310331" y="2675054"/>
                </a:lnTo>
                <a:cubicBezTo>
                  <a:pt x="4310047" y="2676909"/>
                  <a:pt x="4311338" y="2682908"/>
                  <a:pt x="4311054" y="2684760"/>
                </a:cubicBezTo>
                <a:cubicBezTo>
                  <a:pt x="4307115" y="2696057"/>
                  <a:pt x="4300290" y="2709362"/>
                  <a:pt x="4293595" y="2724234"/>
                </a:cubicBezTo>
                <a:cubicBezTo>
                  <a:pt x="4292822" y="2725669"/>
                  <a:pt x="4290508" y="2729659"/>
                  <a:pt x="4287468" y="2734868"/>
                </a:cubicBezTo>
                <a:lnTo>
                  <a:pt x="4280987" y="2745952"/>
                </a:lnTo>
                <a:lnTo>
                  <a:pt x="4276576" y="2773592"/>
                </a:lnTo>
                <a:lnTo>
                  <a:pt x="4276858" y="2773413"/>
                </a:lnTo>
                <a:cubicBezTo>
                  <a:pt x="4279615" y="2769839"/>
                  <a:pt x="4298411" y="2736055"/>
                  <a:pt x="4288296" y="2758826"/>
                </a:cubicBezTo>
                <a:cubicBezTo>
                  <a:pt x="4277580" y="2783120"/>
                  <a:pt x="4302539" y="2740355"/>
                  <a:pt x="4305626" y="2734617"/>
                </a:cubicBezTo>
                <a:lnTo>
                  <a:pt x="4311479" y="2725358"/>
                </a:lnTo>
                <a:close/>
                <a:moveTo>
                  <a:pt x="4451501" y="2644712"/>
                </a:moveTo>
                <a:lnTo>
                  <a:pt x="4450282" y="2650366"/>
                </a:lnTo>
                <a:lnTo>
                  <a:pt x="4449486" y="2651677"/>
                </a:lnTo>
                <a:close/>
                <a:moveTo>
                  <a:pt x="4327192" y="2601417"/>
                </a:moveTo>
                <a:lnTo>
                  <a:pt x="4309068" y="2630719"/>
                </a:lnTo>
                <a:lnTo>
                  <a:pt x="4291073" y="2663385"/>
                </a:lnTo>
                <a:lnTo>
                  <a:pt x="4290636" y="2668725"/>
                </a:lnTo>
                <a:lnTo>
                  <a:pt x="4288227" y="2690776"/>
                </a:lnTo>
                <a:lnTo>
                  <a:pt x="4298161" y="2673390"/>
                </a:lnTo>
                <a:cubicBezTo>
                  <a:pt x="4302503" y="2665469"/>
                  <a:pt x="4307119" y="2657564"/>
                  <a:pt x="4310994" y="2653900"/>
                </a:cubicBezTo>
                <a:cubicBezTo>
                  <a:pt x="4314162" y="2650037"/>
                  <a:pt x="4320729" y="2650431"/>
                  <a:pt x="4320729" y="2650431"/>
                </a:cubicBezTo>
                <a:lnTo>
                  <a:pt x="4322008" y="2648651"/>
                </a:lnTo>
                <a:lnTo>
                  <a:pt x="4322209" y="2647185"/>
                </a:lnTo>
                <a:lnTo>
                  <a:pt x="4321135" y="2648390"/>
                </a:lnTo>
                <a:lnTo>
                  <a:pt x="4322313" y="2646435"/>
                </a:lnTo>
                <a:lnTo>
                  <a:pt x="4326003" y="2619554"/>
                </a:lnTo>
                <a:close/>
                <a:moveTo>
                  <a:pt x="4108728" y="2205773"/>
                </a:moveTo>
                <a:cubicBezTo>
                  <a:pt x="4108728" y="2205773"/>
                  <a:pt x="4108414" y="2207924"/>
                  <a:pt x="4108049" y="2210434"/>
                </a:cubicBezTo>
                <a:cubicBezTo>
                  <a:pt x="4106543" y="2210214"/>
                  <a:pt x="4105144" y="2210010"/>
                  <a:pt x="4104906" y="2209380"/>
                </a:cubicBezTo>
                <a:cubicBezTo>
                  <a:pt x="4104669" y="2208751"/>
                  <a:pt x="4105593" y="2207695"/>
                  <a:pt x="4108728" y="2205773"/>
                </a:cubicBezTo>
                <a:close/>
                <a:moveTo>
                  <a:pt x="3872118" y="2188720"/>
                </a:moveTo>
                <a:lnTo>
                  <a:pt x="3873179" y="2194065"/>
                </a:lnTo>
                <a:lnTo>
                  <a:pt x="3874677" y="2206087"/>
                </a:lnTo>
                <a:lnTo>
                  <a:pt x="3888165" y="2227325"/>
                </a:lnTo>
                <a:lnTo>
                  <a:pt x="3903202" y="2248962"/>
                </a:lnTo>
                <a:lnTo>
                  <a:pt x="3901843" y="2241466"/>
                </a:lnTo>
                <a:lnTo>
                  <a:pt x="3900249" y="2235238"/>
                </a:lnTo>
                <a:close/>
                <a:moveTo>
                  <a:pt x="4087962" y="2162425"/>
                </a:moveTo>
                <a:cubicBezTo>
                  <a:pt x="4094437" y="2164512"/>
                  <a:pt x="4099341" y="2172320"/>
                  <a:pt x="4101157" y="2182952"/>
                </a:cubicBezTo>
                <a:cubicBezTo>
                  <a:pt x="4093671" y="2177929"/>
                  <a:pt x="4089344" y="2170506"/>
                  <a:pt x="4087962" y="2162425"/>
                </a:cubicBezTo>
                <a:close/>
                <a:moveTo>
                  <a:pt x="4073566" y="2134861"/>
                </a:moveTo>
                <a:cubicBezTo>
                  <a:pt x="4073651" y="2135359"/>
                  <a:pt x="4073878" y="2136689"/>
                  <a:pt x="4074333" y="2139346"/>
                </a:cubicBezTo>
                <a:cubicBezTo>
                  <a:pt x="4074333" y="2139346"/>
                  <a:pt x="4073309" y="2133366"/>
                  <a:pt x="4073566" y="2134861"/>
                </a:cubicBezTo>
                <a:close/>
                <a:moveTo>
                  <a:pt x="4086591" y="2088177"/>
                </a:moveTo>
                <a:lnTo>
                  <a:pt x="4087648" y="2088223"/>
                </a:lnTo>
                <a:cubicBezTo>
                  <a:pt x="4088079" y="2088513"/>
                  <a:pt x="4088187" y="2089150"/>
                  <a:pt x="4088405" y="2090427"/>
                </a:cubicBezTo>
                <a:close/>
                <a:moveTo>
                  <a:pt x="4083256" y="2084044"/>
                </a:moveTo>
                <a:lnTo>
                  <a:pt x="4086591" y="2088177"/>
                </a:lnTo>
                <a:lnTo>
                  <a:pt x="4084951" y="2088108"/>
                </a:lnTo>
                <a:close/>
                <a:moveTo>
                  <a:pt x="3797709" y="2049761"/>
                </a:moveTo>
                <a:lnTo>
                  <a:pt x="3807622" y="2081348"/>
                </a:lnTo>
                <a:lnTo>
                  <a:pt x="3813133" y="2105435"/>
                </a:lnTo>
                <a:lnTo>
                  <a:pt x="3846321" y="2161426"/>
                </a:lnTo>
                <a:lnTo>
                  <a:pt x="3851670" y="2169851"/>
                </a:lnTo>
                <a:lnTo>
                  <a:pt x="3850384" y="2163634"/>
                </a:lnTo>
                <a:cubicBezTo>
                  <a:pt x="3848347" y="2154272"/>
                  <a:pt x="3847392" y="2149165"/>
                  <a:pt x="3847250" y="2146935"/>
                </a:cubicBezTo>
                <a:lnTo>
                  <a:pt x="3847979" y="2147170"/>
                </a:lnTo>
                <a:lnTo>
                  <a:pt x="3832261" y="2119797"/>
                </a:lnTo>
                <a:cubicBezTo>
                  <a:pt x="3822159" y="2100215"/>
                  <a:pt x="3813243" y="2080866"/>
                  <a:pt x="3805084" y="2061458"/>
                </a:cubicBezTo>
                <a:close/>
                <a:moveTo>
                  <a:pt x="4559169" y="2038852"/>
                </a:moveTo>
                <a:cubicBezTo>
                  <a:pt x="4559169" y="2038852"/>
                  <a:pt x="4558854" y="2041003"/>
                  <a:pt x="4558488" y="2043513"/>
                </a:cubicBezTo>
                <a:cubicBezTo>
                  <a:pt x="4556983" y="2043293"/>
                  <a:pt x="4555585" y="2043089"/>
                  <a:pt x="4555347" y="2042460"/>
                </a:cubicBezTo>
                <a:cubicBezTo>
                  <a:pt x="4555109" y="2041830"/>
                  <a:pt x="4556033" y="2040775"/>
                  <a:pt x="4559169" y="2038852"/>
                </a:cubicBezTo>
                <a:close/>
                <a:moveTo>
                  <a:pt x="4551597" y="2016033"/>
                </a:moveTo>
                <a:lnTo>
                  <a:pt x="4555698" y="2021558"/>
                </a:lnTo>
                <a:lnTo>
                  <a:pt x="4556675" y="2025548"/>
                </a:lnTo>
                <a:close/>
                <a:moveTo>
                  <a:pt x="4538401" y="1995505"/>
                </a:moveTo>
                <a:cubicBezTo>
                  <a:pt x="4544877" y="1997590"/>
                  <a:pt x="4549780" y="2005399"/>
                  <a:pt x="4551597" y="2016033"/>
                </a:cubicBezTo>
                <a:cubicBezTo>
                  <a:pt x="4544111" y="2011009"/>
                  <a:pt x="4539783" y="2003587"/>
                  <a:pt x="4538401" y="1995505"/>
                </a:cubicBezTo>
                <a:close/>
                <a:moveTo>
                  <a:pt x="3771773" y="1972517"/>
                </a:moveTo>
                <a:lnTo>
                  <a:pt x="3786588" y="2016519"/>
                </a:lnTo>
                <a:lnTo>
                  <a:pt x="3788103" y="2018066"/>
                </a:lnTo>
                <a:cubicBezTo>
                  <a:pt x="3790513" y="2020191"/>
                  <a:pt x="3792070" y="2021093"/>
                  <a:pt x="3791851" y="2019817"/>
                </a:cubicBezTo>
                <a:cubicBezTo>
                  <a:pt x="3789344" y="2005145"/>
                  <a:pt x="3782201" y="1990937"/>
                  <a:pt x="3774248" y="1976846"/>
                </a:cubicBezTo>
                <a:close/>
                <a:moveTo>
                  <a:pt x="4524006" y="1967940"/>
                </a:moveTo>
                <a:cubicBezTo>
                  <a:pt x="4524090" y="1968438"/>
                  <a:pt x="4524317" y="1969768"/>
                  <a:pt x="4524772" y="1972425"/>
                </a:cubicBezTo>
                <a:cubicBezTo>
                  <a:pt x="4524772" y="1972425"/>
                  <a:pt x="4523749" y="1966445"/>
                  <a:pt x="4524006" y="1967940"/>
                </a:cubicBezTo>
                <a:close/>
                <a:moveTo>
                  <a:pt x="3776703" y="1929329"/>
                </a:moveTo>
                <a:lnTo>
                  <a:pt x="3779535" y="1929843"/>
                </a:lnTo>
                <a:cubicBezTo>
                  <a:pt x="3779535" y="1929843"/>
                  <a:pt x="3778130" y="1929588"/>
                  <a:pt x="3776900" y="1929366"/>
                </a:cubicBezTo>
                <a:close/>
                <a:moveTo>
                  <a:pt x="3775317" y="1929077"/>
                </a:moveTo>
                <a:lnTo>
                  <a:pt x="3776703" y="1929329"/>
                </a:lnTo>
                <a:lnTo>
                  <a:pt x="3775385" y="1929090"/>
                </a:lnTo>
                <a:cubicBezTo>
                  <a:pt x="3775055" y="1929030"/>
                  <a:pt x="3774967" y="1929015"/>
                  <a:pt x="3775317" y="1929077"/>
                </a:cubicBezTo>
                <a:close/>
                <a:moveTo>
                  <a:pt x="4707797" y="1906037"/>
                </a:moveTo>
                <a:lnTo>
                  <a:pt x="4710744" y="1915605"/>
                </a:lnTo>
                <a:lnTo>
                  <a:pt x="4708926" y="1907827"/>
                </a:lnTo>
                <a:close/>
                <a:moveTo>
                  <a:pt x="3732208" y="1892880"/>
                </a:moveTo>
                <a:cubicBezTo>
                  <a:pt x="3732859" y="1893499"/>
                  <a:pt x="3733429" y="1894666"/>
                  <a:pt x="3733844" y="1895951"/>
                </a:cubicBezTo>
                <a:cubicBezTo>
                  <a:pt x="3734259" y="1897234"/>
                  <a:pt x="3734518" y="1898637"/>
                  <a:pt x="3734544" y="1899723"/>
                </a:cubicBezTo>
                <a:cubicBezTo>
                  <a:pt x="3734597" y="1901898"/>
                  <a:pt x="3733722" y="1902818"/>
                  <a:pt x="3731308" y="1899033"/>
                </a:cubicBezTo>
                <a:cubicBezTo>
                  <a:pt x="3731623" y="1896880"/>
                  <a:pt x="3729042" y="1896504"/>
                  <a:pt x="3729356" y="1894352"/>
                </a:cubicBezTo>
                <a:cubicBezTo>
                  <a:pt x="3730329" y="1892205"/>
                  <a:pt x="3731341" y="1892055"/>
                  <a:pt x="3732208" y="1892880"/>
                </a:cubicBezTo>
                <a:close/>
                <a:moveTo>
                  <a:pt x="3838051" y="1887579"/>
                </a:moveTo>
                <a:cubicBezTo>
                  <a:pt x="3838698" y="1886330"/>
                  <a:pt x="3842134" y="1888919"/>
                  <a:pt x="3850006" y="1897684"/>
                </a:cubicBezTo>
                <a:cubicBezTo>
                  <a:pt x="3854407" y="1905530"/>
                  <a:pt x="3875819" y="1938352"/>
                  <a:pt x="3879783" y="1943647"/>
                </a:cubicBezTo>
                <a:cubicBezTo>
                  <a:pt x="3883238" y="1945965"/>
                  <a:pt x="3889780" y="1945462"/>
                  <a:pt x="3889780" y="1945462"/>
                </a:cubicBezTo>
                <a:lnTo>
                  <a:pt x="3890013" y="1945812"/>
                </a:lnTo>
                <a:lnTo>
                  <a:pt x="3912472" y="2001486"/>
                </a:lnTo>
                <a:lnTo>
                  <a:pt x="3944524" y="2098694"/>
                </a:lnTo>
                <a:lnTo>
                  <a:pt x="3940091" y="2093694"/>
                </a:lnTo>
                <a:cubicBezTo>
                  <a:pt x="3924274" y="2054839"/>
                  <a:pt x="3907188" y="2029440"/>
                  <a:pt x="3890869" y="1990624"/>
                </a:cubicBezTo>
                <a:cubicBezTo>
                  <a:pt x="3889053" y="1979991"/>
                  <a:pt x="3876871" y="1962402"/>
                  <a:pt x="3863240" y="1939323"/>
                </a:cubicBezTo>
                <a:cubicBezTo>
                  <a:pt x="3859285" y="1929609"/>
                  <a:pt x="3836108" y="1891324"/>
                  <a:pt x="3838051" y="1887579"/>
                </a:cubicBezTo>
                <a:close/>
                <a:moveTo>
                  <a:pt x="3784450" y="1875115"/>
                </a:moveTo>
                <a:lnTo>
                  <a:pt x="3785640" y="1877553"/>
                </a:lnTo>
                <a:lnTo>
                  <a:pt x="3788702" y="1884892"/>
                </a:lnTo>
                <a:close/>
                <a:moveTo>
                  <a:pt x="4515332" y="1873120"/>
                </a:moveTo>
                <a:lnTo>
                  <a:pt x="4517842" y="1880781"/>
                </a:lnTo>
                <a:lnTo>
                  <a:pt x="4518751" y="1883945"/>
                </a:lnTo>
                <a:lnTo>
                  <a:pt x="4515106" y="1877075"/>
                </a:lnTo>
                <a:close/>
                <a:moveTo>
                  <a:pt x="3733783" y="1856917"/>
                </a:moveTo>
                <a:cubicBezTo>
                  <a:pt x="3734903" y="1856812"/>
                  <a:pt x="3735688" y="1857785"/>
                  <a:pt x="3734228" y="1861005"/>
                </a:cubicBezTo>
                <a:cubicBezTo>
                  <a:pt x="3732186" y="1860706"/>
                  <a:pt x="3731406" y="1860020"/>
                  <a:pt x="3731327" y="1859295"/>
                </a:cubicBezTo>
                <a:cubicBezTo>
                  <a:pt x="3731208" y="1858204"/>
                  <a:pt x="3732663" y="1857021"/>
                  <a:pt x="3733783" y="1856917"/>
                </a:cubicBezTo>
                <a:close/>
                <a:moveTo>
                  <a:pt x="3723205" y="1823687"/>
                </a:moveTo>
                <a:cubicBezTo>
                  <a:pt x="3724602" y="1823891"/>
                  <a:pt x="3725923" y="1824633"/>
                  <a:pt x="3725765" y="1825710"/>
                </a:cubicBezTo>
                <a:cubicBezTo>
                  <a:pt x="3728032" y="1828237"/>
                  <a:pt x="3720172" y="1824893"/>
                  <a:pt x="3720172" y="1824893"/>
                </a:cubicBezTo>
                <a:cubicBezTo>
                  <a:pt x="3720330" y="1823816"/>
                  <a:pt x="3721806" y="1823483"/>
                  <a:pt x="3723205" y="1823687"/>
                </a:cubicBezTo>
                <a:close/>
                <a:moveTo>
                  <a:pt x="4434671" y="1788269"/>
                </a:moveTo>
                <a:lnTo>
                  <a:pt x="4442045" y="1800411"/>
                </a:lnTo>
                <a:cubicBezTo>
                  <a:pt x="4451564" y="1817936"/>
                  <a:pt x="4461242" y="1839327"/>
                  <a:pt x="4471989" y="1848517"/>
                </a:cubicBezTo>
                <a:cubicBezTo>
                  <a:pt x="4475443" y="1850835"/>
                  <a:pt x="4481985" y="1850330"/>
                  <a:pt x="4482422" y="1852883"/>
                </a:cubicBezTo>
                <a:cubicBezTo>
                  <a:pt x="4490277" y="1863049"/>
                  <a:pt x="4505652" y="1896337"/>
                  <a:pt x="4516526" y="1906269"/>
                </a:cubicBezTo>
                <a:cubicBezTo>
                  <a:pt x="4518760" y="1908897"/>
                  <a:pt x="4522141" y="1910037"/>
                  <a:pt x="4524963" y="1910519"/>
                </a:cubicBezTo>
                <a:lnTo>
                  <a:pt x="4526408" y="1910606"/>
                </a:lnTo>
                <a:lnTo>
                  <a:pt x="4540899" y="1961055"/>
                </a:lnTo>
                <a:lnTo>
                  <a:pt x="4548193" y="1990877"/>
                </a:lnTo>
                <a:lnTo>
                  <a:pt x="4514420" y="1938320"/>
                </a:lnTo>
                <a:lnTo>
                  <a:pt x="4440491" y="1809439"/>
                </a:lnTo>
                <a:close/>
                <a:moveTo>
                  <a:pt x="4446546" y="1735424"/>
                </a:moveTo>
                <a:cubicBezTo>
                  <a:pt x="4449130" y="1732639"/>
                  <a:pt x="4463018" y="1739323"/>
                  <a:pt x="4466545" y="1742067"/>
                </a:cubicBezTo>
                <a:lnTo>
                  <a:pt x="4471353" y="1749468"/>
                </a:lnTo>
                <a:lnTo>
                  <a:pt x="4489407" y="1793998"/>
                </a:lnTo>
                <a:lnTo>
                  <a:pt x="4502214" y="1833087"/>
                </a:lnTo>
                <a:lnTo>
                  <a:pt x="4490825" y="1809573"/>
                </a:lnTo>
                <a:cubicBezTo>
                  <a:pt x="4486426" y="1801723"/>
                  <a:pt x="4446982" y="1737976"/>
                  <a:pt x="4446546" y="1735424"/>
                </a:cubicBezTo>
                <a:close/>
                <a:moveTo>
                  <a:pt x="3686035" y="1727147"/>
                </a:moveTo>
                <a:lnTo>
                  <a:pt x="3699447" y="1745949"/>
                </a:lnTo>
                <a:lnTo>
                  <a:pt x="3708338" y="1768319"/>
                </a:lnTo>
                <a:cubicBezTo>
                  <a:pt x="3712294" y="1781074"/>
                  <a:pt x="3715324" y="1793419"/>
                  <a:pt x="3717944" y="1804057"/>
                </a:cubicBezTo>
                <a:cubicBezTo>
                  <a:pt x="3708499" y="1793521"/>
                  <a:pt x="3710123" y="1782406"/>
                  <a:pt x="3701988" y="1762906"/>
                </a:cubicBezTo>
                <a:cubicBezTo>
                  <a:pt x="3700524" y="1759396"/>
                  <a:pt x="3688788" y="1741613"/>
                  <a:pt x="3685789" y="1730410"/>
                </a:cubicBezTo>
                <a:close/>
                <a:moveTo>
                  <a:pt x="3672078" y="1727041"/>
                </a:moveTo>
                <a:cubicBezTo>
                  <a:pt x="3674267" y="1722210"/>
                  <a:pt x="3681607" y="1735398"/>
                  <a:pt x="3684474" y="1742581"/>
                </a:cubicBezTo>
                <a:cubicBezTo>
                  <a:pt x="3685430" y="1744975"/>
                  <a:pt x="3685888" y="1746702"/>
                  <a:pt x="3685492" y="1746871"/>
                </a:cubicBezTo>
                <a:cubicBezTo>
                  <a:pt x="3684966" y="1747097"/>
                  <a:pt x="3682919" y="1744555"/>
                  <a:pt x="3678512" y="1737135"/>
                </a:cubicBezTo>
                <a:cubicBezTo>
                  <a:pt x="3678512" y="1737135"/>
                  <a:pt x="3671764" y="1729192"/>
                  <a:pt x="3672078" y="1727041"/>
                </a:cubicBezTo>
                <a:close/>
                <a:moveTo>
                  <a:pt x="4610267" y="1671921"/>
                </a:moveTo>
                <a:lnTo>
                  <a:pt x="4612029" y="1677050"/>
                </a:lnTo>
                <a:lnTo>
                  <a:pt x="4611963" y="1678218"/>
                </a:lnTo>
                <a:lnTo>
                  <a:pt x="4611794" y="1677612"/>
                </a:lnTo>
                <a:close/>
                <a:moveTo>
                  <a:pt x="1687626" y="1510537"/>
                </a:moveTo>
                <a:lnTo>
                  <a:pt x="1641219" y="1511778"/>
                </a:lnTo>
                <a:lnTo>
                  <a:pt x="1605141" y="1541809"/>
                </a:lnTo>
                <a:cubicBezTo>
                  <a:pt x="1582795" y="1563231"/>
                  <a:pt x="1562334" y="1584664"/>
                  <a:pt x="1541289" y="1604438"/>
                </a:cubicBezTo>
                <a:cubicBezTo>
                  <a:pt x="1552259" y="1605118"/>
                  <a:pt x="1585020" y="1576508"/>
                  <a:pt x="1615251" y="1555644"/>
                </a:cubicBezTo>
                <a:cubicBezTo>
                  <a:pt x="1628716" y="1546351"/>
                  <a:pt x="1649683" y="1532443"/>
                  <a:pt x="1673691" y="1517983"/>
                </a:cubicBezTo>
                <a:close/>
                <a:moveTo>
                  <a:pt x="2249832" y="1219899"/>
                </a:moveTo>
                <a:lnTo>
                  <a:pt x="2220342" y="1226536"/>
                </a:lnTo>
                <a:lnTo>
                  <a:pt x="2202701" y="1230938"/>
                </a:lnTo>
                <a:lnTo>
                  <a:pt x="2212333" y="1232613"/>
                </a:lnTo>
                <a:lnTo>
                  <a:pt x="2196758" y="1232421"/>
                </a:lnTo>
                <a:lnTo>
                  <a:pt x="2167588" y="1239700"/>
                </a:lnTo>
                <a:lnTo>
                  <a:pt x="2168824" y="1239727"/>
                </a:lnTo>
                <a:cubicBezTo>
                  <a:pt x="2194606" y="1241440"/>
                  <a:pt x="2220425" y="1243497"/>
                  <a:pt x="2245471" y="1238376"/>
                </a:cubicBezTo>
                <a:cubicBezTo>
                  <a:pt x="2250257" y="1237859"/>
                  <a:pt x="2240030" y="1229627"/>
                  <a:pt x="2237637" y="1229884"/>
                </a:cubicBezTo>
                <a:cubicBezTo>
                  <a:pt x="2230540" y="1228228"/>
                  <a:pt x="2230540" y="1228228"/>
                  <a:pt x="2230540" y="1228228"/>
                </a:cubicBezTo>
                <a:cubicBezTo>
                  <a:pt x="2242082" y="1229405"/>
                  <a:pt x="2256616" y="1232679"/>
                  <a:pt x="2270516" y="1233253"/>
                </a:cubicBezTo>
                <a:cubicBezTo>
                  <a:pt x="2272908" y="1232996"/>
                  <a:pt x="2265074" y="1224503"/>
                  <a:pt x="2262460" y="1222711"/>
                </a:cubicBezTo>
                <a:close/>
                <a:moveTo>
                  <a:pt x="2264884" y="1216443"/>
                </a:moveTo>
                <a:lnTo>
                  <a:pt x="2256618" y="1218349"/>
                </a:lnTo>
                <a:lnTo>
                  <a:pt x="2266988" y="1219802"/>
                </a:lnTo>
                <a:cubicBezTo>
                  <a:pt x="2268164" y="1220281"/>
                  <a:pt x="2268407" y="1220125"/>
                  <a:pt x="2268068" y="1219590"/>
                </a:cubicBezTo>
                <a:cubicBezTo>
                  <a:pt x="2267729" y="1219052"/>
                  <a:pt x="2266809" y="1218136"/>
                  <a:pt x="2265658" y="1217093"/>
                </a:cubicBezTo>
                <a:close/>
                <a:moveTo>
                  <a:pt x="2073575" y="1110299"/>
                </a:moveTo>
                <a:cubicBezTo>
                  <a:pt x="2071183" y="1110557"/>
                  <a:pt x="2079017" y="1119048"/>
                  <a:pt x="2083803" y="1118532"/>
                </a:cubicBezTo>
                <a:lnTo>
                  <a:pt x="2107412" y="1121188"/>
                </a:lnTo>
                <a:lnTo>
                  <a:pt x="2149868" y="1114343"/>
                </a:lnTo>
                <a:lnTo>
                  <a:pt x="2149592" y="1114333"/>
                </a:lnTo>
                <a:cubicBezTo>
                  <a:pt x="2133724" y="1113148"/>
                  <a:pt x="2117798" y="1111408"/>
                  <a:pt x="2103841" y="1111876"/>
                </a:cubicBezTo>
                <a:cubicBezTo>
                  <a:pt x="2101446" y="1112134"/>
                  <a:pt x="2101446" y="1112134"/>
                  <a:pt x="2101667" y="1114185"/>
                </a:cubicBezTo>
                <a:cubicBezTo>
                  <a:pt x="2092556" y="1113093"/>
                  <a:pt x="2083066" y="1111694"/>
                  <a:pt x="2073575" y="1110299"/>
                </a:cubicBezTo>
                <a:close/>
                <a:moveTo>
                  <a:pt x="2103541" y="1090642"/>
                </a:moveTo>
                <a:lnTo>
                  <a:pt x="2056647" y="1102197"/>
                </a:lnTo>
                <a:lnTo>
                  <a:pt x="2103102" y="1105039"/>
                </a:lnTo>
                <a:cubicBezTo>
                  <a:pt x="2107890" y="1104522"/>
                  <a:pt x="2107890" y="1104522"/>
                  <a:pt x="2107890" y="1104522"/>
                </a:cubicBezTo>
                <a:cubicBezTo>
                  <a:pt x="2121787" y="1105099"/>
                  <a:pt x="2121787" y="1105099"/>
                  <a:pt x="2121787" y="1105099"/>
                </a:cubicBezTo>
                <a:cubicBezTo>
                  <a:pt x="2122045" y="1107491"/>
                  <a:pt x="2124441" y="1107233"/>
                  <a:pt x="2124441" y="1107233"/>
                </a:cubicBezTo>
                <a:cubicBezTo>
                  <a:pt x="2128885" y="1106753"/>
                  <a:pt x="2128885" y="1106753"/>
                  <a:pt x="2128885" y="1106753"/>
                </a:cubicBezTo>
                <a:cubicBezTo>
                  <a:pt x="2145435" y="1109464"/>
                  <a:pt x="2161765" y="1110124"/>
                  <a:pt x="2178434" y="1110745"/>
                </a:cubicBezTo>
                <a:cubicBezTo>
                  <a:pt x="2185273" y="1110008"/>
                  <a:pt x="2189976" y="1111922"/>
                  <a:pt x="2194985" y="1113457"/>
                </a:cubicBezTo>
                <a:cubicBezTo>
                  <a:pt x="2188124" y="1114800"/>
                  <a:pt x="2180743" y="1115316"/>
                  <a:pt x="2173094" y="1115348"/>
                </a:cubicBezTo>
                <a:lnTo>
                  <a:pt x="2166851" y="1115078"/>
                </a:lnTo>
                <a:lnTo>
                  <a:pt x="2168285" y="1115803"/>
                </a:lnTo>
                <a:cubicBezTo>
                  <a:pt x="2169478" y="1117618"/>
                  <a:pt x="2168112" y="1120224"/>
                  <a:pt x="2166472" y="1122808"/>
                </a:cubicBezTo>
                <a:lnTo>
                  <a:pt x="2164479" y="1126777"/>
                </a:lnTo>
                <a:lnTo>
                  <a:pt x="2194228" y="1129479"/>
                </a:lnTo>
                <a:lnTo>
                  <a:pt x="2222643" y="1126909"/>
                </a:lnTo>
                <a:lnTo>
                  <a:pt x="2207522" y="1123860"/>
                </a:lnTo>
                <a:cubicBezTo>
                  <a:pt x="2212308" y="1123345"/>
                  <a:pt x="2218890" y="1120214"/>
                  <a:pt x="2225728" y="1119477"/>
                </a:cubicBezTo>
                <a:cubicBezTo>
                  <a:pt x="2227864" y="1116826"/>
                  <a:pt x="2217894" y="1110986"/>
                  <a:pt x="2215279" y="1109193"/>
                </a:cubicBezTo>
                <a:cubicBezTo>
                  <a:pt x="2203137" y="1105661"/>
                  <a:pt x="2188981" y="1102693"/>
                  <a:pt x="2177181" y="1099125"/>
                </a:cubicBezTo>
                <a:cubicBezTo>
                  <a:pt x="2156911" y="1095604"/>
                  <a:pt x="2135706" y="1093829"/>
                  <a:pt x="2114842" y="1092016"/>
                </a:cubicBezTo>
                <a:close/>
                <a:moveTo>
                  <a:pt x="2131665" y="1083712"/>
                </a:moveTo>
                <a:lnTo>
                  <a:pt x="2105153" y="1090244"/>
                </a:lnTo>
                <a:lnTo>
                  <a:pt x="2181626" y="1098645"/>
                </a:lnTo>
                <a:cubicBezTo>
                  <a:pt x="2224254" y="1105804"/>
                  <a:pt x="2267102" y="1115014"/>
                  <a:pt x="2309471" y="1119781"/>
                </a:cubicBezTo>
                <a:cubicBezTo>
                  <a:pt x="2311864" y="1119522"/>
                  <a:pt x="2304031" y="1111031"/>
                  <a:pt x="2299243" y="1111549"/>
                </a:cubicBezTo>
                <a:cubicBezTo>
                  <a:pt x="2252208" y="1105210"/>
                  <a:pt x="2206708" y="1093864"/>
                  <a:pt x="2159293" y="1087222"/>
                </a:cubicBezTo>
                <a:close/>
                <a:moveTo>
                  <a:pt x="2294851" y="1025919"/>
                </a:moveTo>
                <a:cubicBezTo>
                  <a:pt x="2294851" y="1025919"/>
                  <a:pt x="2294851" y="1025919"/>
                  <a:pt x="2292457" y="1026178"/>
                </a:cubicBezTo>
                <a:lnTo>
                  <a:pt x="2292379" y="1026133"/>
                </a:lnTo>
                <a:close/>
                <a:moveTo>
                  <a:pt x="2189911" y="1010809"/>
                </a:moveTo>
                <a:lnTo>
                  <a:pt x="2195355" y="1011060"/>
                </a:lnTo>
                <a:lnTo>
                  <a:pt x="2196765" y="1011836"/>
                </a:lnTo>
                <a:close/>
                <a:moveTo>
                  <a:pt x="2209374" y="1009548"/>
                </a:moveTo>
                <a:cubicBezTo>
                  <a:pt x="2235415" y="1013656"/>
                  <a:pt x="2261493" y="1018105"/>
                  <a:pt x="2287791" y="1024605"/>
                </a:cubicBezTo>
                <a:cubicBezTo>
                  <a:pt x="2288817" y="1024494"/>
                  <a:pt x="2289983" y="1024887"/>
                  <a:pt x="2290893" y="1025308"/>
                </a:cubicBezTo>
                <a:lnTo>
                  <a:pt x="2292379" y="1026133"/>
                </a:lnTo>
                <a:lnTo>
                  <a:pt x="2282470" y="1026995"/>
                </a:lnTo>
                <a:cubicBezTo>
                  <a:pt x="2278725" y="1027140"/>
                  <a:pt x="2275251" y="1026995"/>
                  <a:pt x="2271720" y="1026339"/>
                </a:cubicBezTo>
                <a:cubicBezTo>
                  <a:pt x="2250088" y="1021410"/>
                  <a:pt x="2226440" y="1017045"/>
                  <a:pt x="2202710" y="1015108"/>
                </a:cubicBezTo>
                <a:lnTo>
                  <a:pt x="2196765" y="1011836"/>
                </a:lnTo>
                <a:lnTo>
                  <a:pt x="2211941" y="1014114"/>
                </a:lnTo>
                <a:cubicBezTo>
                  <a:pt x="2214336" y="1013855"/>
                  <a:pt x="2211684" y="1011720"/>
                  <a:pt x="2209374" y="1009548"/>
                </a:cubicBezTo>
                <a:close/>
                <a:moveTo>
                  <a:pt x="2674298" y="640928"/>
                </a:moveTo>
                <a:lnTo>
                  <a:pt x="2675625" y="641263"/>
                </a:lnTo>
                <a:lnTo>
                  <a:pt x="2658229" y="642661"/>
                </a:lnTo>
                <a:cubicBezTo>
                  <a:pt x="2658229" y="642661"/>
                  <a:pt x="2658229" y="642661"/>
                  <a:pt x="2674298" y="640928"/>
                </a:cubicBezTo>
                <a:close/>
                <a:moveTo>
                  <a:pt x="2667528" y="597395"/>
                </a:moveTo>
                <a:cubicBezTo>
                  <a:pt x="2627949" y="599243"/>
                  <a:pt x="2588711" y="601056"/>
                  <a:pt x="2547337" y="605518"/>
                </a:cubicBezTo>
                <a:cubicBezTo>
                  <a:pt x="2568110" y="605699"/>
                  <a:pt x="2588968" y="603448"/>
                  <a:pt x="2607690" y="603850"/>
                </a:cubicBezTo>
                <a:cubicBezTo>
                  <a:pt x="2628207" y="601638"/>
                  <a:pt x="2649065" y="599388"/>
                  <a:pt x="2667528" y="597395"/>
                </a:cubicBezTo>
                <a:close/>
                <a:moveTo>
                  <a:pt x="2755201" y="592435"/>
                </a:moveTo>
                <a:cubicBezTo>
                  <a:pt x="2755201" y="592435"/>
                  <a:pt x="2755201" y="592435"/>
                  <a:pt x="2743916" y="593652"/>
                </a:cubicBezTo>
                <a:lnTo>
                  <a:pt x="2743221" y="593569"/>
                </a:lnTo>
                <a:close/>
                <a:moveTo>
                  <a:pt x="2938089" y="540205"/>
                </a:moveTo>
                <a:cubicBezTo>
                  <a:pt x="2910474" y="540762"/>
                  <a:pt x="2882559" y="541699"/>
                  <a:pt x="2857255" y="544428"/>
                </a:cubicBezTo>
                <a:cubicBezTo>
                  <a:pt x="2854347" y="544742"/>
                  <a:pt x="2853811" y="545383"/>
                  <a:pt x="2854753" y="546190"/>
                </a:cubicBezTo>
                <a:cubicBezTo>
                  <a:pt x="2857577" y="548606"/>
                  <a:pt x="2873694" y="552509"/>
                  <a:pt x="2878988" y="553496"/>
                </a:cubicBezTo>
                <a:cubicBezTo>
                  <a:pt x="2890613" y="552242"/>
                  <a:pt x="2899846" y="551246"/>
                  <a:pt x="2911728" y="552385"/>
                </a:cubicBezTo>
                <a:lnTo>
                  <a:pt x="2913780" y="552163"/>
                </a:lnTo>
                <a:cubicBezTo>
                  <a:pt x="2916174" y="551905"/>
                  <a:pt x="2915917" y="549513"/>
                  <a:pt x="2913523" y="549771"/>
                </a:cubicBezTo>
                <a:cubicBezTo>
                  <a:pt x="2925148" y="548517"/>
                  <a:pt x="2934160" y="545469"/>
                  <a:pt x="2945442" y="544252"/>
                </a:cubicBezTo>
                <a:cubicBezTo>
                  <a:pt x="2947839" y="543994"/>
                  <a:pt x="2945185" y="541861"/>
                  <a:pt x="2938089" y="540205"/>
                </a:cubicBezTo>
                <a:close/>
                <a:moveTo>
                  <a:pt x="3009955" y="513782"/>
                </a:moveTo>
                <a:lnTo>
                  <a:pt x="3124797" y="514145"/>
                </a:lnTo>
                <a:lnTo>
                  <a:pt x="3120393" y="516655"/>
                </a:lnTo>
                <a:close/>
                <a:moveTo>
                  <a:pt x="2905793" y="497353"/>
                </a:moveTo>
                <a:cubicBezTo>
                  <a:pt x="2907844" y="497131"/>
                  <a:pt x="2910459" y="498923"/>
                  <a:pt x="2915164" y="500837"/>
                </a:cubicBezTo>
                <a:cubicBezTo>
                  <a:pt x="2903623" y="499661"/>
                  <a:pt x="2891996" y="500914"/>
                  <a:pt x="2880371" y="502169"/>
                </a:cubicBezTo>
                <a:cubicBezTo>
                  <a:pt x="2901487" y="502312"/>
                  <a:pt x="2922858" y="504847"/>
                  <a:pt x="2945991" y="504427"/>
                </a:cubicBezTo>
                <a:cubicBezTo>
                  <a:pt x="2916159" y="510066"/>
                  <a:pt x="2874526" y="512135"/>
                  <a:pt x="2839990" y="515861"/>
                </a:cubicBezTo>
                <a:cubicBezTo>
                  <a:pt x="2840248" y="518253"/>
                  <a:pt x="2842643" y="517995"/>
                  <a:pt x="2845036" y="517737"/>
                </a:cubicBezTo>
                <a:cubicBezTo>
                  <a:pt x="2868205" y="517659"/>
                  <a:pt x="2891593" y="519631"/>
                  <a:pt x="2915102" y="519516"/>
                </a:cubicBezTo>
                <a:cubicBezTo>
                  <a:pt x="2944851" y="516307"/>
                  <a:pt x="2974941" y="513062"/>
                  <a:pt x="2997370" y="506147"/>
                </a:cubicBezTo>
                <a:cubicBezTo>
                  <a:pt x="3004210" y="505410"/>
                  <a:pt x="2980526" y="500703"/>
                  <a:pt x="2975518" y="499168"/>
                </a:cubicBezTo>
                <a:cubicBezTo>
                  <a:pt x="2952350" y="499247"/>
                  <a:pt x="2928925" y="496932"/>
                  <a:pt x="2905793" y="497353"/>
                </a:cubicBezTo>
                <a:close/>
                <a:moveTo>
                  <a:pt x="3114540" y="469996"/>
                </a:moveTo>
                <a:cubicBezTo>
                  <a:pt x="3112148" y="470254"/>
                  <a:pt x="3107702" y="470734"/>
                  <a:pt x="3105308" y="470992"/>
                </a:cubicBezTo>
                <a:cubicBezTo>
                  <a:pt x="3101889" y="471361"/>
                  <a:pt x="3101355" y="472023"/>
                  <a:pt x="3102307" y="472828"/>
                </a:cubicBezTo>
                <a:cubicBezTo>
                  <a:pt x="3103258" y="473632"/>
                  <a:pt x="3105695" y="474581"/>
                  <a:pt x="3108218" y="475519"/>
                </a:cubicBezTo>
                <a:cubicBezTo>
                  <a:pt x="3115056" y="474781"/>
                  <a:pt x="3119722" y="476353"/>
                  <a:pt x="3124510" y="475837"/>
                </a:cubicBezTo>
                <a:cubicBezTo>
                  <a:pt x="3128954" y="475357"/>
                  <a:pt x="3121637" y="471651"/>
                  <a:pt x="3114540" y="469996"/>
                </a:cubicBezTo>
                <a:close/>
                <a:moveTo>
                  <a:pt x="3287571" y="307138"/>
                </a:moveTo>
                <a:cubicBezTo>
                  <a:pt x="3287571" y="307138"/>
                  <a:pt x="3287571" y="307138"/>
                  <a:pt x="3283127" y="307616"/>
                </a:cubicBezTo>
                <a:lnTo>
                  <a:pt x="3282161" y="307588"/>
                </a:lnTo>
                <a:close/>
                <a:moveTo>
                  <a:pt x="3480767" y="239527"/>
                </a:moveTo>
                <a:lnTo>
                  <a:pt x="3483003" y="239722"/>
                </a:lnTo>
                <a:cubicBezTo>
                  <a:pt x="3483003" y="239722"/>
                  <a:pt x="3483003" y="239722"/>
                  <a:pt x="3480610" y="239981"/>
                </a:cubicBezTo>
                <a:close/>
                <a:moveTo>
                  <a:pt x="3214982" y="194556"/>
                </a:moveTo>
                <a:lnTo>
                  <a:pt x="3231204" y="195295"/>
                </a:lnTo>
                <a:lnTo>
                  <a:pt x="3221927" y="195609"/>
                </a:lnTo>
                <a:cubicBezTo>
                  <a:pt x="3220815" y="195730"/>
                  <a:pt x="3219373" y="195583"/>
                  <a:pt x="3217760" y="195270"/>
                </a:cubicBezTo>
                <a:close/>
                <a:moveTo>
                  <a:pt x="3254667" y="194499"/>
                </a:moveTo>
                <a:cubicBezTo>
                  <a:pt x="3278057" y="196472"/>
                  <a:pt x="3303877" y="198529"/>
                  <a:pt x="3327267" y="200502"/>
                </a:cubicBezTo>
                <a:cubicBezTo>
                  <a:pt x="3336498" y="199505"/>
                  <a:pt x="3343593" y="201160"/>
                  <a:pt x="3353047" y="202215"/>
                </a:cubicBezTo>
                <a:cubicBezTo>
                  <a:pt x="3355441" y="201956"/>
                  <a:pt x="3357835" y="201698"/>
                  <a:pt x="3355218" y="199905"/>
                </a:cubicBezTo>
                <a:cubicBezTo>
                  <a:pt x="3378608" y="201879"/>
                  <a:pt x="3399722" y="202023"/>
                  <a:pt x="3422891" y="201944"/>
                </a:cubicBezTo>
                <a:cubicBezTo>
                  <a:pt x="3425506" y="203737"/>
                  <a:pt x="3425285" y="201686"/>
                  <a:pt x="3425285" y="201686"/>
                </a:cubicBezTo>
                <a:cubicBezTo>
                  <a:pt x="3425026" y="199294"/>
                  <a:pt x="3419981" y="197416"/>
                  <a:pt x="3417672" y="195245"/>
                </a:cubicBezTo>
                <a:cubicBezTo>
                  <a:pt x="3496887" y="198458"/>
                  <a:pt x="3496887" y="198458"/>
                  <a:pt x="3496887" y="198458"/>
                </a:cubicBezTo>
                <a:cubicBezTo>
                  <a:pt x="3499280" y="198200"/>
                  <a:pt x="3499280" y="198200"/>
                  <a:pt x="3499022" y="195808"/>
                </a:cubicBezTo>
                <a:cubicBezTo>
                  <a:pt x="3520397" y="198343"/>
                  <a:pt x="3538777" y="198781"/>
                  <a:pt x="3560113" y="200974"/>
                </a:cubicBezTo>
                <a:cubicBezTo>
                  <a:pt x="3555668" y="201455"/>
                  <a:pt x="3550882" y="201970"/>
                  <a:pt x="3546436" y="202451"/>
                </a:cubicBezTo>
                <a:cubicBezTo>
                  <a:pt x="3539256" y="203224"/>
                  <a:pt x="3560849" y="207811"/>
                  <a:pt x="3563502" y="209946"/>
                </a:cubicBezTo>
                <a:cubicBezTo>
                  <a:pt x="3594244" y="215966"/>
                  <a:pt x="3625332" y="221950"/>
                  <a:pt x="3660603" y="225063"/>
                </a:cubicBezTo>
                <a:cubicBezTo>
                  <a:pt x="3627861" y="226173"/>
                  <a:pt x="3581305" y="224280"/>
                  <a:pt x="3541725" y="226127"/>
                </a:cubicBezTo>
                <a:cubicBezTo>
                  <a:pt x="3514119" y="227548"/>
                  <a:pt x="3490292" y="229729"/>
                  <a:pt x="3482545" y="234406"/>
                </a:cubicBezTo>
                <a:lnTo>
                  <a:pt x="3480767" y="239527"/>
                </a:lnTo>
                <a:lnTo>
                  <a:pt x="3382739" y="230956"/>
                </a:lnTo>
                <a:cubicBezTo>
                  <a:pt x="3347854" y="228624"/>
                  <a:pt x="3311589" y="226743"/>
                  <a:pt x="3274205" y="224898"/>
                </a:cubicBezTo>
                <a:cubicBezTo>
                  <a:pt x="3290534" y="225556"/>
                  <a:pt x="3301902" y="221909"/>
                  <a:pt x="3315577" y="220435"/>
                </a:cubicBezTo>
                <a:cubicBezTo>
                  <a:pt x="3322416" y="219697"/>
                  <a:pt x="3296118" y="213195"/>
                  <a:pt x="3291415" y="211283"/>
                </a:cubicBezTo>
                <a:cubicBezTo>
                  <a:pt x="3265633" y="209569"/>
                  <a:pt x="3234806" y="205978"/>
                  <a:pt x="3204543" y="204402"/>
                </a:cubicBezTo>
                <a:cubicBezTo>
                  <a:pt x="3115533" y="200169"/>
                  <a:pt x="3018027" y="203770"/>
                  <a:pt x="2929323" y="199159"/>
                </a:cubicBezTo>
                <a:cubicBezTo>
                  <a:pt x="3024692" y="198210"/>
                  <a:pt x="3119977" y="199690"/>
                  <a:pt x="3215825" y="203185"/>
                </a:cubicBezTo>
                <a:cubicBezTo>
                  <a:pt x="3311672" y="206678"/>
                  <a:pt x="3408037" y="214957"/>
                  <a:pt x="3503922" y="218793"/>
                </a:cubicBezTo>
                <a:cubicBezTo>
                  <a:pt x="3508368" y="218313"/>
                  <a:pt x="3491301" y="210818"/>
                  <a:pt x="3479760" y="209642"/>
                </a:cubicBezTo>
                <a:cubicBezTo>
                  <a:pt x="3428074" y="208300"/>
                  <a:pt x="3374422" y="204751"/>
                  <a:pt x="3322820" y="200981"/>
                </a:cubicBezTo>
                <a:cubicBezTo>
                  <a:pt x="3295822" y="199223"/>
                  <a:pt x="3269423" y="197403"/>
                  <a:pt x="3243356" y="195849"/>
                </a:cubicBezTo>
                <a:lnTo>
                  <a:pt x="3231204" y="195295"/>
                </a:lnTo>
                <a:lnTo>
                  <a:pt x="3240855" y="194967"/>
                </a:lnTo>
                <a:cubicBezTo>
                  <a:pt x="3254667" y="194499"/>
                  <a:pt x="3254667" y="194499"/>
                  <a:pt x="3254667" y="194499"/>
                </a:cubicBezTo>
                <a:close/>
                <a:moveTo>
                  <a:pt x="3092367" y="190967"/>
                </a:moveTo>
                <a:lnTo>
                  <a:pt x="3105278" y="191205"/>
                </a:lnTo>
                <a:lnTo>
                  <a:pt x="3103253" y="192157"/>
                </a:lnTo>
                <a:cubicBezTo>
                  <a:pt x="3100859" y="192416"/>
                  <a:pt x="3097888" y="192131"/>
                  <a:pt x="3094889" y="191589"/>
                </a:cubicBezTo>
                <a:close/>
                <a:moveTo>
                  <a:pt x="3086360" y="189484"/>
                </a:moveTo>
                <a:lnTo>
                  <a:pt x="3092367" y="190967"/>
                </a:lnTo>
                <a:lnTo>
                  <a:pt x="3038572" y="189979"/>
                </a:lnTo>
                <a:close/>
                <a:moveTo>
                  <a:pt x="3007008" y="189398"/>
                </a:moveTo>
                <a:lnTo>
                  <a:pt x="3038572" y="189979"/>
                </a:lnTo>
                <a:lnTo>
                  <a:pt x="3034057" y="190024"/>
                </a:lnTo>
                <a:lnTo>
                  <a:pt x="3002646" y="189409"/>
                </a:lnTo>
                <a:close/>
                <a:moveTo>
                  <a:pt x="3118722" y="188068"/>
                </a:moveTo>
                <a:cubicBezTo>
                  <a:pt x="3153774" y="189129"/>
                  <a:pt x="3153774" y="189129"/>
                  <a:pt x="3153774" y="189129"/>
                </a:cubicBezTo>
                <a:cubicBezTo>
                  <a:pt x="3170409" y="189410"/>
                  <a:pt x="3186738" y="190069"/>
                  <a:pt x="3203068" y="190728"/>
                </a:cubicBezTo>
                <a:cubicBezTo>
                  <a:pt x="3205399" y="191514"/>
                  <a:pt x="3209004" y="192854"/>
                  <a:pt x="3212579" y="193938"/>
                </a:cubicBezTo>
                <a:lnTo>
                  <a:pt x="3214982" y="194556"/>
                </a:lnTo>
                <a:lnTo>
                  <a:pt x="3165879" y="192319"/>
                </a:lnTo>
                <a:lnTo>
                  <a:pt x="3105278" y="191205"/>
                </a:lnTo>
                <a:lnTo>
                  <a:pt x="3109096" y="189408"/>
                </a:lnTo>
                <a:cubicBezTo>
                  <a:pt x="3111885" y="188806"/>
                  <a:pt x="3115303" y="188437"/>
                  <a:pt x="3118722" y="188068"/>
                </a:cubicBezTo>
                <a:close/>
                <a:moveTo>
                  <a:pt x="2079140" y="127420"/>
                </a:moveTo>
                <a:lnTo>
                  <a:pt x="2037086" y="134261"/>
                </a:lnTo>
                <a:cubicBezTo>
                  <a:pt x="1981920" y="145148"/>
                  <a:pt x="1925556" y="158172"/>
                  <a:pt x="1868522" y="173348"/>
                </a:cubicBezTo>
                <a:cubicBezTo>
                  <a:pt x="1755977" y="202645"/>
                  <a:pt x="1642752" y="242914"/>
                  <a:pt x="1532481" y="291268"/>
                </a:cubicBezTo>
                <a:cubicBezTo>
                  <a:pt x="1423288" y="337378"/>
                  <a:pt x="1318355" y="392924"/>
                  <a:pt x="1222395" y="452775"/>
                </a:cubicBezTo>
                <a:cubicBezTo>
                  <a:pt x="1126944" y="512277"/>
                  <a:pt x="1040387" y="576514"/>
                  <a:pt x="964625" y="641177"/>
                </a:cubicBezTo>
                <a:cubicBezTo>
                  <a:pt x="777189" y="797536"/>
                  <a:pt x="624924" y="975818"/>
                  <a:pt x="505719" y="1161499"/>
                </a:cubicBezTo>
                <a:cubicBezTo>
                  <a:pt x="465985" y="1223393"/>
                  <a:pt x="429924" y="1286109"/>
                  <a:pt x="397457" y="1349110"/>
                </a:cubicBezTo>
                <a:cubicBezTo>
                  <a:pt x="267923" y="1600508"/>
                  <a:pt x="195913" y="1856457"/>
                  <a:pt x="166481" y="2098020"/>
                </a:cubicBezTo>
                <a:cubicBezTo>
                  <a:pt x="176159" y="2087590"/>
                  <a:pt x="194407" y="2013496"/>
                  <a:pt x="218179" y="1952841"/>
                </a:cubicBezTo>
                <a:cubicBezTo>
                  <a:pt x="236617" y="1906740"/>
                  <a:pt x="260978" y="1856177"/>
                  <a:pt x="278259" y="1801875"/>
                </a:cubicBezTo>
                <a:cubicBezTo>
                  <a:pt x="288512" y="1773801"/>
                  <a:pt x="302524" y="1724004"/>
                  <a:pt x="319980" y="1669957"/>
                </a:cubicBezTo>
                <a:cubicBezTo>
                  <a:pt x="337260" y="1615655"/>
                  <a:pt x="360559" y="1557577"/>
                  <a:pt x="380819" y="1507593"/>
                </a:cubicBezTo>
                <a:cubicBezTo>
                  <a:pt x="443191" y="1365923"/>
                  <a:pt x="524519" y="1221293"/>
                  <a:pt x="623656" y="1087248"/>
                </a:cubicBezTo>
                <a:cubicBezTo>
                  <a:pt x="721697" y="954335"/>
                  <a:pt x="836668" y="830736"/>
                  <a:pt x="955791" y="725649"/>
                </a:cubicBezTo>
                <a:cubicBezTo>
                  <a:pt x="1038709" y="653422"/>
                  <a:pt x="1128454" y="585109"/>
                  <a:pt x="1225683" y="524380"/>
                </a:cubicBezTo>
                <a:cubicBezTo>
                  <a:pt x="1321389" y="464704"/>
                  <a:pt x="1424404" y="412358"/>
                  <a:pt x="1528184" y="370358"/>
                </a:cubicBezTo>
                <a:cubicBezTo>
                  <a:pt x="1552503" y="359949"/>
                  <a:pt x="1591489" y="345793"/>
                  <a:pt x="1637739" y="330749"/>
                </a:cubicBezTo>
                <a:cubicBezTo>
                  <a:pt x="1684241" y="315530"/>
                  <a:pt x="1736816" y="299871"/>
                  <a:pt x="1787569" y="288092"/>
                </a:cubicBezTo>
                <a:cubicBezTo>
                  <a:pt x="1885406" y="265195"/>
                  <a:pt x="1973169" y="254874"/>
                  <a:pt x="1966416" y="266284"/>
                </a:cubicBezTo>
                <a:cubicBezTo>
                  <a:pt x="1962110" y="275258"/>
                  <a:pt x="1921448" y="286444"/>
                  <a:pt x="1874287" y="297992"/>
                </a:cubicBezTo>
                <a:cubicBezTo>
                  <a:pt x="1828511" y="310461"/>
                  <a:pt x="1776812" y="327390"/>
                  <a:pt x="1752020" y="340376"/>
                </a:cubicBezTo>
                <a:cubicBezTo>
                  <a:pt x="1812760" y="321331"/>
                  <a:pt x="1885687" y="298751"/>
                  <a:pt x="1963565" y="280628"/>
                </a:cubicBezTo>
                <a:lnTo>
                  <a:pt x="1975692" y="278038"/>
                </a:lnTo>
                <a:close/>
                <a:moveTo>
                  <a:pt x="3451313" y="126239"/>
                </a:moveTo>
                <a:lnTo>
                  <a:pt x="3454166" y="126300"/>
                </a:lnTo>
                <a:cubicBezTo>
                  <a:pt x="3454166" y="126300"/>
                  <a:pt x="3454166" y="126300"/>
                  <a:pt x="3452116" y="126521"/>
                </a:cubicBezTo>
                <a:close/>
                <a:moveTo>
                  <a:pt x="3231727" y="113291"/>
                </a:moveTo>
                <a:lnTo>
                  <a:pt x="3237219" y="113907"/>
                </a:lnTo>
                <a:lnTo>
                  <a:pt x="3229302" y="113355"/>
                </a:lnTo>
                <a:close/>
                <a:moveTo>
                  <a:pt x="3266482" y="111616"/>
                </a:moveTo>
                <a:cubicBezTo>
                  <a:pt x="3322872" y="114872"/>
                  <a:pt x="3383704" y="117647"/>
                  <a:pt x="3440009" y="123331"/>
                </a:cubicBezTo>
                <a:cubicBezTo>
                  <a:pt x="3442514" y="124099"/>
                  <a:pt x="3444878" y="124362"/>
                  <a:pt x="3446946" y="124701"/>
                </a:cubicBezTo>
                <a:lnTo>
                  <a:pt x="3451313" y="126239"/>
                </a:lnTo>
                <a:lnTo>
                  <a:pt x="3429725" y="125781"/>
                </a:lnTo>
                <a:cubicBezTo>
                  <a:pt x="3421602" y="125835"/>
                  <a:pt x="3413510" y="126190"/>
                  <a:pt x="3405474" y="127057"/>
                </a:cubicBezTo>
                <a:cubicBezTo>
                  <a:pt x="3356009" y="120633"/>
                  <a:pt x="3304665" y="119257"/>
                  <a:pt x="3253321" y="117878"/>
                </a:cubicBezTo>
                <a:cubicBezTo>
                  <a:pt x="3250800" y="116940"/>
                  <a:pt x="3247196" y="115600"/>
                  <a:pt x="3243326" y="114591"/>
                </a:cubicBezTo>
                <a:lnTo>
                  <a:pt x="3237219" y="113907"/>
                </a:lnTo>
                <a:lnTo>
                  <a:pt x="3269391" y="116145"/>
                </a:lnTo>
                <a:cubicBezTo>
                  <a:pt x="3276231" y="115408"/>
                  <a:pt x="3271529" y="113493"/>
                  <a:pt x="3266482" y="111616"/>
                </a:cubicBezTo>
                <a:close/>
                <a:moveTo>
                  <a:pt x="2467949" y="87599"/>
                </a:moveTo>
                <a:lnTo>
                  <a:pt x="2426350" y="89858"/>
                </a:lnTo>
                <a:cubicBezTo>
                  <a:pt x="2371854" y="91186"/>
                  <a:pt x="2309031" y="95733"/>
                  <a:pt x="2252443" y="101671"/>
                </a:cubicBezTo>
                <a:lnTo>
                  <a:pt x="2238541" y="103303"/>
                </a:lnTo>
                <a:lnTo>
                  <a:pt x="2264969" y="101029"/>
                </a:lnTo>
                <a:cubicBezTo>
                  <a:pt x="2376937" y="93622"/>
                  <a:pt x="2432922" y="89917"/>
                  <a:pt x="2460912" y="88065"/>
                </a:cubicBezTo>
                <a:close/>
                <a:moveTo>
                  <a:pt x="2296827" y="0"/>
                </a:moveTo>
                <a:cubicBezTo>
                  <a:pt x="2357179" y="4847"/>
                  <a:pt x="2363358" y="11082"/>
                  <a:pt x="2336058" y="17173"/>
                </a:cubicBezTo>
                <a:cubicBezTo>
                  <a:pt x="2311080" y="23912"/>
                  <a:pt x="2253893" y="29631"/>
                  <a:pt x="2182295" y="38919"/>
                </a:cubicBezTo>
                <a:cubicBezTo>
                  <a:pt x="2112178" y="49811"/>
                  <a:pt x="2028314" y="63066"/>
                  <a:pt x="1951706" y="80312"/>
                </a:cubicBezTo>
                <a:cubicBezTo>
                  <a:pt x="1874924" y="97304"/>
                  <a:pt x="1805614" y="115888"/>
                  <a:pt x="1760636" y="130056"/>
                </a:cubicBezTo>
                <a:cubicBezTo>
                  <a:pt x="1880294" y="95848"/>
                  <a:pt x="1996477" y="74538"/>
                  <a:pt x="2106750" y="63683"/>
                </a:cubicBezTo>
                <a:cubicBezTo>
                  <a:pt x="2218328" y="54177"/>
                  <a:pt x="2323197" y="53424"/>
                  <a:pt x="2416853" y="58163"/>
                </a:cubicBezTo>
                <a:cubicBezTo>
                  <a:pt x="2488350" y="63944"/>
                  <a:pt x="2572571" y="72943"/>
                  <a:pt x="2563933" y="78905"/>
                </a:cubicBezTo>
                <a:cubicBezTo>
                  <a:pt x="2562156" y="80132"/>
                  <a:pt x="2557223" y="81169"/>
                  <a:pt x="2549684" y="82100"/>
                </a:cubicBezTo>
                <a:lnTo>
                  <a:pt x="2532461" y="83574"/>
                </a:lnTo>
                <a:lnTo>
                  <a:pt x="2545609" y="82777"/>
                </a:lnTo>
                <a:cubicBezTo>
                  <a:pt x="2564743" y="82184"/>
                  <a:pt x="2583904" y="81846"/>
                  <a:pt x="2602479" y="80880"/>
                </a:cubicBezTo>
                <a:cubicBezTo>
                  <a:pt x="2713662" y="75803"/>
                  <a:pt x="2713662" y="75803"/>
                  <a:pt x="2713662" y="75803"/>
                </a:cubicBezTo>
                <a:cubicBezTo>
                  <a:pt x="2787952" y="75052"/>
                  <a:pt x="2864080" y="68916"/>
                  <a:pt x="2938592" y="70217"/>
                </a:cubicBezTo>
                <a:cubicBezTo>
                  <a:pt x="2943636" y="72093"/>
                  <a:pt x="2953127" y="73490"/>
                  <a:pt x="2957794" y="75061"/>
                </a:cubicBezTo>
                <a:cubicBezTo>
                  <a:pt x="2911154" y="75596"/>
                  <a:pt x="2911154" y="75596"/>
                  <a:pt x="2911154" y="75596"/>
                </a:cubicBezTo>
                <a:cubicBezTo>
                  <a:pt x="2871695" y="75358"/>
                  <a:pt x="2832198" y="74776"/>
                  <a:pt x="2795009" y="76366"/>
                </a:cubicBezTo>
                <a:cubicBezTo>
                  <a:pt x="2787952" y="75052"/>
                  <a:pt x="2783505" y="75532"/>
                  <a:pt x="2776325" y="76307"/>
                </a:cubicBezTo>
                <a:cubicBezTo>
                  <a:pt x="2771620" y="74393"/>
                  <a:pt x="2769229" y="74651"/>
                  <a:pt x="2771879" y="76786"/>
                </a:cubicBezTo>
                <a:cubicBezTo>
                  <a:pt x="2688357" y="78532"/>
                  <a:pt x="2604531" y="80658"/>
                  <a:pt x="2521305" y="85140"/>
                </a:cubicBezTo>
                <a:cubicBezTo>
                  <a:pt x="2514466" y="85878"/>
                  <a:pt x="2533926" y="93114"/>
                  <a:pt x="2545551" y="91860"/>
                </a:cubicBezTo>
                <a:cubicBezTo>
                  <a:pt x="2635617" y="86643"/>
                  <a:pt x="2726198" y="86209"/>
                  <a:pt x="2814471" y="83605"/>
                </a:cubicBezTo>
                <a:cubicBezTo>
                  <a:pt x="2853967" y="84186"/>
                  <a:pt x="2896076" y="86559"/>
                  <a:pt x="2935879" y="86762"/>
                </a:cubicBezTo>
                <a:cubicBezTo>
                  <a:pt x="2978028" y="89477"/>
                  <a:pt x="3019880" y="89459"/>
                  <a:pt x="3059599" y="92091"/>
                </a:cubicBezTo>
                <a:cubicBezTo>
                  <a:pt x="2999023" y="91708"/>
                  <a:pt x="2938448" y="91326"/>
                  <a:pt x="2876042" y="93216"/>
                </a:cubicBezTo>
                <a:cubicBezTo>
                  <a:pt x="2869203" y="93953"/>
                  <a:pt x="2890715" y="100968"/>
                  <a:pt x="2900205" y="102366"/>
                </a:cubicBezTo>
                <a:cubicBezTo>
                  <a:pt x="2988254" y="97710"/>
                  <a:pt x="3072477" y="102457"/>
                  <a:pt x="3158097" y="97719"/>
                </a:cubicBezTo>
                <a:cubicBezTo>
                  <a:pt x="3164937" y="96980"/>
                  <a:pt x="3160234" y="95068"/>
                  <a:pt x="3152833" y="93792"/>
                </a:cubicBezTo>
                <a:cubicBezTo>
                  <a:pt x="3171518" y="93851"/>
                  <a:pt x="3192634" y="93994"/>
                  <a:pt x="3211273" y="96825"/>
                </a:cubicBezTo>
                <a:cubicBezTo>
                  <a:pt x="3202124" y="95391"/>
                  <a:pt x="3190497" y="96645"/>
                  <a:pt x="3181265" y="97642"/>
                </a:cubicBezTo>
                <a:cubicBezTo>
                  <a:pt x="3172034" y="98637"/>
                  <a:pt x="3181782" y="102426"/>
                  <a:pt x="3191235" y="103481"/>
                </a:cubicBezTo>
                <a:cubicBezTo>
                  <a:pt x="3104841" y="101042"/>
                  <a:pt x="3016828" y="106040"/>
                  <a:pt x="2928639" y="106215"/>
                </a:cubicBezTo>
                <a:cubicBezTo>
                  <a:pt x="2921800" y="106953"/>
                  <a:pt x="2943312" y="113969"/>
                  <a:pt x="2952801" y="115366"/>
                </a:cubicBezTo>
                <a:cubicBezTo>
                  <a:pt x="2969093" y="115684"/>
                  <a:pt x="2969093" y="115684"/>
                  <a:pt x="2969093" y="115684"/>
                </a:cubicBezTo>
                <a:cubicBezTo>
                  <a:pt x="3019957" y="112618"/>
                  <a:pt x="3071080" y="111946"/>
                  <a:pt x="3119771" y="111189"/>
                </a:cubicBezTo>
                <a:cubicBezTo>
                  <a:pt x="3145504" y="110834"/>
                  <a:pt x="3170543" y="110468"/>
                  <a:pt x="3195331" y="110992"/>
                </a:cubicBezTo>
                <a:lnTo>
                  <a:pt x="3229302" y="113355"/>
                </a:lnTo>
                <a:lnTo>
                  <a:pt x="3002010" y="119395"/>
                </a:lnTo>
                <a:cubicBezTo>
                  <a:pt x="2888260" y="119906"/>
                  <a:pt x="2888260" y="119906"/>
                  <a:pt x="2888260" y="119906"/>
                </a:cubicBezTo>
                <a:cubicBezTo>
                  <a:pt x="2850852" y="119446"/>
                  <a:pt x="2811613" y="121258"/>
                  <a:pt x="2774427" y="122849"/>
                </a:cubicBezTo>
                <a:cubicBezTo>
                  <a:pt x="2767588" y="123585"/>
                  <a:pt x="2787048" y="130824"/>
                  <a:pt x="2798330" y="129607"/>
                </a:cubicBezTo>
                <a:cubicBezTo>
                  <a:pt x="2828679" y="128753"/>
                  <a:pt x="2858649" y="127596"/>
                  <a:pt x="2888996" y="126743"/>
                </a:cubicBezTo>
                <a:cubicBezTo>
                  <a:pt x="2979580" y="126310"/>
                  <a:pt x="2979580" y="126310"/>
                  <a:pt x="2979580" y="126310"/>
                </a:cubicBezTo>
                <a:cubicBezTo>
                  <a:pt x="3040155" y="126692"/>
                  <a:pt x="3100509" y="125024"/>
                  <a:pt x="3160825" y="123014"/>
                </a:cubicBezTo>
                <a:cubicBezTo>
                  <a:pt x="3165528" y="124927"/>
                  <a:pt x="3170574" y="126803"/>
                  <a:pt x="3175020" y="126323"/>
                </a:cubicBezTo>
                <a:cubicBezTo>
                  <a:pt x="3191312" y="126641"/>
                  <a:pt x="3210034" y="127042"/>
                  <a:pt x="3226364" y="127702"/>
                </a:cubicBezTo>
                <a:cubicBezTo>
                  <a:pt x="3245086" y="128103"/>
                  <a:pt x="3261378" y="128420"/>
                  <a:pt x="3280358" y="131214"/>
                </a:cubicBezTo>
                <a:cubicBezTo>
                  <a:pt x="3280358" y="131214"/>
                  <a:pt x="3280358" y="131214"/>
                  <a:pt x="3283010" y="133348"/>
                </a:cubicBezTo>
                <a:cubicBezTo>
                  <a:pt x="3249752" y="129675"/>
                  <a:pt x="3214738" y="128955"/>
                  <a:pt x="3182337" y="130029"/>
                </a:cubicBezTo>
                <a:cubicBezTo>
                  <a:pt x="3180286" y="130251"/>
                  <a:pt x="3177892" y="130510"/>
                  <a:pt x="3175499" y="130767"/>
                </a:cubicBezTo>
                <a:cubicBezTo>
                  <a:pt x="3165786" y="127319"/>
                  <a:pt x="3156298" y="125922"/>
                  <a:pt x="3146806" y="124526"/>
                </a:cubicBezTo>
                <a:cubicBezTo>
                  <a:pt x="3132908" y="123951"/>
                  <a:pt x="3147322" y="129311"/>
                  <a:pt x="3154726" y="130588"/>
                </a:cubicBezTo>
                <a:cubicBezTo>
                  <a:pt x="3152589" y="133238"/>
                  <a:pt x="3174443" y="140218"/>
                  <a:pt x="3181282" y="139479"/>
                </a:cubicBezTo>
                <a:cubicBezTo>
                  <a:pt x="3222914" y="137410"/>
                  <a:pt x="3222914" y="137410"/>
                  <a:pt x="3222914" y="137410"/>
                </a:cubicBezTo>
                <a:cubicBezTo>
                  <a:pt x="3265025" y="139785"/>
                  <a:pt x="3265025" y="139785"/>
                  <a:pt x="3265025" y="139785"/>
                </a:cubicBezTo>
                <a:cubicBezTo>
                  <a:pt x="3293200" y="141240"/>
                  <a:pt x="3320814" y="140682"/>
                  <a:pt x="3349026" y="142481"/>
                </a:cubicBezTo>
                <a:cubicBezTo>
                  <a:pt x="3351419" y="142222"/>
                  <a:pt x="3351419" y="142222"/>
                  <a:pt x="3346374" y="140347"/>
                </a:cubicBezTo>
                <a:cubicBezTo>
                  <a:pt x="3351162" y="139830"/>
                  <a:pt x="3351162" y="139830"/>
                  <a:pt x="3351162" y="139830"/>
                </a:cubicBezTo>
                <a:cubicBezTo>
                  <a:pt x="3353471" y="142002"/>
                  <a:pt x="3368226" y="147325"/>
                  <a:pt x="3375322" y="148981"/>
                </a:cubicBezTo>
                <a:cubicBezTo>
                  <a:pt x="3433763" y="152014"/>
                  <a:pt x="3433763" y="152014"/>
                  <a:pt x="3433763" y="152014"/>
                </a:cubicBezTo>
                <a:cubicBezTo>
                  <a:pt x="3436158" y="151757"/>
                  <a:pt x="3435900" y="149363"/>
                  <a:pt x="3433506" y="149621"/>
                </a:cubicBezTo>
                <a:cubicBezTo>
                  <a:pt x="3473308" y="149824"/>
                  <a:pt x="3515418" y="152198"/>
                  <a:pt x="3555135" y="154829"/>
                </a:cubicBezTo>
                <a:cubicBezTo>
                  <a:pt x="3524567" y="153632"/>
                  <a:pt x="3492168" y="154706"/>
                  <a:pt x="3461939" y="153470"/>
                </a:cubicBezTo>
                <a:cubicBezTo>
                  <a:pt x="3459547" y="153728"/>
                  <a:pt x="3459805" y="156121"/>
                  <a:pt x="3462197" y="155863"/>
                </a:cubicBezTo>
                <a:cubicBezTo>
                  <a:pt x="3394267" y="151432"/>
                  <a:pt x="3324202" y="149653"/>
                  <a:pt x="3254136" y="147874"/>
                </a:cubicBezTo>
                <a:cubicBezTo>
                  <a:pt x="3186721" y="148229"/>
                  <a:pt x="3117173" y="151235"/>
                  <a:pt x="3047105" y="149456"/>
                </a:cubicBezTo>
                <a:cubicBezTo>
                  <a:pt x="3042662" y="149936"/>
                  <a:pt x="3052631" y="155776"/>
                  <a:pt x="3062119" y="157172"/>
                </a:cubicBezTo>
                <a:cubicBezTo>
                  <a:pt x="3017838" y="157108"/>
                  <a:pt x="2973812" y="159436"/>
                  <a:pt x="2929824" y="162105"/>
                </a:cubicBezTo>
                <a:cubicBezTo>
                  <a:pt x="2920333" y="160709"/>
                  <a:pt x="2944581" y="167431"/>
                  <a:pt x="2949284" y="169343"/>
                </a:cubicBezTo>
                <a:cubicBezTo>
                  <a:pt x="2973014" y="171279"/>
                  <a:pt x="2998797" y="172994"/>
                  <a:pt x="3022223" y="175308"/>
                </a:cubicBezTo>
                <a:cubicBezTo>
                  <a:pt x="3001106" y="175165"/>
                  <a:pt x="2980589" y="177378"/>
                  <a:pt x="2957339" y="179886"/>
                </a:cubicBezTo>
                <a:cubicBezTo>
                  <a:pt x="2950758" y="183016"/>
                  <a:pt x="2976799" y="187124"/>
                  <a:pt x="2981844" y="189000"/>
                </a:cubicBezTo>
                <a:lnTo>
                  <a:pt x="3002646" y="189409"/>
                </a:lnTo>
                <a:lnTo>
                  <a:pt x="2926989" y="189589"/>
                </a:lnTo>
                <a:cubicBezTo>
                  <a:pt x="2900290" y="189950"/>
                  <a:pt x="2873579" y="190650"/>
                  <a:pt x="2846895" y="191798"/>
                </a:cubicBezTo>
                <a:cubicBezTo>
                  <a:pt x="2838004" y="192758"/>
                  <a:pt x="2861909" y="199514"/>
                  <a:pt x="2866354" y="199035"/>
                </a:cubicBezTo>
                <a:cubicBezTo>
                  <a:pt x="2894788" y="202884"/>
                  <a:pt x="2923001" y="204683"/>
                  <a:pt x="2953229" y="205918"/>
                </a:cubicBezTo>
                <a:cubicBezTo>
                  <a:pt x="2874530" y="207491"/>
                  <a:pt x="2874530" y="207491"/>
                  <a:pt x="2874530" y="207491"/>
                </a:cubicBezTo>
                <a:cubicBezTo>
                  <a:pt x="2848628" y="207863"/>
                  <a:pt x="2823325" y="210593"/>
                  <a:pt x="2795749" y="211491"/>
                </a:cubicBezTo>
                <a:cubicBezTo>
                  <a:pt x="2788909" y="212231"/>
                  <a:pt x="2810421" y="219247"/>
                  <a:pt x="2817261" y="218508"/>
                </a:cubicBezTo>
                <a:cubicBezTo>
                  <a:pt x="2819653" y="218250"/>
                  <a:pt x="2819653" y="218250"/>
                  <a:pt x="2819653" y="218250"/>
                </a:cubicBezTo>
                <a:cubicBezTo>
                  <a:pt x="2857061" y="218710"/>
                  <a:pt x="2893907" y="217157"/>
                  <a:pt x="2931313" y="217618"/>
                </a:cubicBezTo>
                <a:cubicBezTo>
                  <a:pt x="2968501" y="216028"/>
                  <a:pt x="3005309" y="214132"/>
                  <a:pt x="3042754" y="214936"/>
                </a:cubicBezTo>
                <a:cubicBezTo>
                  <a:pt x="3051985" y="213939"/>
                  <a:pt x="3051985" y="213939"/>
                  <a:pt x="3051985" y="213939"/>
                </a:cubicBezTo>
                <a:cubicBezTo>
                  <a:pt x="3082214" y="215174"/>
                  <a:pt x="3082214" y="215174"/>
                  <a:pt x="3082214" y="215174"/>
                </a:cubicBezTo>
                <a:cubicBezTo>
                  <a:pt x="3084608" y="214916"/>
                  <a:pt x="3089051" y="214437"/>
                  <a:pt x="3091445" y="214178"/>
                </a:cubicBezTo>
                <a:cubicBezTo>
                  <a:pt x="3093839" y="213920"/>
                  <a:pt x="3098541" y="215833"/>
                  <a:pt x="3100936" y="215575"/>
                </a:cubicBezTo>
                <a:cubicBezTo>
                  <a:pt x="3138379" y="216378"/>
                  <a:pt x="3175446" y="216875"/>
                  <a:pt x="3212375" y="212893"/>
                </a:cubicBezTo>
                <a:cubicBezTo>
                  <a:pt x="3223918" y="214068"/>
                  <a:pt x="3235765" y="214864"/>
                  <a:pt x="3250041" y="215747"/>
                </a:cubicBezTo>
                <a:cubicBezTo>
                  <a:pt x="3185417" y="222716"/>
                  <a:pt x="3103845" y="220103"/>
                  <a:pt x="3041097" y="222030"/>
                </a:cubicBezTo>
                <a:cubicBezTo>
                  <a:pt x="3038703" y="222288"/>
                  <a:pt x="3038703" y="222288"/>
                  <a:pt x="3041356" y="224422"/>
                </a:cubicBezTo>
                <a:cubicBezTo>
                  <a:pt x="3020239" y="224279"/>
                  <a:pt x="2999465" y="224099"/>
                  <a:pt x="2978729" y="224260"/>
                </a:cubicBezTo>
                <a:cubicBezTo>
                  <a:pt x="2971290" y="222643"/>
                  <a:pt x="2990750" y="229880"/>
                  <a:pt x="3000239" y="231277"/>
                </a:cubicBezTo>
                <a:cubicBezTo>
                  <a:pt x="3030210" y="230120"/>
                  <a:pt x="3063210" y="231401"/>
                  <a:pt x="3095830" y="232378"/>
                </a:cubicBezTo>
                <a:lnTo>
                  <a:pt x="3098224" y="232120"/>
                </a:lnTo>
                <a:cubicBezTo>
                  <a:pt x="3125836" y="231563"/>
                  <a:pt x="3153792" y="230969"/>
                  <a:pt x="3181708" y="230032"/>
                </a:cubicBezTo>
                <a:cubicBezTo>
                  <a:pt x="3195644" y="230950"/>
                  <a:pt x="3209921" y="231830"/>
                  <a:pt x="3223598" y="230355"/>
                </a:cubicBezTo>
                <a:cubicBezTo>
                  <a:pt x="3265710" y="232729"/>
                  <a:pt x="3265710" y="232729"/>
                  <a:pt x="3265710" y="232729"/>
                </a:cubicBezTo>
                <a:cubicBezTo>
                  <a:pt x="3321755" y="236020"/>
                  <a:pt x="3377887" y="236881"/>
                  <a:pt x="3431799" y="242824"/>
                </a:cubicBezTo>
                <a:cubicBezTo>
                  <a:pt x="3406320" y="240731"/>
                  <a:pt x="3380796" y="241409"/>
                  <a:pt x="3357286" y="241525"/>
                </a:cubicBezTo>
                <a:cubicBezTo>
                  <a:pt x="3352841" y="242004"/>
                  <a:pt x="3355493" y="244138"/>
                  <a:pt x="3357765" y="245969"/>
                </a:cubicBezTo>
                <a:cubicBezTo>
                  <a:pt x="3334377" y="243995"/>
                  <a:pt x="3313603" y="243816"/>
                  <a:pt x="3290093" y="243931"/>
                </a:cubicBezTo>
                <a:cubicBezTo>
                  <a:pt x="3269098" y="241699"/>
                  <a:pt x="3247982" y="241557"/>
                  <a:pt x="3226905" y="241756"/>
                </a:cubicBezTo>
                <a:cubicBezTo>
                  <a:pt x="3208523" y="241318"/>
                  <a:pt x="3187666" y="243566"/>
                  <a:pt x="3166892" y="243387"/>
                </a:cubicBezTo>
                <a:cubicBezTo>
                  <a:pt x="3124695" y="243443"/>
                  <a:pt x="3083406" y="245475"/>
                  <a:pt x="3041432" y="247582"/>
                </a:cubicBezTo>
                <a:cubicBezTo>
                  <a:pt x="3036986" y="248063"/>
                  <a:pt x="3044342" y="252109"/>
                  <a:pt x="3053796" y="253165"/>
                </a:cubicBezTo>
                <a:cubicBezTo>
                  <a:pt x="3025877" y="254101"/>
                  <a:pt x="2998008" y="252266"/>
                  <a:pt x="2974276" y="250331"/>
                </a:cubicBezTo>
                <a:cubicBezTo>
                  <a:pt x="2957690" y="247277"/>
                  <a:pt x="2979544" y="254257"/>
                  <a:pt x="2986639" y="255913"/>
                </a:cubicBezTo>
                <a:cubicBezTo>
                  <a:pt x="2989033" y="255654"/>
                  <a:pt x="2991342" y="257826"/>
                  <a:pt x="2993736" y="257568"/>
                </a:cubicBezTo>
                <a:cubicBezTo>
                  <a:pt x="2991342" y="257826"/>
                  <a:pt x="3010802" y="265062"/>
                  <a:pt x="3017642" y="264325"/>
                </a:cubicBezTo>
                <a:cubicBezTo>
                  <a:pt x="3115884" y="267562"/>
                  <a:pt x="3215437" y="263741"/>
                  <a:pt x="3313460" y="264924"/>
                </a:cubicBezTo>
                <a:cubicBezTo>
                  <a:pt x="3315853" y="264665"/>
                  <a:pt x="3316110" y="267058"/>
                  <a:pt x="3318161" y="266837"/>
                </a:cubicBezTo>
                <a:cubicBezTo>
                  <a:pt x="3311323" y="267574"/>
                  <a:pt x="3304226" y="265920"/>
                  <a:pt x="3294994" y="266915"/>
                </a:cubicBezTo>
                <a:cubicBezTo>
                  <a:pt x="3288156" y="267653"/>
                  <a:pt x="3281059" y="265999"/>
                  <a:pt x="3273878" y="266773"/>
                </a:cubicBezTo>
                <a:cubicBezTo>
                  <a:pt x="3267041" y="267510"/>
                  <a:pt x="3274395" y="271559"/>
                  <a:pt x="3281796" y="272835"/>
                </a:cubicBezTo>
                <a:cubicBezTo>
                  <a:pt x="3263110" y="272776"/>
                  <a:pt x="3241995" y="272633"/>
                  <a:pt x="3223273" y="272231"/>
                </a:cubicBezTo>
                <a:cubicBezTo>
                  <a:pt x="3202498" y="272051"/>
                  <a:pt x="3183812" y="271993"/>
                  <a:pt x="3165091" y="271591"/>
                </a:cubicBezTo>
                <a:cubicBezTo>
                  <a:pt x="3158253" y="272328"/>
                  <a:pt x="3177710" y="279565"/>
                  <a:pt x="3184550" y="278827"/>
                </a:cubicBezTo>
                <a:cubicBezTo>
                  <a:pt x="3222217" y="281681"/>
                  <a:pt x="3259283" y="282180"/>
                  <a:pt x="3296949" y="285032"/>
                </a:cubicBezTo>
                <a:cubicBezTo>
                  <a:pt x="3332001" y="286092"/>
                  <a:pt x="3369065" y="286590"/>
                  <a:pt x="3406510" y="287393"/>
                </a:cubicBezTo>
                <a:cubicBezTo>
                  <a:pt x="3406768" y="289785"/>
                  <a:pt x="3418874" y="292975"/>
                  <a:pt x="3425969" y="294630"/>
                </a:cubicBezTo>
                <a:cubicBezTo>
                  <a:pt x="3381687" y="294565"/>
                  <a:pt x="3381687" y="294565"/>
                  <a:pt x="3381687" y="294565"/>
                </a:cubicBezTo>
                <a:cubicBezTo>
                  <a:pt x="3297464" y="289818"/>
                  <a:pt x="3213243" y="285069"/>
                  <a:pt x="3130152" y="294032"/>
                </a:cubicBezTo>
                <a:cubicBezTo>
                  <a:pt x="3123314" y="294768"/>
                  <a:pt x="3128322" y="296304"/>
                  <a:pt x="3133024" y="298217"/>
                </a:cubicBezTo>
                <a:cubicBezTo>
                  <a:pt x="3116696" y="297557"/>
                  <a:pt x="3098011" y="297498"/>
                  <a:pt x="3093566" y="297978"/>
                </a:cubicBezTo>
                <a:cubicBezTo>
                  <a:pt x="3083817" y="294188"/>
                  <a:pt x="3062480" y="291994"/>
                  <a:pt x="3079630" y="297060"/>
                </a:cubicBezTo>
                <a:cubicBezTo>
                  <a:pt x="3103756" y="305869"/>
                  <a:pt x="3150090" y="305712"/>
                  <a:pt x="3187499" y="306173"/>
                </a:cubicBezTo>
                <a:cubicBezTo>
                  <a:pt x="3202674" y="305748"/>
                  <a:pt x="3218425" y="305864"/>
                  <a:pt x="3234461" y="306209"/>
                </a:cubicBezTo>
                <a:lnTo>
                  <a:pt x="3282161" y="307588"/>
                </a:lnTo>
                <a:lnTo>
                  <a:pt x="3275185" y="308170"/>
                </a:lnTo>
                <a:cubicBezTo>
                  <a:pt x="3271435" y="308271"/>
                  <a:pt x="3267953" y="308043"/>
                  <a:pt x="3264405" y="307216"/>
                </a:cubicBezTo>
                <a:cubicBezTo>
                  <a:pt x="3252778" y="308468"/>
                  <a:pt x="3274630" y="315449"/>
                  <a:pt x="3277024" y="315190"/>
                </a:cubicBezTo>
                <a:cubicBezTo>
                  <a:pt x="3286515" y="316588"/>
                  <a:pt x="3296005" y="317985"/>
                  <a:pt x="3305118" y="319077"/>
                </a:cubicBezTo>
                <a:cubicBezTo>
                  <a:pt x="3277542" y="319976"/>
                  <a:pt x="3249330" y="318178"/>
                  <a:pt x="3221152" y="316722"/>
                </a:cubicBezTo>
                <a:cubicBezTo>
                  <a:pt x="3193541" y="317279"/>
                  <a:pt x="3163193" y="318132"/>
                  <a:pt x="3135274" y="319069"/>
                </a:cubicBezTo>
                <a:cubicBezTo>
                  <a:pt x="3126042" y="320064"/>
                  <a:pt x="3152302" y="326222"/>
                  <a:pt x="3157348" y="328098"/>
                </a:cubicBezTo>
                <a:cubicBezTo>
                  <a:pt x="3180773" y="330412"/>
                  <a:pt x="3206299" y="329734"/>
                  <a:pt x="3232118" y="331790"/>
                </a:cubicBezTo>
                <a:cubicBezTo>
                  <a:pt x="3255285" y="331712"/>
                  <a:pt x="3281067" y="333428"/>
                  <a:pt x="3306887" y="335484"/>
                </a:cubicBezTo>
                <a:cubicBezTo>
                  <a:pt x="3279274" y="336042"/>
                  <a:pt x="3251062" y="334244"/>
                  <a:pt x="3223143" y="335179"/>
                </a:cubicBezTo>
                <a:cubicBezTo>
                  <a:pt x="3221092" y="335400"/>
                  <a:pt x="3221092" y="335400"/>
                  <a:pt x="3218699" y="335659"/>
                </a:cubicBezTo>
                <a:cubicBezTo>
                  <a:pt x="3181512" y="337249"/>
                  <a:pt x="3181512" y="337249"/>
                  <a:pt x="3181512" y="337249"/>
                </a:cubicBezTo>
                <a:cubicBezTo>
                  <a:pt x="3169628" y="336110"/>
                  <a:pt x="3158344" y="337327"/>
                  <a:pt x="3144325" y="338839"/>
                </a:cubicBezTo>
                <a:cubicBezTo>
                  <a:pt x="3137227" y="337184"/>
                  <a:pt x="3159340" y="346556"/>
                  <a:pt x="3168571" y="345560"/>
                </a:cubicBezTo>
                <a:cubicBezTo>
                  <a:pt x="3207810" y="343749"/>
                  <a:pt x="3207810" y="343749"/>
                  <a:pt x="3207810" y="343749"/>
                </a:cubicBezTo>
                <a:cubicBezTo>
                  <a:pt x="3268386" y="344132"/>
                  <a:pt x="3326566" y="344772"/>
                  <a:pt x="3384012" y="338576"/>
                </a:cubicBezTo>
                <a:cubicBezTo>
                  <a:pt x="3391193" y="337802"/>
                  <a:pt x="3364894" y="331301"/>
                  <a:pt x="3362500" y="331561"/>
                </a:cubicBezTo>
                <a:cubicBezTo>
                  <a:pt x="3343557" y="329108"/>
                  <a:pt x="3343557" y="329108"/>
                  <a:pt x="3343557" y="329108"/>
                </a:cubicBezTo>
                <a:cubicBezTo>
                  <a:pt x="3373785" y="330343"/>
                  <a:pt x="3404391" y="331883"/>
                  <a:pt x="3437011" y="332861"/>
                </a:cubicBezTo>
                <a:cubicBezTo>
                  <a:pt x="3443850" y="332123"/>
                  <a:pt x="3422339" y="325107"/>
                  <a:pt x="3415279" y="323793"/>
                </a:cubicBezTo>
                <a:cubicBezTo>
                  <a:pt x="3384673" y="322253"/>
                  <a:pt x="3351795" y="318883"/>
                  <a:pt x="3318915" y="315514"/>
                </a:cubicBezTo>
                <a:cubicBezTo>
                  <a:pt x="3353930" y="316232"/>
                  <a:pt x="3389203" y="319343"/>
                  <a:pt x="3424254" y="320405"/>
                </a:cubicBezTo>
                <a:cubicBezTo>
                  <a:pt x="3438189" y="321322"/>
                  <a:pt x="3414283" y="314563"/>
                  <a:pt x="3406846" y="312945"/>
                </a:cubicBezTo>
                <a:cubicBezTo>
                  <a:pt x="3399748" y="311290"/>
                  <a:pt x="3395303" y="311769"/>
                  <a:pt x="3388207" y="310114"/>
                </a:cubicBezTo>
                <a:cubicBezTo>
                  <a:pt x="3395303" y="311769"/>
                  <a:pt x="3399748" y="311290"/>
                  <a:pt x="3404535" y="310774"/>
                </a:cubicBezTo>
                <a:cubicBezTo>
                  <a:pt x="3416077" y="311950"/>
                  <a:pt x="3404055" y="306331"/>
                  <a:pt x="3394566" y="304933"/>
                </a:cubicBezTo>
                <a:cubicBezTo>
                  <a:pt x="3403798" y="303937"/>
                  <a:pt x="3403798" y="303937"/>
                  <a:pt x="3403798" y="303937"/>
                </a:cubicBezTo>
                <a:cubicBezTo>
                  <a:pt x="3476174" y="307889"/>
                  <a:pt x="3476174" y="307889"/>
                  <a:pt x="3476174" y="307889"/>
                </a:cubicBezTo>
                <a:cubicBezTo>
                  <a:pt x="3469335" y="308626"/>
                  <a:pt x="3493459" y="317436"/>
                  <a:pt x="3498248" y="316919"/>
                </a:cubicBezTo>
                <a:cubicBezTo>
                  <a:pt x="3529692" y="318195"/>
                  <a:pt x="3561347" y="320659"/>
                  <a:pt x="3593075" y="323376"/>
                </a:cubicBezTo>
                <a:lnTo>
                  <a:pt x="3639886" y="327291"/>
                </a:lnTo>
                <a:lnTo>
                  <a:pt x="3638117" y="328586"/>
                </a:lnTo>
                <a:lnTo>
                  <a:pt x="3632759" y="331205"/>
                </a:lnTo>
                <a:lnTo>
                  <a:pt x="3552897" y="329698"/>
                </a:lnTo>
                <a:cubicBezTo>
                  <a:pt x="3511265" y="331767"/>
                  <a:pt x="3467360" y="332007"/>
                  <a:pt x="3427779" y="333857"/>
                </a:cubicBezTo>
                <a:cubicBezTo>
                  <a:pt x="3416496" y="335072"/>
                  <a:pt x="3440400" y="341830"/>
                  <a:pt x="3445104" y="343745"/>
                </a:cubicBezTo>
                <a:cubicBezTo>
                  <a:pt x="3464047" y="346197"/>
                  <a:pt x="3464047" y="346197"/>
                  <a:pt x="3464047" y="346197"/>
                </a:cubicBezTo>
                <a:cubicBezTo>
                  <a:pt x="3457208" y="346934"/>
                  <a:pt x="3447975" y="347930"/>
                  <a:pt x="3445842" y="350581"/>
                </a:cubicBezTo>
                <a:cubicBezTo>
                  <a:pt x="3441397" y="351060"/>
                  <a:pt x="3436608" y="351577"/>
                  <a:pt x="3434557" y="351797"/>
                </a:cubicBezTo>
                <a:cubicBezTo>
                  <a:pt x="3359704" y="350535"/>
                  <a:pt x="3283058" y="351886"/>
                  <a:pt x="3209026" y="355029"/>
                </a:cubicBezTo>
                <a:cubicBezTo>
                  <a:pt x="3199795" y="356025"/>
                  <a:pt x="3226093" y="362525"/>
                  <a:pt x="3230880" y="362008"/>
                </a:cubicBezTo>
                <a:cubicBezTo>
                  <a:pt x="3261401" y="365978"/>
                  <a:pt x="3292229" y="369569"/>
                  <a:pt x="3322457" y="370804"/>
                </a:cubicBezTo>
                <a:cubicBezTo>
                  <a:pt x="3320064" y="371064"/>
                  <a:pt x="3320322" y="373455"/>
                  <a:pt x="3318270" y="373677"/>
                </a:cubicBezTo>
                <a:cubicBezTo>
                  <a:pt x="3276076" y="373731"/>
                  <a:pt x="3234185" y="373410"/>
                  <a:pt x="3190759" y="378093"/>
                </a:cubicBezTo>
                <a:cubicBezTo>
                  <a:pt x="3181270" y="376696"/>
                  <a:pt x="3205174" y="383454"/>
                  <a:pt x="3212270" y="385110"/>
                </a:cubicBezTo>
                <a:cubicBezTo>
                  <a:pt x="3233608" y="387302"/>
                  <a:pt x="3254383" y="387483"/>
                  <a:pt x="3277772" y="389456"/>
                </a:cubicBezTo>
                <a:cubicBezTo>
                  <a:pt x="3269138" y="392808"/>
                  <a:pt x="3259909" y="393803"/>
                  <a:pt x="3250932" y="397192"/>
                </a:cubicBezTo>
                <a:cubicBezTo>
                  <a:pt x="3234604" y="396533"/>
                  <a:pt x="3234604" y="396533"/>
                  <a:pt x="3234604" y="396533"/>
                </a:cubicBezTo>
                <a:cubicBezTo>
                  <a:pt x="3231951" y="394398"/>
                  <a:pt x="3219847" y="391208"/>
                  <a:pt x="3212750" y="389553"/>
                </a:cubicBezTo>
                <a:cubicBezTo>
                  <a:pt x="3166710" y="392443"/>
                  <a:pt x="3122426" y="392380"/>
                  <a:pt x="3078661" y="397100"/>
                </a:cubicBezTo>
                <a:cubicBezTo>
                  <a:pt x="3069427" y="398096"/>
                  <a:pt x="3091279" y="405074"/>
                  <a:pt x="3093332" y="404853"/>
                </a:cubicBezTo>
                <a:lnTo>
                  <a:pt x="3085553" y="405692"/>
                </a:lnTo>
                <a:cubicBezTo>
                  <a:pt x="3084100" y="405849"/>
                  <a:pt x="3084100" y="405849"/>
                  <a:pt x="3084100" y="405849"/>
                </a:cubicBezTo>
                <a:cubicBezTo>
                  <a:pt x="3079655" y="406329"/>
                  <a:pt x="3079655" y="406329"/>
                  <a:pt x="3082307" y="408463"/>
                </a:cubicBezTo>
                <a:cubicBezTo>
                  <a:pt x="3042468" y="407918"/>
                  <a:pt x="3003007" y="407680"/>
                  <a:pt x="2961377" y="409749"/>
                </a:cubicBezTo>
                <a:cubicBezTo>
                  <a:pt x="2954317" y="408436"/>
                  <a:pt x="2971125" y="413539"/>
                  <a:pt x="2973397" y="415369"/>
                </a:cubicBezTo>
                <a:cubicBezTo>
                  <a:pt x="2997388" y="419697"/>
                  <a:pt x="3023464" y="424146"/>
                  <a:pt x="3053691" y="425381"/>
                </a:cubicBezTo>
                <a:cubicBezTo>
                  <a:pt x="3009187" y="423266"/>
                  <a:pt x="2965245" y="423163"/>
                  <a:pt x="2921256" y="425833"/>
                </a:cubicBezTo>
                <a:cubicBezTo>
                  <a:pt x="2923872" y="427626"/>
                  <a:pt x="2938322" y="433330"/>
                  <a:pt x="2942768" y="432851"/>
                </a:cubicBezTo>
                <a:cubicBezTo>
                  <a:pt x="3018101" y="438556"/>
                  <a:pt x="3095261" y="441991"/>
                  <a:pt x="3171909" y="440641"/>
                </a:cubicBezTo>
                <a:cubicBezTo>
                  <a:pt x="3172167" y="443032"/>
                  <a:pt x="3181535" y="446518"/>
                  <a:pt x="3191026" y="447915"/>
                </a:cubicBezTo>
                <a:cubicBezTo>
                  <a:pt x="3144691" y="448071"/>
                  <a:pt x="3097793" y="446213"/>
                  <a:pt x="3054027" y="450933"/>
                </a:cubicBezTo>
                <a:cubicBezTo>
                  <a:pt x="3065909" y="452072"/>
                  <a:pt x="3075142" y="451078"/>
                  <a:pt x="3084375" y="450081"/>
                </a:cubicBezTo>
                <a:cubicBezTo>
                  <a:pt x="3063516" y="452330"/>
                  <a:pt x="3040607" y="454801"/>
                  <a:pt x="3017696" y="457272"/>
                </a:cubicBezTo>
                <a:cubicBezTo>
                  <a:pt x="3022400" y="459187"/>
                  <a:pt x="3036899" y="462118"/>
                  <a:pt x="3041602" y="464032"/>
                </a:cubicBezTo>
                <a:cubicBezTo>
                  <a:pt x="3046046" y="463552"/>
                  <a:pt x="3050835" y="463036"/>
                  <a:pt x="3055537" y="464949"/>
                </a:cubicBezTo>
                <a:cubicBezTo>
                  <a:pt x="3037415" y="466904"/>
                  <a:pt x="3037415" y="466904"/>
                  <a:pt x="3037415" y="466904"/>
                </a:cubicBezTo>
                <a:cubicBezTo>
                  <a:pt x="3072430" y="467622"/>
                  <a:pt x="3109275" y="466068"/>
                  <a:pt x="3146682" y="466529"/>
                </a:cubicBezTo>
                <a:cubicBezTo>
                  <a:pt x="3139843" y="467267"/>
                  <a:pt x="3133005" y="468003"/>
                  <a:pt x="3125824" y="468779"/>
                </a:cubicBezTo>
                <a:cubicBezTo>
                  <a:pt x="3172243" y="466193"/>
                  <a:pt x="3218542" y="465695"/>
                  <a:pt x="3262825" y="465760"/>
                </a:cubicBezTo>
                <a:lnTo>
                  <a:pt x="3265218" y="465501"/>
                </a:lnTo>
                <a:lnTo>
                  <a:pt x="3268726" y="466855"/>
                </a:lnTo>
                <a:lnTo>
                  <a:pt x="3264627" y="471041"/>
                </a:lnTo>
                <a:cubicBezTo>
                  <a:pt x="3258835" y="474591"/>
                  <a:pt x="3248081" y="473020"/>
                  <a:pt x="3239594" y="473976"/>
                </a:cubicBezTo>
                <a:cubicBezTo>
                  <a:pt x="3235381" y="475741"/>
                  <a:pt x="3230825" y="479104"/>
                  <a:pt x="3225993" y="482106"/>
                </a:cubicBezTo>
                <a:lnTo>
                  <a:pt x="3213945" y="486815"/>
                </a:lnTo>
                <a:lnTo>
                  <a:pt x="3206854" y="485628"/>
                </a:lnTo>
                <a:cubicBezTo>
                  <a:pt x="3192956" y="485052"/>
                  <a:pt x="3181331" y="486306"/>
                  <a:pt x="3167394" y="485389"/>
                </a:cubicBezTo>
                <a:cubicBezTo>
                  <a:pt x="3167394" y="485389"/>
                  <a:pt x="3167394" y="485389"/>
                  <a:pt x="3165000" y="485647"/>
                </a:cubicBezTo>
                <a:cubicBezTo>
                  <a:pt x="3139698" y="488376"/>
                  <a:pt x="3112003" y="491363"/>
                  <a:pt x="3086700" y="494092"/>
                </a:cubicBezTo>
                <a:lnTo>
                  <a:pt x="3191099" y="493001"/>
                </a:lnTo>
                <a:lnTo>
                  <a:pt x="3187676" y="495507"/>
                </a:lnTo>
                <a:cubicBezTo>
                  <a:pt x="3183858" y="498336"/>
                  <a:pt x="3180118" y="500628"/>
                  <a:pt x="3175849" y="501285"/>
                </a:cubicBezTo>
                <a:cubicBezTo>
                  <a:pt x="3170372" y="502683"/>
                  <a:pt x="3162512" y="499338"/>
                  <a:pt x="3157037" y="500735"/>
                </a:cubicBezTo>
                <a:cubicBezTo>
                  <a:pt x="3155588" y="501621"/>
                  <a:pt x="3153864" y="503659"/>
                  <a:pt x="3152137" y="505695"/>
                </a:cubicBezTo>
                <a:lnTo>
                  <a:pt x="3148801" y="509073"/>
                </a:lnTo>
                <a:lnTo>
                  <a:pt x="3134592" y="505180"/>
                </a:lnTo>
                <a:cubicBezTo>
                  <a:pt x="3071623" y="505055"/>
                  <a:pt x="3071623" y="505055"/>
                  <a:pt x="3071623" y="505055"/>
                </a:cubicBezTo>
                <a:cubicBezTo>
                  <a:pt x="3030249" y="509517"/>
                  <a:pt x="3030249" y="509517"/>
                  <a:pt x="3030249" y="509517"/>
                </a:cubicBezTo>
                <a:lnTo>
                  <a:pt x="3027856" y="509774"/>
                </a:lnTo>
                <a:cubicBezTo>
                  <a:pt x="3037309" y="510831"/>
                  <a:pt x="3037309" y="510831"/>
                  <a:pt x="3037309" y="510831"/>
                </a:cubicBezTo>
                <a:cubicBezTo>
                  <a:pt x="3021017" y="510513"/>
                  <a:pt x="3002553" y="512504"/>
                  <a:pt x="2984088" y="514496"/>
                </a:cubicBezTo>
                <a:cubicBezTo>
                  <a:pt x="2977250" y="515234"/>
                  <a:pt x="2986962" y="518681"/>
                  <a:pt x="2996451" y="520079"/>
                </a:cubicBezTo>
                <a:cubicBezTo>
                  <a:pt x="3019841" y="522051"/>
                  <a:pt x="3043350" y="521936"/>
                  <a:pt x="3064124" y="522116"/>
                </a:cubicBezTo>
                <a:cubicBezTo>
                  <a:pt x="3068910" y="521600"/>
                  <a:pt x="3070963" y="521379"/>
                  <a:pt x="3073356" y="521119"/>
                </a:cubicBezTo>
                <a:cubicBezTo>
                  <a:pt x="3075972" y="522913"/>
                  <a:pt x="3078365" y="522654"/>
                  <a:pt x="3080418" y="522433"/>
                </a:cubicBezTo>
                <a:cubicBezTo>
                  <a:pt x="3078365" y="522654"/>
                  <a:pt x="3075972" y="522913"/>
                  <a:pt x="3071184" y="523430"/>
                </a:cubicBezTo>
                <a:cubicBezTo>
                  <a:pt x="3069132" y="523650"/>
                  <a:pt x="3066995" y="526301"/>
                  <a:pt x="3064604" y="526559"/>
                </a:cubicBezTo>
                <a:cubicBezTo>
                  <a:pt x="3041694" y="529029"/>
                  <a:pt x="3020836" y="531279"/>
                  <a:pt x="2997926" y="533752"/>
                </a:cubicBezTo>
                <a:cubicBezTo>
                  <a:pt x="3016907" y="536545"/>
                  <a:pt x="3035593" y="536604"/>
                  <a:pt x="3053974" y="537042"/>
                </a:cubicBezTo>
                <a:cubicBezTo>
                  <a:pt x="3031063" y="539513"/>
                  <a:pt x="3007897" y="539592"/>
                  <a:pt x="2984765" y="540012"/>
                </a:cubicBezTo>
                <a:cubicBezTo>
                  <a:pt x="2989432" y="541583"/>
                  <a:pt x="2996528" y="543239"/>
                  <a:pt x="2998922" y="542981"/>
                </a:cubicBezTo>
                <a:cubicBezTo>
                  <a:pt x="3015252" y="543639"/>
                  <a:pt x="3015252" y="543639"/>
                  <a:pt x="3015252" y="543639"/>
                </a:cubicBezTo>
                <a:cubicBezTo>
                  <a:pt x="2987554" y="546628"/>
                  <a:pt x="2962251" y="549356"/>
                  <a:pt x="2937291" y="552048"/>
                </a:cubicBezTo>
                <a:cubicBezTo>
                  <a:pt x="2944129" y="551311"/>
                  <a:pt x="2953583" y="552366"/>
                  <a:pt x="2960421" y="551627"/>
                </a:cubicBezTo>
                <a:cubicBezTo>
                  <a:pt x="2962473" y="551407"/>
                  <a:pt x="2967517" y="553283"/>
                  <a:pt x="2969911" y="553026"/>
                </a:cubicBezTo>
                <a:cubicBezTo>
                  <a:pt x="2981196" y="551808"/>
                  <a:pt x="2990686" y="553205"/>
                  <a:pt x="3002310" y="551951"/>
                </a:cubicBezTo>
                <a:cubicBezTo>
                  <a:pt x="2990686" y="553205"/>
                  <a:pt x="2990686" y="553205"/>
                  <a:pt x="2990686" y="553205"/>
                </a:cubicBezTo>
                <a:cubicBezTo>
                  <a:pt x="2983762" y="553952"/>
                  <a:pt x="2996823" y="557794"/>
                  <a:pt x="3005807" y="559451"/>
                </a:cubicBezTo>
                <a:lnTo>
                  <a:pt x="3007061" y="559589"/>
                </a:lnTo>
                <a:lnTo>
                  <a:pt x="3002744" y="562884"/>
                </a:lnTo>
                <a:cubicBezTo>
                  <a:pt x="2999307" y="565357"/>
                  <a:pt x="2995719" y="567740"/>
                  <a:pt x="2992686" y="569322"/>
                </a:cubicBezTo>
                <a:lnTo>
                  <a:pt x="2987231" y="570652"/>
                </a:lnTo>
                <a:lnTo>
                  <a:pt x="2986063" y="570727"/>
                </a:lnTo>
                <a:lnTo>
                  <a:pt x="2988509" y="564832"/>
                </a:lnTo>
                <a:cubicBezTo>
                  <a:pt x="2990489" y="562558"/>
                  <a:pt x="2992752" y="560600"/>
                  <a:pt x="2992752" y="560600"/>
                </a:cubicBezTo>
                <a:cubicBezTo>
                  <a:pt x="2984694" y="561621"/>
                  <a:pt x="2986908" y="564507"/>
                  <a:pt x="2977792" y="569767"/>
                </a:cubicBezTo>
                <a:cubicBezTo>
                  <a:pt x="2972316" y="571164"/>
                  <a:pt x="2967154" y="570411"/>
                  <a:pt x="2961195" y="572103"/>
                </a:cubicBezTo>
                <a:lnTo>
                  <a:pt x="2960638" y="572377"/>
                </a:lnTo>
                <a:lnTo>
                  <a:pt x="2911806" y="575544"/>
                </a:lnTo>
                <a:cubicBezTo>
                  <a:pt x="2906799" y="574010"/>
                  <a:pt x="2899959" y="574748"/>
                  <a:pt x="2892862" y="573092"/>
                </a:cubicBezTo>
                <a:cubicBezTo>
                  <a:pt x="2879184" y="574567"/>
                  <a:pt x="2862773" y="576339"/>
                  <a:pt x="2849096" y="577812"/>
                </a:cubicBezTo>
                <a:cubicBezTo>
                  <a:pt x="2846443" y="575678"/>
                  <a:pt x="2844391" y="575900"/>
                  <a:pt x="2841741" y="573765"/>
                </a:cubicBezTo>
                <a:lnTo>
                  <a:pt x="2853366" y="572512"/>
                </a:lnTo>
                <a:cubicBezTo>
                  <a:pt x="2855418" y="572289"/>
                  <a:pt x="2857811" y="572032"/>
                  <a:pt x="2857811" y="572032"/>
                </a:cubicBezTo>
                <a:lnTo>
                  <a:pt x="2871488" y="570557"/>
                </a:lnTo>
                <a:cubicBezTo>
                  <a:pt x="2885508" y="569045"/>
                  <a:pt x="2894739" y="568049"/>
                  <a:pt x="2898964" y="565517"/>
                </a:cubicBezTo>
                <a:cubicBezTo>
                  <a:pt x="2903750" y="565002"/>
                  <a:pt x="2908417" y="566573"/>
                  <a:pt x="2910811" y="566315"/>
                </a:cubicBezTo>
                <a:cubicBezTo>
                  <a:pt x="2917649" y="565578"/>
                  <a:pt x="2927139" y="566975"/>
                  <a:pt x="2936371" y="565980"/>
                </a:cubicBezTo>
                <a:cubicBezTo>
                  <a:pt x="2938506" y="563328"/>
                  <a:pt x="2921357" y="558261"/>
                  <a:pt x="2912465" y="559221"/>
                </a:cubicBezTo>
                <a:cubicBezTo>
                  <a:pt x="2866048" y="561806"/>
                  <a:pt x="2822058" y="564476"/>
                  <a:pt x="2778513" y="571249"/>
                </a:cubicBezTo>
                <a:cubicBezTo>
                  <a:pt x="2771675" y="571985"/>
                  <a:pt x="2786126" y="577688"/>
                  <a:pt x="2793527" y="578966"/>
                </a:cubicBezTo>
                <a:cubicBezTo>
                  <a:pt x="2770054" y="579422"/>
                  <a:pt x="2744752" y="582151"/>
                  <a:pt x="2722064" y="586673"/>
                </a:cubicBezTo>
                <a:cubicBezTo>
                  <a:pt x="2716936" y="587226"/>
                  <a:pt x="2729098" y="591166"/>
                  <a:pt x="2737520" y="592884"/>
                </a:cubicBezTo>
                <a:lnTo>
                  <a:pt x="2743221" y="593569"/>
                </a:lnTo>
                <a:lnTo>
                  <a:pt x="2735683" y="594281"/>
                </a:lnTo>
                <a:cubicBezTo>
                  <a:pt x="2729329" y="594707"/>
                  <a:pt x="2722949" y="594876"/>
                  <a:pt x="2716000" y="594589"/>
                </a:cubicBezTo>
                <a:cubicBezTo>
                  <a:pt x="2720666" y="596160"/>
                  <a:pt x="2728105" y="597778"/>
                  <a:pt x="2732808" y="599692"/>
                </a:cubicBezTo>
                <a:cubicBezTo>
                  <a:pt x="2691433" y="604154"/>
                  <a:pt x="2691433" y="604154"/>
                  <a:pt x="2691433" y="604154"/>
                </a:cubicBezTo>
                <a:cubicBezTo>
                  <a:pt x="2667199" y="605557"/>
                  <a:pt x="2643476" y="606906"/>
                  <a:pt x="2620087" y="608521"/>
                </a:cubicBezTo>
                <a:lnTo>
                  <a:pt x="2558358" y="613833"/>
                </a:lnTo>
                <a:lnTo>
                  <a:pt x="2557564" y="613752"/>
                </a:lnTo>
                <a:cubicBezTo>
                  <a:pt x="2557564" y="613752"/>
                  <a:pt x="2557564" y="613752"/>
                  <a:pt x="2555171" y="614009"/>
                </a:cubicBezTo>
                <a:cubicBezTo>
                  <a:pt x="2555171" y="614009"/>
                  <a:pt x="2552776" y="614268"/>
                  <a:pt x="2550725" y="614490"/>
                </a:cubicBezTo>
                <a:lnTo>
                  <a:pt x="2558358" y="613833"/>
                </a:lnTo>
                <a:lnTo>
                  <a:pt x="2567663" y="614780"/>
                </a:lnTo>
                <a:cubicBezTo>
                  <a:pt x="2569105" y="614928"/>
                  <a:pt x="2569105" y="614928"/>
                  <a:pt x="2569105" y="614928"/>
                </a:cubicBezTo>
                <a:cubicBezTo>
                  <a:pt x="2559615" y="613531"/>
                  <a:pt x="2550725" y="614490"/>
                  <a:pt x="2541751" y="617878"/>
                </a:cubicBezTo>
                <a:cubicBezTo>
                  <a:pt x="2534912" y="618615"/>
                  <a:pt x="2544061" y="620050"/>
                  <a:pt x="2551499" y="621667"/>
                </a:cubicBezTo>
                <a:cubicBezTo>
                  <a:pt x="2530643" y="623917"/>
                  <a:pt x="2507732" y="626389"/>
                  <a:pt x="2487096" y="630689"/>
                </a:cubicBezTo>
                <a:cubicBezTo>
                  <a:pt x="2480257" y="631426"/>
                  <a:pt x="2489747" y="632823"/>
                  <a:pt x="2499239" y="634220"/>
                </a:cubicBezTo>
                <a:cubicBezTo>
                  <a:pt x="2462308" y="638204"/>
                  <a:pt x="2462308" y="638204"/>
                  <a:pt x="2462308" y="638204"/>
                </a:cubicBezTo>
                <a:cubicBezTo>
                  <a:pt x="2459915" y="638461"/>
                  <a:pt x="2459915" y="638461"/>
                  <a:pt x="2462530" y="640253"/>
                </a:cubicBezTo>
                <a:cubicBezTo>
                  <a:pt x="2478602" y="638521"/>
                  <a:pt x="2492621" y="637008"/>
                  <a:pt x="2508690" y="635275"/>
                </a:cubicBezTo>
                <a:cubicBezTo>
                  <a:pt x="2538438" y="632067"/>
                  <a:pt x="2568529" y="628821"/>
                  <a:pt x="2598277" y="625613"/>
                </a:cubicBezTo>
                <a:cubicBezTo>
                  <a:pt x="2603322" y="627488"/>
                  <a:pt x="2603322" y="627488"/>
                  <a:pt x="2603322" y="627488"/>
                </a:cubicBezTo>
                <a:cubicBezTo>
                  <a:pt x="2596142" y="628264"/>
                  <a:pt x="2586909" y="629260"/>
                  <a:pt x="2580071" y="629998"/>
                </a:cubicBezTo>
                <a:cubicBezTo>
                  <a:pt x="2570838" y="630994"/>
                  <a:pt x="2592434" y="635580"/>
                  <a:pt x="2594827" y="635321"/>
                </a:cubicBezTo>
                <a:cubicBezTo>
                  <a:pt x="2604318" y="636719"/>
                  <a:pt x="2613550" y="635722"/>
                  <a:pt x="2620645" y="637378"/>
                </a:cubicBezTo>
                <a:cubicBezTo>
                  <a:pt x="2595086" y="637714"/>
                  <a:pt x="2567390" y="640701"/>
                  <a:pt x="2542086" y="643431"/>
                </a:cubicBezTo>
                <a:cubicBezTo>
                  <a:pt x="2514390" y="646417"/>
                  <a:pt x="2489086" y="649147"/>
                  <a:pt x="2461648" y="654527"/>
                </a:cubicBezTo>
                <a:cubicBezTo>
                  <a:pt x="2452758" y="655486"/>
                  <a:pt x="2476405" y="659851"/>
                  <a:pt x="2480850" y="659372"/>
                </a:cubicBezTo>
                <a:cubicBezTo>
                  <a:pt x="2504358" y="659257"/>
                  <a:pt x="2529663" y="656527"/>
                  <a:pt x="2552830" y="656449"/>
                </a:cubicBezTo>
                <a:cubicBezTo>
                  <a:pt x="2575740" y="653979"/>
                  <a:pt x="2601264" y="653300"/>
                  <a:pt x="2624173" y="650830"/>
                </a:cubicBezTo>
                <a:cubicBezTo>
                  <a:pt x="2598870" y="653559"/>
                  <a:pt x="2571516" y="656509"/>
                  <a:pt x="2546213" y="659237"/>
                </a:cubicBezTo>
                <a:cubicBezTo>
                  <a:pt x="2543819" y="659496"/>
                  <a:pt x="2541425" y="659754"/>
                  <a:pt x="2541425" y="659754"/>
                </a:cubicBezTo>
                <a:cubicBezTo>
                  <a:pt x="2505096" y="666093"/>
                  <a:pt x="2505096" y="666093"/>
                  <a:pt x="2505096" y="666093"/>
                </a:cubicBezTo>
                <a:cubicBezTo>
                  <a:pt x="2495864" y="667089"/>
                  <a:pt x="2484496" y="670735"/>
                  <a:pt x="2472871" y="671989"/>
                </a:cubicBezTo>
                <a:cubicBezTo>
                  <a:pt x="2466032" y="672727"/>
                  <a:pt x="2485235" y="677572"/>
                  <a:pt x="2494467" y="676576"/>
                </a:cubicBezTo>
                <a:cubicBezTo>
                  <a:pt x="2531137" y="670200"/>
                  <a:pt x="2531137" y="670200"/>
                  <a:pt x="2531137" y="670200"/>
                </a:cubicBezTo>
                <a:cubicBezTo>
                  <a:pt x="2588581" y="664003"/>
                  <a:pt x="2643891" y="660460"/>
                  <a:pt x="2698545" y="647649"/>
                </a:cubicBezTo>
                <a:cubicBezTo>
                  <a:pt x="2703675" y="647096"/>
                  <a:pt x="2690310" y="644648"/>
                  <a:pt x="2681178" y="642666"/>
                </a:cubicBezTo>
                <a:lnTo>
                  <a:pt x="2675625" y="641263"/>
                </a:lnTo>
                <a:lnTo>
                  <a:pt x="2702255" y="639122"/>
                </a:lnTo>
                <a:cubicBezTo>
                  <a:pt x="2716723" y="638168"/>
                  <a:pt x="2731148" y="637216"/>
                  <a:pt x="2746022" y="635613"/>
                </a:cubicBezTo>
                <a:cubicBezTo>
                  <a:pt x="2755252" y="634617"/>
                  <a:pt x="2731571" y="629910"/>
                  <a:pt x="2726561" y="628376"/>
                </a:cubicBezTo>
                <a:cubicBezTo>
                  <a:pt x="2696555" y="629191"/>
                  <a:pt x="2663814" y="630301"/>
                  <a:pt x="2633809" y="631116"/>
                </a:cubicBezTo>
                <a:cubicBezTo>
                  <a:pt x="2668344" y="627392"/>
                  <a:pt x="2700743" y="626318"/>
                  <a:pt x="2733143" y="625245"/>
                </a:cubicBezTo>
                <a:cubicBezTo>
                  <a:pt x="2747161" y="623732"/>
                  <a:pt x="2723171" y="619403"/>
                  <a:pt x="2716075" y="617749"/>
                </a:cubicBezTo>
                <a:lnTo>
                  <a:pt x="2711630" y="618227"/>
                </a:lnTo>
                <a:cubicBezTo>
                  <a:pt x="2708978" y="616093"/>
                  <a:pt x="2704276" y="614180"/>
                  <a:pt x="2699490" y="614696"/>
                </a:cubicBezTo>
                <a:cubicBezTo>
                  <a:pt x="2704276" y="614180"/>
                  <a:pt x="2706326" y="613960"/>
                  <a:pt x="2711115" y="613442"/>
                </a:cubicBezTo>
                <a:cubicBezTo>
                  <a:pt x="2708721" y="613702"/>
                  <a:pt x="2706106" y="611909"/>
                  <a:pt x="2704054" y="612129"/>
                </a:cubicBezTo>
                <a:cubicBezTo>
                  <a:pt x="2713287" y="611133"/>
                  <a:pt x="2713287" y="611133"/>
                  <a:pt x="2713287" y="611133"/>
                </a:cubicBezTo>
                <a:cubicBezTo>
                  <a:pt x="2782236" y="605772"/>
                  <a:pt x="2782236" y="605772"/>
                  <a:pt x="2782236" y="605772"/>
                </a:cubicBezTo>
                <a:cubicBezTo>
                  <a:pt x="2778049" y="608644"/>
                  <a:pt x="2782752" y="610558"/>
                  <a:pt x="2789850" y="612213"/>
                </a:cubicBezTo>
                <a:cubicBezTo>
                  <a:pt x="2806263" y="610442"/>
                  <a:pt x="2822555" y="610759"/>
                  <a:pt x="2838626" y="609027"/>
                </a:cubicBezTo>
                <a:cubicBezTo>
                  <a:pt x="2841018" y="608768"/>
                  <a:pt x="2841276" y="611160"/>
                  <a:pt x="2843329" y="610938"/>
                </a:cubicBezTo>
                <a:cubicBezTo>
                  <a:pt x="2832044" y="612157"/>
                  <a:pt x="2820160" y="611018"/>
                  <a:pt x="2810929" y="612013"/>
                </a:cubicBezTo>
                <a:lnTo>
                  <a:pt x="2887221" y="609995"/>
                </a:lnTo>
                <a:lnTo>
                  <a:pt x="2884495" y="612901"/>
                </a:lnTo>
                <a:cubicBezTo>
                  <a:pt x="2881916" y="612524"/>
                  <a:pt x="2871159" y="610953"/>
                  <a:pt x="2870845" y="613105"/>
                </a:cubicBezTo>
                <a:cubicBezTo>
                  <a:pt x="2871569" y="612661"/>
                  <a:pt x="2871344" y="614208"/>
                  <a:pt x="2870519" y="616696"/>
                </a:cubicBezTo>
                <a:lnTo>
                  <a:pt x="2869161" y="619910"/>
                </a:lnTo>
                <a:lnTo>
                  <a:pt x="2863976" y="620469"/>
                </a:lnTo>
                <a:lnTo>
                  <a:pt x="2865368" y="614501"/>
                </a:lnTo>
                <a:lnTo>
                  <a:pt x="2860092" y="620889"/>
                </a:lnTo>
                <a:lnTo>
                  <a:pt x="2856208" y="621307"/>
                </a:lnTo>
                <a:cubicBezTo>
                  <a:pt x="2817227" y="625512"/>
                  <a:pt x="2775769" y="632404"/>
                  <a:pt x="2737011" y="638658"/>
                </a:cubicBezTo>
                <a:cubicBezTo>
                  <a:pt x="2727779" y="639655"/>
                  <a:pt x="2751425" y="644021"/>
                  <a:pt x="2753819" y="643762"/>
                </a:cubicBezTo>
                <a:cubicBezTo>
                  <a:pt x="2775193" y="646297"/>
                  <a:pt x="2775193" y="646297"/>
                  <a:pt x="2775193" y="646297"/>
                </a:cubicBezTo>
                <a:cubicBezTo>
                  <a:pt x="2765960" y="647294"/>
                  <a:pt x="2759342" y="650082"/>
                  <a:pt x="2756949" y="650340"/>
                </a:cubicBezTo>
                <a:cubicBezTo>
                  <a:pt x="2752420" y="653249"/>
                  <a:pt x="2750369" y="653470"/>
                  <a:pt x="2745581" y="653988"/>
                </a:cubicBezTo>
                <a:cubicBezTo>
                  <a:pt x="2674460" y="661658"/>
                  <a:pt x="2605391" y="669107"/>
                  <a:pt x="2534441" y="681601"/>
                </a:cubicBezTo>
                <a:cubicBezTo>
                  <a:pt x="2525210" y="682596"/>
                  <a:pt x="2551251" y="686704"/>
                  <a:pt x="2556296" y="688581"/>
                </a:cubicBezTo>
                <a:cubicBezTo>
                  <a:pt x="2584212" y="687643"/>
                  <a:pt x="2614219" y="686828"/>
                  <a:pt x="2642173" y="686233"/>
                </a:cubicBezTo>
                <a:cubicBezTo>
                  <a:pt x="2642173" y="686233"/>
                  <a:pt x="2642395" y="688284"/>
                  <a:pt x="2640002" y="688543"/>
                </a:cubicBezTo>
                <a:cubicBezTo>
                  <a:pt x="2601021" y="692746"/>
                  <a:pt x="2559646" y="697209"/>
                  <a:pt x="2520842" y="706235"/>
                </a:cubicBezTo>
                <a:cubicBezTo>
                  <a:pt x="2509558" y="707453"/>
                  <a:pt x="2535599" y="711561"/>
                  <a:pt x="2540043" y="711081"/>
                </a:cubicBezTo>
                <a:cubicBezTo>
                  <a:pt x="2561159" y="711224"/>
                  <a:pt x="2581674" y="709011"/>
                  <a:pt x="2602791" y="709155"/>
                </a:cubicBezTo>
                <a:cubicBezTo>
                  <a:pt x="2595830" y="711979"/>
                  <a:pt x="2587198" y="715331"/>
                  <a:pt x="2578225" y="718719"/>
                </a:cubicBezTo>
                <a:cubicBezTo>
                  <a:pt x="2564205" y="720232"/>
                  <a:pt x="2564205" y="720232"/>
                  <a:pt x="2564205" y="720232"/>
                </a:cubicBezTo>
                <a:cubicBezTo>
                  <a:pt x="2559503" y="718318"/>
                  <a:pt x="2549792" y="714871"/>
                  <a:pt x="2540781" y="717917"/>
                </a:cubicBezTo>
                <a:cubicBezTo>
                  <a:pt x="2497013" y="722638"/>
                  <a:pt x="2458033" y="726843"/>
                  <a:pt x="2417433" y="738483"/>
                </a:cubicBezTo>
                <a:cubicBezTo>
                  <a:pt x="2408201" y="739478"/>
                  <a:pt x="2427402" y="744324"/>
                  <a:pt x="2431848" y="743845"/>
                </a:cubicBezTo>
                <a:cubicBezTo>
                  <a:pt x="2422615" y="744840"/>
                  <a:pt x="2422615" y="744840"/>
                  <a:pt x="2422615" y="744840"/>
                </a:cubicBezTo>
                <a:cubicBezTo>
                  <a:pt x="2418171" y="745320"/>
                  <a:pt x="2418391" y="747370"/>
                  <a:pt x="2420784" y="747112"/>
                </a:cubicBezTo>
                <a:cubicBezTo>
                  <a:pt x="2383856" y="751094"/>
                  <a:pt x="2344876" y="755300"/>
                  <a:pt x="2308205" y="761675"/>
                </a:cubicBezTo>
                <a:cubicBezTo>
                  <a:pt x="2298973" y="762671"/>
                  <a:pt x="2317954" y="765465"/>
                  <a:pt x="2317954" y="765465"/>
                </a:cubicBezTo>
                <a:cubicBezTo>
                  <a:pt x="2341600" y="769830"/>
                  <a:pt x="2367162" y="769493"/>
                  <a:pt x="2394858" y="766506"/>
                </a:cubicBezTo>
                <a:cubicBezTo>
                  <a:pt x="2353484" y="770969"/>
                  <a:pt x="2312110" y="775431"/>
                  <a:pt x="2270617" y="781981"/>
                </a:cubicBezTo>
                <a:cubicBezTo>
                  <a:pt x="2263776" y="782719"/>
                  <a:pt x="2285410" y="787647"/>
                  <a:pt x="2292249" y="786910"/>
                </a:cubicBezTo>
                <a:cubicBezTo>
                  <a:pt x="2364191" y="783646"/>
                  <a:pt x="2435571" y="778368"/>
                  <a:pt x="2509086" y="770438"/>
                </a:cubicBezTo>
                <a:cubicBezTo>
                  <a:pt x="2509307" y="772489"/>
                  <a:pt x="2519056" y="776278"/>
                  <a:pt x="2528290" y="775283"/>
                </a:cubicBezTo>
                <a:cubicBezTo>
                  <a:pt x="2470844" y="781478"/>
                  <a:pt x="2413398" y="787674"/>
                  <a:pt x="2366182" y="802104"/>
                </a:cubicBezTo>
                <a:cubicBezTo>
                  <a:pt x="2359001" y="802879"/>
                  <a:pt x="2385041" y="806986"/>
                  <a:pt x="2387436" y="806726"/>
                </a:cubicBezTo>
                <a:cubicBezTo>
                  <a:pt x="2401371" y="807645"/>
                  <a:pt x="2401371" y="807645"/>
                  <a:pt x="2401371" y="807645"/>
                </a:cubicBezTo>
                <a:cubicBezTo>
                  <a:pt x="2385300" y="809379"/>
                  <a:pt x="2385300" y="809379"/>
                  <a:pt x="2385300" y="809379"/>
                </a:cubicBezTo>
                <a:cubicBezTo>
                  <a:pt x="2378681" y="812166"/>
                  <a:pt x="2402330" y="816532"/>
                  <a:pt x="2407117" y="816016"/>
                </a:cubicBezTo>
                <a:cubicBezTo>
                  <a:pt x="2427973" y="813766"/>
                  <a:pt x="2446355" y="814205"/>
                  <a:pt x="2469347" y="809303"/>
                </a:cubicBezTo>
                <a:cubicBezTo>
                  <a:pt x="2473794" y="808824"/>
                  <a:pt x="2464340" y="807769"/>
                  <a:pt x="2454850" y="806372"/>
                </a:cubicBezTo>
                <a:cubicBezTo>
                  <a:pt x="2502584" y="796729"/>
                  <a:pt x="2551138" y="791492"/>
                  <a:pt x="2596957" y="786550"/>
                </a:cubicBezTo>
                <a:cubicBezTo>
                  <a:pt x="2599349" y="786291"/>
                  <a:pt x="2599349" y="786291"/>
                  <a:pt x="2599349" y="786291"/>
                </a:cubicBezTo>
                <a:cubicBezTo>
                  <a:pt x="2604016" y="787863"/>
                  <a:pt x="2618294" y="788743"/>
                  <a:pt x="2622738" y="788264"/>
                </a:cubicBezTo>
                <a:cubicBezTo>
                  <a:pt x="2664370" y="786194"/>
                  <a:pt x="2703692" y="781952"/>
                  <a:pt x="2745287" y="779543"/>
                </a:cubicBezTo>
                <a:cubicBezTo>
                  <a:pt x="2699643" y="789306"/>
                  <a:pt x="2651689" y="796899"/>
                  <a:pt x="2608399" y="806063"/>
                </a:cubicBezTo>
                <a:cubicBezTo>
                  <a:pt x="2601561" y="806800"/>
                  <a:pt x="2625465" y="813558"/>
                  <a:pt x="2630254" y="813043"/>
                </a:cubicBezTo>
                <a:cubicBezTo>
                  <a:pt x="2646324" y="811308"/>
                  <a:pt x="2662395" y="809576"/>
                  <a:pt x="2678724" y="810235"/>
                </a:cubicBezTo>
                <a:cubicBezTo>
                  <a:pt x="2676331" y="810493"/>
                  <a:pt x="2674278" y="810715"/>
                  <a:pt x="2669493" y="811231"/>
                </a:cubicBezTo>
                <a:cubicBezTo>
                  <a:pt x="2625982" y="818344"/>
                  <a:pt x="2582437" y="825115"/>
                  <a:pt x="2539527" y="834584"/>
                </a:cubicBezTo>
                <a:cubicBezTo>
                  <a:pt x="2530517" y="837631"/>
                  <a:pt x="2556593" y="842080"/>
                  <a:pt x="2561038" y="841601"/>
                </a:cubicBezTo>
                <a:cubicBezTo>
                  <a:pt x="2577108" y="839869"/>
                  <a:pt x="2595795" y="839927"/>
                  <a:pt x="2611865" y="838194"/>
                </a:cubicBezTo>
                <a:cubicBezTo>
                  <a:pt x="2593659" y="842578"/>
                  <a:pt x="2577588" y="844312"/>
                  <a:pt x="2559467" y="846266"/>
                </a:cubicBezTo>
                <a:cubicBezTo>
                  <a:pt x="2554681" y="846782"/>
                  <a:pt x="2547582" y="845128"/>
                  <a:pt x="2545188" y="845386"/>
                </a:cubicBezTo>
                <a:cubicBezTo>
                  <a:pt x="2487522" y="849530"/>
                  <a:pt x="2425034" y="853851"/>
                  <a:pt x="2365195" y="860304"/>
                </a:cubicBezTo>
                <a:cubicBezTo>
                  <a:pt x="2411357" y="855325"/>
                  <a:pt x="2457516" y="850345"/>
                  <a:pt x="2503337" y="845405"/>
                </a:cubicBezTo>
                <a:cubicBezTo>
                  <a:pt x="2510174" y="844667"/>
                  <a:pt x="2488662" y="837650"/>
                  <a:pt x="2479431" y="838645"/>
                </a:cubicBezTo>
                <a:cubicBezTo>
                  <a:pt x="2417198" y="845358"/>
                  <a:pt x="2417198" y="845358"/>
                  <a:pt x="2417198" y="845358"/>
                </a:cubicBezTo>
                <a:cubicBezTo>
                  <a:pt x="2412496" y="843445"/>
                  <a:pt x="2403043" y="842390"/>
                  <a:pt x="2396204" y="843128"/>
                </a:cubicBezTo>
                <a:cubicBezTo>
                  <a:pt x="2377740" y="845118"/>
                  <a:pt x="2356882" y="847368"/>
                  <a:pt x="2338417" y="849361"/>
                </a:cubicBezTo>
                <a:cubicBezTo>
                  <a:pt x="2413553" y="833994"/>
                  <a:pt x="2492113" y="827941"/>
                  <a:pt x="2567763" y="817362"/>
                </a:cubicBezTo>
                <a:cubicBezTo>
                  <a:pt x="2574602" y="816625"/>
                  <a:pt x="2555485" y="809349"/>
                  <a:pt x="2546253" y="810345"/>
                </a:cubicBezTo>
                <a:cubicBezTo>
                  <a:pt x="2452394" y="825309"/>
                  <a:pt x="2355112" y="830960"/>
                  <a:pt x="2266779" y="852246"/>
                </a:cubicBezTo>
                <a:cubicBezTo>
                  <a:pt x="2259941" y="852983"/>
                  <a:pt x="2267038" y="854638"/>
                  <a:pt x="2274134" y="856293"/>
                </a:cubicBezTo>
                <a:cubicBezTo>
                  <a:pt x="2262508" y="857547"/>
                  <a:pt x="2251225" y="858765"/>
                  <a:pt x="2239820" y="862069"/>
                </a:cubicBezTo>
                <a:cubicBezTo>
                  <a:pt x="2235375" y="862548"/>
                  <a:pt x="2242472" y="864204"/>
                  <a:pt x="2249568" y="865859"/>
                </a:cubicBezTo>
                <a:cubicBezTo>
                  <a:pt x="2229052" y="868071"/>
                  <a:pt x="2208416" y="872372"/>
                  <a:pt x="2187817" y="877015"/>
                </a:cubicBezTo>
                <a:cubicBezTo>
                  <a:pt x="2178583" y="878010"/>
                  <a:pt x="2204624" y="882117"/>
                  <a:pt x="2209410" y="881602"/>
                </a:cubicBezTo>
                <a:cubicBezTo>
                  <a:pt x="2246341" y="877618"/>
                  <a:pt x="2283184" y="876065"/>
                  <a:pt x="2320114" y="872082"/>
                </a:cubicBezTo>
                <a:cubicBezTo>
                  <a:pt x="2357042" y="868100"/>
                  <a:pt x="2393629" y="864152"/>
                  <a:pt x="2433208" y="862305"/>
                </a:cubicBezTo>
                <a:cubicBezTo>
                  <a:pt x="2400725" y="865808"/>
                  <a:pt x="2368585" y="869275"/>
                  <a:pt x="2339094" y="874875"/>
                </a:cubicBezTo>
                <a:cubicBezTo>
                  <a:pt x="2330083" y="877923"/>
                  <a:pt x="2351372" y="882888"/>
                  <a:pt x="2356160" y="882372"/>
                </a:cubicBezTo>
                <a:cubicBezTo>
                  <a:pt x="2374846" y="882431"/>
                  <a:pt x="2390916" y="880699"/>
                  <a:pt x="2409039" y="878743"/>
                </a:cubicBezTo>
                <a:cubicBezTo>
                  <a:pt x="2347666" y="890203"/>
                  <a:pt x="2282781" y="894781"/>
                  <a:pt x="2224024" y="908035"/>
                </a:cubicBezTo>
                <a:cubicBezTo>
                  <a:pt x="2214790" y="909030"/>
                  <a:pt x="2238438" y="913396"/>
                  <a:pt x="2245276" y="912658"/>
                </a:cubicBezTo>
                <a:cubicBezTo>
                  <a:pt x="2270580" y="909929"/>
                  <a:pt x="2295884" y="907200"/>
                  <a:pt x="2323580" y="904213"/>
                </a:cubicBezTo>
                <a:cubicBezTo>
                  <a:pt x="2325973" y="903955"/>
                  <a:pt x="2328026" y="903734"/>
                  <a:pt x="2330418" y="903476"/>
                </a:cubicBezTo>
                <a:cubicBezTo>
                  <a:pt x="2342044" y="902222"/>
                  <a:pt x="2351275" y="901225"/>
                  <a:pt x="2362302" y="897616"/>
                </a:cubicBezTo>
                <a:cubicBezTo>
                  <a:pt x="2351275" y="901225"/>
                  <a:pt x="2351275" y="901225"/>
                  <a:pt x="2351275" y="901225"/>
                </a:cubicBezTo>
                <a:cubicBezTo>
                  <a:pt x="2344354" y="904393"/>
                  <a:pt x="2368083" y="906328"/>
                  <a:pt x="2372529" y="905849"/>
                </a:cubicBezTo>
                <a:cubicBezTo>
                  <a:pt x="2409715" y="904259"/>
                  <a:pt x="2444250" y="900534"/>
                  <a:pt x="2480838" y="896587"/>
                </a:cubicBezTo>
                <a:cubicBezTo>
                  <a:pt x="2414677" y="908563"/>
                  <a:pt x="2345828" y="918066"/>
                  <a:pt x="2279889" y="932094"/>
                </a:cubicBezTo>
                <a:cubicBezTo>
                  <a:pt x="2261544" y="931998"/>
                  <a:pt x="2243081" y="933989"/>
                  <a:pt x="2224616" y="935980"/>
                </a:cubicBezTo>
                <a:cubicBezTo>
                  <a:pt x="2249402" y="928466"/>
                  <a:pt x="2274706" y="925737"/>
                  <a:pt x="2299787" y="920956"/>
                </a:cubicBezTo>
                <a:cubicBezTo>
                  <a:pt x="2306626" y="920219"/>
                  <a:pt x="2287387" y="915033"/>
                  <a:pt x="2278154" y="916028"/>
                </a:cubicBezTo>
                <a:cubicBezTo>
                  <a:pt x="2234988" y="923104"/>
                  <a:pt x="2193789" y="932389"/>
                  <a:pt x="2152893" y="941295"/>
                </a:cubicBezTo>
                <a:cubicBezTo>
                  <a:pt x="2146315" y="944426"/>
                  <a:pt x="2160812" y="947356"/>
                  <a:pt x="2169702" y="946398"/>
                </a:cubicBezTo>
                <a:lnTo>
                  <a:pt x="2124153" y="957112"/>
                </a:lnTo>
                <a:lnTo>
                  <a:pt x="2125761" y="959442"/>
                </a:lnTo>
                <a:lnTo>
                  <a:pt x="2148799" y="960966"/>
                </a:lnTo>
                <a:cubicBezTo>
                  <a:pt x="2171434" y="962463"/>
                  <a:pt x="2171434" y="962463"/>
                  <a:pt x="2171434" y="962463"/>
                </a:cubicBezTo>
                <a:cubicBezTo>
                  <a:pt x="2166990" y="962944"/>
                  <a:pt x="2179612" y="970918"/>
                  <a:pt x="2179612" y="970918"/>
                </a:cubicBezTo>
                <a:cubicBezTo>
                  <a:pt x="2181920" y="973089"/>
                  <a:pt x="2186707" y="972573"/>
                  <a:pt x="2189018" y="974744"/>
                </a:cubicBezTo>
                <a:cubicBezTo>
                  <a:pt x="2158532" y="971117"/>
                  <a:pt x="2158532" y="971117"/>
                  <a:pt x="2158532" y="971117"/>
                </a:cubicBezTo>
                <a:cubicBezTo>
                  <a:pt x="2156138" y="971375"/>
                  <a:pt x="2161663" y="977695"/>
                  <a:pt x="2166329" y="979267"/>
                </a:cubicBezTo>
                <a:cubicBezTo>
                  <a:pt x="2145335" y="977036"/>
                  <a:pt x="2145335" y="977036"/>
                  <a:pt x="2145335" y="977036"/>
                </a:cubicBezTo>
                <a:cubicBezTo>
                  <a:pt x="2142682" y="974901"/>
                  <a:pt x="2137500" y="968545"/>
                  <a:pt x="2132713" y="969061"/>
                </a:cubicBezTo>
                <a:lnTo>
                  <a:pt x="2132009" y="968495"/>
                </a:lnTo>
                <a:lnTo>
                  <a:pt x="2143327" y="984894"/>
                </a:lnTo>
                <a:lnTo>
                  <a:pt x="2214541" y="974066"/>
                </a:lnTo>
                <a:cubicBezTo>
                  <a:pt x="2214541" y="974066"/>
                  <a:pt x="2216934" y="973810"/>
                  <a:pt x="2219329" y="973551"/>
                </a:cubicBezTo>
                <a:lnTo>
                  <a:pt x="2144849" y="987101"/>
                </a:lnTo>
                <a:lnTo>
                  <a:pt x="2147800" y="991374"/>
                </a:lnTo>
                <a:lnTo>
                  <a:pt x="2163137" y="991367"/>
                </a:lnTo>
                <a:cubicBezTo>
                  <a:pt x="2165531" y="991109"/>
                  <a:pt x="2162879" y="988974"/>
                  <a:pt x="2160265" y="987182"/>
                </a:cubicBezTo>
                <a:cubicBezTo>
                  <a:pt x="2186564" y="993683"/>
                  <a:pt x="2186564" y="993683"/>
                  <a:pt x="2186564" y="993683"/>
                </a:cubicBezTo>
                <a:cubicBezTo>
                  <a:pt x="2181860" y="991768"/>
                  <a:pt x="2177072" y="992286"/>
                  <a:pt x="2172628" y="992765"/>
                </a:cubicBezTo>
                <a:cubicBezTo>
                  <a:pt x="2167841" y="993281"/>
                  <a:pt x="2173107" y="997210"/>
                  <a:pt x="2175416" y="999380"/>
                </a:cubicBezTo>
                <a:lnTo>
                  <a:pt x="2151987" y="997443"/>
                </a:lnTo>
                <a:lnTo>
                  <a:pt x="2157897" y="1006007"/>
                </a:lnTo>
                <a:lnTo>
                  <a:pt x="2189911" y="1010809"/>
                </a:lnTo>
                <a:lnTo>
                  <a:pt x="2160262" y="1009433"/>
                </a:lnTo>
                <a:lnTo>
                  <a:pt x="2168061" y="1020731"/>
                </a:lnTo>
                <a:lnTo>
                  <a:pt x="2168738" y="1020848"/>
                </a:lnTo>
                <a:cubicBezTo>
                  <a:pt x="2182933" y="1024158"/>
                  <a:pt x="2199261" y="1024817"/>
                  <a:pt x="2215811" y="1027528"/>
                </a:cubicBezTo>
                <a:lnTo>
                  <a:pt x="2216069" y="1029921"/>
                </a:lnTo>
                <a:cubicBezTo>
                  <a:pt x="2202133" y="1029002"/>
                  <a:pt x="2185584" y="1026292"/>
                  <a:pt x="2171306" y="1025412"/>
                </a:cubicBezTo>
                <a:lnTo>
                  <a:pt x="2171292" y="1025414"/>
                </a:lnTo>
                <a:lnTo>
                  <a:pt x="2178148" y="1035346"/>
                </a:lnTo>
                <a:lnTo>
                  <a:pt x="2208336" y="1037195"/>
                </a:lnTo>
                <a:cubicBezTo>
                  <a:pt x="2220997" y="1038726"/>
                  <a:pt x="2233504" y="1040834"/>
                  <a:pt x="2245498" y="1042998"/>
                </a:cubicBezTo>
                <a:cubicBezTo>
                  <a:pt x="2247891" y="1042741"/>
                  <a:pt x="2245241" y="1040606"/>
                  <a:pt x="2244982" y="1038214"/>
                </a:cubicBezTo>
                <a:cubicBezTo>
                  <a:pt x="2247375" y="1037955"/>
                  <a:pt x="2247375" y="1037955"/>
                  <a:pt x="2247375" y="1037955"/>
                </a:cubicBezTo>
                <a:cubicBezTo>
                  <a:pt x="2247633" y="1040347"/>
                  <a:pt x="2252817" y="1046705"/>
                  <a:pt x="2257260" y="1046225"/>
                </a:cubicBezTo>
                <a:cubicBezTo>
                  <a:pt x="2283338" y="1050675"/>
                  <a:pt x="2283338" y="1050675"/>
                  <a:pt x="2283338" y="1050675"/>
                </a:cubicBezTo>
                <a:cubicBezTo>
                  <a:pt x="2299630" y="1050992"/>
                  <a:pt x="2318869" y="1056178"/>
                  <a:pt x="2337812" y="1058631"/>
                </a:cubicBezTo>
                <a:cubicBezTo>
                  <a:pt x="2323656" y="1055662"/>
                  <a:pt x="2309379" y="1054782"/>
                  <a:pt x="2295443" y="1053865"/>
                </a:cubicBezTo>
                <a:cubicBezTo>
                  <a:pt x="2293049" y="1054123"/>
                  <a:pt x="2293307" y="1056515"/>
                  <a:pt x="2295702" y="1056257"/>
                </a:cubicBezTo>
                <a:cubicBezTo>
                  <a:pt x="2265217" y="1052630"/>
                  <a:pt x="2234352" y="1048696"/>
                  <a:pt x="2201473" y="1045325"/>
                </a:cubicBezTo>
                <a:lnTo>
                  <a:pt x="2184520" y="1044579"/>
                </a:lnTo>
                <a:lnTo>
                  <a:pt x="2200920" y="1068345"/>
                </a:lnTo>
                <a:lnTo>
                  <a:pt x="2187075" y="1070058"/>
                </a:lnTo>
                <a:lnTo>
                  <a:pt x="2134743" y="1082954"/>
                </a:lnTo>
                <a:lnTo>
                  <a:pt x="2138041" y="1082597"/>
                </a:lnTo>
                <a:cubicBezTo>
                  <a:pt x="2154332" y="1082917"/>
                  <a:pt x="2154332" y="1082917"/>
                  <a:pt x="2154332" y="1082917"/>
                </a:cubicBezTo>
                <a:cubicBezTo>
                  <a:pt x="2161172" y="1082178"/>
                  <a:pt x="2168267" y="1083833"/>
                  <a:pt x="2175707" y="1085451"/>
                </a:cubicBezTo>
                <a:cubicBezTo>
                  <a:pt x="2178016" y="1087623"/>
                  <a:pt x="2183282" y="1091550"/>
                  <a:pt x="2185333" y="1091329"/>
                </a:cubicBezTo>
                <a:cubicBezTo>
                  <a:pt x="2199611" y="1092210"/>
                  <a:pt x="2199611" y="1092210"/>
                  <a:pt x="2199611" y="1092210"/>
                </a:cubicBezTo>
                <a:cubicBezTo>
                  <a:pt x="2209322" y="1095658"/>
                  <a:pt x="2220864" y="1096833"/>
                  <a:pt x="2230355" y="1098231"/>
                </a:cubicBezTo>
                <a:cubicBezTo>
                  <a:pt x="2242459" y="1101419"/>
                  <a:pt x="2242459" y="1101419"/>
                  <a:pt x="2242459" y="1101419"/>
                </a:cubicBezTo>
                <a:cubicBezTo>
                  <a:pt x="2244853" y="1101162"/>
                  <a:pt x="2244853" y="1101162"/>
                  <a:pt x="2244595" y="1098769"/>
                </a:cubicBezTo>
                <a:cubicBezTo>
                  <a:pt x="2254085" y="1100166"/>
                  <a:pt x="2263234" y="1101600"/>
                  <a:pt x="2275118" y="1102739"/>
                </a:cubicBezTo>
                <a:cubicBezTo>
                  <a:pt x="2274859" y="1100345"/>
                  <a:pt x="2274602" y="1097953"/>
                  <a:pt x="2271950" y="1095818"/>
                </a:cubicBezTo>
                <a:cubicBezTo>
                  <a:pt x="2307260" y="1099272"/>
                  <a:pt x="2307260" y="1099272"/>
                  <a:pt x="2307260" y="1099272"/>
                </a:cubicBezTo>
                <a:cubicBezTo>
                  <a:pt x="2316713" y="1100328"/>
                  <a:pt x="2326202" y="1101725"/>
                  <a:pt x="2335692" y="1103121"/>
                </a:cubicBezTo>
                <a:cubicBezTo>
                  <a:pt x="2333298" y="1103379"/>
                  <a:pt x="2330906" y="1103637"/>
                  <a:pt x="2328854" y="1103859"/>
                </a:cubicBezTo>
                <a:cubicBezTo>
                  <a:pt x="2326460" y="1104117"/>
                  <a:pt x="2334037" y="1110216"/>
                  <a:pt x="2336689" y="1112349"/>
                </a:cubicBezTo>
                <a:cubicBezTo>
                  <a:pt x="2349053" y="1117933"/>
                  <a:pt x="2363466" y="1123294"/>
                  <a:pt x="2377879" y="1128655"/>
                </a:cubicBezTo>
                <a:cubicBezTo>
                  <a:pt x="2350268" y="1129212"/>
                  <a:pt x="2293401" y="1121514"/>
                  <a:pt x="2297785" y="1139715"/>
                </a:cubicBezTo>
                <a:lnTo>
                  <a:pt x="2298042" y="1142107"/>
                </a:lnTo>
                <a:lnTo>
                  <a:pt x="2244361" y="1131285"/>
                </a:lnTo>
                <a:lnTo>
                  <a:pt x="2248954" y="1137942"/>
                </a:lnTo>
                <a:lnTo>
                  <a:pt x="2274875" y="1142185"/>
                </a:lnTo>
                <a:lnTo>
                  <a:pt x="2251249" y="1141267"/>
                </a:lnTo>
                <a:lnTo>
                  <a:pt x="2267551" y="1164889"/>
                </a:lnTo>
                <a:lnTo>
                  <a:pt x="2238270" y="1169914"/>
                </a:lnTo>
                <a:cubicBezTo>
                  <a:pt x="2241162" y="1174105"/>
                  <a:pt x="2243717" y="1178623"/>
                  <a:pt x="2247506" y="1182617"/>
                </a:cubicBezTo>
                <a:lnTo>
                  <a:pt x="2255518" y="1187224"/>
                </a:lnTo>
                <a:lnTo>
                  <a:pt x="2261131" y="1187929"/>
                </a:lnTo>
                <a:cubicBezTo>
                  <a:pt x="2261260" y="1189126"/>
                  <a:pt x="2262490" y="1190117"/>
                  <a:pt x="2264021" y="1191076"/>
                </a:cubicBezTo>
                <a:lnTo>
                  <a:pt x="2265852" y="1192230"/>
                </a:lnTo>
                <a:lnTo>
                  <a:pt x="2282891" y="1192691"/>
                </a:lnTo>
                <a:lnTo>
                  <a:pt x="2286819" y="1192807"/>
                </a:lnTo>
                <a:lnTo>
                  <a:pt x="2297547" y="1208351"/>
                </a:lnTo>
                <a:lnTo>
                  <a:pt x="2289207" y="1210545"/>
                </a:lnTo>
                <a:lnTo>
                  <a:pt x="2292383" y="1213908"/>
                </a:lnTo>
                <a:cubicBezTo>
                  <a:pt x="2294907" y="1215667"/>
                  <a:pt x="2298064" y="1217661"/>
                  <a:pt x="2299389" y="1218729"/>
                </a:cubicBezTo>
                <a:cubicBezTo>
                  <a:pt x="2327481" y="1222615"/>
                  <a:pt x="2353780" y="1229115"/>
                  <a:pt x="2382213" y="1232964"/>
                </a:cubicBezTo>
                <a:cubicBezTo>
                  <a:pt x="2379821" y="1233222"/>
                  <a:pt x="2379821" y="1233222"/>
                  <a:pt x="2379821" y="1233222"/>
                </a:cubicBezTo>
                <a:cubicBezTo>
                  <a:pt x="2361440" y="1232783"/>
                  <a:pt x="2340322" y="1232641"/>
                  <a:pt x="2321637" y="1232580"/>
                </a:cubicBezTo>
                <a:cubicBezTo>
                  <a:pt x="2302915" y="1232180"/>
                  <a:pt x="2284535" y="1231741"/>
                  <a:pt x="2266071" y="1233733"/>
                </a:cubicBezTo>
                <a:cubicBezTo>
                  <a:pt x="2261284" y="1234250"/>
                  <a:pt x="2271512" y="1242483"/>
                  <a:pt x="2273905" y="1242224"/>
                </a:cubicBezTo>
                <a:cubicBezTo>
                  <a:pt x="2276556" y="1244359"/>
                  <a:pt x="2278607" y="1244138"/>
                  <a:pt x="2281260" y="1246272"/>
                </a:cubicBezTo>
                <a:cubicBezTo>
                  <a:pt x="2279086" y="1248580"/>
                  <a:pt x="2274642" y="1249061"/>
                  <a:pt x="2272249" y="1249319"/>
                </a:cubicBezTo>
                <a:cubicBezTo>
                  <a:pt x="2272249" y="1249319"/>
                  <a:pt x="2270196" y="1249540"/>
                  <a:pt x="2268061" y="1252191"/>
                </a:cubicBezTo>
                <a:cubicBezTo>
                  <a:pt x="2235440" y="1251215"/>
                  <a:pt x="2202182" y="1247540"/>
                  <a:pt x="2167989" y="1251228"/>
                </a:cubicBezTo>
                <a:cubicBezTo>
                  <a:pt x="2163201" y="1251744"/>
                  <a:pt x="2175602" y="1257668"/>
                  <a:pt x="2177874" y="1259497"/>
                </a:cubicBezTo>
                <a:cubicBezTo>
                  <a:pt x="2190017" y="1263029"/>
                  <a:pt x="2204173" y="1265997"/>
                  <a:pt x="2216315" y="1269530"/>
                </a:cubicBezTo>
                <a:lnTo>
                  <a:pt x="2216573" y="1271922"/>
                </a:lnTo>
                <a:cubicBezTo>
                  <a:pt x="2197851" y="1271521"/>
                  <a:pt x="2177077" y="1271341"/>
                  <a:pt x="2158354" y="1270939"/>
                </a:cubicBezTo>
                <a:cubicBezTo>
                  <a:pt x="2153566" y="1271455"/>
                  <a:pt x="2166189" y="1279431"/>
                  <a:pt x="2168840" y="1281566"/>
                </a:cubicBezTo>
                <a:cubicBezTo>
                  <a:pt x="2178331" y="1282964"/>
                  <a:pt x="2187783" y="1284018"/>
                  <a:pt x="2197532" y="1287808"/>
                </a:cubicBezTo>
                <a:cubicBezTo>
                  <a:pt x="2192746" y="1288324"/>
                  <a:pt x="2188558" y="1291196"/>
                  <a:pt x="2183991" y="1293763"/>
                </a:cubicBezTo>
                <a:cubicBezTo>
                  <a:pt x="2177153" y="1294501"/>
                  <a:pt x="2177153" y="1294501"/>
                  <a:pt x="2177153" y="1294501"/>
                </a:cubicBezTo>
                <a:cubicBezTo>
                  <a:pt x="2176673" y="1290057"/>
                  <a:pt x="2171712" y="1285751"/>
                  <a:pt x="2166926" y="1286267"/>
                </a:cubicBezTo>
                <a:cubicBezTo>
                  <a:pt x="2145847" y="1286467"/>
                  <a:pt x="2127466" y="1286027"/>
                  <a:pt x="2109002" y="1288020"/>
                </a:cubicBezTo>
                <a:cubicBezTo>
                  <a:pt x="2104215" y="1288536"/>
                  <a:pt x="2112132" y="1294598"/>
                  <a:pt x="2114443" y="1296770"/>
                </a:cubicBezTo>
                <a:cubicBezTo>
                  <a:pt x="2109998" y="1297250"/>
                  <a:pt x="2109998" y="1297250"/>
                  <a:pt x="2109998" y="1297250"/>
                </a:cubicBezTo>
                <a:cubicBezTo>
                  <a:pt x="2109998" y="1297250"/>
                  <a:pt x="2107603" y="1297507"/>
                  <a:pt x="2110254" y="1299641"/>
                </a:cubicBezTo>
                <a:cubicBezTo>
                  <a:pt x="2091275" y="1296848"/>
                  <a:pt x="2074724" y="1294137"/>
                  <a:pt x="2056260" y="1296129"/>
                </a:cubicBezTo>
                <a:cubicBezTo>
                  <a:pt x="2053609" y="1293995"/>
                  <a:pt x="2061527" y="1300057"/>
                  <a:pt x="2061785" y="1302448"/>
                </a:cubicBezTo>
                <a:cubicBezTo>
                  <a:pt x="2071754" y="1308289"/>
                  <a:pt x="2083554" y="1311858"/>
                  <a:pt x="2095659" y="1315047"/>
                </a:cubicBezTo>
                <a:cubicBezTo>
                  <a:pt x="2076715" y="1312597"/>
                  <a:pt x="2057736" y="1309802"/>
                  <a:pt x="2039012" y="1309400"/>
                </a:cubicBezTo>
                <a:cubicBezTo>
                  <a:pt x="2034568" y="1309880"/>
                  <a:pt x="2044795" y="1318114"/>
                  <a:pt x="2046847" y="1317892"/>
                </a:cubicBezTo>
                <a:cubicBezTo>
                  <a:pt x="2080583" y="1326009"/>
                  <a:pt x="2113720" y="1331772"/>
                  <a:pt x="2146599" y="1335142"/>
                </a:cubicBezTo>
                <a:cubicBezTo>
                  <a:pt x="2146858" y="1337535"/>
                  <a:pt x="2149732" y="1341720"/>
                  <a:pt x="2154433" y="1343633"/>
                </a:cubicBezTo>
                <a:cubicBezTo>
                  <a:pt x="2128394" y="1339527"/>
                  <a:pt x="2102574" y="1337471"/>
                  <a:pt x="2077787" y="1344985"/>
                </a:cubicBezTo>
                <a:cubicBezTo>
                  <a:pt x="2075736" y="1345206"/>
                  <a:pt x="2085363" y="1351083"/>
                  <a:pt x="2088015" y="1353218"/>
                </a:cubicBezTo>
                <a:cubicBezTo>
                  <a:pt x="2095075" y="1354531"/>
                  <a:pt x="2095075" y="1354531"/>
                  <a:pt x="2095075" y="1354531"/>
                </a:cubicBezTo>
                <a:cubicBezTo>
                  <a:pt x="2090629" y="1355010"/>
                  <a:pt x="2088236" y="1355270"/>
                  <a:pt x="2085843" y="1355526"/>
                </a:cubicBezTo>
                <a:cubicBezTo>
                  <a:pt x="2083791" y="1355747"/>
                  <a:pt x="2094019" y="1363982"/>
                  <a:pt x="2096071" y="1363760"/>
                </a:cubicBezTo>
                <a:cubicBezTo>
                  <a:pt x="2105560" y="1365157"/>
                  <a:pt x="2115049" y="1366554"/>
                  <a:pt x="2124506" y="1367609"/>
                </a:cubicBezTo>
                <a:cubicBezTo>
                  <a:pt x="2126897" y="1367350"/>
                  <a:pt x="2121631" y="1363424"/>
                  <a:pt x="2119321" y="1361253"/>
                </a:cubicBezTo>
                <a:cubicBezTo>
                  <a:pt x="2139839" y="1359040"/>
                  <a:pt x="2163264" y="1361354"/>
                  <a:pt x="2184342" y="1361156"/>
                </a:cubicBezTo>
                <a:cubicBezTo>
                  <a:pt x="2186994" y="1363290"/>
                  <a:pt x="2194570" y="1369389"/>
                  <a:pt x="2196963" y="1369131"/>
                </a:cubicBezTo>
                <a:cubicBezTo>
                  <a:pt x="2250874" y="1375074"/>
                  <a:pt x="2250874" y="1375074"/>
                  <a:pt x="2250874" y="1375074"/>
                </a:cubicBezTo>
                <a:cubicBezTo>
                  <a:pt x="2230358" y="1377286"/>
                  <a:pt x="2207449" y="1379756"/>
                  <a:pt x="2186849" y="1384399"/>
                </a:cubicBezTo>
                <a:cubicBezTo>
                  <a:pt x="2184456" y="1384658"/>
                  <a:pt x="2194684" y="1392891"/>
                  <a:pt x="2194684" y="1392891"/>
                </a:cubicBezTo>
                <a:cubicBezTo>
                  <a:pt x="2204137" y="1393945"/>
                  <a:pt x="2211233" y="1395600"/>
                  <a:pt x="2218330" y="1397257"/>
                </a:cubicBezTo>
                <a:cubicBezTo>
                  <a:pt x="2213886" y="1397736"/>
                  <a:pt x="2213886" y="1397736"/>
                  <a:pt x="2213886" y="1397736"/>
                </a:cubicBezTo>
                <a:cubicBezTo>
                  <a:pt x="2193027" y="1399985"/>
                  <a:pt x="2172254" y="1399805"/>
                  <a:pt x="2154045" y="1404189"/>
                </a:cubicBezTo>
                <a:cubicBezTo>
                  <a:pt x="2149602" y="1404669"/>
                  <a:pt x="2159229" y="1410546"/>
                  <a:pt x="2161881" y="1412680"/>
                </a:cubicBezTo>
                <a:cubicBezTo>
                  <a:pt x="2168941" y="1413994"/>
                  <a:pt x="2176379" y="1415612"/>
                  <a:pt x="2185869" y="1417009"/>
                </a:cubicBezTo>
                <a:cubicBezTo>
                  <a:pt x="2176638" y="1418005"/>
                  <a:pt x="2169197" y="1416387"/>
                  <a:pt x="2159966" y="1417383"/>
                </a:cubicBezTo>
                <a:cubicBezTo>
                  <a:pt x="2157658" y="1415211"/>
                  <a:pt x="2155042" y="1413419"/>
                  <a:pt x="2155042" y="1413419"/>
                </a:cubicBezTo>
                <a:cubicBezTo>
                  <a:pt x="2126351" y="1407177"/>
                  <a:pt x="2100532" y="1405121"/>
                  <a:pt x="2072440" y="1401234"/>
                </a:cubicBezTo>
                <a:cubicBezTo>
                  <a:pt x="2093472" y="1403807"/>
                  <a:pt x="2114808" y="1406001"/>
                  <a:pt x="2135583" y="1406181"/>
                </a:cubicBezTo>
                <a:cubicBezTo>
                  <a:pt x="2138234" y="1408316"/>
                  <a:pt x="2130400" y="1399824"/>
                  <a:pt x="2125355" y="1397948"/>
                </a:cubicBezTo>
                <a:cubicBezTo>
                  <a:pt x="2097484" y="1396111"/>
                  <a:pt x="2097484" y="1396111"/>
                  <a:pt x="2097484" y="1396111"/>
                </a:cubicBezTo>
                <a:cubicBezTo>
                  <a:pt x="2094611" y="1391927"/>
                  <a:pt x="2091961" y="1389793"/>
                  <a:pt x="2087293" y="1388220"/>
                </a:cubicBezTo>
                <a:cubicBezTo>
                  <a:pt x="2080455" y="1388959"/>
                  <a:pt x="2070965" y="1387561"/>
                  <a:pt x="2061476" y="1386164"/>
                </a:cubicBezTo>
                <a:cubicBezTo>
                  <a:pt x="2096268" y="1384832"/>
                  <a:pt x="2131198" y="1387981"/>
                  <a:pt x="2168606" y="1388441"/>
                </a:cubicBezTo>
                <a:cubicBezTo>
                  <a:pt x="2171000" y="1388183"/>
                  <a:pt x="2163203" y="1380033"/>
                  <a:pt x="2158415" y="1380550"/>
                </a:cubicBezTo>
                <a:cubicBezTo>
                  <a:pt x="2113873" y="1378093"/>
                  <a:pt x="2071505" y="1373325"/>
                  <a:pt x="2027996" y="1380439"/>
                </a:cubicBezTo>
                <a:cubicBezTo>
                  <a:pt x="2025944" y="1380660"/>
                  <a:pt x="2028254" y="1382832"/>
                  <a:pt x="2030906" y="1384967"/>
                </a:cubicBezTo>
                <a:cubicBezTo>
                  <a:pt x="2026460" y="1385445"/>
                  <a:pt x="2021415" y="1383569"/>
                  <a:pt x="2016970" y="1384049"/>
                </a:cubicBezTo>
                <a:cubicBezTo>
                  <a:pt x="2014576" y="1384306"/>
                  <a:pt x="2017227" y="1386441"/>
                  <a:pt x="2020101" y="1390628"/>
                </a:cubicBezTo>
                <a:cubicBezTo>
                  <a:pt x="2010611" y="1389230"/>
                  <a:pt x="2001378" y="1390226"/>
                  <a:pt x="1991924" y="1389170"/>
                </a:cubicBezTo>
                <a:cubicBezTo>
                  <a:pt x="1987138" y="1389687"/>
                  <a:pt x="1997366" y="1397920"/>
                  <a:pt x="1999758" y="1397662"/>
                </a:cubicBezTo>
                <a:cubicBezTo>
                  <a:pt x="2033118" y="1405475"/>
                  <a:pt x="2068390" y="1408586"/>
                  <a:pt x="2101307" y="1412298"/>
                </a:cubicBezTo>
                <a:cubicBezTo>
                  <a:pt x="2087370" y="1411381"/>
                  <a:pt x="2073693" y="1412856"/>
                  <a:pt x="2057023" y="1412233"/>
                </a:cubicBezTo>
                <a:cubicBezTo>
                  <a:pt x="2054970" y="1412455"/>
                  <a:pt x="2062803" y="1420947"/>
                  <a:pt x="2065197" y="1420688"/>
                </a:cubicBezTo>
                <a:cubicBezTo>
                  <a:pt x="2072515" y="1424395"/>
                  <a:pt x="2082006" y="1425790"/>
                  <a:pt x="2089102" y="1427446"/>
                </a:cubicBezTo>
                <a:cubicBezTo>
                  <a:pt x="2061148" y="1428040"/>
                  <a:pt x="2032714" y="1424192"/>
                  <a:pt x="2002967" y="1427400"/>
                </a:cubicBezTo>
                <a:cubicBezTo>
                  <a:pt x="1998521" y="1427880"/>
                  <a:pt x="2010800" y="1435890"/>
                  <a:pt x="2013194" y="1435633"/>
                </a:cubicBezTo>
                <a:cubicBezTo>
                  <a:pt x="2025077" y="1436772"/>
                  <a:pt x="2036582" y="1437606"/>
                  <a:pt x="2048467" y="1438744"/>
                </a:cubicBezTo>
                <a:cubicBezTo>
                  <a:pt x="2048467" y="1438744"/>
                  <a:pt x="2050860" y="1438486"/>
                  <a:pt x="2052912" y="1438265"/>
                </a:cubicBezTo>
                <a:cubicBezTo>
                  <a:pt x="2057957" y="1440142"/>
                  <a:pt x="2062402" y="1439663"/>
                  <a:pt x="2067189" y="1439146"/>
                </a:cubicBezTo>
                <a:cubicBezTo>
                  <a:pt x="2060007" y="1439921"/>
                  <a:pt x="2060007" y="1439921"/>
                  <a:pt x="2060007" y="1439921"/>
                </a:cubicBezTo>
                <a:cubicBezTo>
                  <a:pt x="2058178" y="1442193"/>
                  <a:pt x="2068184" y="1448375"/>
                  <a:pt x="2070236" y="1448153"/>
                </a:cubicBezTo>
                <a:cubicBezTo>
                  <a:pt x="2087385" y="1453221"/>
                  <a:pt x="2103715" y="1453880"/>
                  <a:pt x="2120006" y="1454197"/>
                </a:cubicBezTo>
                <a:cubicBezTo>
                  <a:pt x="2087644" y="1455613"/>
                  <a:pt x="2057296" y="1456466"/>
                  <a:pt x="2025155" y="1459932"/>
                </a:cubicBezTo>
                <a:cubicBezTo>
                  <a:pt x="2017801" y="1455885"/>
                  <a:pt x="2010740" y="1454571"/>
                  <a:pt x="2001249" y="1453174"/>
                </a:cubicBezTo>
                <a:cubicBezTo>
                  <a:pt x="2012532" y="1451957"/>
                  <a:pt x="2024418" y="1453096"/>
                  <a:pt x="2035701" y="1451879"/>
                </a:cubicBezTo>
                <a:cubicBezTo>
                  <a:pt x="2040488" y="1451362"/>
                  <a:pt x="2032654" y="1442871"/>
                  <a:pt x="2027866" y="1443387"/>
                </a:cubicBezTo>
                <a:cubicBezTo>
                  <a:pt x="2007092" y="1443208"/>
                  <a:pt x="1988629" y="1445199"/>
                  <a:pt x="1968029" y="1449842"/>
                </a:cubicBezTo>
                <a:cubicBezTo>
                  <a:pt x="1965977" y="1450063"/>
                  <a:pt x="1970902" y="1454027"/>
                  <a:pt x="1975946" y="1455904"/>
                </a:cubicBezTo>
                <a:cubicBezTo>
                  <a:pt x="1964321" y="1457158"/>
                  <a:pt x="1955090" y="1458153"/>
                  <a:pt x="1943462" y="1459408"/>
                </a:cubicBezTo>
                <a:cubicBezTo>
                  <a:pt x="1939277" y="1462279"/>
                  <a:pt x="1951640" y="1467862"/>
                  <a:pt x="1953690" y="1467640"/>
                </a:cubicBezTo>
                <a:cubicBezTo>
                  <a:pt x="1958736" y="1469517"/>
                  <a:pt x="1958736" y="1469517"/>
                  <a:pt x="1958736" y="1469517"/>
                </a:cubicBezTo>
                <a:cubicBezTo>
                  <a:pt x="1926077" y="1468197"/>
                  <a:pt x="1893115" y="1467258"/>
                  <a:pt x="1863367" y="1470466"/>
                </a:cubicBezTo>
                <a:cubicBezTo>
                  <a:pt x="1858579" y="1470982"/>
                  <a:pt x="1868807" y="1479216"/>
                  <a:pt x="1871201" y="1478958"/>
                </a:cubicBezTo>
                <a:lnTo>
                  <a:pt x="1864363" y="1479696"/>
                </a:lnTo>
                <a:cubicBezTo>
                  <a:pt x="1861969" y="1479954"/>
                  <a:pt x="1864841" y="1484139"/>
                  <a:pt x="1869545" y="1486052"/>
                </a:cubicBezTo>
                <a:cubicBezTo>
                  <a:pt x="1860313" y="1487047"/>
                  <a:pt x="1851423" y="1488007"/>
                  <a:pt x="1839798" y="1489261"/>
                </a:cubicBezTo>
                <a:cubicBezTo>
                  <a:pt x="1837403" y="1489518"/>
                  <a:pt x="1842412" y="1491054"/>
                  <a:pt x="1844979" y="1495619"/>
                </a:cubicBezTo>
                <a:cubicBezTo>
                  <a:pt x="1840277" y="1493704"/>
                  <a:pt x="1835489" y="1494221"/>
                  <a:pt x="1831044" y="1494700"/>
                </a:cubicBezTo>
                <a:cubicBezTo>
                  <a:pt x="1826598" y="1495180"/>
                  <a:pt x="1836484" y="1503450"/>
                  <a:pt x="1838878" y="1503193"/>
                </a:cubicBezTo>
                <a:cubicBezTo>
                  <a:pt x="1843923" y="1505068"/>
                  <a:pt x="1850761" y="1504331"/>
                  <a:pt x="1857860" y="1505986"/>
                </a:cubicBezTo>
                <a:lnTo>
                  <a:pt x="1807044" y="1507345"/>
                </a:lnTo>
                <a:lnTo>
                  <a:pt x="1763612" y="1538102"/>
                </a:lnTo>
                <a:cubicBezTo>
                  <a:pt x="1747086" y="1549641"/>
                  <a:pt x="1729270" y="1562171"/>
                  <a:pt x="1711207" y="1575670"/>
                </a:cubicBezTo>
                <a:cubicBezTo>
                  <a:pt x="1656623" y="1615590"/>
                  <a:pt x="1613876" y="1651468"/>
                  <a:pt x="1573923" y="1685416"/>
                </a:cubicBezTo>
                <a:cubicBezTo>
                  <a:pt x="1532743" y="1717586"/>
                  <a:pt x="1495840" y="1749431"/>
                  <a:pt x="1457815" y="1786174"/>
                </a:cubicBezTo>
                <a:cubicBezTo>
                  <a:pt x="1421962" y="1819543"/>
                  <a:pt x="1390934" y="1838707"/>
                  <a:pt x="1360462" y="1876613"/>
                </a:cubicBezTo>
                <a:cubicBezTo>
                  <a:pt x="1342902" y="1897357"/>
                  <a:pt x="1301991" y="1957091"/>
                  <a:pt x="1279055" y="2021671"/>
                </a:cubicBezTo>
                <a:cubicBezTo>
                  <a:pt x="1223224" y="2176077"/>
                  <a:pt x="1203623" y="2357981"/>
                  <a:pt x="1218748" y="2553793"/>
                </a:cubicBezTo>
                <a:cubicBezTo>
                  <a:pt x="1226602" y="2653748"/>
                  <a:pt x="1247122" y="2753584"/>
                  <a:pt x="1277595" y="2843929"/>
                </a:cubicBezTo>
                <a:cubicBezTo>
                  <a:pt x="1308673" y="2934605"/>
                  <a:pt x="1349483" y="3018191"/>
                  <a:pt x="1391699" y="3088054"/>
                </a:cubicBezTo>
                <a:cubicBezTo>
                  <a:pt x="1424721" y="3145140"/>
                  <a:pt x="1468320" y="3178425"/>
                  <a:pt x="1507932" y="3214086"/>
                </a:cubicBezTo>
                <a:cubicBezTo>
                  <a:pt x="1544487" y="3245857"/>
                  <a:pt x="1582171" y="3278724"/>
                  <a:pt x="1637297" y="3331427"/>
                </a:cubicBezTo>
                <a:cubicBezTo>
                  <a:pt x="1668077" y="3360810"/>
                  <a:pt x="1686903" y="3381567"/>
                  <a:pt x="1705047" y="3402422"/>
                </a:cubicBezTo>
                <a:cubicBezTo>
                  <a:pt x="1722997" y="3421909"/>
                  <a:pt x="1741787" y="3440440"/>
                  <a:pt x="1767254" y="3458864"/>
                </a:cubicBezTo>
                <a:cubicBezTo>
                  <a:pt x="1805157" y="3489329"/>
                  <a:pt x="1862625" y="3517168"/>
                  <a:pt x="1916385" y="3543440"/>
                </a:cubicBezTo>
                <a:cubicBezTo>
                  <a:pt x="2106952" y="3633169"/>
                  <a:pt x="2318471" y="3667937"/>
                  <a:pt x="2519663" y="3651334"/>
                </a:cubicBezTo>
                <a:cubicBezTo>
                  <a:pt x="2721502" y="3632409"/>
                  <a:pt x="2911176" y="3564880"/>
                  <a:pt x="3072896" y="3457393"/>
                </a:cubicBezTo>
                <a:cubicBezTo>
                  <a:pt x="2971819" y="3518525"/>
                  <a:pt x="2858526" y="3565217"/>
                  <a:pt x="2737412" y="3594054"/>
                </a:cubicBezTo>
                <a:cubicBezTo>
                  <a:pt x="2617566" y="3622015"/>
                  <a:pt x="2492224" y="3632770"/>
                  <a:pt x="2373043" y="3622023"/>
                </a:cubicBezTo>
                <a:cubicBezTo>
                  <a:pt x="2319368" y="3617069"/>
                  <a:pt x="2273832" y="3612495"/>
                  <a:pt x="2221241" y="3600417"/>
                </a:cubicBezTo>
                <a:cubicBezTo>
                  <a:pt x="2168431" y="3590739"/>
                  <a:pt x="2106436" y="3574275"/>
                  <a:pt x="2026449" y="3540978"/>
                </a:cubicBezTo>
                <a:cubicBezTo>
                  <a:pt x="2009923" y="3535507"/>
                  <a:pt x="1933390" y="3503954"/>
                  <a:pt x="1863958" y="3461498"/>
                </a:cubicBezTo>
                <a:cubicBezTo>
                  <a:pt x="1795657" y="3420135"/>
                  <a:pt x="1738535" y="3371059"/>
                  <a:pt x="1739873" y="3363761"/>
                </a:cubicBezTo>
                <a:cubicBezTo>
                  <a:pt x="1740956" y="3356637"/>
                  <a:pt x="1735358" y="3354501"/>
                  <a:pt x="1777578" y="3381987"/>
                </a:cubicBezTo>
                <a:cubicBezTo>
                  <a:pt x="1832402" y="3415777"/>
                  <a:pt x="1899029" y="3454169"/>
                  <a:pt x="1970192" y="3487179"/>
                </a:cubicBezTo>
                <a:cubicBezTo>
                  <a:pt x="2040086" y="3521067"/>
                  <a:pt x="2113640" y="3548303"/>
                  <a:pt x="2179304" y="3564110"/>
                </a:cubicBezTo>
                <a:cubicBezTo>
                  <a:pt x="2293716" y="3592399"/>
                  <a:pt x="2409443" y="3601403"/>
                  <a:pt x="2521426" y="3595743"/>
                </a:cubicBezTo>
                <a:cubicBezTo>
                  <a:pt x="2632356" y="3588558"/>
                  <a:pt x="2741241" y="3565910"/>
                  <a:pt x="2844331" y="3528889"/>
                </a:cubicBezTo>
                <a:cubicBezTo>
                  <a:pt x="2945720" y="3492664"/>
                  <a:pt x="3043110" y="3441949"/>
                  <a:pt x="3131988" y="3378360"/>
                </a:cubicBezTo>
                <a:lnTo>
                  <a:pt x="3231136" y="3297574"/>
                </a:lnTo>
                <a:lnTo>
                  <a:pt x="3259664" y="3252163"/>
                </a:lnTo>
                <a:cubicBezTo>
                  <a:pt x="3263073" y="3245404"/>
                  <a:pt x="3277717" y="3225144"/>
                  <a:pt x="3265148" y="3248704"/>
                </a:cubicBezTo>
                <a:cubicBezTo>
                  <a:pt x="3258141" y="3258818"/>
                  <a:pt x="3250905" y="3270520"/>
                  <a:pt x="3245485" y="3280807"/>
                </a:cubicBezTo>
                <a:lnTo>
                  <a:pt x="3240371" y="3290049"/>
                </a:lnTo>
                <a:lnTo>
                  <a:pt x="3251766" y="3280765"/>
                </a:lnTo>
                <a:lnTo>
                  <a:pt x="3285403" y="3221565"/>
                </a:lnTo>
                <a:cubicBezTo>
                  <a:pt x="3303354" y="3192712"/>
                  <a:pt x="3323119" y="3162443"/>
                  <a:pt x="3342871" y="3131914"/>
                </a:cubicBezTo>
                <a:cubicBezTo>
                  <a:pt x="3389434" y="3056009"/>
                  <a:pt x="3425818" y="2972783"/>
                  <a:pt x="3462501" y="2889278"/>
                </a:cubicBezTo>
                <a:cubicBezTo>
                  <a:pt x="3467419" y="2875600"/>
                  <a:pt x="3470393" y="2862032"/>
                  <a:pt x="3476174" y="2850303"/>
                </a:cubicBezTo>
                <a:lnTo>
                  <a:pt x="3482033" y="2840908"/>
                </a:lnTo>
                <a:lnTo>
                  <a:pt x="3483253" y="2842660"/>
                </a:lnTo>
                <a:cubicBezTo>
                  <a:pt x="3474193" y="2862677"/>
                  <a:pt x="3467099" y="2879773"/>
                  <a:pt x="3478935" y="2856758"/>
                </a:cubicBezTo>
                <a:lnTo>
                  <a:pt x="3485218" y="2844120"/>
                </a:lnTo>
                <a:lnTo>
                  <a:pt x="3485226" y="2844127"/>
                </a:lnTo>
                <a:lnTo>
                  <a:pt x="3485267" y="2844021"/>
                </a:lnTo>
                <a:lnTo>
                  <a:pt x="3497709" y="2818993"/>
                </a:lnTo>
                <a:cubicBezTo>
                  <a:pt x="3495797" y="2821465"/>
                  <a:pt x="3492204" y="2827774"/>
                  <a:pt x="3489326" y="2833453"/>
                </a:cubicBezTo>
                <a:lnTo>
                  <a:pt x="3485267" y="2844021"/>
                </a:lnTo>
                <a:lnTo>
                  <a:pt x="3485218" y="2844120"/>
                </a:lnTo>
                <a:lnTo>
                  <a:pt x="3483253" y="2842660"/>
                </a:lnTo>
                <a:cubicBezTo>
                  <a:pt x="3490299" y="2827551"/>
                  <a:pt x="3499146" y="2810767"/>
                  <a:pt x="3501031" y="2810663"/>
                </a:cubicBezTo>
                <a:cubicBezTo>
                  <a:pt x="3499146" y="2810767"/>
                  <a:pt x="3499594" y="2818889"/>
                  <a:pt x="3499594" y="2818889"/>
                </a:cubicBezTo>
                <a:cubicBezTo>
                  <a:pt x="3499855" y="2823606"/>
                  <a:pt x="3503368" y="2818680"/>
                  <a:pt x="3503730" y="2825231"/>
                </a:cubicBezTo>
                <a:cubicBezTo>
                  <a:pt x="3502105" y="2830052"/>
                  <a:pt x="3496857" y="2843483"/>
                  <a:pt x="3493622" y="2853387"/>
                </a:cubicBezTo>
                <a:cubicBezTo>
                  <a:pt x="3471308" y="2911655"/>
                  <a:pt x="3446057" y="2979547"/>
                  <a:pt x="3417596" y="3035001"/>
                </a:cubicBezTo>
                <a:cubicBezTo>
                  <a:pt x="3387911" y="3096831"/>
                  <a:pt x="3348133" y="3152912"/>
                  <a:pt x="3312388" y="3213500"/>
                </a:cubicBezTo>
                <a:cubicBezTo>
                  <a:pt x="3312432" y="3214286"/>
                  <a:pt x="3311095" y="3217185"/>
                  <a:pt x="3309982" y="3219875"/>
                </a:cubicBezTo>
                <a:lnTo>
                  <a:pt x="3309802" y="3220745"/>
                </a:lnTo>
                <a:lnTo>
                  <a:pt x="3328869" y="3200350"/>
                </a:lnTo>
                <a:lnTo>
                  <a:pt x="3350232" y="3165903"/>
                </a:lnTo>
                <a:cubicBezTo>
                  <a:pt x="3357813" y="3152638"/>
                  <a:pt x="3364898" y="3139630"/>
                  <a:pt x="3370219" y="3130400"/>
                </a:cubicBezTo>
                <a:cubicBezTo>
                  <a:pt x="3391509" y="3093477"/>
                  <a:pt x="3407676" y="3066563"/>
                  <a:pt x="3425179" y="3029588"/>
                </a:cubicBezTo>
                <a:cubicBezTo>
                  <a:pt x="3456890" y="2964491"/>
                  <a:pt x="3477106" y="2908180"/>
                  <a:pt x="3504716" y="2843048"/>
                </a:cubicBezTo>
                <a:cubicBezTo>
                  <a:pt x="3508102" y="2833005"/>
                  <a:pt x="3511132" y="2825084"/>
                  <a:pt x="3514622" y="2816940"/>
                </a:cubicBezTo>
                <a:lnTo>
                  <a:pt x="3516212" y="2813497"/>
                </a:lnTo>
                <a:lnTo>
                  <a:pt x="3516395" y="2801904"/>
                </a:lnTo>
                <a:cubicBezTo>
                  <a:pt x="3517417" y="2786947"/>
                  <a:pt x="3519810" y="2770577"/>
                  <a:pt x="3525276" y="2751055"/>
                </a:cubicBezTo>
                <a:cubicBezTo>
                  <a:pt x="3538265" y="2733466"/>
                  <a:pt x="3541212" y="2746432"/>
                  <a:pt x="3541341" y="2765093"/>
                </a:cubicBezTo>
                <a:cubicBezTo>
                  <a:pt x="3544219" y="2784481"/>
                  <a:pt x="3541160" y="2807218"/>
                  <a:pt x="3546933" y="2809608"/>
                </a:cubicBezTo>
                <a:cubicBezTo>
                  <a:pt x="3565442" y="2757085"/>
                  <a:pt x="3570700" y="2700581"/>
                  <a:pt x="3579911" y="2650347"/>
                </a:cubicBezTo>
                <a:cubicBezTo>
                  <a:pt x="3585266" y="2621152"/>
                  <a:pt x="3592261" y="2603574"/>
                  <a:pt x="3597722" y="2581055"/>
                </a:cubicBezTo>
                <a:cubicBezTo>
                  <a:pt x="3600687" y="2557636"/>
                  <a:pt x="3591078" y="2535018"/>
                  <a:pt x="3601457" y="2525604"/>
                </a:cubicBezTo>
                <a:cubicBezTo>
                  <a:pt x="3614137" y="2531478"/>
                  <a:pt x="3624156" y="2579687"/>
                  <a:pt x="3629957" y="2615808"/>
                </a:cubicBezTo>
                <a:cubicBezTo>
                  <a:pt x="3635179" y="2647829"/>
                  <a:pt x="3652206" y="2684454"/>
                  <a:pt x="3635155" y="2742347"/>
                </a:cubicBezTo>
                <a:cubicBezTo>
                  <a:pt x="3649152" y="2728936"/>
                  <a:pt x="3650805" y="2746547"/>
                  <a:pt x="3650242" y="2770185"/>
                </a:cubicBezTo>
                <a:cubicBezTo>
                  <a:pt x="3649030" y="2786771"/>
                  <a:pt x="3647431" y="2806155"/>
                  <a:pt x="3649683" y="2817978"/>
                </a:cubicBezTo>
                <a:lnTo>
                  <a:pt x="3652261" y="2824203"/>
                </a:lnTo>
                <a:lnTo>
                  <a:pt x="3652925" y="2823337"/>
                </a:lnTo>
                <a:cubicBezTo>
                  <a:pt x="3656976" y="2818086"/>
                  <a:pt x="3661213" y="2812786"/>
                  <a:pt x="3663121" y="2811377"/>
                </a:cubicBezTo>
                <a:lnTo>
                  <a:pt x="3663098" y="2814035"/>
                </a:lnTo>
                <a:lnTo>
                  <a:pt x="3662837" y="2815312"/>
                </a:lnTo>
                <a:lnTo>
                  <a:pt x="3657044" y="2824458"/>
                </a:lnTo>
                <a:lnTo>
                  <a:pt x="3652162" y="2830579"/>
                </a:lnTo>
                <a:lnTo>
                  <a:pt x="3624277" y="2915118"/>
                </a:lnTo>
                <a:lnTo>
                  <a:pt x="3627831" y="2912462"/>
                </a:lnTo>
                <a:cubicBezTo>
                  <a:pt x="3630353" y="2912886"/>
                  <a:pt x="3633320" y="2927269"/>
                  <a:pt x="3633801" y="2925457"/>
                </a:cubicBezTo>
                <a:cubicBezTo>
                  <a:pt x="3633320" y="2927269"/>
                  <a:pt x="3632840" y="2929082"/>
                  <a:pt x="3632359" y="2930893"/>
                </a:cubicBezTo>
                <a:cubicBezTo>
                  <a:pt x="3638486" y="2926246"/>
                  <a:pt x="3653977" y="2903298"/>
                  <a:pt x="3643852" y="2923049"/>
                </a:cubicBezTo>
                <a:cubicBezTo>
                  <a:pt x="3631001" y="2944546"/>
                  <a:pt x="3650536" y="2916286"/>
                  <a:pt x="3657823" y="2905840"/>
                </a:cubicBezTo>
                <a:lnTo>
                  <a:pt x="3659528" y="2903473"/>
                </a:lnTo>
                <a:lnTo>
                  <a:pt x="3631257" y="2975865"/>
                </a:lnTo>
                <a:cubicBezTo>
                  <a:pt x="3629733" y="2982520"/>
                  <a:pt x="3626672" y="2995569"/>
                  <a:pt x="3633718" y="2980460"/>
                </a:cubicBezTo>
                <a:cubicBezTo>
                  <a:pt x="3642405" y="2960793"/>
                  <a:pt x="3648876" y="2940986"/>
                  <a:pt x="3659520" y="2922524"/>
                </a:cubicBezTo>
                <a:cubicBezTo>
                  <a:pt x="3657634" y="2931170"/>
                  <a:pt x="3655096" y="2939425"/>
                  <a:pt x="3652226" y="2947486"/>
                </a:cubicBezTo>
                <a:lnTo>
                  <a:pt x="3645246" y="2965378"/>
                </a:lnTo>
                <a:lnTo>
                  <a:pt x="3643579" y="2968121"/>
                </a:lnTo>
                <a:cubicBezTo>
                  <a:pt x="3639346" y="2975217"/>
                  <a:pt x="3637658" y="2978837"/>
                  <a:pt x="3637539" y="2980281"/>
                </a:cubicBezTo>
                <a:lnTo>
                  <a:pt x="3639627" y="2979729"/>
                </a:lnTo>
                <a:lnTo>
                  <a:pt x="3633606" y="2995069"/>
                </a:lnTo>
                <a:cubicBezTo>
                  <a:pt x="3630697" y="3003130"/>
                  <a:pt x="3628100" y="3011389"/>
                  <a:pt x="3626134" y="3020040"/>
                </a:cubicBezTo>
                <a:lnTo>
                  <a:pt x="3632581" y="3005392"/>
                </a:lnTo>
                <a:lnTo>
                  <a:pt x="3645993" y="2974912"/>
                </a:lnTo>
                <a:lnTo>
                  <a:pt x="3647888" y="2973239"/>
                </a:lnTo>
                <a:cubicBezTo>
                  <a:pt x="3650157" y="2971181"/>
                  <a:pt x="3652048" y="2969548"/>
                  <a:pt x="3652589" y="2969638"/>
                </a:cubicBezTo>
                <a:cubicBezTo>
                  <a:pt x="3654751" y="2970002"/>
                  <a:pt x="3635657" y="2998023"/>
                  <a:pt x="3633656" y="3005574"/>
                </a:cubicBezTo>
                <a:cubicBezTo>
                  <a:pt x="3642984" y="2997363"/>
                  <a:pt x="3642342" y="2991261"/>
                  <a:pt x="3652271" y="2979365"/>
                </a:cubicBezTo>
                <a:cubicBezTo>
                  <a:pt x="3652271" y="2979365"/>
                  <a:pt x="3661524" y="2964418"/>
                  <a:pt x="3667064" y="2957099"/>
                </a:cubicBezTo>
                <a:lnTo>
                  <a:pt x="3669044" y="2955058"/>
                </a:lnTo>
                <a:lnTo>
                  <a:pt x="3685118" y="2878864"/>
                </a:lnTo>
                <a:cubicBezTo>
                  <a:pt x="3688592" y="2865966"/>
                  <a:pt x="3693543" y="2832925"/>
                  <a:pt x="3695837" y="2799841"/>
                </a:cubicBezTo>
                <a:cubicBezTo>
                  <a:pt x="3700533" y="2766975"/>
                  <a:pt x="3705877" y="2731788"/>
                  <a:pt x="3715195" y="2714857"/>
                </a:cubicBezTo>
                <a:cubicBezTo>
                  <a:pt x="3726902" y="2692151"/>
                  <a:pt x="3729893" y="2702462"/>
                  <a:pt x="3730601" y="2725225"/>
                </a:cubicBezTo>
                <a:cubicBezTo>
                  <a:pt x="3732035" y="2745235"/>
                  <a:pt x="3728862" y="2777047"/>
                  <a:pt x="3725538" y="2793967"/>
                </a:cubicBezTo>
                <a:lnTo>
                  <a:pt x="3722005" y="2816851"/>
                </a:lnTo>
                <a:lnTo>
                  <a:pt x="3726483" y="2810640"/>
                </a:lnTo>
                <a:lnTo>
                  <a:pt x="3730889" y="2804912"/>
                </a:lnTo>
                <a:lnTo>
                  <a:pt x="3729559" y="2809313"/>
                </a:lnTo>
                <a:cubicBezTo>
                  <a:pt x="3727482" y="2815933"/>
                  <a:pt x="3726459" y="2819554"/>
                  <a:pt x="3726213" y="2821153"/>
                </a:cubicBezTo>
                <a:lnTo>
                  <a:pt x="3726755" y="2821030"/>
                </a:lnTo>
                <a:lnTo>
                  <a:pt x="3719833" y="2830910"/>
                </a:lnTo>
                <a:lnTo>
                  <a:pt x="3704702" y="2928910"/>
                </a:lnTo>
                <a:lnTo>
                  <a:pt x="3703468" y="2933529"/>
                </a:lnTo>
                <a:lnTo>
                  <a:pt x="3703993" y="2934040"/>
                </a:lnTo>
                <a:lnTo>
                  <a:pt x="3702738" y="2936262"/>
                </a:lnTo>
                <a:lnTo>
                  <a:pt x="3687150" y="2994599"/>
                </a:lnTo>
                <a:lnTo>
                  <a:pt x="3687992" y="2995163"/>
                </a:lnTo>
                <a:cubicBezTo>
                  <a:pt x="3697441" y="2985080"/>
                  <a:pt x="3698800" y="2971426"/>
                  <a:pt x="3707768" y="2963155"/>
                </a:cubicBezTo>
                <a:cubicBezTo>
                  <a:pt x="3711251" y="2959956"/>
                  <a:pt x="3713414" y="2960320"/>
                  <a:pt x="3718218" y="2959236"/>
                </a:cubicBezTo>
                <a:cubicBezTo>
                  <a:pt x="3729229" y="2953202"/>
                  <a:pt x="3734833" y="2940580"/>
                  <a:pt x="3742559" y="2929891"/>
                </a:cubicBezTo>
                <a:lnTo>
                  <a:pt x="3756165" y="2910344"/>
                </a:lnTo>
                <a:lnTo>
                  <a:pt x="3771601" y="2863428"/>
                </a:lnTo>
                <a:cubicBezTo>
                  <a:pt x="3775234" y="2823045"/>
                  <a:pt x="3783866" y="2768712"/>
                  <a:pt x="3790650" y="2711156"/>
                </a:cubicBezTo>
                <a:cubicBezTo>
                  <a:pt x="3785251" y="2678881"/>
                  <a:pt x="3778692" y="2654160"/>
                  <a:pt x="3772771" y="2605369"/>
                </a:cubicBezTo>
                <a:cubicBezTo>
                  <a:pt x="3772771" y="2605369"/>
                  <a:pt x="3772771" y="2605369"/>
                  <a:pt x="3764473" y="2541722"/>
                </a:cubicBezTo>
                <a:cubicBezTo>
                  <a:pt x="3761584" y="2516340"/>
                  <a:pt x="3759167" y="2488383"/>
                  <a:pt x="3762237" y="2471640"/>
                </a:cubicBezTo>
                <a:cubicBezTo>
                  <a:pt x="3769138" y="2426753"/>
                  <a:pt x="3784852" y="2504408"/>
                  <a:pt x="3790318" y="2530260"/>
                </a:cubicBezTo>
                <a:cubicBezTo>
                  <a:pt x="3798336" y="2560352"/>
                  <a:pt x="3814888" y="2599553"/>
                  <a:pt x="3814325" y="2623191"/>
                </a:cubicBezTo>
                <a:cubicBezTo>
                  <a:pt x="3817688" y="2645996"/>
                  <a:pt x="3804658" y="2703739"/>
                  <a:pt x="3813236" y="2710192"/>
                </a:cubicBezTo>
                <a:cubicBezTo>
                  <a:pt x="3823304" y="2675870"/>
                  <a:pt x="3824428" y="2628593"/>
                  <a:pt x="3825730" y="2581570"/>
                </a:cubicBezTo>
                <a:cubicBezTo>
                  <a:pt x="3827839" y="2542239"/>
                  <a:pt x="3827902" y="2487445"/>
                  <a:pt x="3824020" y="2448126"/>
                </a:cubicBezTo>
                <a:cubicBezTo>
                  <a:pt x="3817070" y="2383171"/>
                  <a:pt x="3798498" y="2362239"/>
                  <a:pt x="3783065" y="2318141"/>
                </a:cubicBezTo>
                <a:cubicBezTo>
                  <a:pt x="3783065" y="2318141"/>
                  <a:pt x="3783065" y="2318141"/>
                  <a:pt x="3755515" y="2244530"/>
                </a:cubicBezTo>
                <a:cubicBezTo>
                  <a:pt x="3745719" y="2215665"/>
                  <a:pt x="3737056" y="2187895"/>
                  <a:pt x="3737804" y="2170503"/>
                </a:cubicBezTo>
                <a:cubicBezTo>
                  <a:pt x="3738366" y="2146864"/>
                  <a:pt x="3755206" y="2177243"/>
                  <a:pt x="3772625" y="2211720"/>
                </a:cubicBezTo>
                <a:cubicBezTo>
                  <a:pt x="3789397" y="2248520"/>
                  <a:pt x="3805732" y="2290121"/>
                  <a:pt x="3812845" y="2285211"/>
                </a:cubicBezTo>
                <a:cubicBezTo>
                  <a:pt x="3798716" y="2188933"/>
                  <a:pt x="3778008" y="2093819"/>
                  <a:pt x="3751729" y="2008666"/>
                </a:cubicBezTo>
                <a:lnTo>
                  <a:pt x="3745653" y="1991046"/>
                </a:lnTo>
                <a:lnTo>
                  <a:pt x="3746228" y="1991884"/>
                </a:lnTo>
                <a:cubicBezTo>
                  <a:pt x="3751284" y="2000219"/>
                  <a:pt x="3759308" y="2014360"/>
                  <a:pt x="3763672" y="2021993"/>
                </a:cubicBezTo>
                <a:lnTo>
                  <a:pt x="3765726" y="2025458"/>
                </a:lnTo>
                <a:lnTo>
                  <a:pt x="3735805" y="1922395"/>
                </a:lnTo>
                <a:cubicBezTo>
                  <a:pt x="3734533" y="1913054"/>
                  <a:pt x="3731939" y="1894727"/>
                  <a:pt x="3739758" y="1916381"/>
                </a:cubicBezTo>
                <a:cubicBezTo>
                  <a:pt x="3749271" y="1944505"/>
                  <a:pt x="3755718" y="1972548"/>
                  <a:pt x="3768074" y="1999257"/>
                </a:cubicBezTo>
                <a:cubicBezTo>
                  <a:pt x="3766549" y="1987132"/>
                  <a:pt x="3764080" y="1975463"/>
                  <a:pt x="3761131" y="1964022"/>
                </a:cubicBezTo>
                <a:lnTo>
                  <a:pt x="3753747" y="1938550"/>
                </a:lnTo>
                <a:lnTo>
                  <a:pt x="3751793" y="1934571"/>
                </a:lnTo>
                <a:cubicBezTo>
                  <a:pt x="3746849" y="1924289"/>
                  <a:pt x="3744975" y="1919100"/>
                  <a:pt x="3744992" y="1917099"/>
                </a:cubicBezTo>
                <a:lnTo>
                  <a:pt x="3747795" y="1918116"/>
                </a:lnTo>
                <a:lnTo>
                  <a:pt x="3741413" y="1896274"/>
                </a:lnTo>
                <a:cubicBezTo>
                  <a:pt x="3738410" y="1884825"/>
                  <a:pt x="3735859" y="1873146"/>
                  <a:pt x="3734228" y="1861005"/>
                </a:cubicBezTo>
                <a:lnTo>
                  <a:pt x="3741281" y="1881948"/>
                </a:lnTo>
                <a:lnTo>
                  <a:pt x="3755953" y="1925530"/>
                </a:lnTo>
                <a:lnTo>
                  <a:pt x="3758352" y="1928066"/>
                </a:lnTo>
                <a:cubicBezTo>
                  <a:pt x="3761218" y="1931177"/>
                  <a:pt x="3763618" y="1933659"/>
                  <a:pt x="3764373" y="1933600"/>
                </a:cubicBezTo>
                <a:cubicBezTo>
                  <a:pt x="3767391" y="1933368"/>
                  <a:pt x="3744597" y="1892466"/>
                  <a:pt x="3742781" y="1881832"/>
                </a:cubicBezTo>
                <a:cubicBezTo>
                  <a:pt x="3754596" y="1894279"/>
                  <a:pt x="3752956" y="1902594"/>
                  <a:pt x="3765139" y="1920182"/>
                </a:cubicBezTo>
                <a:cubicBezTo>
                  <a:pt x="3765139" y="1920182"/>
                  <a:pt x="3784478" y="1958764"/>
                  <a:pt x="3787497" y="1958531"/>
                </a:cubicBezTo>
                <a:lnTo>
                  <a:pt x="3785139" y="1926825"/>
                </a:lnTo>
                <a:cubicBezTo>
                  <a:pt x="3786648" y="1926708"/>
                  <a:pt x="3802726" y="1951430"/>
                  <a:pt x="3815413" y="1970111"/>
                </a:cubicBezTo>
                <a:lnTo>
                  <a:pt x="3818009" y="1973853"/>
                </a:lnTo>
                <a:lnTo>
                  <a:pt x="3819461" y="1976897"/>
                </a:lnTo>
                <a:lnTo>
                  <a:pt x="3818940" y="1975196"/>
                </a:lnTo>
                <a:lnTo>
                  <a:pt x="3824013" y="1982508"/>
                </a:lnTo>
                <a:cubicBezTo>
                  <a:pt x="3831416" y="1992805"/>
                  <a:pt x="3834386" y="1995363"/>
                  <a:pt x="3825348" y="1977154"/>
                </a:cubicBezTo>
                <a:lnTo>
                  <a:pt x="3811823" y="1951935"/>
                </a:lnTo>
                <a:lnTo>
                  <a:pt x="3797492" y="1905105"/>
                </a:lnTo>
                <a:lnTo>
                  <a:pt x="3793933" y="1896920"/>
                </a:lnTo>
                <a:lnTo>
                  <a:pt x="3801062" y="1906635"/>
                </a:lnTo>
                <a:cubicBezTo>
                  <a:pt x="3801571" y="1909611"/>
                  <a:pt x="3816661" y="1905429"/>
                  <a:pt x="3816224" y="1902879"/>
                </a:cubicBezTo>
                <a:cubicBezTo>
                  <a:pt x="3827971" y="1917915"/>
                  <a:pt x="3828150" y="1936862"/>
                  <a:pt x="3839461" y="1949348"/>
                </a:cubicBezTo>
                <a:cubicBezTo>
                  <a:pt x="3843855" y="1954179"/>
                  <a:pt x="3846875" y="1953946"/>
                  <a:pt x="3853348" y="1956032"/>
                </a:cubicBezTo>
                <a:cubicBezTo>
                  <a:pt x="3867745" y="1965693"/>
                  <a:pt x="3873890" y="1983749"/>
                  <a:pt x="3883192" y="1999405"/>
                </a:cubicBezTo>
                <a:cubicBezTo>
                  <a:pt x="3904606" y="2032225"/>
                  <a:pt x="3916096" y="2063656"/>
                  <a:pt x="3940091" y="2093694"/>
                </a:cubicBezTo>
                <a:lnTo>
                  <a:pt x="3947106" y="2108160"/>
                </a:lnTo>
                <a:lnTo>
                  <a:pt x="3971033" y="2203038"/>
                </a:lnTo>
                <a:cubicBezTo>
                  <a:pt x="4002333" y="2339686"/>
                  <a:pt x="4009960" y="2473548"/>
                  <a:pt x="4010953" y="2578238"/>
                </a:cubicBezTo>
                <a:cubicBezTo>
                  <a:pt x="4019281" y="2504989"/>
                  <a:pt x="4020943" y="2400343"/>
                  <a:pt x="4017989" y="2301506"/>
                </a:cubicBezTo>
                <a:cubicBezTo>
                  <a:pt x="4016900" y="2260258"/>
                  <a:pt x="4011997" y="2210768"/>
                  <a:pt x="4009463" y="2170142"/>
                </a:cubicBezTo>
                <a:cubicBezTo>
                  <a:pt x="4006226" y="2128499"/>
                  <a:pt x="4003150" y="2096872"/>
                  <a:pt x="4008159" y="2088916"/>
                </a:cubicBezTo>
                <a:cubicBezTo>
                  <a:pt x="4017663" y="2078231"/>
                  <a:pt x="4028719" y="2100227"/>
                  <a:pt x="4036145" y="2120226"/>
                </a:cubicBezTo>
                <a:cubicBezTo>
                  <a:pt x="4044623" y="2141750"/>
                  <a:pt x="4052227" y="2162002"/>
                  <a:pt x="4057951" y="2145302"/>
                </a:cubicBezTo>
                <a:lnTo>
                  <a:pt x="4060892" y="2139472"/>
                </a:lnTo>
                <a:lnTo>
                  <a:pt x="4062585" y="2145562"/>
                </a:lnTo>
                <a:lnTo>
                  <a:pt x="4066051" y="2156280"/>
                </a:lnTo>
                <a:lnTo>
                  <a:pt x="4087604" y="2187129"/>
                </a:lnTo>
                <a:lnTo>
                  <a:pt x="4089787" y="2185060"/>
                </a:lnTo>
                <a:cubicBezTo>
                  <a:pt x="4089142" y="2184965"/>
                  <a:pt x="4089591" y="2186588"/>
                  <a:pt x="4090701" y="2189187"/>
                </a:cubicBezTo>
                <a:lnTo>
                  <a:pt x="4094545" y="2197063"/>
                </a:lnTo>
                <a:lnTo>
                  <a:pt x="4110652" y="2220121"/>
                </a:lnTo>
                <a:lnTo>
                  <a:pt x="4108049" y="2210434"/>
                </a:lnTo>
                <a:lnTo>
                  <a:pt x="4114765" y="2208453"/>
                </a:lnTo>
                <a:lnTo>
                  <a:pt x="4101157" y="2182952"/>
                </a:lnTo>
                <a:lnTo>
                  <a:pt x="4118998" y="2206987"/>
                </a:lnTo>
                <a:lnTo>
                  <a:pt x="4116073" y="2191602"/>
                </a:lnTo>
                <a:lnTo>
                  <a:pt x="4115218" y="2184975"/>
                </a:lnTo>
                <a:lnTo>
                  <a:pt x="4063979" y="2105241"/>
                </a:lnTo>
                <a:lnTo>
                  <a:pt x="4062180" y="2102104"/>
                </a:lnTo>
                <a:lnTo>
                  <a:pt x="4059022" y="2078381"/>
                </a:lnTo>
                <a:lnTo>
                  <a:pt x="4055111" y="2058508"/>
                </a:lnTo>
                <a:lnTo>
                  <a:pt x="4057275" y="2062087"/>
                </a:lnTo>
                <a:cubicBezTo>
                  <a:pt x="4060367" y="2066763"/>
                  <a:pt x="4063367" y="2070706"/>
                  <a:pt x="4066086" y="2073189"/>
                </a:cubicBezTo>
                <a:cubicBezTo>
                  <a:pt x="4070553" y="2078446"/>
                  <a:pt x="4079611" y="2077746"/>
                  <a:pt x="4079611" y="2077746"/>
                </a:cubicBezTo>
                <a:cubicBezTo>
                  <a:pt x="4079611" y="2077746"/>
                  <a:pt x="4080710" y="2078954"/>
                  <a:pt x="4081927" y="2080854"/>
                </a:cubicBezTo>
                <a:lnTo>
                  <a:pt x="4083256" y="2084044"/>
                </a:lnTo>
                <a:lnTo>
                  <a:pt x="4081978" y="2082459"/>
                </a:lnTo>
                <a:cubicBezTo>
                  <a:pt x="4080693" y="2080909"/>
                  <a:pt x="4080187" y="2080369"/>
                  <a:pt x="4080218" y="2080555"/>
                </a:cubicBezTo>
                <a:cubicBezTo>
                  <a:pt x="4080282" y="2080927"/>
                  <a:pt x="4082500" y="2084204"/>
                  <a:pt x="4084951" y="2088108"/>
                </a:cubicBezTo>
                <a:cubicBezTo>
                  <a:pt x="4091861" y="2092744"/>
                  <a:pt x="4099207" y="2099934"/>
                  <a:pt x="4099207" y="2099934"/>
                </a:cubicBezTo>
                <a:cubicBezTo>
                  <a:pt x="4108332" y="2096643"/>
                  <a:pt x="4071755" y="2067579"/>
                  <a:pt x="4064668" y="2043996"/>
                </a:cubicBezTo>
                <a:cubicBezTo>
                  <a:pt x="4064230" y="2041444"/>
                  <a:pt x="4065869" y="2033129"/>
                  <a:pt x="4065433" y="2030579"/>
                </a:cubicBezTo>
                <a:cubicBezTo>
                  <a:pt x="4059725" y="2015075"/>
                  <a:pt x="4049985" y="1996867"/>
                  <a:pt x="4040386" y="1976492"/>
                </a:cubicBezTo>
                <a:lnTo>
                  <a:pt x="4037747" y="1972091"/>
                </a:lnTo>
                <a:lnTo>
                  <a:pt x="4037459" y="1970584"/>
                </a:lnTo>
                <a:cubicBezTo>
                  <a:pt x="4035869" y="1960502"/>
                  <a:pt x="4034970" y="1951711"/>
                  <a:pt x="4035198" y="1944798"/>
                </a:cubicBezTo>
                <a:lnTo>
                  <a:pt x="4038903" y="1932829"/>
                </a:lnTo>
                <a:lnTo>
                  <a:pt x="4048904" y="1948719"/>
                </a:lnTo>
                <a:cubicBezTo>
                  <a:pt x="4052609" y="1954782"/>
                  <a:pt x="4055652" y="1959907"/>
                  <a:pt x="4056752" y="1961869"/>
                </a:cubicBezTo>
                <a:cubicBezTo>
                  <a:pt x="4069946" y="1982396"/>
                  <a:pt x="4082128" y="1999986"/>
                  <a:pt x="4086456" y="2007408"/>
                </a:cubicBezTo>
                <a:lnTo>
                  <a:pt x="4092381" y="2016403"/>
                </a:lnTo>
                <a:lnTo>
                  <a:pt x="4093301" y="2018577"/>
                </a:lnTo>
                <a:cubicBezTo>
                  <a:pt x="4100163" y="2036270"/>
                  <a:pt x="4106954" y="2055043"/>
                  <a:pt x="4113306" y="2073348"/>
                </a:cubicBezTo>
                <a:cubicBezTo>
                  <a:pt x="4125168" y="2103036"/>
                  <a:pt x="4120519" y="2053370"/>
                  <a:pt x="4132812" y="2083137"/>
                </a:cubicBezTo>
                <a:cubicBezTo>
                  <a:pt x="4154182" y="2150512"/>
                  <a:pt x="4170881" y="2236112"/>
                  <a:pt x="4181017" y="2323617"/>
                </a:cubicBezTo>
                <a:cubicBezTo>
                  <a:pt x="4185049" y="2329459"/>
                  <a:pt x="4184296" y="2298480"/>
                  <a:pt x="4187031" y="2271467"/>
                </a:cubicBezTo>
                <a:cubicBezTo>
                  <a:pt x="4188284" y="2242852"/>
                  <a:pt x="4191422" y="2219686"/>
                  <a:pt x="4204152" y="2244650"/>
                </a:cubicBezTo>
                <a:cubicBezTo>
                  <a:pt x="4212698" y="2259752"/>
                  <a:pt x="4218905" y="2299719"/>
                  <a:pt x="4222973" y="2345285"/>
                </a:cubicBezTo>
                <a:cubicBezTo>
                  <a:pt x="4226571" y="2393427"/>
                  <a:pt x="4228033" y="2447169"/>
                  <a:pt x="4228431" y="2493395"/>
                </a:cubicBezTo>
                <a:cubicBezTo>
                  <a:pt x="4235948" y="2492331"/>
                  <a:pt x="4240581" y="2514259"/>
                  <a:pt x="4242594" y="2538370"/>
                </a:cubicBezTo>
                <a:cubicBezTo>
                  <a:pt x="4245877" y="2561605"/>
                  <a:pt x="4247715" y="2585460"/>
                  <a:pt x="4250520" y="2589524"/>
                </a:cubicBezTo>
                <a:cubicBezTo>
                  <a:pt x="4255263" y="2538250"/>
                  <a:pt x="4259374" y="2452914"/>
                  <a:pt x="4261424" y="2388499"/>
                </a:cubicBezTo>
                <a:cubicBezTo>
                  <a:pt x="4265445" y="2324224"/>
                  <a:pt x="4268675" y="2279995"/>
                  <a:pt x="4283299" y="2316401"/>
                </a:cubicBezTo>
                <a:cubicBezTo>
                  <a:pt x="4291119" y="2334254"/>
                  <a:pt x="4298727" y="2402879"/>
                  <a:pt x="4300029" y="2484105"/>
                </a:cubicBezTo>
                <a:cubicBezTo>
                  <a:pt x="4300155" y="2523956"/>
                  <a:pt x="4298366" y="2567283"/>
                  <a:pt x="4295542" y="2608702"/>
                </a:cubicBezTo>
                <a:lnTo>
                  <a:pt x="4294855" y="2617095"/>
                </a:lnTo>
                <a:lnTo>
                  <a:pt x="4299882" y="2608663"/>
                </a:lnTo>
                <a:lnTo>
                  <a:pt x="4304032" y="2602499"/>
                </a:lnTo>
                <a:lnTo>
                  <a:pt x="4303967" y="2602928"/>
                </a:lnTo>
                <a:cubicBezTo>
                  <a:pt x="4303121" y="2609448"/>
                  <a:pt x="4294807" y="2630753"/>
                  <a:pt x="4294512" y="2640641"/>
                </a:cubicBezTo>
                <a:cubicBezTo>
                  <a:pt x="4294768" y="2653895"/>
                  <a:pt x="4301513" y="2623006"/>
                  <a:pt x="4302869" y="2619594"/>
                </a:cubicBezTo>
                <a:cubicBezTo>
                  <a:pt x="4304620" y="2612261"/>
                  <a:pt x="4306133" y="2606528"/>
                  <a:pt x="4307555" y="2601543"/>
                </a:cubicBezTo>
                <a:lnTo>
                  <a:pt x="4309930" y="2593739"/>
                </a:lnTo>
                <a:lnTo>
                  <a:pt x="4325149" y="2571133"/>
                </a:lnTo>
                <a:lnTo>
                  <a:pt x="4326756" y="2572603"/>
                </a:lnTo>
                <a:cubicBezTo>
                  <a:pt x="4326290" y="2572680"/>
                  <a:pt x="4326595" y="2571501"/>
                  <a:pt x="4327367" y="2569604"/>
                </a:cubicBezTo>
                <a:lnTo>
                  <a:pt x="4329529" y="2564971"/>
                </a:lnTo>
                <a:lnTo>
                  <a:pt x="4331129" y="2506751"/>
                </a:lnTo>
                <a:cubicBezTo>
                  <a:pt x="4331608" y="2465873"/>
                  <a:pt x="4330867" y="2423635"/>
                  <a:pt x="4328933" y="2385782"/>
                </a:cubicBezTo>
                <a:cubicBezTo>
                  <a:pt x="4328464" y="2308481"/>
                  <a:pt x="4323619" y="2246574"/>
                  <a:pt x="4333745" y="2237336"/>
                </a:cubicBezTo>
                <a:cubicBezTo>
                  <a:pt x="4346297" y="2224547"/>
                  <a:pt x="4362112" y="2287133"/>
                  <a:pt x="4371765" y="2371221"/>
                </a:cubicBezTo>
                <a:cubicBezTo>
                  <a:pt x="4380366" y="2453786"/>
                  <a:pt x="4377652" y="2556908"/>
                  <a:pt x="4373861" y="2624774"/>
                </a:cubicBezTo>
                <a:lnTo>
                  <a:pt x="4373671" y="2627020"/>
                </a:lnTo>
                <a:lnTo>
                  <a:pt x="4380499" y="2616257"/>
                </a:lnTo>
                <a:lnTo>
                  <a:pt x="4384099" y="2610596"/>
                </a:lnTo>
                <a:lnTo>
                  <a:pt x="4383608" y="2617806"/>
                </a:lnTo>
                <a:lnTo>
                  <a:pt x="4383666" y="2620317"/>
                </a:lnTo>
                <a:lnTo>
                  <a:pt x="4373028" y="2638291"/>
                </a:lnTo>
                <a:lnTo>
                  <a:pt x="4372673" y="2638842"/>
                </a:lnTo>
                <a:lnTo>
                  <a:pt x="4363665" y="2745490"/>
                </a:lnTo>
                <a:lnTo>
                  <a:pt x="4366825" y="2740750"/>
                </a:lnTo>
                <a:lnTo>
                  <a:pt x="4366371" y="2742418"/>
                </a:lnTo>
                <a:lnTo>
                  <a:pt x="4362663" y="2756270"/>
                </a:lnTo>
                <a:lnTo>
                  <a:pt x="4362107" y="2757225"/>
                </a:lnTo>
                <a:lnTo>
                  <a:pt x="4355852" y="2803298"/>
                </a:lnTo>
                <a:lnTo>
                  <a:pt x="4361705" y="2785996"/>
                </a:lnTo>
                <a:cubicBezTo>
                  <a:pt x="4367749" y="2768851"/>
                  <a:pt x="4367285" y="2778799"/>
                  <a:pt x="4365651" y="2789275"/>
                </a:cubicBezTo>
                <a:lnTo>
                  <a:pt x="4364423" y="2795777"/>
                </a:lnTo>
                <a:lnTo>
                  <a:pt x="4364879" y="2795067"/>
                </a:lnTo>
                <a:lnTo>
                  <a:pt x="4373998" y="2740180"/>
                </a:lnTo>
                <a:cubicBezTo>
                  <a:pt x="4380058" y="2696247"/>
                  <a:pt x="4385122" y="2651690"/>
                  <a:pt x="4389425" y="2607657"/>
                </a:cubicBezTo>
                <a:cubicBezTo>
                  <a:pt x="4396012" y="2537863"/>
                  <a:pt x="4395558" y="2424175"/>
                  <a:pt x="4389406" y="2323421"/>
                </a:cubicBezTo>
                <a:cubicBezTo>
                  <a:pt x="4383701" y="2223860"/>
                  <a:pt x="4371024" y="2138107"/>
                  <a:pt x="4376714" y="2119180"/>
                </a:cubicBezTo>
                <a:cubicBezTo>
                  <a:pt x="4384969" y="2094733"/>
                  <a:pt x="4396349" y="2147630"/>
                  <a:pt x="4407031" y="2157131"/>
                </a:cubicBezTo>
                <a:cubicBezTo>
                  <a:pt x="4429786" y="2278678"/>
                  <a:pt x="4442238" y="2409211"/>
                  <a:pt x="4437920" y="2540439"/>
                </a:cubicBezTo>
                <a:lnTo>
                  <a:pt x="4426431" y="2709242"/>
                </a:lnTo>
                <a:lnTo>
                  <a:pt x="4433457" y="2680641"/>
                </a:lnTo>
                <a:cubicBezTo>
                  <a:pt x="4433457" y="2680641"/>
                  <a:pt x="4439399" y="2656533"/>
                  <a:pt x="4442028" y="2660889"/>
                </a:cubicBezTo>
                <a:lnTo>
                  <a:pt x="4440658" y="2667459"/>
                </a:lnTo>
                <a:lnTo>
                  <a:pt x="4436141" y="2676044"/>
                </a:lnTo>
                <a:cubicBezTo>
                  <a:pt x="4434491" y="2679451"/>
                  <a:pt x="4433363" y="2682229"/>
                  <a:pt x="4433310" y="2683588"/>
                </a:cubicBezTo>
                <a:lnTo>
                  <a:pt x="4436734" y="2682686"/>
                </a:lnTo>
                <a:lnTo>
                  <a:pt x="4436085" y="2684998"/>
                </a:lnTo>
                <a:cubicBezTo>
                  <a:pt x="4435577" y="2681889"/>
                  <a:pt x="4428237" y="2709151"/>
                  <a:pt x="4434142" y="2708184"/>
                </a:cubicBezTo>
                <a:cubicBezTo>
                  <a:pt x="4436005" y="2707879"/>
                  <a:pt x="4441481" y="2680922"/>
                  <a:pt x="4442538" y="2675697"/>
                </a:cubicBezTo>
                <a:lnTo>
                  <a:pt x="4443122" y="2673676"/>
                </a:lnTo>
                <a:lnTo>
                  <a:pt x="4443294" y="2673428"/>
                </a:lnTo>
                <a:lnTo>
                  <a:pt x="4446600" y="2667438"/>
                </a:lnTo>
                <a:lnTo>
                  <a:pt x="4436541" y="2714074"/>
                </a:lnTo>
                <a:cubicBezTo>
                  <a:pt x="4430975" y="2737555"/>
                  <a:pt x="4425013" y="2761534"/>
                  <a:pt x="4419198" y="2786418"/>
                </a:cubicBezTo>
                <a:cubicBezTo>
                  <a:pt x="4419198" y="2786418"/>
                  <a:pt x="4412237" y="2792611"/>
                  <a:pt x="4416474" y="2795108"/>
                </a:cubicBezTo>
                <a:cubicBezTo>
                  <a:pt x="4418903" y="2796306"/>
                  <a:pt x="4425141" y="2774010"/>
                  <a:pt x="4421062" y="2786113"/>
                </a:cubicBezTo>
                <a:cubicBezTo>
                  <a:pt x="4434260" y="2745926"/>
                  <a:pt x="4441949" y="2695472"/>
                  <a:pt x="4457307" y="2656792"/>
                </a:cubicBezTo>
                <a:cubicBezTo>
                  <a:pt x="4452343" y="2698556"/>
                  <a:pt x="4433202" y="2751152"/>
                  <a:pt x="4422929" y="2797508"/>
                </a:cubicBezTo>
                <a:cubicBezTo>
                  <a:pt x="4422251" y="2799215"/>
                  <a:pt x="4421094" y="2804323"/>
                  <a:pt x="4420612" y="2808923"/>
                </a:cubicBezTo>
                <a:lnTo>
                  <a:pt x="4420592" y="2810535"/>
                </a:lnTo>
                <a:lnTo>
                  <a:pt x="4420897" y="2809976"/>
                </a:lnTo>
                <a:lnTo>
                  <a:pt x="4422341" y="2807441"/>
                </a:lnTo>
                <a:lnTo>
                  <a:pt x="4420548" y="2814041"/>
                </a:lnTo>
                <a:lnTo>
                  <a:pt x="4420537" y="2814951"/>
                </a:lnTo>
                <a:cubicBezTo>
                  <a:pt x="4420776" y="2816507"/>
                  <a:pt x="4421328" y="2817447"/>
                  <a:pt x="4422338" y="2817282"/>
                </a:cubicBezTo>
                <a:lnTo>
                  <a:pt x="4428831" y="2796542"/>
                </a:lnTo>
                <a:cubicBezTo>
                  <a:pt x="4433418" y="2775847"/>
                  <a:pt x="4439346" y="2753601"/>
                  <a:pt x="4446052" y="2734155"/>
                </a:cubicBezTo>
                <a:cubicBezTo>
                  <a:pt x="4442933" y="2751153"/>
                  <a:pt x="4438477" y="2769234"/>
                  <a:pt x="4433650" y="2787974"/>
                </a:cubicBezTo>
                <a:lnTo>
                  <a:pt x="4423107" y="2829621"/>
                </a:lnTo>
                <a:lnTo>
                  <a:pt x="4424368" y="2826383"/>
                </a:lnTo>
                <a:cubicBezTo>
                  <a:pt x="4423416" y="2835181"/>
                  <a:pt x="4421774" y="2843661"/>
                  <a:pt x="4419782" y="2851982"/>
                </a:cubicBezTo>
                <a:lnTo>
                  <a:pt x="4418911" y="2855196"/>
                </a:lnTo>
                <a:lnTo>
                  <a:pt x="4432297" y="2810523"/>
                </a:lnTo>
                <a:cubicBezTo>
                  <a:pt x="4445638" y="2761519"/>
                  <a:pt x="4458118" y="2705561"/>
                  <a:pt x="4467670" y="2644408"/>
                </a:cubicBezTo>
                <a:cubicBezTo>
                  <a:pt x="4487218" y="2523291"/>
                  <a:pt x="4493564" y="2379785"/>
                  <a:pt x="4482047" y="2238110"/>
                </a:cubicBezTo>
                <a:cubicBezTo>
                  <a:pt x="4479501" y="2191491"/>
                  <a:pt x="4470741" y="2136412"/>
                  <a:pt x="4462825" y="2091251"/>
                </a:cubicBezTo>
                <a:cubicBezTo>
                  <a:pt x="4455304" y="2043942"/>
                  <a:pt x="4447573" y="2005026"/>
                  <a:pt x="4447270" y="1986111"/>
                </a:cubicBezTo>
                <a:cubicBezTo>
                  <a:pt x="4447115" y="1933717"/>
                  <a:pt x="4477173" y="2014224"/>
                  <a:pt x="4486029" y="2005862"/>
                </a:cubicBezTo>
                <a:lnTo>
                  <a:pt x="4465493" y="1911043"/>
                </a:lnTo>
                <a:lnTo>
                  <a:pt x="4477422" y="1931967"/>
                </a:lnTo>
                <a:cubicBezTo>
                  <a:pt x="4484993" y="1944579"/>
                  <a:pt x="4493073" y="1956990"/>
                  <a:pt x="4502263" y="1968993"/>
                </a:cubicBezTo>
                <a:lnTo>
                  <a:pt x="4508137" y="1977404"/>
                </a:lnTo>
                <a:lnTo>
                  <a:pt x="4508039" y="1976814"/>
                </a:lnTo>
                <a:cubicBezTo>
                  <a:pt x="4506715" y="1967830"/>
                  <a:pt x="4494728" y="1938614"/>
                  <a:pt x="4494086" y="1924968"/>
                </a:cubicBezTo>
                <a:cubicBezTo>
                  <a:pt x="4494123" y="1906662"/>
                  <a:pt x="4504172" y="1949149"/>
                  <a:pt x="4506124" y="1953828"/>
                </a:cubicBezTo>
                <a:cubicBezTo>
                  <a:pt x="4508717" y="1963912"/>
                  <a:pt x="4510943" y="1971791"/>
                  <a:pt x="4513024" y="1978642"/>
                </a:cubicBezTo>
                <a:lnTo>
                  <a:pt x="4516490" y="1989359"/>
                </a:lnTo>
                <a:lnTo>
                  <a:pt x="4538043" y="2020210"/>
                </a:lnTo>
                <a:lnTo>
                  <a:pt x="4540227" y="2018139"/>
                </a:lnTo>
                <a:cubicBezTo>
                  <a:pt x="4539582" y="2018045"/>
                  <a:pt x="4540031" y="2019667"/>
                  <a:pt x="4541142" y="2022267"/>
                </a:cubicBezTo>
                <a:lnTo>
                  <a:pt x="4544984" y="2030144"/>
                </a:lnTo>
                <a:lnTo>
                  <a:pt x="4561091" y="2053201"/>
                </a:lnTo>
                <a:lnTo>
                  <a:pt x="4558488" y="2043513"/>
                </a:lnTo>
                <a:lnTo>
                  <a:pt x="4560295" y="2042979"/>
                </a:lnTo>
                <a:lnTo>
                  <a:pt x="4581605" y="2151997"/>
                </a:lnTo>
                <a:cubicBezTo>
                  <a:pt x="4601799" y="2275837"/>
                  <a:pt x="4610953" y="2404238"/>
                  <a:pt x="4609017" y="2531855"/>
                </a:cubicBezTo>
                <a:cubicBezTo>
                  <a:pt x="4608254" y="2575038"/>
                  <a:pt x="4606254" y="2618161"/>
                  <a:pt x="4602994" y="2661174"/>
                </a:cubicBezTo>
                <a:lnTo>
                  <a:pt x="4589608" y="2788014"/>
                </a:lnTo>
                <a:lnTo>
                  <a:pt x="4595282" y="2778964"/>
                </a:lnTo>
                <a:cubicBezTo>
                  <a:pt x="4605328" y="2760242"/>
                  <a:pt x="4615103" y="2741502"/>
                  <a:pt x="4628109" y="2723891"/>
                </a:cubicBezTo>
                <a:lnTo>
                  <a:pt x="4632257" y="2717728"/>
                </a:lnTo>
                <a:lnTo>
                  <a:pt x="4632194" y="2718156"/>
                </a:lnTo>
                <a:cubicBezTo>
                  <a:pt x="4631347" y="2724676"/>
                  <a:pt x="4623033" y="2745982"/>
                  <a:pt x="4622738" y="2755870"/>
                </a:cubicBezTo>
                <a:cubicBezTo>
                  <a:pt x="4622995" y="2769123"/>
                  <a:pt x="4629739" y="2738235"/>
                  <a:pt x="4631096" y="2734823"/>
                </a:cubicBezTo>
                <a:cubicBezTo>
                  <a:pt x="4632845" y="2727489"/>
                  <a:pt x="4634358" y="2721757"/>
                  <a:pt x="4635781" y="2716771"/>
                </a:cubicBezTo>
                <a:lnTo>
                  <a:pt x="4638156" y="2708967"/>
                </a:lnTo>
                <a:lnTo>
                  <a:pt x="4647146" y="2695613"/>
                </a:lnTo>
                <a:lnTo>
                  <a:pt x="4656585" y="2609957"/>
                </a:lnTo>
                <a:cubicBezTo>
                  <a:pt x="4660185" y="2567206"/>
                  <a:pt x="4662653" y="2524932"/>
                  <a:pt x="4664062" y="2483366"/>
                </a:cubicBezTo>
                <a:cubicBezTo>
                  <a:pt x="4668572" y="2316003"/>
                  <a:pt x="4656277" y="2157988"/>
                  <a:pt x="4636158" y="2024499"/>
                </a:cubicBezTo>
                <a:cubicBezTo>
                  <a:pt x="4624333" y="1943785"/>
                  <a:pt x="4605224" y="1851973"/>
                  <a:pt x="4613862" y="1846012"/>
                </a:cubicBezTo>
                <a:cubicBezTo>
                  <a:pt x="4625766" y="1835547"/>
                  <a:pt x="4654368" y="1910681"/>
                  <a:pt x="4676852" y="2004663"/>
                </a:cubicBezTo>
                <a:cubicBezTo>
                  <a:pt x="4688001" y="2053969"/>
                  <a:pt x="4698248" y="2105772"/>
                  <a:pt x="4706823" y="2154604"/>
                </a:cubicBezTo>
                <a:cubicBezTo>
                  <a:pt x="4712996" y="2203218"/>
                  <a:pt x="4719213" y="2249178"/>
                  <a:pt x="4725662" y="2282978"/>
                </a:cubicBezTo>
                <a:cubicBezTo>
                  <a:pt x="4724180" y="2243875"/>
                  <a:pt x="4720858" y="2180917"/>
                  <a:pt x="4710526" y="2107799"/>
                </a:cubicBezTo>
                <a:cubicBezTo>
                  <a:pt x="4700112" y="2035110"/>
                  <a:pt x="4684872" y="1954880"/>
                  <a:pt x="4665485" y="1877883"/>
                </a:cubicBezTo>
                <a:cubicBezTo>
                  <a:pt x="4652016" y="1820665"/>
                  <a:pt x="4636835" y="1766471"/>
                  <a:pt x="4623872" y="1720563"/>
                </a:cubicBezTo>
                <a:lnTo>
                  <a:pt x="4614683" y="1687888"/>
                </a:lnTo>
                <a:lnTo>
                  <a:pt x="4615568" y="1688921"/>
                </a:lnTo>
                <a:cubicBezTo>
                  <a:pt x="4615908" y="1686590"/>
                  <a:pt x="4615590" y="1684254"/>
                  <a:pt x="4614903" y="1682185"/>
                </a:cubicBezTo>
                <a:cubicBezTo>
                  <a:pt x="4614217" y="1680117"/>
                  <a:pt x="4613161" y="1678315"/>
                  <a:pt x="4612029" y="1677050"/>
                </a:cubicBezTo>
                <a:cubicBezTo>
                  <a:pt x="4609055" y="1658305"/>
                  <a:pt x="4605204" y="1648586"/>
                  <a:pt x="4602293" y="1632413"/>
                </a:cubicBezTo>
                <a:cubicBezTo>
                  <a:pt x="4602783" y="1633583"/>
                  <a:pt x="4602005" y="1631754"/>
                  <a:pt x="4600618" y="1628283"/>
                </a:cubicBezTo>
                <a:lnTo>
                  <a:pt x="4596768" y="1618220"/>
                </a:lnTo>
                <a:lnTo>
                  <a:pt x="4595562" y="1612952"/>
                </a:lnTo>
                <a:lnTo>
                  <a:pt x="4593409" y="1595638"/>
                </a:lnTo>
                <a:lnTo>
                  <a:pt x="4594752" y="1597618"/>
                </a:lnTo>
                <a:cubicBezTo>
                  <a:pt x="4601068" y="1613168"/>
                  <a:pt x="4608901" y="1645830"/>
                  <a:pt x="4610365" y="1649341"/>
                </a:cubicBezTo>
                <a:cubicBezTo>
                  <a:pt x="4626337" y="1708438"/>
                  <a:pt x="4637695" y="1741961"/>
                  <a:pt x="4655932" y="1803587"/>
                </a:cubicBezTo>
                <a:cubicBezTo>
                  <a:pt x="4655932" y="1803587"/>
                  <a:pt x="4659547" y="1835978"/>
                  <a:pt x="4668351" y="1832870"/>
                </a:cubicBezTo>
                <a:cubicBezTo>
                  <a:pt x="4671612" y="1828585"/>
                  <a:pt x="4653704" y="1782753"/>
                  <a:pt x="4654019" y="1780601"/>
                </a:cubicBezTo>
                <a:cubicBezTo>
                  <a:pt x="4641586" y="1733374"/>
                  <a:pt x="4628903" y="1690870"/>
                  <a:pt x="4617214" y="1641551"/>
                </a:cubicBezTo>
                <a:cubicBezTo>
                  <a:pt x="4623034" y="1673897"/>
                  <a:pt x="4610036" y="1633544"/>
                  <a:pt x="4615513" y="1632147"/>
                </a:cubicBezTo>
                <a:cubicBezTo>
                  <a:pt x="4624002" y="1631190"/>
                  <a:pt x="4637078" y="1692063"/>
                  <a:pt x="4639029" y="1696743"/>
                </a:cubicBezTo>
                <a:cubicBezTo>
                  <a:pt x="4652984" y="1748589"/>
                  <a:pt x="4669583" y="1803384"/>
                  <a:pt x="4684976" y="1866428"/>
                </a:cubicBezTo>
                <a:cubicBezTo>
                  <a:pt x="4684976" y="1866428"/>
                  <a:pt x="4693755" y="1899573"/>
                  <a:pt x="4697278" y="1893494"/>
                </a:cubicBezTo>
                <a:lnTo>
                  <a:pt x="4695231" y="1884456"/>
                </a:lnTo>
                <a:lnTo>
                  <a:pt x="4688789" y="1872712"/>
                </a:lnTo>
                <a:cubicBezTo>
                  <a:pt x="4686431" y="1868046"/>
                  <a:pt x="4684808" y="1864239"/>
                  <a:pt x="4684702" y="1862361"/>
                </a:cubicBezTo>
                <a:lnTo>
                  <a:pt x="4689450" y="1863525"/>
                </a:lnTo>
                <a:lnTo>
                  <a:pt x="4688500" y="1860350"/>
                </a:lnTo>
                <a:cubicBezTo>
                  <a:pt x="4687873" y="1864653"/>
                  <a:pt x="4677089" y="1827187"/>
                  <a:pt x="4685263" y="1828382"/>
                </a:cubicBezTo>
                <a:cubicBezTo>
                  <a:pt x="4687844" y="1828759"/>
                  <a:pt x="4696047" y="1865847"/>
                  <a:pt x="4697631" y="1873037"/>
                </a:cubicBezTo>
                <a:lnTo>
                  <a:pt x="4698487" y="1875815"/>
                </a:lnTo>
                <a:lnTo>
                  <a:pt x="4698729" y="1876152"/>
                </a:lnTo>
                <a:lnTo>
                  <a:pt x="4703435" y="1884343"/>
                </a:lnTo>
                <a:lnTo>
                  <a:pt x="4688437" y="1820192"/>
                </a:lnTo>
                <a:cubicBezTo>
                  <a:pt x="4680193" y="1787905"/>
                  <a:pt x="4671388" y="1754940"/>
                  <a:pt x="4662767" y="1720719"/>
                </a:cubicBezTo>
                <a:cubicBezTo>
                  <a:pt x="4662767" y="1720719"/>
                  <a:pt x="4653007" y="1712336"/>
                  <a:pt x="4658799" y="1708787"/>
                </a:cubicBezTo>
                <a:cubicBezTo>
                  <a:pt x="4662124" y="1707075"/>
                  <a:pt x="4671269" y="1737710"/>
                  <a:pt x="4665348" y="1721098"/>
                </a:cubicBezTo>
                <a:cubicBezTo>
                  <a:pt x="4684528" y="1776270"/>
                  <a:pt x="4696345" y="1845748"/>
                  <a:pt x="4718473" y="1898790"/>
                </a:cubicBezTo>
                <a:cubicBezTo>
                  <a:pt x="4714549" y="1870017"/>
                  <a:pt x="4705667" y="1837589"/>
                  <a:pt x="4695853" y="1804385"/>
                </a:cubicBezTo>
                <a:lnTo>
                  <a:pt x="4676022" y="1734717"/>
                </a:lnTo>
                <a:lnTo>
                  <a:pt x="4693119" y="1780436"/>
                </a:lnTo>
                <a:cubicBezTo>
                  <a:pt x="4713428" y="1840295"/>
                  <a:pt x="4731094" y="1906104"/>
                  <a:pt x="4745814" y="1969820"/>
                </a:cubicBezTo>
                <a:cubicBezTo>
                  <a:pt x="4760105" y="2033457"/>
                  <a:pt x="4770495" y="2094161"/>
                  <a:pt x="4778641" y="2142913"/>
                </a:cubicBezTo>
                <a:cubicBezTo>
                  <a:pt x="4806989" y="2308975"/>
                  <a:pt x="4815090" y="2488633"/>
                  <a:pt x="4803182" y="2669727"/>
                </a:cubicBezTo>
                <a:cubicBezTo>
                  <a:pt x="4789749" y="2851871"/>
                  <a:pt x="4755911" y="3037600"/>
                  <a:pt x="4697993" y="3216698"/>
                </a:cubicBezTo>
                <a:cubicBezTo>
                  <a:pt x="4641679" y="3394314"/>
                  <a:pt x="4562515" y="3567075"/>
                  <a:pt x="4466309" y="3723846"/>
                </a:cubicBezTo>
                <a:cubicBezTo>
                  <a:pt x="4370282" y="3880871"/>
                  <a:pt x="4258267" y="4023427"/>
                  <a:pt x="4139843" y="4145284"/>
                </a:cubicBezTo>
                <a:cubicBezTo>
                  <a:pt x="4109591" y="4180788"/>
                  <a:pt x="4196599" y="4101988"/>
                  <a:pt x="4177236" y="4138602"/>
                </a:cubicBezTo>
                <a:cubicBezTo>
                  <a:pt x="4105485" y="4223747"/>
                  <a:pt x="4004965" y="4303621"/>
                  <a:pt x="3913038" y="4369314"/>
                </a:cubicBezTo>
                <a:cubicBezTo>
                  <a:pt x="3746319" y="4490752"/>
                  <a:pt x="3551269" y="4602116"/>
                  <a:pt x="3335063" y="4686083"/>
                </a:cubicBezTo>
                <a:cubicBezTo>
                  <a:pt x="3119984" y="4771145"/>
                  <a:pt x="2883967" y="4826407"/>
                  <a:pt x="2641447" y="4844536"/>
                </a:cubicBezTo>
                <a:cubicBezTo>
                  <a:pt x="2399628" y="4863678"/>
                  <a:pt x="2151384" y="4845255"/>
                  <a:pt x="1914144" y="4792236"/>
                </a:cubicBezTo>
                <a:cubicBezTo>
                  <a:pt x="1674662" y="4738142"/>
                  <a:pt x="1447163" y="4646525"/>
                  <a:pt x="1243383" y="4528415"/>
                </a:cubicBezTo>
                <a:cubicBezTo>
                  <a:pt x="1120410" y="4457286"/>
                  <a:pt x="1011269" y="4378486"/>
                  <a:pt x="912614" y="4296947"/>
                </a:cubicBezTo>
                <a:cubicBezTo>
                  <a:pt x="814389" y="4215487"/>
                  <a:pt x="725503" y="4129082"/>
                  <a:pt x="643004" y="4040520"/>
                </a:cubicBezTo>
                <a:cubicBezTo>
                  <a:pt x="568243" y="3959368"/>
                  <a:pt x="498599" y="3876932"/>
                  <a:pt x="434218" y="3786365"/>
                </a:cubicBezTo>
                <a:cubicBezTo>
                  <a:pt x="369760" y="3696227"/>
                  <a:pt x="309837" y="3600708"/>
                  <a:pt x="256080" y="3494558"/>
                </a:cubicBezTo>
                <a:cubicBezTo>
                  <a:pt x="147145" y="3279115"/>
                  <a:pt x="67028" y="3034782"/>
                  <a:pt x="27933" y="2785764"/>
                </a:cubicBezTo>
                <a:cubicBezTo>
                  <a:pt x="-600" y="2600144"/>
                  <a:pt x="-6255" y="2411601"/>
                  <a:pt x="6345" y="2231553"/>
                </a:cubicBezTo>
                <a:cubicBezTo>
                  <a:pt x="10545" y="2171538"/>
                  <a:pt x="16774" y="2112465"/>
                  <a:pt x="24861" y="2054759"/>
                </a:cubicBezTo>
                <a:cubicBezTo>
                  <a:pt x="76355" y="1747346"/>
                  <a:pt x="184680" y="1449459"/>
                  <a:pt x="345724" y="1182314"/>
                </a:cubicBezTo>
                <a:cubicBezTo>
                  <a:pt x="522578" y="891883"/>
                  <a:pt x="759853" y="637377"/>
                  <a:pt x="1035959" y="444569"/>
                </a:cubicBezTo>
                <a:cubicBezTo>
                  <a:pt x="1309806" y="249572"/>
                  <a:pt x="1629423" y="111113"/>
                  <a:pt x="1962245" y="43413"/>
                </a:cubicBezTo>
                <a:cubicBezTo>
                  <a:pt x="2073452" y="21414"/>
                  <a:pt x="2184845" y="5660"/>
                  <a:pt x="2296827" y="0"/>
                </a:cubicBezTo>
                <a:close/>
              </a:path>
            </a:pathLst>
          </a:custGeom>
          <a:noFill/>
        </p:spPr>
        <p:txBody>
          <a:bodyPr wrap="square">
            <a:noAutofit/>
          </a:bodyPr>
          <a:lstStyle>
            <a:lvl1pPr>
              <a:defRPr lang="en-US" sz="1200">
                <a:solidFill>
                  <a:schemeClr val="tx1">
                    <a:lumMod val="50000"/>
                    <a:lumOff val="50000"/>
                  </a:schemeClr>
                </a:solidFill>
              </a:defRPr>
            </a:lvl1pPr>
          </a:lstStyle>
          <a:p>
            <a:pPr marL="0" lvl="0" indent="0">
              <a:buNone/>
            </a:pPr>
            <a:r>
              <a:rPr lang="en-US" dirty="0"/>
              <a:t>Image Placeholder</a:t>
            </a:r>
          </a:p>
        </p:txBody>
      </p:sp>
      <p:sp>
        <p:nvSpPr>
          <p:cNvPr id="34" name="Freeform: Shape 33">
            <a:extLst>
              <a:ext uri="{FF2B5EF4-FFF2-40B4-BE49-F238E27FC236}">
                <a16:creationId xmlns:a16="http://schemas.microsoft.com/office/drawing/2014/main" id="{B47BCE62-83D4-4D50-BDE4-4E0901EF9977}"/>
              </a:ext>
            </a:extLst>
          </p:cNvPr>
          <p:cNvSpPr/>
          <p:nvPr userDrawn="1"/>
        </p:nvSpPr>
        <p:spPr>
          <a:xfrm rot="18872170" flipH="1">
            <a:off x="-480184" y="2329763"/>
            <a:ext cx="3399815" cy="6752330"/>
          </a:xfrm>
          <a:custGeom>
            <a:avLst/>
            <a:gdLst>
              <a:gd name="connsiteX0" fmla="*/ 0 w 3399815"/>
              <a:gd name="connsiteY0" fmla="*/ 0 h 6752330"/>
              <a:gd name="connsiteX1" fmla="*/ 51699 w 3399815"/>
              <a:gd name="connsiteY1" fmla="*/ 65376 h 6752330"/>
              <a:gd name="connsiteX2" fmla="*/ 1204645 w 3399815"/>
              <a:gd name="connsiteY2" fmla="*/ 3376165 h 6752330"/>
              <a:gd name="connsiteX3" fmla="*/ 51699 w 3399815"/>
              <a:gd name="connsiteY3" fmla="*/ 6686954 h 6752330"/>
              <a:gd name="connsiteX4" fmla="*/ 0 w 3399815"/>
              <a:gd name="connsiteY4" fmla="*/ 6752330 h 6752330"/>
              <a:gd name="connsiteX5" fmla="*/ 39946 w 3399815"/>
              <a:gd name="connsiteY5" fmla="*/ 6752330 h 6752330"/>
              <a:gd name="connsiteX6" fmla="*/ 3399815 w 3399815"/>
              <a:gd name="connsiteY6" fmla="*/ 3337618 h 6752330"/>
              <a:gd name="connsiteX7" fmla="*/ 7716 w 3399815"/>
              <a:gd name="connsiteY7" fmla="*/ 0 h 675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815" h="6752330">
                <a:moveTo>
                  <a:pt x="0" y="0"/>
                </a:moveTo>
                <a:lnTo>
                  <a:pt x="51699" y="65376"/>
                </a:lnTo>
                <a:cubicBezTo>
                  <a:pt x="786985" y="1049551"/>
                  <a:pt x="1204645" y="2177393"/>
                  <a:pt x="1204645" y="3376165"/>
                </a:cubicBezTo>
                <a:cubicBezTo>
                  <a:pt x="1204645" y="4574937"/>
                  <a:pt x="786984" y="5702779"/>
                  <a:pt x="51699" y="6686954"/>
                </a:cubicBezTo>
                <a:lnTo>
                  <a:pt x="0" y="6752330"/>
                </a:lnTo>
                <a:lnTo>
                  <a:pt x="39946" y="6752330"/>
                </a:lnTo>
                <a:lnTo>
                  <a:pt x="3399815" y="3337618"/>
                </a:lnTo>
                <a:lnTo>
                  <a:pt x="7716"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 name="Group 4">
            <a:extLst>
              <a:ext uri="{FF2B5EF4-FFF2-40B4-BE49-F238E27FC236}">
                <a16:creationId xmlns:a16="http://schemas.microsoft.com/office/drawing/2014/main" id="{2D6EE267-F7E0-453F-AEC6-924E31E8F67F}"/>
              </a:ext>
            </a:extLst>
          </p:cNvPr>
          <p:cNvGrpSpPr/>
          <p:nvPr userDrawn="1"/>
        </p:nvGrpSpPr>
        <p:grpSpPr>
          <a:xfrm>
            <a:off x="384609" y="6489983"/>
            <a:ext cx="778679" cy="180047"/>
            <a:chOff x="5001272" y="6417413"/>
            <a:chExt cx="778679" cy="180047"/>
          </a:xfrm>
        </p:grpSpPr>
        <p:grpSp>
          <p:nvGrpSpPr>
            <p:cNvPr id="6" name="Group 5">
              <a:extLst>
                <a:ext uri="{FF2B5EF4-FFF2-40B4-BE49-F238E27FC236}">
                  <a16:creationId xmlns:a16="http://schemas.microsoft.com/office/drawing/2014/main" id="{65E1DE8A-03A3-48E2-BE55-FF3E1156B849}"/>
                </a:ext>
              </a:extLst>
            </p:cNvPr>
            <p:cNvGrpSpPr/>
            <p:nvPr/>
          </p:nvGrpSpPr>
          <p:grpSpPr>
            <a:xfrm>
              <a:off x="5001272" y="6417413"/>
              <a:ext cx="180047" cy="180047"/>
              <a:chOff x="5001272" y="6417413"/>
              <a:chExt cx="180047" cy="180047"/>
            </a:xfrm>
          </p:grpSpPr>
          <p:sp>
            <p:nvSpPr>
              <p:cNvPr id="13" name="Oval 12">
                <a:extLst>
                  <a:ext uri="{FF2B5EF4-FFF2-40B4-BE49-F238E27FC236}">
                    <a16:creationId xmlns:a16="http://schemas.microsoft.com/office/drawing/2014/main" id="{A32A7CFE-D9A8-466D-BA62-C9F91D70A19A}"/>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75">
                <a:extLst>
                  <a:ext uri="{FF2B5EF4-FFF2-40B4-BE49-F238E27FC236}">
                    <a16:creationId xmlns:a16="http://schemas.microsoft.com/office/drawing/2014/main" id="{CAC31195-5685-4379-9589-AFF489462899}"/>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dirty="0"/>
              </a:p>
            </p:txBody>
          </p:sp>
        </p:grpSp>
        <p:grpSp>
          <p:nvGrpSpPr>
            <p:cNvPr id="7" name="Group 6">
              <a:extLst>
                <a:ext uri="{FF2B5EF4-FFF2-40B4-BE49-F238E27FC236}">
                  <a16:creationId xmlns:a16="http://schemas.microsoft.com/office/drawing/2014/main" id="{ECCE3114-8FC3-4367-BBF3-BCAD6D722FD3}"/>
                </a:ext>
              </a:extLst>
            </p:cNvPr>
            <p:cNvGrpSpPr/>
            <p:nvPr/>
          </p:nvGrpSpPr>
          <p:grpSpPr>
            <a:xfrm>
              <a:off x="5300588" y="6417413"/>
              <a:ext cx="180047" cy="180047"/>
              <a:chOff x="5300588" y="6417413"/>
              <a:chExt cx="180047" cy="180047"/>
            </a:xfrm>
          </p:grpSpPr>
          <p:sp>
            <p:nvSpPr>
              <p:cNvPr id="11" name="Oval 10">
                <a:extLst>
                  <a:ext uri="{FF2B5EF4-FFF2-40B4-BE49-F238E27FC236}">
                    <a16:creationId xmlns:a16="http://schemas.microsoft.com/office/drawing/2014/main" id="{C797BA12-8744-4746-AFA1-83C1E10A33A4}"/>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85">
                <a:extLst>
                  <a:ext uri="{FF2B5EF4-FFF2-40B4-BE49-F238E27FC236}">
                    <a16:creationId xmlns:a16="http://schemas.microsoft.com/office/drawing/2014/main" id="{A60DAFAA-922D-42D0-9D6E-A9C681B2161F}"/>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dirty="0"/>
              </a:p>
            </p:txBody>
          </p:sp>
        </p:grpSp>
        <p:grpSp>
          <p:nvGrpSpPr>
            <p:cNvPr id="8" name="Group 7">
              <a:extLst>
                <a:ext uri="{FF2B5EF4-FFF2-40B4-BE49-F238E27FC236}">
                  <a16:creationId xmlns:a16="http://schemas.microsoft.com/office/drawing/2014/main" id="{FF16AE4E-1DE5-4875-A021-7802AFA6DA1D}"/>
                </a:ext>
              </a:extLst>
            </p:cNvPr>
            <p:cNvGrpSpPr/>
            <p:nvPr/>
          </p:nvGrpSpPr>
          <p:grpSpPr>
            <a:xfrm>
              <a:off x="5599904" y="6417413"/>
              <a:ext cx="180047" cy="180047"/>
              <a:chOff x="5599904" y="6417413"/>
              <a:chExt cx="180047" cy="180047"/>
            </a:xfrm>
          </p:grpSpPr>
          <p:sp>
            <p:nvSpPr>
              <p:cNvPr id="9" name="Oval 8">
                <a:extLst>
                  <a:ext uri="{FF2B5EF4-FFF2-40B4-BE49-F238E27FC236}">
                    <a16:creationId xmlns:a16="http://schemas.microsoft.com/office/drawing/2014/main" id="{3BD2540B-C524-4219-9799-FE161CDE7895}"/>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87">
                <a:extLst>
                  <a:ext uri="{FF2B5EF4-FFF2-40B4-BE49-F238E27FC236}">
                    <a16:creationId xmlns:a16="http://schemas.microsoft.com/office/drawing/2014/main" id="{1EFF8CC5-01CF-4E65-9E86-39D7F72DACE7}"/>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dirty="0"/>
              </a:p>
            </p:txBody>
          </p:sp>
        </p:grpSp>
      </p:grpSp>
    </p:spTree>
    <p:extLst>
      <p:ext uri="{BB962C8B-B14F-4D97-AF65-F5344CB8AC3E}">
        <p14:creationId xmlns:p14="http://schemas.microsoft.com/office/powerpoint/2010/main" val="196742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250" fill="hold"/>
                                        <p:tgtEl>
                                          <p:spTgt spid="36"/>
                                        </p:tgtEl>
                                        <p:attrNameLst>
                                          <p:attrName>ppt_x</p:attrName>
                                        </p:attrNameLst>
                                      </p:cBhvr>
                                      <p:tavLst>
                                        <p:tav tm="0">
                                          <p:val>
                                            <p:strVal val="#ppt_x"/>
                                          </p:val>
                                        </p:tav>
                                        <p:tav tm="100000">
                                          <p:val>
                                            <p:strVal val="#ppt_x"/>
                                          </p:val>
                                        </p:tav>
                                      </p:tavLst>
                                    </p:anim>
                                    <p:anim calcmode="lin" valueType="num">
                                      <p:cBhvr additive="base">
                                        <p:cTn id="8" dur="125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250" fill="hold"/>
                                        <p:tgtEl>
                                          <p:spTgt spid="34"/>
                                        </p:tgtEl>
                                        <p:attrNameLst>
                                          <p:attrName>ppt_x</p:attrName>
                                        </p:attrNameLst>
                                      </p:cBhvr>
                                      <p:tavLst>
                                        <p:tav tm="0">
                                          <p:val>
                                            <p:strVal val="#ppt_x"/>
                                          </p:val>
                                        </p:tav>
                                        <p:tav tm="100000">
                                          <p:val>
                                            <p:strVal val="#ppt_x"/>
                                          </p:val>
                                        </p:tav>
                                      </p:tavLst>
                                    </p:anim>
                                    <p:anim calcmode="lin" valueType="num">
                                      <p:cBhvr additive="base">
                                        <p:cTn id="12" dur="125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4"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Pr>
        <a:gradFill flip="none" rotWithShape="1">
          <a:gsLst>
            <a:gs pos="0">
              <a:schemeClr val="accent1">
                <a:lumMod val="60000"/>
                <a:lumOff val="40000"/>
              </a:schemeClr>
            </a:gs>
            <a:gs pos="85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A2754-24AF-443A-852A-F725251A84E9}"/>
              </a:ext>
            </a:extLst>
          </p:cNvPr>
          <p:cNvSpPr txBox="1"/>
          <p:nvPr userDrawn="1"/>
        </p:nvSpPr>
        <p:spPr>
          <a:xfrm rot="10800000" flipV="1">
            <a:off x="11443200" y="171152"/>
            <a:ext cx="658761" cy="338554"/>
          </a:xfrm>
          <a:prstGeom prst="rect">
            <a:avLst/>
          </a:prstGeom>
          <a:noFill/>
        </p:spPr>
        <p:txBody>
          <a:bodyPr wrap="square" rtlCol="0">
            <a:spAutoFit/>
          </a:bodyPr>
          <a:lstStyle/>
          <a:p>
            <a:pPr algn="ctr"/>
            <a:fld id="{260E2A6B-A809-4840-BF14-8648BC0BDF87}" type="slidenum">
              <a:rPr lang="id-ID" sz="1600" i="0" smtClean="0">
                <a:solidFill>
                  <a:schemeClr val="bg1">
                    <a:lumMod val="95000"/>
                    <a:alpha val="60000"/>
                  </a:schemeClr>
                </a:solidFill>
                <a:latin typeface="+mj-lt"/>
                <a:ea typeface="Roboto Condensed" panose="02000000000000000000" pitchFamily="2" charset="0"/>
                <a:cs typeface="Segoe UI" panose="020B0502040204020203" pitchFamily="34" charset="0"/>
              </a:rPr>
              <a:pPr algn="ctr"/>
              <a:t>‹#›</a:t>
            </a:fld>
            <a:endParaRPr lang="id-ID" sz="1600" i="0" dirty="0">
              <a:solidFill>
                <a:schemeClr val="bg1">
                  <a:lumMod val="95000"/>
                  <a:alpha val="60000"/>
                </a:schemeClr>
              </a:solidFill>
              <a:latin typeface="+mj-lt"/>
              <a:ea typeface="Roboto Condensed" panose="02000000000000000000" pitchFamily="2" charset="0"/>
              <a:cs typeface="Segoe UI" panose="020B0502040204020203" pitchFamily="34" charset="0"/>
            </a:endParaRPr>
          </a:p>
        </p:txBody>
      </p:sp>
      <p:sp>
        <p:nvSpPr>
          <p:cNvPr id="42" name="TextBox 41">
            <a:extLst>
              <a:ext uri="{FF2B5EF4-FFF2-40B4-BE49-F238E27FC236}">
                <a16:creationId xmlns:a16="http://schemas.microsoft.com/office/drawing/2014/main" id="{B503B4B3-1C08-43B0-8F7C-E070EDF59EC4}"/>
              </a:ext>
            </a:extLst>
          </p:cNvPr>
          <p:cNvSpPr txBox="1"/>
          <p:nvPr userDrawn="1"/>
        </p:nvSpPr>
        <p:spPr>
          <a:xfrm>
            <a:off x="951805" y="502386"/>
            <a:ext cx="10288394" cy="2646878"/>
          </a:xfrm>
          <a:prstGeom prst="rect">
            <a:avLst/>
          </a:prstGeom>
          <a:noFill/>
        </p:spPr>
        <p:txBody>
          <a:bodyPr wrap="none" rtlCol="0">
            <a:spAutoFit/>
          </a:bodyPr>
          <a:lstStyle/>
          <a:p>
            <a:pPr algn="ctr"/>
            <a:r>
              <a:rPr lang="en-US" sz="16600" b="1" spc="-150" dirty="0">
                <a:solidFill>
                  <a:schemeClr val="accent1">
                    <a:lumMod val="75000"/>
                    <a:alpha val="20000"/>
                  </a:schemeClr>
                </a:solidFill>
                <a:latin typeface="Montserrat SemiBold" panose="00000700000000000000" pitchFamily="50" charset="0"/>
              </a:rPr>
              <a:t>Welcome</a:t>
            </a:r>
          </a:p>
        </p:txBody>
      </p:sp>
      <p:grpSp>
        <p:nvGrpSpPr>
          <p:cNvPr id="37" name="Group 58">
            <a:extLst>
              <a:ext uri="{FF2B5EF4-FFF2-40B4-BE49-F238E27FC236}">
                <a16:creationId xmlns:a16="http://schemas.microsoft.com/office/drawing/2014/main" id="{C4CD4253-8776-4625-9A4F-BA55617C5D8F}"/>
              </a:ext>
            </a:extLst>
          </p:cNvPr>
          <p:cNvGrpSpPr>
            <a:grpSpLocks noChangeAspect="1"/>
          </p:cNvGrpSpPr>
          <p:nvPr userDrawn="1"/>
        </p:nvGrpSpPr>
        <p:grpSpPr bwMode="auto">
          <a:xfrm>
            <a:off x="450560" y="340429"/>
            <a:ext cx="482890" cy="486927"/>
            <a:chOff x="3544" y="339"/>
            <a:chExt cx="2392" cy="2412"/>
          </a:xfrm>
        </p:grpSpPr>
        <p:sp>
          <p:nvSpPr>
            <p:cNvPr id="44" name="Freeform 60">
              <a:extLst>
                <a:ext uri="{FF2B5EF4-FFF2-40B4-BE49-F238E27FC236}">
                  <a16:creationId xmlns:a16="http://schemas.microsoft.com/office/drawing/2014/main" id="{F108AAA7-3085-4609-9576-BFA380C6B816}"/>
                </a:ext>
              </a:extLst>
            </p:cNvPr>
            <p:cNvSpPr>
              <a:spLocks/>
            </p:cNvSpPr>
            <p:nvPr/>
          </p:nvSpPr>
          <p:spPr bwMode="auto">
            <a:xfrm>
              <a:off x="3544" y="873"/>
              <a:ext cx="676" cy="1742"/>
            </a:xfrm>
            <a:custGeom>
              <a:avLst/>
              <a:gdLst>
                <a:gd name="T0" fmla="*/ 198 w 395"/>
                <a:gd name="T1" fmla="*/ 881 h 1015"/>
                <a:gd name="T2" fmla="*/ 348 w 395"/>
                <a:gd name="T3" fmla="*/ 1015 h 1015"/>
                <a:gd name="T4" fmla="*/ 227 w 395"/>
                <a:gd name="T5" fmla="*/ 344 h 1015"/>
                <a:gd name="T6" fmla="*/ 230 w 395"/>
                <a:gd name="T7" fmla="*/ 0 h 1015"/>
                <a:gd name="T8" fmla="*/ 198 w 395"/>
                <a:gd name="T9" fmla="*/ 881 h 1015"/>
              </a:gdLst>
              <a:ahLst/>
              <a:cxnLst>
                <a:cxn ang="0">
                  <a:pos x="T0" y="T1"/>
                </a:cxn>
                <a:cxn ang="0">
                  <a:pos x="T2" y="T3"/>
                </a:cxn>
                <a:cxn ang="0">
                  <a:pos x="T4" y="T5"/>
                </a:cxn>
                <a:cxn ang="0">
                  <a:pos x="T6" y="T7"/>
                </a:cxn>
                <a:cxn ang="0">
                  <a:pos x="T8" y="T9"/>
                </a:cxn>
              </a:cxnLst>
              <a:rect l="0" t="0" r="r" b="b"/>
              <a:pathLst>
                <a:path w="395" h="1015">
                  <a:moveTo>
                    <a:pt x="198" y="881"/>
                  </a:moveTo>
                  <a:cubicBezTo>
                    <a:pt x="237" y="936"/>
                    <a:pt x="288" y="981"/>
                    <a:pt x="348" y="1015"/>
                  </a:cubicBezTo>
                  <a:cubicBezTo>
                    <a:pt x="395" y="701"/>
                    <a:pt x="285" y="519"/>
                    <a:pt x="227" y="344"/>
                  </a:cubicBezTo>
                  <a:cubicBezTo>
                    <a:pt x="191" y="236"/>
                    <a:pt x="175" y="131"/>
                    <a:pt x="230" y="0"/>
                  </a:cubicBezTo>
                  <a:cubicBezTo>
                    <a:pt x="67" y="303"/>
                    <a:pt x="0" y="628"/>
                    <a:pt x="198" y="88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61">
              <a:extLst>
                <a:ext uri="{FF2B5EF4-FFF2-40B4-BE49-F238E27FC236}">
                  <a16:creationId xmlns:a16="http://schemas.microsoft.com/office/drawing/2014/main" id="{D57C3C39-A25F-4A2B-9D94-386D24619625}"/>
                </a:ext>
              </a:extLst>
            </p:cNvPr>
            <p:cNvSpPr>
              <a:spLocks/>
            </p:cNvSpPr>
            <p:nvPr/>
          </p:nvSpPr>
          <p:spPr bwMode="auto">
            <a:xfrm>
              <a:off x="3544" y="873"/>
              <a:ext cx="393" cy="1512"/>
            </a:xfrm>
            <a:custGeom>
              <a:avLst/>
              <a:gdLst>
                <a:gd name="T0" fmla="*/ 126 w 230"/>
                <a:gd name="T1" fmla="*/ 592 h 881"/>
                <a:gd name="T2" fmla="*/ 227 w 230"/>
                <a:gd name="T3" fmla="*/ 344 h 881"/>
                <a:gd name="T4" fmla="*/ 230 w 230"/>
                <a:gd name="T5" fmla="*/ 0 h 881"/>
                <a:gd name="T6" fmla="*/ 198 w 230"/>
                <a:gd name="T7" fmla="*/ 881 h 881"/>
                <a:gd name="T8" fmla="*/ 126 w 230"/>
                <a:gd name="T9" fmla="*/ 592 h 881"/>
              </a:gdLst>
              <a:ahLst/>
              <a:cxnLst>
                <a:cxn ang="0">
                  <a:pos x="T0" y="T1"/>
                </a:cxn>
                <a:cxn ang="0">
                  <a:pos x="T2" y="T3"/>
                </a:cxn>
                <a:cxn ang="0">
                  <a:pos x="T4" y="T5"/>
                </a:cxn>
                <a:cxn ang="0">
                  <a:pos x="T6" y="T7"/>
                </a:cxn>
                <a:cxn ang="0">
                  <a:pos x="T8" y="T9"/>
                </a:cxn>
              </a:cxnLst>
              <a:rect l="0" t="0" r="r" b="b"/>
              <a:pathLst>
                <a:path w="230" h="881">
                  <a:moveTo>
                    <a:pt x="126" y="592"/>
                  </a:moveTo>
                  <a:cubicBezTo>
                    <a:pt x="135" y="494"/>
                    <a:pt x="175" y="415"/>
                    <a:pt x="227" y="344"/>
                  </a:cubicBezTo>
                  <a:cubicBezTo>
                    <a:pt x="191" y="236"/>
                    <a:pt x="175" y="131"/>
                    <a:pt x="230" y="0"/>
                  </a:cubicBezTo>
                  <a:cubicBezTo>
                    <a:pt x="67" y="303"/>
                    <a:pt x="0" y="628"/>
                    <a:pt x="198" y="881"/>
                  </a:cubicBezTo>
                  <a:cubicBezTo>
                    <a:pt x="144" y="803"/>
                    <a:pt x="116" y="706"/>
                    <a:pt x="126" y="59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62">
              <a:extLst>
                <a:ext uri="{FF2B5EF4-FFF2-40B4-BE49-F238E27FC236}">
                  <a16:creationId xmlns:a16="http://schemas.microsoft.com/office/drawing/2014/main" id="{02D21CE1-EF2E-4252-9BFA-5393FADC0C72}"/>
                </a:ext>
              </a:extLst>
            </p:cNvPr>
            <p:cNvSpPr>
              <a:spLocks/>
            </p:cNvSpPr>
            <p:nvPr/>
          </p:nvSpPr>
          <p:spPr bwMode="auto">
            <a:xfrm>
              <a:off x="4064" y="772"/>
              <a:ext cx="1872" cy="1979"/>
            </a:xfrm>
            <a:custGeom>
              <a:avLst/>
              <a:gdLst>
                <a:gd name="T0" fmla="*/ 543 w 1094"/>
                <a:gd name="T1" fmla="*/ 1089 h 1153"/>
                <a:gd name="T2" fmla="*/ 875 w 1094"/>
                <a:gd name="T3" fmla="*/ 0 h 1153"/>
                <a:gd name="T4" fmla="*/ 749 w 1094"/>
                <a:gd name="T5" fmla="*/ 304 h 1153"/>
                <a:gd name="T6" fmla="*/ 230 w 1094"/>
                <a:gd name="T7" fmla="*/ 1138 h 1153"/>
                <a:gd name="T8" fmla="*/ 543 w 1094"/>
                <a:gd name="T9" fmla="*/ 1089 h 1153"/>
              </a:gdLst>
              <a:ahLst/>
              <a:cxnLst>
                <a:cxn ang="0">
                  <a:pos x="T0" y="T1"/>
                </a:cxn>
                <a:cxn ang="0">
                  <a:pos x="T2" y="T3"/>
                </a:cxn>
                <a:cxn ang="0">
                  <a:pos x="T4" y="T5"/>
                </a:cxn>
                <a:cxn ang="0">
                  <a:pos x="T6" y="T7"/>
                </a:cxn>
                <a:cxn ang="0">
                  <a:pos x="T8" y="T9"/>
                </a:cxn>
              </a:cxnLst>
              <a:rect l="0" t="0" r="r" b="b"/>
              <a:pathLst>
                <a:path w="1094" h="1153">
                  <a:moveTo>
                    <a:pt x="543" y="1089"/>
                  </a:moveTo>
                  <a:cubicBezTo>
                    <a:pt x="882" y="954"/>
                    <a:pt x="1094" y="573"/>
                    <a:pt x="875" y="0"/>
                  </a:cubicBezTo>
                  <a:cubicBezTo>
                    <a:pt x="899" y="121"/>
                    <a:pt x="841" y="217"/>
                    <a:pt x="749" y="304"/>
                  </a:cubicBezTo>
                  <a:cubicBezTo>
                    <a:pt x="499" y="542"/>
                    <a:pt x="0" y="715"/>
                    <a:pt x="230" y="1138"/>
                  </a:cubicBezTo>
                  <a:cubicBezTo>
                    <a:pt x="335" y="1153"/>
                    <a:pt x="445" y="1138"/>
                    <a:pt x="543" y="108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63">
              <a:extLst>
                <a:ext uri="{FF2B5EF4-FFF2-40B4-BE49-F238E27FC236}">
                  <a16:creationId xmlns:a16="http://schemas.microsoft.com/office/drawing/2014/main" id="{C91EFD47-71A5-4307-83FE-F744AFC2E93F}"/>
                </a:ext>
              </a:extLst>
            </p:cNvPr>
            <p:cNvSpPr>
              <a:spLocks/>
            </p:cNvSpPr>
            <p:nvPr/>
          </p:nvSpPr>
          <p:spPr bwMode="auto">
            <a:xfrm>
              <a:off x="4993" y="772"/>
              <a:ext cx="943" cy="1869"/>
            </a:xfrm>
            <a:custGeom>
              <a:avLst/>
              <a:gdLst>
                <a:gd name="T0" fmla="*/ 206 w 551"/>
                <a:gd name="T1" fmla="*/ 304 h 1089"/>
                <a:gd name="T2" fmla="*/ 194 w 551"/>
                <a:gd name="T3" fmla="*/ 910 h 1089"/>
                <a:gd name="T4" fmla="*/ 0 w 551"/>
                <a:gd name="T5" fmla="*/ 1089 h 1089"/>
                <a:gd name="T6" fmla="*/ 332 w 551"/>
                <a:gd name="T7" fmla="*/ 0 h 1089"/>
                <a:gd name="T8" fmla="*/ 206 w 551"/>
                <a:gd name="T9" fmla="*/ 304 h 1089"/>
              </a:gdLst>
              <a:ahLst/>
              <a:cxnLst>
                <a:cxn ang="0">
                  <a:pos x="T0" y="T1"/>
                </a:cxn>
                <a:cxn ang="0">
                  <a:pos x="T2" y="T3"/>
                </a:cxn>
                <a:cxn ang="0">
                  <a:pos x="T4" y="T5"/>
                </a:cxn>
                <a:cxn ang="0">
                  <a:pos x="T6" y="T7"/>
                </a:cxn>
                <a:cxn ang="0">
                  <a:pos x="T8" y="T9"/>
                </a:cxn>
              </a:cxnLst>
              <a:rect l="0" t="0" r="r" b="b"/>
              <a:pathLst>
                <a:path w="551" h="1089">
                  <a:moveTo>
                    <a:pt x="206" y="304"/>
                  </a:moveTo>
                  <a:cubicBezTo>
                    <a:pt x="289" y="511"/>
                    <a:pt x="301" y="736"/>
                    <a:pt x="194" y="910"/>
                  </a:cubicBezTo>
                  <a:cubicBezTo>
                    <a:pt x="143" y="992"/>
                    <a:pt x="75" y="1051"/>
                    <a:pt x="0" y="1089"/>
                  </a:cubicBezTo>
                  <a:cubicBezTo>
                    <a:pt x="339" y="954"/>
                    <a:pt x="551" y="573"/>
                    <a:pt x="332" y="0"/>
                  </a:cubicBezTo>
                  <a:cubicBezTo>
                    <a:pt x="356" y="121"/>
                    <a:pt x="298" y="217"/>
                    <a:pt x="206"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4">
              <a:extLst>
                <a:ext uri="{FF2B5EF4-FFF2-40B4-BE49-F238E27FC236}">
                  <a16:creationId xmlns:a16="http://schemas.microsoft.com/office/drawing/2014/main" id="{D090476B-173C-41A7-AEE1-AE47F4C313A5}"/>
                </a:ext>
              </a:extLst>
            </p:cNvPr>
            <p:cNvSpPr>
              <a:spLocks/>
            </p:cNvSpPr>
            <p:nvPr/>
          </p:nvSpPr>
          <p:spPr bwMode="auto">
            <a:xfrm>
              <a:off x="5224" y="772"/>
              <a:ext cx="378" cy="522"/>
            </a:xfrm>
            <a:custGeom>
              <a:avLst/>
              <a:gdLst>
                <a:gd name="T0" fmla="*/ 71 w 221"/>
                <a:gd name="T1" fmla="*/ 304 h 304"/>
                <a:gd name="T2" fmla="*/ 197 w 221"/>
                <a:gd name="T3" fmla="*/ 0 h 304"/>
                <a:gd name="T4" fmla="*/ 0 w 221"/>
                <a:gd name="T5" fmla="*/ 160 h 304"/>
                <a:gd name="T6" fmla="*/ 71 w 221"/>
                <a:gd name="T7" fmla="*/ 304 h 304"/>
              </a:gdLst>
              <a:ahLst/>
              <a:cxnLst>
                <a:cxn ang="0">
                  <a:pos x="T0" y="T1"/>
                </a:cxn>
                <a:cxn ang="0">
                  <a:pos x="T2" y="T3"/>
                </a:cxn>
                <a:cxn ang="0">
                  <a:pos x="T4" y="T5"/>
                </a:cxn>
                <a:cxn ang="0">
                  <a:pos x="T6" y="T7"/>
                </a:cxn>
              </a:cxnLst>
              <a:rect l="0" t="0" r="r" b="b"/>
              <a:pathLst>
                <a:path w="221" h="304">
                  <a:moveTo>
                    <a:pt x="71" y="304"/>
                  </a:moveTo>
                  <a:cubicBezTo>
                    <a:pt x="163" y="217"/>
                    <a:pt x="221" y="121"/>
                    <a:pt x="197" y="0"/>
                  </a:cubicBezTo>
                  <a:cubicBezTo>
                    <a:pt x="138" y="72"/>
                    <a:pt x="72" y="123"/>
                    <a:pt x="0" y="160"/>
                  </a:cubicBezTo>
                  <a:cubicBezTo>
                    <a:pt x="27" y="207"/>
                    <a:pt x="51" y="255"/>
                    <a:pt x="71" y="30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5">
              <a:extLst>
                <a:ext uri="{FF2B5EF4-FFF2-40B4-BE49-F238E27FC236}">
                  <a16:creationId xmlns:a16="http://schemas.microsoft.com/office/drawing/2014/main" id="{E86E1F37-A935-4F8C-B434-70E94F34044A}"/>
                </a:ext>
              </a:extLst>
            </p:cNvPr>
            <p:cNvSpPr>
              <a:spLocks/>
            </p:cNvSpPr>
            <p:nvPr/>
          </p:nvSpPr>
          <p:spPr bwMode="auto">
            <a:xfrm>
              <a:off x="3918" y="772"/>
              <a:ext cx="1824" cy="1953"/>
            </a:xfrm>
            <a:custGeom>
              <a:avLst/>
              <a:gdLst>
                <a:gd name="T0" fmla="*/ 315 w 1066"/>
                <a:gd name="T1" fmla="*/ 1138 h 1138"/>
                <a:gd name="T2" fmla="*/ 960 w 1066"/>
                <a:gd name="T3" fmla="*/ 0 h 1138"/>
                <a:gd name="T4" fmla="*/ 315 w 1066"/>
                <a:gd name="T5" fmla="*/ 1138 h 1138"/>
              </a:gdLst>
              <a:ahLst/>
              <a:cxnLst>
                <a:cxn ang="0">
                  <a:pos x="T0" y="T1"/>
                </a:cxn>
                <a:cxn ang="0">
                  <a:pos x="T2" y="T3"/>
                </a:cxn>
                <a:cxn ang="0">
                  <a:pos x="T4" y="T5"/>
                </a:cxn>
              </a:cxnLst>
              <a:rect l="0" t="0" r="r" b="b"/>
              <a:pathLst>
                <a:path w="1066" h="1138">
                  <a:moveTo>
                    <a:pt x="315" y="1138"/>
                  </a:moveTo>
                  <a:cubicBezTo>
                    <a:pt x="23" y="573"/>
                    <a:pt x="1066" y="458"/>
                    <a:pt x="960" y="0"/>
                  </a:cubicBezTo>
                  <a:cubicBezTo>
                    <a:pt x="1051" y="449"/>
                    <a:pt x="0" y="560"/>
                    <a:pt x="315" y="113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6">
              <a:extLst>
                <a:ext uri="{FF2B5EF4-FFF2-40B4-BE49-F238E27FC236}">
                  <a16:creationId xmlns:a16="http://schemas.microsoft.com/office/drawing/2014/main" id="{8A559789-0180-4621-90AD-406EA8BA95B2}"/>
                </a:ext>
              </a:extLst>
            </p:cNvPr>
            <p:cNvSpPr>
              <a:spLocks/>
            </p:cNvSpPr>
            <p:nvPr/>
          </p:nvSpPr>
          <p:spPr bwMode="auto">
            <a:xfrm>
              <a:off x="3665" y="873"/>
              <a:ext cx="606" cy="1742"/>
            </a:xfrm>
            <a:custGeom>
              <a:avLst/>
              <a:gdLst>
                <a:gd name="T0" fmla="*/ 277 w 354"/>
                <a:gd name="T1" fmla="*/ 1015 h 1015"/>
                <a:gd name="T2" fmla="*/ 159 w 354"/>
                <a:gd name="T3" fmla="*/ 0 h 1015"/>
                <a:gd name="T4" fmla="*/ 277 w 354"/>
                <a:gd name="T5" fmla="*/ 1015 h 1015"/>
              </a:gdLst>
              <a:ahLst/>
              <a:cxnLst>
                <a:cxn ang="0">
                  <a:pos x="T0" y="T1"/>
                </a:cxn>
                <a:cxn ang="0">
                  <a:pos x="T2" y="T3"/>
                </a:cxn>
                <a:cxn ang="0">
                  <a:pos x="T4" y="T5"/>
                </a:cxn>
              </a:cxnLst>
              <a:rect l="0" t="0" r="r" b="b"/>
              <a:pathLst>
                <a:path w="354" h="1015">
                  <a:moveTo>
                    <a:pt x="277" y="1015"/>
                  </a:moveTo>
                  <a:cubicBezTo>
                    <a:pt x="354" y="506"/>
                    <a:pt x="16" y="342"/>
                    <a:pt x="159" y="0"/>
                  </a:cubicBezTo>
                  <a:cubicBezTo>
                    <a:pt x="0" y="344"/>
                    <a:pt x="324" y="510"/>
                    <a:pt x="277" y="1015"/>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7">
              <a:extLst>
                <a:ext uri="{FF2B5EF4-FFF2-40B4-BE49-F238E27FC236}">
                  <a16:creationId xmlns:a16="http://schemas.microsoft.com/office/drawing/2014/main" id="{13476D90-7CE5-46F8-89CB-EC5C84306102}"/>
                </a:ext>
              </a:extLst>
            </p:cNvPr>
            <p:cNvSpPr>
              <a:spLocks/>
            </p:cNvSpPr>
            <p:nvPr/>
          </p:nvSpPr>
          <p:spPr bwMode="auto">
            <a:xfrm>
              <a:off x="3843" y="873"/>
              <a:ext cx="385" cy="591"/>
            </a:xfrm>
            <a:custGeom>
              <a:avLst/>
              <a:gdLst>
                <a:gd name="T0" fmla="*/ 52 w 225"/>
                <a:gd name="T1" fmla="*/ 344 h 344"/>
                <a:gd name="T2" fmla="*/ 225 w 225"/>
                <a:gd name="T3" fmla="*/ 140 h 344"/>
                <a:gd name="T4" fmla="*/ 55 w 225"/>
                <a:gd name="T5" fmla="*/ 0 h 344"/>
                <a:gd name="T6" fmla="*/ 52 w 225"/>
                <a:gd name="T7" fmla="*/ 344 h 344"/>
              </a:gdLst>
              <a:ahLst/>
              <a:cxnLst>
                <a:cxn ang="0">
                  <a:pos x="T0" y="T1"/>
                </a:cxn>
                <a:cxn ang="0">
                  <a:pos x="T2" y="T3"/>
                </a:cxn>
                <a:cxn ang="0">
                  <a:pos x="T4" y="T5"/>
                </a:cxn>
                <a:cxn ang="0">
                  <a:pos x="T6" y="T7"/>
                </a:cxn>
              </a:cxnLst>
              <a:rect l="0" t="0" r="r" b="b"/>
              <a:pathLst>
                <a:path w="225" h="344">
                  <a:moveTo>
                    <a:pt x="52" y="344"/>
                  </a:moveTo>
                  <a:cubicBezTo>
                    <a:pt x="105" y="273"/>
                    <a:pt x="169" y="208"/>
                    <a:pt x="225" y="140"/>
                  </a:cubicBezTo>
                  <a:cubicBezTo>
                    <a:pt x="152" y="106"/>
                    <a:pt x="84" y="70"/>
                    <a:pt x="55" y="0"/>
                  </a:cubicBezTo>
                  <a:cubicBezTo>
                    <a:pt x="0" y="131"/>
                    <a:pt x="16" y="236"/>
                    <a:pt x="52" y="344"/>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8">
              <a:extLst>
                <a:ext uri="{FF2B5EF4-FFF2-40B4-BE49-F238E27FC236}">
                  <a16:creationId xmlns:a16="http://schemas.microsoft.com/office/drawing/2014/main" id="{069FA168-EE64-4692-B71B-87DF8E99FF58}"/>
                </a:ext>
              </a:extLst>
            </p:cNvPr>
            <p:cNvSpPr>
              <a:spLocks/>
            </p:cNvSpPr>
            <p:nvPr/>
          </p:nvSpPr>
          <p:spPr bwMode="auto">
            <a:xfrm>
              <a:off x="3932" y="1070"/>
              <a:ext cx="296" cy="394"/>
            </a:xfrm>
            <a:custGeom>
              <a:avLst/>
              <a:gdLst>
                <a:gd name="T0" fmla="*/ 0 w 173"/>
                <a:gd name="T1" fmla="*/ 229 h 229"/>
                <a:gd name="T2" fmla="*/ 173 w 173"/>
                <a:gd name="T3" fmla="*/ 25 h 229"/>
                <a:gd name="T4" fmla="*/ 123 w 173"/>
                <a:gd name="T5" fmla="*/ 0 h 229"/>
                <a:gd name="T6" fmla="*/ 0 w 173"/>
                <a:gd name="T7" fmla="*/ 229 h 229"/>
              </a:gdLst>
              <a:ahLst/>
              <a:cxnLst>
                <a:cxn ang="0">
                  <a:pos x="T0" y="T1"/>
                </a:cxn>
                <a:cxn ang="0">
                  <a:pos x="T2" y="T3"/>
                </a:cxn>
                <a:cxn ang="0">
                  <a:pos x="T4" y="T5"/>
                </a:cxn>
                <a:cxn ang="0">
                  <a:pos x="T6" y="T7"/>
                </a:cxn>
              </a:cxnLst>
              <a:rect l="0" t="0" r="r" b="b"/>
              <a:pathLst>
                <a:path w="173" h="229">
                  <a:moveTo>
                    <a:pt x="0" y="229"/>
                  </a:moveTo>
                  <a:cubicBezTo>
                    <a:pt x="53" y="158"/>
                    <a:pt x="117" y="93"/>
                    <a:pt x="173" y="25"/>
                  </a:cubicBezTo>
                  <a:cubicBezTo>
                    <a:pt x="156" y="17"/>
                    <a:pt x="140" y="9"/>
                    <a:pt x="123" y="0"/>
                  </a:cubicBezTo>
                  <a:cubicBezTo>
                    <a:pt x="83" y="77"/>
                    <a:pt x="35" y="151"/>
                    <a:pt x="0" y="22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69">
              <a:extLst>
                <a:ext uri="{FF2B5EF4-FFF2-40B4-BE49-F238E27FC236}">
                  <a16:creationId xmlns:a16="http://schemas.microsoft.com/office/drawing/2014/main" id="{46FD2D6E-4E5D-4E16-BA4D-158DA06C915D}"/>
                </a:ext>
              </a:extLst>
            </p:cNvPr>
            <p:cNvSpPr>
              <a:spLocks/>
            </p:cNvSpPr>
            <p:nvPr/>
          </p:nvSpPr>
          <p:spPr bwMode="auto">
            <a:xfrm>
              <a:off x="3932" y="339"/>
              <a:ext cx="1413" cy="2386"/>
            </a:xfrm>
            <a:custGeom>
              <a:avLst/>
              <a:gdLst>
                <a:gd name="T0" fmla="*/ 307 w 826"/>
                <a:gd name="T1" fmla="*/ 1390 h 1390"/>
                <a:gd name="T2" fmla="*/ 826 w 826"/>
                <a:gd name="T3" fmla="*/ 556 h 1390"/>
                <a:gd name="T4" fmla="*/ 291 w 826"/>
                <a:gd name="T5" fmla="*/ 0 h 1390"/>
                <a:gd name="T6" fmla="*/ 0 w 826"/>
                <a:gd name="T7" fmla="*/ 655 h 1390"/>
                <a:gd name="T8" fmla="*/ 121 w 826"/>
                <a:gd name="T9" fmla="*/ 1326 h 1390"/>
                <a:gd name="T10" fmla="*/ 307 w 826"/>
                <a:gd name="T11" fmla="*/ 1390 h 1390"/>
              </a:gdLst>
              <a:ahLst/>
              <a:cxnLst>
                <a:cxn ang="0">
                  <a:pos x="T0" y="T1"/>
                </a:cxn>
                <a:cxn ang="0">
                  <a:pos x="T2" y="T3"/>
                </a:cxn>
                <a:cxn ang="0">
                  <a:pos x="T4" y="T5"/>
                </a:cxn>
                <a:cxn ang="0">
                  <a:pos x="T6" y="T7"/>
                </a:cxn>
                <a:cxn ang="0">
                  <a:pos x="T8" y="T9"/>
                </a:cxn>
                <a:cxn ang="0">
                  <a:pos x="T10" y="T11"/>
                </a:cxn>
              </a:cxnLst>
              <a:rect l="0" t="0" r="r" b="b"/>
              <a:pathLst>
                <a:path w="826" h="1390">
                  <a:moveTo>
                    <a:pt x="307" y="1390"/>
                  </a:moveTo>
                  <a:cubicBezTo>
                    <a:pt x="77" y="967"/>
                    <a:pt x="576" y="794"/>
                    <a:pt x="826" y="556"/>
                  </a:cubicBezTo>
                  <a:cubicBezTo>
                    <a:pt x="724" y="303"/>
                    <a:pt x="516" y="77"/>
                    <a:pt x="291" y="0"/>
                  </a:cubicBezTo>
                  <a:cubicBezTo>
                    <a:pt x="373" y="323"/>
                    <a:pt x="142" y="461"/>
                    <a:pt x="0" y="655"/>
                  </a:cubicBezTo>
                  <a:cubicBezTo>
                    <a:pt x="58" y="830"/>
                    <a:pt x="168" y="1012"/>
                    <a:pt x="121" y="1326"/>
                  </a:cubicBezTo>
                  <a:cubicBezTo>
                    <a:pt x="177" y="1358"/>
                    <a:pt x="241" y="1380"/>
                    <a:pt x="307" y="1390"/>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70">
              <a:extLst>
                <a:ext uri="{FF2B5EF4-FFF2-40B4-BE49-F238E27FC236}">
                  <a16:creationId xmlns:a16="http://schemas.microsoft.com/office/drawing/2014/main" id="{E2FC2D4C-DA34-4124-9860-C8E4A197A2A7}"/>
                </a:ext>
              </a:extLst>
            </p:cNvPr>
            <p:cNvSpPr>
              <a:spLocks/>
            </p:cNvSpPr>
            <p:nvPr/>
          </p:nvSpPr>
          <p:spPr bwMode="auto">
            <a:xfrm>
              <a:off x="3975" y="1204"/>
              <a:ext cx="1370" cy="1521"/>
            </a:xfrm>
            <a:custGeom>
              <a:avLst/>
              <a:gdLst>
                <a:gd name="T0" fmla="*/ 282 w 801"/>
                <a:gd name="T1" fmla="*/ 886 h 886"/>
                <a:gd name="T2" fmla="*/ 801 w 801"/>
                <a:gd name="T3" fmla="*/ 52 h 886"/>
                <a:gd name="T4" fmla="*/ 778 w 801"/>
                <a:gd name="T5" fmla="*/ 0 h 886"/>
                <a:gd name="T6" fmla="*/ 282 w 801"/>
                <a:gd name="T7" fmla="*/ 886 h 886"/>
              </a:gdLst>
              <a:ahLst/>
              <a:cxnLst>
                <a:cxn ang="0">
                  <a:pos x="T0" y="T1"/>
                </a:cxn>
                <a:cxn ang="0">
                  <a:pos x="T2" y="T3"/>
                </a:cxn>
                <a:cxn ang="0">
                  <a:pos x="T4" y="T5"/>
                </a:cxn>
                <a:cxn ang="0">
                  <a:pos x="T6" y="T7"/>
                </a:cxn>
              </a:cxnLst>
              <a:rect l="0" t="0" r="r" b="b"/>
              <a:pathLst>
                <a:path w="801" h="886">
                  <a:moveTo>
                    <a:pt x="282" y="886"/>
                  </a:moveTo>
                  <a:cubicBezTo>
                    <a:pt x="52" y="463"/>
                    <a:pt x="551" y="290"/>
                    <a:pt x="801" y="52"/>
                  </a:cubicBezTo>
                  <a:cubicBezTo>
                    <a:pt x="794" y="35"/>
                    <a:pt x="787" y="18"/>
                    <a:pt x="778" y="0"/>
                  </a:cubicBezTo>
                  <a:cubicBezTo>
                    <a:pt x="537" y="275"/>
                    <a:pt x="0" y="433"/>
                    <a:pt x="282" y="886"/>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71">
              <a:extLst>
                <a:ext uri="{FF2B5EF4-FFF2-40B4-BE49-F238E27FC236}">
                  <a16:creationId xmlns:a16="http://schemas.microsoft.com/office/drawing/2014/main" id="{78CC5537-9008-4FAD-A7D9-A95C00192848}"/>
                </a:ext>
              </a:extLst>
            </p:cNvPr>
            <p:cNvSpPr>
              <a:spLocks/>
            </p:cNvSpPr>
            <p:nvPr/>
          </p:nvSpPr>
          <p:spPr bwMode="auto">
            <a:xfrm>
              <a:off x="3932" y="339"/>
              <a:ext cx="1292" cy="1212"/>
            </a:xfrm>
            <a:custGeom>
              <a:avLst/>
              <a:gdLst>
                <a:gd name="T0" fmla="*/ 18 w 755"/>
                <a:gd name="T1" fmla="*/ 706 h 706"/>
                <a:gd name="T2" fmla="*/ 755 w 755"/>
                <a:gd name="T3" fmla="*/ 412 h 706"/>
                <a:gd name="T4" fmla="*/ 291 w 755"/>
                <a:gd name="T5" fmla="*/ 0 h 706"/>
                <a:gd name="T6" fmla="*/ 0 w 755"/>
                <a:gd name="T7" fmla="*/ 655 h 706"/>
                <a:gd name="T8" fmla="*/ 18 w 755"/>
                <a:gd name="T9" fmla="*/ 706 h 706"/>
              </a:gdLst>
              <a:ahLst/>
              <a:cxnLst>
                <a:cxn ang="0">
                  <a:pos x="T0" y="T1"/>
                </a:cxn>
                <a:cxn ang="0">
                  <a:pos x="T2" y="T3"/>
                </a:cxn>
                <a:cxn ang="0">
                  <a:pos x="T4" y="T5"/>
                </a:cxn>
                <a:cxn ang="0">
                  <a:pos x="T6" y="T7"/>
                </a:cxn>
                <a:cxn ang="0">
                  <a:pos x="T8" y="T9"/>
                </a:cxn>
              </a:cxnLst>
              <a:rect l="0" t="0" r="r" b="b"/>
              <a:pathLst>
                <a:path w="755" h="706">
                  <a:moveTo>
                    <a:pt x="18" y="706"/>
                  </a:moveTo>
                  <a:cubicBezTo>
                    <a:pt x="215" y="519"/>
                    <a:pt x="512" y="541"/>
                    <a:pt x="755" y="412"/>
                  </a:cubicBezTo>
                  <a:cubicBezTo>
                    <a:pt x="642" y="221"/>
                    <a:pt x="472" y="62"/>
                    <a:pt x="291" y="0"/>
                  </a:cubicBezTo>
                  <a:cubicBezTo>
                    <a:pt x="373" y="323"/>
                    <a:pt x="142" y="461"/>
                    <a:pt x="0" y="655"/>
                  </a:cubicBezTo>
                  <a:cubicBezTo>
                    <a:pt x="5" y="672"/>
                    <a:pt x="12" y="689"/>
                    <a:pt x="18" y="70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72">
              <a:extLst>
                <a:ext uri="{FF2B5EF4-FFF2-40B4-BE49-F238E27FC236}">
                  <a16:creationId xmlns:a16="http://schemas.microsoft.com/office/drawing/2014/main" id="{D047C555-C57B-4471-B53D-E6403A5C7FC0}"/>
                </a:ext>
              </a:extLst>
            </p:cNvPr>
            <p:cNvSpPr>
              <a:spLocks/>
            </p:cNvSpPr>
            <p:nvPr/>
          </p:nvSpPr>
          <p:spPr bwMode="auto">
            <a:xfrm>
              <a:off x="3932" y="1113"/>
              <a:ext cx="585" cy="438"/>
            </a:xfrm>
            <a:custGeom>
              <a:avLst/>
              <a:gdLst>
                <a:gd name="T0" fmla="*/ 18 w 342"/>
                <a:gd name="T1" fmla="*/ 255 h 255"/>
                <a:gd name="T2" fmla="*/ 342 w 342"/>
                <a:gd name="T3" fmla="*/ 94 h 255"/>
                <a:gd name="T4" fmla="*/ 173 w 342"/>
                <a:gd name="T5" fmla="*/ 0 h 255"/>
                <a:gd name="T6" fmla="*/ 0 w 342"/>
                <a:gd name="T7" fmla="*/ 204 h 255"/>
                <a:gd name="T8" fmla="*/ 18 w 342"/>
                <a:gd name="T9" fmla="*/ 255 h 255"/>
              </a:gdLst>
              <a:ahLst/>
              <a:cxnLst>
                <a:cxn ang="0">
                  <a:pos x="T0" y="T1"/>
                </a:cxn>
                <a:cxn ang="0">
                  <a:pos x="T2" y="T3"/>
                </a:cxn>
                <a:cxn ang="0">
                  <a:pos x="T4" y="T5"/>
                </a:cxn>
                <a:cxn ang="0">
                  <a:pos x="T6" y="T7"/>
                </a:cxn>
                <a:cxn ang="0">
                  <a:pos x="T8" y="T9"/>
                </a:cxn>
              </a:cxnLst>
              <a:rect l="0" t="0" r="r" b="b"/>
              <a:pathLst>
                <a:path w="342" h="255">
                  <a:moveTo>
                    <a:pt x="18" y="255"/>
                  </a:moveTo>
                  <a:cubicBezTo>
                    <a:pt x="110" y="168"/>
                    <a:pt x="223" y="126"/>
                    <a:pt x="342" y="94"/>
                  </a:cubicBezTo>
                  <a:cubicBezTo>
                    <a:pt x="294" y="52"/>
                    <a:pt x="232" y="27"/>
                    <a:pt x="173" y="0"/>
                  </a:cubicBezTo>
                  <a:cubicBezTo>
                    <a:pt x="117" y="68"/>
                    <a:pt x="53" y="133"/>
                    <a:pt x="0" y="204"/>
                  </a:cubicBezTo>
                  <a:cubicBezTo>
                    <a:pt x="5" y="221"/>
                    <a:pt x="12" y="238"/>
                    <a:pt x="18" y="255"/>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73">
              <a:extLst>
                <a:ext uri="{FF2B5EF4-FFF2-40B4-BE49-F238E27FC236}">
                  <a16:creationId xmlns:a16="http://schemas.microsoft.com/office/drawing/2014/main" id="{FD3777A4-3E16-403F-B7E2-E3A2B069FB4A}"/>
                </a:ext>
              </a:extLst>
            </p:cNvPr>
            <p:cNvSpPr>
              <a:spLocks/>
            </p:cNvSpPr>
            <p:nvPr/>
          </p:nvSpPr>
          <p:spPr bwMode="auto">
            <a:xfrm>
              <a:off x="3932" y="1374"/>
              <a:ext cx="339" cy="1241"/>
            </a:xfrm>
            <a:custGeom>
              <a:avLst/>
              <a:gdLst>
                <a:gd name="T0" fmla="*/ 121 w 198"/>
                <a:gd name="T1" fmla="*/ 723 h 723"/>
                <a:gd name="T2" fmla="*/ 41 w 198"/>
                <a:gd name="T3" fmla="*/ 0 h 723"/>
                <a:gd name="T4" fmla="*/ 0 w 198"/>
                <a:gd name="T5" fmla="*/ 52 h 723"/>
                <a:gd name="T6" fmla="*/ 121 w 198"/>
                <a:gd name="T7" fmla="*/ 723 h 723"/>
              </a:gdLst>
              <a:ahLst/>
              <a:cxnLst>
                <a:cxn ang="0">
                  <a:pos x="T0" y="T1"/>
                </a:cxn>
                <a:cxn ang="0">
                  <a:pos x="T2" y="T3"/>
                </a:cxn>
                <a:cxn ang="0">
                  <a:pos x="T4" y="T5"/>
                </a:cxn>
                <a:cxn ang="0">
                  <a:pos x="T6" y="T7"/>
                </a:cxn>
              </a:cxnLst>
              <a:rect l="0" t="0" r="r" b="b"/>
              <a:pathLst>
                <a:path w="198" h="723">
                  <a:moveTo>
                    <a:pt x="121" y="723"/>
                  </a:moveTo>
                  <a:cubicBezTo>
                    <a:pt x="198" y="387"/>
                    <a:pt x="78" y="192"/>
                    <a:pt x="41" y="0"/>
                  </a:cubicBezTo>
                  <a:cubicBezTo>
                    <a:pt x="27" y="17"/>
                    <a:pt x="13" y="35"/>
                    <a:pt x="0" y="52"/>
                  </a:cubicBezTo>
                  <a:cubicBezTo>
                    <a:pt x="58" y="227"/>
                    <a:pt x="168" y="409"/>
                    <a:pt x="121" y="723"/>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049333E-9936-40E3-B5FA-B6439B78E8AC}"/>
              </a:ext>
            </a:extLst>
          </p:cNvPr>
          <p:cNvGrpSpPr/>
          <p:nvPr userDrawn="1"/>
        </p:nvGrpSpPr>
        <p:grpSpPr>
          <a:xfrm>
            <a:off x="6747907" y="616496"/>
            <a:ext cx="839353" cy="750265"/>
            <a:chOff x="1396667" y="5741849"/>
            <a:chExt cx="1546497" cy="1382353"/>
          </a:xfrm>
        </p:grpSpPr>
        <p:sp>
          <p:nvSpPr>
            <p:cNvPr id="70" name="Freeform 67">
              <a:extLst>
                <a:ext uri="{FF2B5EF4-FFF2-40B4-BE49-F238E27FC236}">
                  <a16:creationId xmlns:a16="http://schemas.microsoft.com/office/drawing/2014/main" id="{3B060CBC-8EEA-4F0C-A362-C671E236271C}"/>
                </a:ext>
              </a:extLst>
            </p:cNvPr>
            <p:cNvSpPr>
              <a:spLocks/>
            </p:cNvSpPr>
            <p:nvPr userDrawn="1"/>
          </p:nvSpPr>
          <p:spPr bwMode="auto">
            <a:xfrm rot="3971298">
              <a:off x="1478739" y="5659777"/>
              <a:ext cx="1382353" cy="1546497"/>
            </a:xfrm>
            <a:custGeom>
              <a:avLst/>
              <a:gdLst>
                <a:gd name="T0" fmla="*/ 244 w 352"/>
                <a:gd name="T1" fmla="*/ 392 h 393"/>
                <a:gd name="T2" fmla="*/ 229 w 352"/>
                <a:gd name="T3" fmla="*/ 389 h 393"/>
                <a:gd name="T4" fmla="*/ 206 w 352"/>
                <a:gd name="T5" fmla="*/ 326 h 393"/>
                <a:gd name="T6" fmla="*/ 192 w 352"/>
                <a:gd name="T7" fmla="*/ 259 h 393"/>
                <a:gd name="T8" fmla="*/ 171 w 352"/>
                <a:gd name="T9" fmla="*/ 288 h 393"/>
                <a:gd name="T10" fmla="*/ 155 w 352"/>
                <a:gd name="T11" fmla="*/ 318 h 393"/>
                <a:gd name="T12" fmla="*/ 138 w 352"/>
                <a:gd name="T13" fmla="*/ 304 h 393"/>
                <a:gd name="T14" fmla="*/ 105 w 352"/>
                <a:gd name="T15" fmla="*/ 320 h 393"/>
                <a:gd name="T16" fmla="*/ 70 w 352"/>
                <a:gd name="T17" fmla="*/ 307 h 393"/>
                <a:gd name="T18" fmla="*/ 35 w 352"/>
                <a:gd name="T19" fmla="*/ 313 h 393"/>
                <a:gd name="T20" fmla="*/ 73 w 352"/>
                <a:gd name="T21" fmla="*/ 263 h 393"/>
                <a:gd name="T22" fmla="*/ 25 w 352"/>
                <a:gd name="T23" fmla="*/ 239 h 393"/>
                <a:gd name="T24" fmla="*/ 43 w 352"/>
                <a:gd name="T25" fmla="*/ 206 h 393"/>
                <a:gd name="T26" fmla="*/ 0 w 352"/>
                <a:gd name="T27" fmla="*/ 146 h 393"/>
                <a:gd name="T28" fmla="*/ 98 w 352"/>
                <a:gd name="T29" fmla="*/ 158 h 393"/>
                <a:gd name="T30" fmla="*/ 88 w 352"/>
                <a:gd name="T31" fmla="*/ 80 h 393"/>
                <a:gd name="T32" fmla="*/ 126 w 352"/>
                <a:gd name="T33" fmla="*/ 69 h 393"/>
                <a:gd name="T34" fmla="*/ 134 w 352"/>
                <a:gd name="T35" fmla="*/ 0 h 393"/>
                <a:gd name="T36" fmla="*/ 172 w 352"/>
                <a:gd name="T37" fmla="*/ 53 h 393"/>
                <a:gd name="T38" fmla="*/ 197 w 352"/>
                <a:gd name="T39" fmla="*/ 50 h 393"/>
                <a:gd name="T40" fmla="*/ 223 w 352"/>
                <a:gd name="T41" fmla="*/ 112 h 393"/>
                <a:gd name="T42" fmla="*/ 296 w 352"/>
                <a:gd name="T43" fmla="*/ 96 h 393"/>
                <a:gd name="T44" fmla="*/ 309 w 352"/>
                <a:gd name="T45" fmla="*/ 107 h 393"/>
                <a:gd name="T46" fmla="*/ 340 w 352"/>
                <a:gd name="T47" fmla="*/ 88 h 393"/>
                <a:gd name="T48" fmla="*/ 320 w 352"/>
                <a:gd name="T49" fmla="*/ 140 h 393"/>
                <a:gd name="T50" fmla="*/ 345 w 352"/>
                <a:gd name="T51" fmla="*/ 169 h 393"/>
                <a:gd name="T52" fmla="*/ 305 w 352"/>
                <a:gd name="T53" fmla="*/ 201 h 393"/>
                <a:gd name="T54" fmla="*/ 323 w 352"/>
                <a:gd name="T55" fmla="*/ 252 h 393"/>
                <a:gd name="T56" fmla="*/ 352 w 352"/>
                <a:gd name="T57" fmla="*/ 263 h 393"/>
                <a:gd name="T58" fmla="*/ 301 w 352"/>
                <a:gd name="T59" fmla="*/ 276 h 393"/>
                <a:gd name="T60" fmla="*/ 278 w 352"/>
                <a:gd name="T61" fmla="*/ 306 h 393"/>
                <a:gd name="T62" fmla="*/ 249 w 352"/>
                <a:gd name="T63" fmla="*/ 288 h 393"/>
                <a:gd name="T64" fmla="*/ 226 w 352"/>
                <a:gd name="T65" fmla="*/ 311 h 393"/>
                <a:gd name="T66" fmla="*/ 205 w 352"/>
                <a:gd name="T67" fmla="*/ 276 h 393"/>
                <a:gd name="T68" fmla="*/ 199 w 352"/>
                <a:gd name="T69" fmla="*/ 257 h 393"/>
                <a:gd name="T70" fmla="*/ 219 w 352"/>
                <a:gd name="T71" fmla="*/ 343 h 393"/>
                <a:gd name="T72" fmla="*/ 244 w 352"/>
                <a:gd name="T73" fmla="*/ 39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2" h="393">
                  <a:moveTo>
                    <a:pt x="244" y="392"/>
                  </a:moveTo>
                  <a:cubicBezTo>
                    <a:pt x="244" y="392"/>
                    <a:pt x="232" y="393"/>
                    <a:pt x="229" y="389"/>
                  </a:cubicBezTo>
                  <a:cubicBezTo>
                    <a:pt x="227" y="386"/>
                    <a:pt x="211" y="352"/>
                    <a:pt x="206" y="326"/>
                  </a:cubicBezTo>
                  <a:cubicBezTo>
                    <a:pt x="200" y="299"/>
                    <a:pt x="192" y="259"/>
                    <a:pt x="192" y="259"/>
                  </a:cubicBezTo>
                  <a:cubicBezTo>
                    <a:pt x="192" y="259"/>
                    <a:pt x="179" y="270"/>
                    <a:pt x="171" y="288"/>
                  </a:cubicBezTo>
                  <a:cubicBezTo>
                    <a:pt x="164" y="307"/>
                    <a:pt x="155" y="318"/>
                    <a:pt x="155" y="318"/>
                  </a:cubicBezTo>
                  <a:cubicBezTo>
                    <a:pt x="155" y="318"/>
                    <a:pt x="154" y="299"/>
                    <a:pt x="138" y="304"/>
                  </a:cubicBezTo>
                  <a:cubicBezTo>
                    <a:pt x="122" y="308"/>
                    <a:pt x="105" y="320"/>
                    <a:pt x="105" y="320"/>
                  </a:cubicBezTo>
                  <a:cubicBezTo>
                    <a:pt x="105" y="320"/>
                    <a:pt x="93" y="305"/>
                    <a:pt x="70" y="307"/>
                  </a:cubicBezTo>
                  <a:cubicBezTo>
                    <a:pt x="46" y="310"/>
                    <a:pt x="35" y="313"/>
                    <a:pt x="35" y="313"/>
                  </a:cubicBezTo>
                  <a:cubicBezTo>
                    <a:pt x="35" y="313"/>
                    <a:pt x="77" y="287"/>
                    <a:pt x="73" y="263"/>
                  </a:cubicBezTo>
                  <a:cubicBezTo>
                    <a:pt x="70" y="238"/>
                    <a:pt x="25" y="239"/>
                    <a:pt x="25" y="239"/>
                  </a:cubicBezTo>
                  <a:cubicBezTo>
                    <a:pt x="25" y="239"/>
                    <a:pt x="51" y="228"/>
                    <a:pt x="43" y="206"/>
                  </a:cubicBezTo>
                  <a:cubicBezTo>
                    <a:pt x="34" y="184"/>
                    <a:pt x="0" y="146"/>
                    <a:pt x="0" y="146"/>
                  </a:cubicBezTo>
                  <a:cubicBezTo>
                    <a:pt x="0" y="146"/>
                    <a:pt x="72" y="172"/>
                    <a:pt x="98" y="158"/>
                  </a:cubicBezTo>
                  <a:cubicBezTo>
                    <a:pt x="124" y="144"/>
                    <a:pt x="88" y="80"/>
                    <a:pt x="88" y="80"/>
                  </a:cubicBezTo>
                  <a:cubicBezTo>
                    <a:pt x="88" y="80"/>
                    <a:pt x="108" y="88"/>
                    <a:pt x="126" y="69"/>
                  </a:cubicBezTo>
                  <a:cubicBezTo>
                    <a:pt x="144" y="50"/>
                    <a:pt x="134" y="0"/>
                    <a:pt x="134" y="0"/>
                  </a:cubicBezTo>
                  <a:cubicBezTo>
                    <a:pt x="134" y="0"/>
                    <a:pt x="157" y="48"/>
                    <a:pt x="172" y="53"/>
                  </a:cubicBezTo>
                  <a:cubicBezTo>
                    <a:pt x="188" y="58"/>
                    <a:pt x="197" y="50"/>
                    <a:pt x="197" y="50"/>
                  </a:cubicBezTo>
                  <a:cubicBezTo>
                    <a:pt x="197" y="50"/>
                    <a:pt x="189" y="94"/>
                    <a:pt x="223" y="112"/>
                  </a:cubicBezTo>
                  <a:cubicBezTo>
                    <a:pt x="256" y="130"/>
                    <a:pt x="296" y="96"/>
                    <a:pt x="296" y="96"/>
                  </a:cubicBezTo>
                  <a:cubicBezTo>
                    <a:pt x="296" y="96"/>
                    <a:pt x="297" y="110"/>
                    <a:pt x="309" y="107"/>
                  </a:cubicBezTo>
                  <a:cubicBezTo>
                    <a:pt x="320" y="103"/>
                    <a:pt x="340" y="88"/>
                    <a:pt x="340" y="88"/>
                  </a:cubicBezTo>
                  <a:cubicBezTo>
                    <a:pt x="340" y="88"/>
                    <a:pt x="319" y="118"/>
                    <a:pt x="320" y="140"/>
                  </a:cubicBezTo>
                  <a:cubicBezTo>
                    <a:pt x="321" y="162"/>
                    <a:pt x="345" y="169"/>
                    <a:pt x="345" y="169"/>
                  </a:cubicBezTo>
                  <a:cubicBezTo>
                    <a:pt x="345" y="169"/>
                    <a:pt x="307" y="178"/>
                    <a:pt x="305" y="201"/>
                  </a:cubicBezTo>
                  <a:cubicBezTo>
                    <a:pt x="303" y="225"/>
                    <a:pt x="309" y="244"/>
                    <a:pt x="323" y="252"/>
                  </a:cubicBezTo>
                  <a:cubicBezTo>
                    <a:pt x="338" y="259"/>
                    <a:pt x="352" y="263"/>
                    <a:pt x="352" y="263"/>
                  </a:cubicBezTo>
                  <a:cubicBezTo>
                    <a:pt x="352" y="263"/>
                    <a:pt x="317" y="261"/>
                    <a:pt x="301" y="276"/>
                  </a:cubicBezTo>
                  <a:cubicBezTo>
                    <a:pt x="286" y="290"/>
                    <a:pt x="278" y="306"/>
                    <a:pt x="278" y="306"/>
                  </a:cubicBezTo>
                  <a:cubicBezTo>
                    <a:pt x="278" y="306"/>
                    <a:pt x="267" y="280"/>
                    <a:pt x="249" y="288"/>
                  </a:cubicBezTo>
                  <a:cubicBezTo>
                    <a:pt x="232" y="297"/>
                    <a:pt x="226" y="311"/>
                    <a:pt x="226" y="311"/>
                  </a:cubicBezTo>
                  <a:cubicBezTo>
                    <a:pt x="226" y="311"/>
                    <a:pt x="209" y="288"/>
                    <a:pt x="205" y="276"/>
                  </a:cubicBezTo>
                  <a:cubicBezTo>
                    <a:pt x="200" y="264"/>
                    <a:pt x="199" y="257"/>
                    <a:pt x="199" y="257"/>
                  </a:cubicBezTo>
                  <a:cubicBezTo>
                    <a:pt x="199" y="257"/>
                    <a:pt x="207" y="314"/>
                    <a:pt x="219" y="343"/>
                  </a:cubicBezTo>
                  <a:cubicBezTo>
                    <a:pt x="231" y="371"/>
                    <a:pt x="244" y="392"/>
                    <a:pt x="244" y="392"/>
                  </a:cubicBezTo>
                  <a:close/>
                </a:path>
              </a:pathLst>
            </a:custGeom>
            <a:solidFill>
              <a:schemeClr val="accent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8">
              <a:extLst>
                <a:ext uri="{FF2B5EF4-FFF2-40B4-BE49-F238E27FC236}">
                  <a16:creationId xmlns:a16="http://schemas.microsoft.com/office/drawing/2014/main" id="{509AE443-AE2F-40FB-9FC2-A21B46D9D5F0}"/>
                </a:ext>
              </a:extLst>
            </p:cNvPr>
            <p:cNvSpPr>
              <a:spLocks/>
            </p:cNvSpPr>
            <p:nvPr/>
          </p:nvSpPr>
          <p:spPr bwMode="auto">
            <a:xfrm rot="3971298">
              <a:off x="2021236" y="6056035"/>
              <a:ext cx="593816" cy="732212"/>
            </a:xfrm>
            <a:custGeom>
              <a:avLst/>
              <a:gdLst>
                <a:gd name="T0" fmla="*/ 36 w 151"/>
                <a:gd name="T1" fmla="*/ 0 h 186"/>
                <a:gd name="T2" fmla="*/ 65 w 151"/>
                <a:gd name="T3" fmla="*/ 134 h 186"/>
                <a:gd name="T4" fmla="*/ 76 w 151"/>
                <a:gd name="T5" fmla="*/ 171 h 186"/>
                <a:gd name="T6" fmla="*/ 0 w 151"/>
                <a:gd name="T7" fmla="*/ 132 h 186"/>
                <a:gd name="T8" fmla="*/ 50 w 151"/>
                <a:gd name="T9" fmla="*/ 166 h 186"/>
                <a:gd name="T10" fmla="*/ 82 w 151"/>
                <a:gd name="T11" fmla="*/ 186 h 186"/>
                <a:gd name="T12" fmla="*/ 99 w 151"/>
                <a:gd name="T13" fmla="*/ 164 h 186"/>
                <a:gd name="T14" fmla="*/ 116 w 151"/>
                <a:gd name="T15" fmla="*/ 137 h 186"/>
                <a:gd name="T16" fmla="*/ 151 w 151"/>
                <a:gd name="T17" fmla="*/ 91 h 186"/>
                <a:gd name="T18" fmla="*/ 84 w 151"/>
                <a:gd name="T19" fmla="*/ 175 h 186"/>
                <a:gd name="T20" fmla="*/ 70 w 151"/>
                <a:gd name="T21" fmla="*/ 129 h 186"/>
                <a:gd name="T22" fmla="*/ 58 w 151"/>
                <a:gd name="T23" fmla="*/ 83 h 186"/>
                <a:gd name="T24" fmla="*/ 36 w 151"/>
                <a:gd name="T2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86">
                  <a:moveTo>
                    <a:pt x="36" y="0"/>
                  </a:moveTo>
                  <a:cubicBezTo>
                    <a:pt x="43" y="47"/>
                    <a:pt x="51" y="88"/>
                    <a:pt x="65" y="134"/>
                  </a:cubicBezTo>
                  <a:cubicBezTo>
                    <a:pt x="68" y="144"/>
                    <a:pt x="76" y="161"/>
                    <a:pt x="76" y="171"/>
                  </a:cubicBezTo>
                  <a:cubicBezTo>
                    <a:pt x="49" y="163"/>
                    <a:pt x="28" y="141"/>
                    <a:pt x="0" y="132"/>
                  </a:cubicBezTo>
                  <a:cubicBezTo>
                    <a:pt x="14" y="145"/>
                    <a:pt x="37" y="158"/>
                    <a:pt x="50" y="166"/>
                  </a:cubicBezTo>
                  <a:cubicBezTo>
                    <a:pt x="63" y="174"/>
                    <a:pt x="72" y="177"/>
                    <a:pt x="82" y="186"/>
                  </a:cubicBezTo>
                  <a:cubicBezTo>
                    <a:pt x="86" y="178"/>
                    <a:pt x="94" y="172"/>
                    <a:pt x="99" y="164"/>
                  </a:cubicBezTo>
                  <a:cubicBezTo>
                    <a:pt x="105" y="155"/>
                    <a:pt x="111" y="146"/>
                    <a:pt x="116" y="137"/>
                  </a:cubicBezTo>
                  <a:cubicBezTo>
                    <a:pt x="126" y="121"/>
                    <a:pt x="140" y="105"/>
                    <a:pt x="151" y="91"/>
                  </a:cubicBezTo>
                  <a:cubicBezTo>
                    <a:pt x="126" y="117"/>
                    <a:pt x="104" y="145"/>
                    <a:pt x="84" y="175"/>
                  </a:cubicBezTo>
                  <a:cubicBezTo>
                    <a:pt x="77" y="162"/>
                    <a:pt x="73" y="143"/>
                    <a:pt x="70" y="129"/>
                  </a:cubicBezTo>
                  <a:cubicBezTo>
                    <a:pt x="67" y="114"/>
                    <a:pt x="64" y="98"/>
                    <a:pt x="58" y="83"/>
                  </a:cubicBezTo>
                  <a:cubicBezTo>
                    <a:pt x="49" y="56"/>
                    <a:pt x="46" y="27"/>
                    <a:pt x="36" y="0"/>
                  </a:cubicBezTo>
                  <a:close/>
                </a:path>
              </a:pathLst>
            </a:custGeom>
            <a:solidFill>
              <a:schemeClr val="accent1">
                <a:lumMod val="75000"/>
                <a:alpha val="2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6" name="Freeform: Shape 35">
            <a:extLst>
              <a:ext uri="{FF2B5EF4-FFF2-40B4-BE49-F238E27FC236}">
                <a16:creationId xmlns:a16="http://schemas.microsoft.com/office/drawing/2014/main" id="{F74B3D95-DAEB-4A1F-9BAE-A4971ADA0E16}"/>
              </a:ext>
            </a:extLst>
          </p:cNvPr>
          <p:cNvSpPr/>
          <p:nvPr userDrawn="1"/>
        </p:nvSpPr>
        <p:spPr>
          <a:xfrm>
            <a:off x="1073264" y="474133"/>
            <a:ext cx="758893" cy="235196"/>
          </a:xfrm>
          <a:custGeom>
            <a:avLst/>
            <a:gdLst/>
            <a:ahLst/>
            <a:cxnLst/>
            <a:rect l="l" t="t" r="r" b="b"/>
            <a:pathLst>
              <a:path w="2360254" h="731490">
                <a:moveTo>
                  <a:pt x="198732" y="449461"/>
                </a:moveTo>
                <a:lnTo>
                  <a:pt x="197243" y="450205"/>
                </a:lnTo>
                <a:cubicBezTo>
                  <a:pt x="197243" y="454918"/>
                  <a:pt x="194081" y="458887"/>
                  <a:pt x="187756" y="462112"/>
                </a:cubicBezTo>
                <a:cubicBezTo>
                  <a:pt x="181430" y="465336"/>
                  <a:pt x="177400" y="468499"/>
                  <a:pt x="175663" y="471599"/>
                </a:cubicBezTo>
                <a:cubicBezTo>
                  <a:pt x="173927" y="474700"/>
                  <a:pt x="171384" y="476622"/>
                  <a:pt x="168036" y="477366"/>
                </a:cubicBezTo>
                <a:cubicBezTo>
                  <a:pt x="164687" y="478111"/>
                  <a:pt x="162765" y="482327"/>
                  <a:pt x="162269" y="490017"/>
                </a:cubicBezTo>
                <a:cubicBezTo>
                  <a:pt x="161277" y="491505"/>
                  <a:pt x="157618" y="493241"/>
                  <a:pt x="151293" y="495226"/>
                </a:cubicBezTo>
                <a:cubicBezTo>
                  <a:pt x="144967" y="497210"/>
                  <a:pt x="141433" y="501551"/>
                  <a:pt x="140689" y="508248"/>
                </a:cubicBezTo>
                <a:cubicBezTo>
                  <a:pt x="139944" y="514946"/>
                  <a:pt x="138208" y="518790"/>
                  <a:pt x="135480" y="519782"/>
                </a:cubicBezTo>
                <a:lnTo>
                  <a:pt x="126550" y="521271"/>
                </a:lnTo>
                <a:cubicBezTo>
                  <a:pt x="124566" y="522263"/>
                  <a:pt x="123015" y="524247"/>
                  <a:pt x="121899" y="527224"/>
                </a:cubicBezTo>
                <a:cubicBezTo>
                  <a:pt x="120783" y="530200"/>
                  <a:pt x="116248" y="537146"/>
                  <a:pt x="108295" y="548060"/>
                </a:cubicBezTo>
                <a:lnTo>
                  <a:pt x="102703" y="561454"/>
                </a:lnTo>
                <a:lnTo>
                  <a:pt x="98970" y="565547"/>
                </a:lnTo>
                <a:cubicBezTo>
                  <a:pt x="94742" y="572244"/>
                  <a:pt x="91508" y="581546"/>
                  <a:pt x="89267" y="593452"/>
                </a:cubicBezTo>
                <a:lnTo>
                  <a:pt x="82925" y="604242"/>
                </a:lnTo>
                <a:cubicBezTo>
                  <a:pt x="79444" y="607715"/>
                  <a:pt x="77704" y="611064"/>
                  <a:pt x="77704" y="614288"/>
                </a:cubicBezTo>
                <a:cubicBezTo>
                  <a:pt x="77704" y="617265"/>
                  <a:pt x="75348" y="623342"/>
                  <a:pt x="70635" y="632520"/>
                </a:cubicBezTo>
                <a:lnTo>
                  <a:pt x="70635" y="638473"/>
                </a:lnTo>
                <a:cubicBezTo>
                  <a:pt x="68154" y="642690"/>
                  <a:pt x="66914" y="645294"/>
                  <a:pt x="66914" y="646286"/>
                </a:cubicBezTo>
                <a:lnTo>
                  <a:pt x="67658" y="654472"/>
                </a:lnTo>
                <a:lnTo>
                  <a:pt x="65426" y="659309"/>
                </a:lnTo>
                <a:lnTo>
                  <a:pt x="67658" y="668239"/>
                </a:lnTo>
                <a:lnTo>
                  <a:pt x="66170" y="684238"/>
                </a:lnTo>
                <a:cubicBezTo>
                  <a:pt x="66170" y="689943"/>
                  <a:pt x="67410" y="692795"/>
                  <a:pt x="69891" y="692795"/>
                </a:cubicBezTo>
                <a:cubicBezTo>
                  <a:pt x="77340" y="688578"/>
                  <a:pt x="83303" y="683307"/>
                  <a:pt x="87779" y="676982"/>
                </a:cubicBezTo>
                <a:cubicBezTo>
                  <a:pt x="92256" y="670657"/>
                  <a:pt x="95489" y="666502"/>
                  <a:pt x="97479" y="664518"/>
                </a:cubicBezTo>
                <a:cubicBezTo>
                  <a:pt x="99469" y="662533"/>
                  <a:pt x="101769" y="658379"/>
                  <a:pt x="104380" y="652053"/>
                </a:cubicBezTo>
                <a:cubicBezTo>
                  <a:pt x="106990" y="645728"/>
                  <a:pt x="108793" y="642566"/>
                  <a:pt x="109789" y="642566"/>
                </a:cubicBezTo>
                <a:lnTo>
                  <a:pt x="113522" y="642566"/>
                </a:lnTo>
                <a:cubicBezTo>
                  <a:pt x="115510" y="642566"/>
                  <a:pt x="116504" y="638969"/>
                  <a:pt x="116504" y="631776"/>
                </a:cubicBezTo>
                <a:cubicBezTo>
                  <a:pt x="116504" y="631031"/>
                  <a:pt x="117682" y="626567"/>
                  <a:pt x="120039" y="618381"/>
                </a:cubicBezTo>
                <a:cubicBezTo>
                  <a:pt x="122395" y="610196"/>
                  <a:pt x="124814" y="605731"/>
                  <a:pt x="127294" y="604987"/>
                </a:cubicBezTo>
                <a:cubicBezTo>
                  <a:pt x="127790" y="603994"/>
                  <a:pt x="128286" y="602010"/>
                  <a:pt x="128782" y="599033"/>
                </a:cubicBezTo>
                <a:lnTo>
                  <a:pt x="133991" y="592336"/>
                </a:lnTo>
                <a:cubicBezTo>
                  <a:pt x="135232" y="590600"/>
                  <a:pt x="136596" y="587995"/>
                  <a:pt x="138084" y="584523"/>
                </a:cubicBezTo>
                <a:lnTo>
                  <a:pt x="140317" y="575221"/>
                </a:lnTo>
                <a:cubicBezTo>
                  <a:pt x="145277" y="560338"/>
                  <a:pt x="151355" y="551781"/>
                  <a:pt x="158548" y="549548"/>
                </a:cubicBezTo>
                <a:cubicBezTo>
                  <a:pt x="159540" y="549052"/>
                  <a:pt x="160036" y="547936"/>
                  <a:pt x="160036" y="546199"/>
                </a:cubicBezTo>
                <a:lnTo>
                  <a:pt x="163385" y="535037"/>
                </a:lnTo>
                <a:cubicBezTo>
                  <a:pt x="165369" y="525116"/>
                  <a:pt x="169586" y="519038"/>
                  <a:pt x="176035" y="516806"/>
                </a:cubicBezTo>
                <a:lnTo>
                  <a:pt x="176035" y="516062"/>
                </a:lnTo>
                <a:cubicBezTo>
                  <a:pt x="176035" y="514822"/>
                  <a:pt x="175787" y="513209"/>
                  <a:pt x="175291" y="511225"/>
                </a:cubicBezTo>
                <a:lnTo>
                  <a:pt x="175291" y="508992"/>
                </a:lnTo>
                <a:cubicBezTo>
                  <a:pt x="175291" y="507504"/>
                  <a:pt x="175911" y="505768"/>
                  <a:pt x="177152" y="503783"/>
                </a:cubicBezTo>
                <a:cubicBezTo>
                  <a:pt x="178392" y="501799"/>
                  <a:pt x="179508" y="498885"/>
                  <a:pt x="180500" y="495040"/>
                </a:cubicBezTo>
                <a:cubicBezTo>
                  <a:pt x="181492" y="491195"/>
                  <a:pt x="184097" y="486916"/>
                  <a:pt x="188314" y="482203"/>
                </a:cubicBezTo>
                <a:lnTo>
                  <a:pt x="188314" y="477739"/>
                </a:lnTo>
                <a:cubicBezTo>
                  <a:pt x="188314" y="472282"/>
                  <a:pt x="190360" y="468499"/>
                  <a:pt x="194453" y="466390"/>
                </a:cubicBezTo>
                <a:cubicBezTo>
                  <a:pt x="198546" y="464282"/>
                  <a:pt x="200592" y="461491"/>
                  <a:pt x="200592" y="458019"/>
                </a:cubicBezTo>
                <a:close/>
                <a:moveTo>
                  <a:pt x="1792484" y="345255"/>
                </a:moveTo>
                <a:lnTo>
                  <a:pt x="1791130" y="348258"/>
                </a:lnTo>
                <a:lnTo>
                  <a:pt x="1791480" y="351138"/>
                </a:lnTo>
                <a:close/>
                <a:moveTo>
                  <a:pt x="2198177" y="306958"/>
                </a:moveTo>
                <a:cubicBezTo>
                  <a:pt x="2194208" y="306958"/>
                  <a:pt x="2190798" y="307764"/>
                  <a:pt x="2187945" y="309377"/>
                </a:cubicBezTo>
                <a:cubicBezTo>
                  <a:pt x="2185093" y="310989"/>
                  <a:pt x="2179634" y="312787"/>
                  <a:pt x="2171571" y="314772"/>
                </a:cubicBezTo>
                <a:cubicBezTo>
                  <a:pt x="2163507" y="316756"/>
                  <a:pt x="2156250" y="320167"/>
                  <a:pt x="2149799" y="325004"/>
                </a:cubicBezTo>
                <a:cubicBezTo>
                  <a:pt x="2143348" y="329841"/>
                  <a:pt x="2138634" y="332259"/>
                  <a:pt x="2135657" y="332259"/>
                </a:cubicBezTo>
                <a:cubicBezTo>
                  <a:pt x="2133921" y="335980"/>
                  <a:pt x="2128092" y="341313"/>
                  <a:pt x="2118170" y="348258"/>
                </a:cubicBezTo>
                <a:cubicBezTo>
                  <a:pt x="2112213" y="350242"/>
                  <a:pt x="2108367" y="354583"/>
                  <a:pt x="2106630" y="361281"/>
                </a:cubicBezTo>
                <a:cubicBezTo>
                  <a:pt x="2100181" y="366490"/>
                  <a:pt x="2096956" y="369466"/>
                  <a:pt x="2096956" y="370210"/>
                </a:cubicBezTo>
                <a:lnTo>
                  <a:pt x="2094352" y="376535"/>
                </a:lnTo>
                <a:cubicBezTo>
                  <a:pt x="2092368" y="378272"/>
                  <a:pt x="2089887" y="379698"/>
                  <a:pt x="2086910" y="380814"/>
                </a:cubicBezTo>
                <a:cubicBezTo>
                  <a:pt x="2083934" y="381930"/>
                  <a:pt x="2082198" y="384535"/>
                  <a:pt x="2081701" y="388628"/>
                </a:cubicBezTo>
                <a:cubicBezTo>
                  <a:pt x="2081205" y="392720"/>
                  <a:pt x="2079531" y="396441"/>
                  <a:pt x="2076678" y="399790"/>
                </a:cubicBezTo>
                <a:cubicBezTo>
                  <a:pt x="2073826" y="403138"/>
                  <a:pt x="2072400" y="405805"/>
                  <a:pt x="2072400" y="407789"/>
                </a:cubicBezTo>
                <a:cubicBezTo>
                  <a:pt x="2072400" y="419944"/>
                  <a:pt x="2074756" y="426021"/>
                  <a:pt x="2079469" y="426021"/>
                </a:cubicBezTo>
                <a:cubicBezTo>
                  <a:pt x="2081453" y="426021"/>
                  <a:pt x="2085608" y="424719"/>
                  <a:pt x="2091933" y="422114"/>
                </a:cubicBezTo>
                <a:cubicBezTo>
                  <a:pt x="2098259" y="419510"/>
                  <a:pt x="2101917" y="417711"/>
                  <a:pt x="2102909" y="416719"/>
                </a:cubicBezTo>
                <a:cubicBezTo>
                  <a:pt x="2103902" y="415727"/>
                  <a:pt x="2105886" y="414735"/>
                  <a:pt x="2108863" y="413742"/>
                </a:cubicBezTo>
                <a:lnTo>
                  <a:pt x="2115938" y="410022"/>
                </a:lnTo>
                <a:cubicBezTo>
                  <a:pt x="2116930" y="409030"/>
                  <a:pt x="2118046" y="408409"/>
                  <a:pt x="2119286" y="408161"/>
                </a:cubicBezTo>
                <a:cubicBezTo>
                  <a:pt x="2120527" y="407913"/>
                  <a:pt x="2121767" y="407107"/>
                  <a:pt x="2123007" y="405743"/>
                </a:cubicBezTo>
                <a:cubicBezTo>
                  <a:pt x="2124247" y="404379"/>
                  <a:pt x="2126480" y="402890"/>
                  <a:pt x="2129704" y="401278"/>
                </a:cubicBezTo>
                <a:cubicBezTo>
                  <a:pt x="2132929" y="399666"/>
                  <a:pt x="2135409" y="397495"/>
                  <a:pt x="2137146" y="394767"/>
                </a:cubicBezTo>
                <a:cubicBezTo>
                  <a:pt x="2141362" y="392286"/>
                  <a:pt x="2148186" y="388442"/>
                  <a:pt x="2157615" y="383233"/>
                </a:cubicBezTo>
                <a:lnTo>
                  <a:pt x="2165429" y="377280"/>
                </a:lnTo>
                <a:cubicBezTo>
                  <a:pt x="2170886" y="374799"/>
                  <a:pt x="2174235" y="372691"/>
                  <a:pt x="2175475" y="370954"/>
                </a:cubicBezTo>
                <a:cubicBezTo>
                  <a:pt x="2176715" y="369218"/>
                  <a:pt x="2179195" y="367482"/>
                  <a:pt x="2182916" y="365745"/>
                </a:cubicBezTo>
                <a:cubicBezTo>
                  <a:pt x="2183912" y="360288"/>
                  <a:pt x="2186953" y="356134"/>
                  <a:pt x="2192037" y="353281"/>
                </a:cubicBezTo>
                <a:cubicBezTo>
                  <a:pt x="2197123" y="350429"/>
                  <a:pt x="2200161" y="347514"/>
                  <a:pt x="2201153" y="344537"/>
                </a:cubicBezTo>
                <a:cubicBezTo>
                  <a:pt x="2205866" y="341065"/>
                  <a:pt x="2212627" y="334864"/>
                  <a:pt x="2221434" y="325934"/>
                </a:cubicBezTo>
                <a:cubicBezTo>
                  <a:pt x="2230242" y="317004"/>
                  <a:pt x="2234646" y="311547"/>
                  <a:pt x="2234646" y="309563"/>
                </a:cubicBezTo>
                <a:cubicBezTo>
                  <a:pt x="2234646" y="308819"/>
                  <a:pt x="2234150" y="308447"/>
                  <a:pt x="2233157" y="308447"/>
                </a:cubicBezTo>
                <a:lnTo>
                  <a:pt x="2232413" y="308447"/>
                </a:lnTo>
                <a:lnTo>
                  <a:pt x="2229436" y="310307"/>
                </a:lnTo>
                <a:lnTo>
                  <a:pt x="2222739" y="309563"/>
                </a:lnTo>
                <a:lnTo>
                  <a:pt x="2215664" y="310307"/>
                </a:lnTo>
                <a:lnTo>
                  <a:pt x="2210455" y="307702"/>
                </a:lnTo>
                <a:lnTo>
                  <a:pt x="2205618" y="308447"/>
                </a:lnTo>
                <a:close/>
                <a:moveTo>
                  <a:pt x="512252" y="306958"/>
                </a:moveTo>
                <a:cubicBezTo>
                  <a:pt x="508283" y="306958"/>
                  <a:pt x="504873" y="307764"/>
                  <a:pt x="502020" y="309377"/>
                </a:cubicBezTo>
                <a:cubicBezTo>
                  <a:pt x="499168" y="310989"/>
                  <a:pt x="493710" y="312787"/>
                  <a:pt x="485646" y="314772"/>
                </a:cubicBezTo>
                <a:cubicBezTo>
                  <a:pt x="477583" y="316756"/>
                  <a:pt x="470325" y="320167"/>
                  <a:pt x="463874" y="325004"/>
                </a:cubicBezTo>
                <a:cubicBezTo>
                  <a:pt x="457423" y="329841"/>
                  <a:pt x="452709" y="332259"/>
                  <a:pt x="449733" y="332259"/>
                </a:cubicBezTo>
                <a:cubicBezTo>
                  <a:pt x="447996" y="335980"/>
                  <a:pt x="442167" y="341313"/>
                  <a:pt x="432245" y="348258"/>
                </a:cubicBezTo>
                <a:cubicBezTo>
                  <a:pt x="426288" y="350242"/>
                  <a:pt x="422442" y="354583"/>
                  <a:pt x="420705" y="361281"/>
                </a:cubicBezTo>
                <a:cubicBezTo>
                  <a:pt x="414256" y="366490"/>
                  <a:pt x="411031" y="369466"/>
                  <a:pt x="411031" y="370210"/>
                </a:cubicBezTo>
                <a:lnTo>
                  <a:pt x="408427" y="376535"/>
                </a:lnTo>
                <a:cubicBezTo>
                  <a:pt x="406443" y="378272"/>
                  <a:pt x="403962" y="379698"/>
                  <a:pt x="400986" y="380814"/>
                </a:cubicBezTo>
                <a:cubicBezTo>
                  <a:pt x="398009" y="381930"/>
                  <a:pt x="396273" y="384535"/>
                  <a:pt x="395777" y="388628"/>
                </a:cubicBezTo>
                <a:cubicBezTo>
                  <a:pt x="395280" y="392720"/>
                  <a:pt x="393606" y="396441"/>
                  <a:pt x="390754" y="399790"/>
                </a:cubicBezTo>
                <a:cubicBezTo>
                  <a:pt x="387901" y="403138"/>
                  <a:pt x="386475" y="405805"/>
                  <a:pt x="386475" y="407789"/>
                </a:cubicBezTo>
                <a:cubicBezTo>
                  <a:pt x="386475" y="419944"/>
                  <a:pt x="388831" y="426021"/>
                  <a:pt x="393544" y="426021"/>
                </a:cubicBezTo>
                <a:cubicBezTo>
                  <a:pt x="395528" y="426021"/>
                  <a:pt x="399683" y="424719"/>
                  <a:pt x="406008" y="422114"/>
                </a:cubicBezTo>
                <a:cubicBezTo>
                  <a:pt x="412334" y="419510"/>
                  <a:pt x="415992" y="417711"/>
                  <a:pt x="416985" y="416719"/>
                </a:cubicBezTo>
                <a:cubicBezTo>
                  <a:pt x="417977" y="415727"/>
                  <a:pt x="419961" y="414735"/>
                  <a:pt x="422938" y="413742"/>
                </a:cubicBezTo>
                <a:lnTo>
                  <a:pt x="430013" y="410022"/>
                </a:lnTo>
                <a:cubicBezTo>
                  <a:pt x="431005" y="409030"/>
                  <a:pt x="432121" y="408409"/>
                  <a:pt x="433361" y="408161"/>
                </a:cubicBezTo>
                <a:cubicBezTo>
                  <a:pt x="434602" y="407913"/>
                  <a:pt x="435842" y="407107"/>
                  <a:pt x="437082" y="405743"/>
                </a:cubicBezTo>
                <a:cubicBezTo>
                  <a:pt x="438322" y="404379"/>
                  <a:pt x="440555" y="402890"/>
                  <a:pt x="443779" y="401278"/>
                </a:cubicBezTo>
                <a:cubicBezTo>
                  <a:pt x="447004" y="399666"/>
                  <a:pt x="449485" y="397495"/>
                  <a:pt x="451221" y="394767"/>
                </a:cubicBezTo>
                <a:cubicBezTo>
                  <a:pt x="455438" y="392286"/>
                  <a:pt x="462261" y="388442"/>
                  <a:pt x="471691" y="383233"/>
                </a:cubicBezTo>
                <a:lnTo>
                  <a:pt x="479504" y="377280"/>
                </a:lnTo>
                <a:cubicBezTo>
                  <a:pt x="484961" y="374799"/>
                  <a:pt x="488310" y="372691"/>
                  <a:pt x="489550" y="370954"/>
                </a:cubicBezTo>
                <a:cubicBezTo>
                  <a:pt x="490790" y="369218"/>
                  <a:pt x="493271" y="367482"/>
                  <a:pt x="496991" y="365745"/>
                </a:cubicBezTo>
                <a:cubicBezTo>
                  <a:pt x="497987" y="360288"/>
                  <a:pt x="501028" y="356134"/>
                  <a:pt x="506113" y="353281"/>
                </a:cubicBezTo>
                <a:cubicBezTo>
                  <a:pt x="511198" y="350429"/>
                  <a:pt x="514236" y="347514"/>
                  <a:pt x="515229" y="344537"/>
                </a:cubicBezTo>
                <a:cubicBezTo>
                  <a:pt x="519941" y="341065"/>
                  <a:pt x="526702" y="334864"/>
                  <a:pt x="535509" y="325934"/>
                </a:cubicBezTo>
                <a:cubicBezTo>
                  <a:pt x="544317" y="317004"/>
                  <a:pt x="548721" y="311547"/>
                  <a:pt x="548721" y="309563"/>
                </a:cubicBezTo>
                <a:cubicBezTo>
                  <a:pt x="548721" y="308819"/>
                  <a:pt x="548225" y="308447"/>
                  <a:pt x="547232" y="308447"/>
                </a:cubicBezTo>
                <a:lnTo>
                  <a:pt x="546488" y="308447"/>
                </a:lnTo>
                <a:lnTo>
                  <a:pt x="543512" y="310307"/>
                </a:lnTo>
                <a:lnTo>
                  <a:pt x="536814" y="309563"/>
                </a:lnTo>
                <a:lnTo>
                  <a:pt x="529739" y="310307"/>
                </a:lnTo>
                <a:lnTo>
                  <a:pt x="524530" y="307702"/>
                </a:lnTo>
                <a:lnTo>
                  <a:pt x="519693" y="308447"/>
                </a:lnTo>
                <a:close/>
                <a:moveTo>
                  <a:pt x="1308668" y="278309"/>
                </a:moveTo>
                <a:cubicBezTo>
                  <a:pt x="1306684" y="278309"/>
                  <a:pt x="1303707" y="279549"/>
                  <a:pt x="1299739" y="282030"/>
                </a:cubicBezTo>
                <a:lnTo>
                  <a:pt x="1291181" y="282030"/>
                </a:lnTo>
                <a:cubicBezTo>
                  <a:pt x="1290189" y="282030"/>
                  <a:pt x="1287460" y="283518"/>
                  <a:pt x="1282995" y="286494"/>
                </a:cubicBezTo>
                <a:lnTo>
                  <a:pt x="1276670" y="287983"/>
                </a:lnTo>
                <a:lnTo>
                  <a:pt x="1272205" y="290215"/>
                </a:lnTo>
                <a:cubicBezTo>
                  <a:pt x="1271213" y="290711"/>
                  <a:pt x="1268299" y="292882"/>
                  <a:pt x="1263462" y="296726"/>
                </a:cubicBezTo>
                <a:cubicBezTo>
                  <a:pt x="1258625" y="300571"/>
                  <a:pt x="1253912" y="303672"/>
                  <a:pt x="1249323" y="306028"/>
                </a:cubicBezTo>
                <a:cubicBezTo>
                  <a:pt x="1244734" y="308385"/>
                  <a:pt x="1240021" y="314524"/>
                  <a:pt x="1235184" y="324446"/>
                </a:cubicBezTo>
                <a:cubicBezTo>
                  <a:pt x="1230348" y="334367"/>
                  <a:pt x="1227929" y="340073"/>
                  <a:pt x="1227929" y="341561"/>
                </a:cubicBezTo>
                <a:cubicBezTo>
                  <a:pt x="1227929" y="343049"/>
                  <a:pt x="1228673" y="343793"/>
                  <a:pt x="1230161" y="343793"/>
                </a:cubicBezTo>
                <a:lnTo>
                  <a:pt x="1242812" y="338212"/>
                </a:lnTo>
                <a:cubicBezTo>
                  <a:pt x="1247525" y="335980"/>
                  <a:pt x="1251928" y="333127"/>
                  <a:pt x="1256020" y="329655"/>
                </a:cubicBezTo>
                <a:cubicBezTo>
                  <a:pt x="1260113" y="326182"/>
                  <a:pt x="1266004" y="321965"/>
                  <a:pt x="1273694" y="317004"/>
                </a:cubicBezTo>
                <a:lnTo>
                  <a:pt x="1276670" y="314028"/>
                </a:lnTo>
                <a:cubicBezTo>
                  <a:pt x="1277166" y="313035"/>
                  <a:pt x="1279461" y="311237"/>
                  <a:pt x="1283554" y="308633"/>
                </a:cubicBezTo>
                <a:cubicBezTo>
                  <a:pt x="1287646" y="306028"/>
                  <a:pt x="1290685" y="303486"/>
                  <a:pt x="1292669" y="301005"/>
                </a:cubicBezTo>
                <a:lnTo>
                  <a:pt x="1296390" y="299517"/>
                </a:lnTo>
                <a:cubicBezTo>
                  <a:pt x="1300607" y="292820"/>
                  <a:pt x="1304886" y="288727"/>
                  <a:pt x="1309226" y="287239"/>
                </a:cubicBezTo>
                <a:cubicBezTo>
                  <a:pt x="1313567" y="285750"/>
                  <a:pt x="1315738" y="284262"/>
                  <a:pt x="1315738" y="282774"/>
                </a:cubicBezTo>
                <a:cubicBezTo>
                  <a:pt x="1315738" y="279797"/>
                  <a:pt x="1313381" y="278309"/>
                  <a:pt x="1308668" y="278309"/>
                </a:cubicBezTo>
                <a:close/>
                <a:moveTo>
                  <a:pt x="2218710" y="251520"/>
                </a:moveTo>
                <a:cubicBezTo>
                  <a:pt x="2234109" y="251520"/>
                  <a:pt x="2242554" y="262186"/>
                  <a:pt x="2244046" y="283518"/>
                </a:cubicBezTo>
                <a:cubicBezTo>
                  <a:pt x="2244543" y="287983"/>
                  <a:pt x="2245785" y="290215"/>
                  <a:pt x="2247773" y="290215"/>
                </a:cubicBezTo>
                <a:cubicBezTo>
                  <a:pt x="2250253" y="290215"/>
                  <a:pt x="2253791" y="285688"/>
                  <a:pt x="2258386" y="276635"/>
                </a:cubicBezTo>
                <a:cubicBezTo>
                  <a:pt x="2262980" y="267581"/>
                  <a:pt x="2272721" y="263054"/>
                  <a:pt x="2287608" y="263054"/>
                </a:cubicBezTo>
                <a:cubicBezTo>
                  <a:pt x="2298274" y="263054"/>
                  <a:pt x="2303607" y="269875"/>
                  <a:pt x="2303607" y="283518"/>
                </a:cubicBezTo>
                <a:cubicBezTo>
                  <a:pt x="2303607" y="299641"/>
                  <a:pt x="2296413" y="314896"/>
                  <a:pt x="2282027" y="329282"/>
                </a:cubicBezTo>
                <a:cubicBezTo>
                  <a:pt x="2281034" y="331267"/>
                  <a:pt x="2280290" y="333499"/>
                  <a:pt x="2279794" y="335980"/>
                </a:cubicBezTo>
                <a:lnTo>
                  <a:pt x="2274585" y="351235"/>
                </a:lnTo>
                <a:lnTo>
                  <a:pt x="2274585" y="351979"/>
                </a:lnTo>
                <a:cubicBezTo>
                  <a:pt x="2274585" y="353467"/>
                  <a:pt x="2273531" y="355513"/>
                  <a:pt x="2271423" y="358118"/>
                </a:cubicBezTo>
                <a:cubicBezTo>
                  <a:pt x="2269314" y="360722"/>
                  <a:pt x="2268260" y="363017"/>
                  <a:pt x="2268260" y="365001"/>
                </a:cubicBezTo>
                <a:lnTo>
                  <a:pt x="2269004" y="374303"/>
                </a:lnTo>
                <a:lnTo>
                  <a:pt x="2267516" y="384721"/>
                </a:lnTo>
                <a:cubicBezTo>
                  <a:pt x="2267516" y="389434"/>
                  <a:pt x="2268382" y="392534"/>
                  <a:pt x="2270115" y="394023"/>
                </a:cubicBezTo>
                <a:cubicBezTo>
                  <a:pt x="2278029" y="392038"/>
                  <a:pt x="2283779" y="388752"/>
                  <a:pt x="2287366" y="384163"/>
                </a:cubicBezTo>
                <a:cubicBezTo>
                  <a:pt x="2290953" y="379574"/>
                  <a:pt x="2293487" y="377032"/>
                  <a:pt x="2294968" y="376535"/>
                </a:cubicBezTo>
                <a:lnTo>
                  <a:pt x="2298677" y="375047"/>
                </a:lnTo>
                <a:cubicBezTo>
                  <a:pt x="2300905" y="371326"/>
                  <a:pt x="2303502" y="368226"/>
                  <a:pt x="2306467" y="365745"/>
                </a:cubicBezTo>
                <a:lnTo>
                  <a:pt x="2312402" y="360536"/>
                </a:lnTo>
                <a:cubicBezTo>
                  <a:pt x="2316111" y="360536"/>
                  <a:pt x="2318337" y="358862"/>
                  <a:pt x="2319080" y="355513"/>
                </a:cubicBezTo>
                <a:cubicBezTo>
                  <a:pt x="2319822" y="352165"/>
                  <a:pt x="2322480" y="349498"/>
                  <a:pt x="2327056" y="347514"/>
                </a:cubicBezTo>
                <a:cubicBezTo>
                  <a:pt x="2331631" y="345530"/>
                  <a:pt x="2335897" y="341499"/>
                  <a:pt x="2339854" y="335422"/>
                </a:cubicBezTo>
                <a:cubicBezTo>
                  <a:pt x="2343811" y="329345"/>
                  <a:pt x="2347891" y="326306"/>
                  <a:pt x="2352092" y="326306"/>
                </a:cubicBezTo>
                <a:cubicBezTo>
                  <a:pt x="2353577" y="326306"/>
                  <a:pt x="2355308" y="327546"/>
                  <a:pt x="2357286" y="330027"/>
                </a:cubicBezTo>
                <a:cubicBezTo>
                  <a:pt x="2359265" y="332507"/>
                  <a:pt x="2360254" y="334491"/>
                  <a:pt x="2360254" y="335980"/>
                </a:cubicBezTo>
                <a:cubicBezTo>
                  <a:pt x="2360254" y="344165"/>
                  <a:pt x="2357774" y="352599"/>
                  <a:pt x="2352813" y="361281"/>
                </a:cubicBezTo>
                <a:lnTo>
                  <a:pt x="2351330" y="371699"/>
                </a:lnTo>
                <a:lnTo>
                  <a:pt x="2348726" y="376535"/>
                </a:lnTo>
                <a:cubicBezTo>
                  <a:pt x="2345005" y="378520"/>
                  <a:pt x="2342587" y="380628"/>
                  <a:pt x="2341470" y="382861"/>
                </a:cubicBezTo>
                <a:cubicBezTo>
                  <a:pt x="2340354" y="385093"/>
                  <a:pt x="2337442" y="387822"/>
                  <a:pt x="2332733" y="391046"/>
                </a:cubicBezTo>
                <a:lnTo>
                  <a:pt x="2329012" y="396255"/>
                </a:lnTo>
                <a:cubicBezTo>
                  <a:pt x="2323555" y="397991"/>
                  <a:pt x="2319897" y="400844"/>
                  <a:pt x="2318039" y="404813"/>
                </a:cubicBezTo>
                <a:cubicBezTo>
                  <a:pt x="2316180" y="408782"/>
                  <a:pt x="2313577" y="411014"/>
                  <a:pt x="2310228" y="411510"/>
                </a:cubicBezTo>
                <a:cubicBezTo>
                  <a:pt x="2306879" y="412006"/>
                  <a:pt x="2303223" y="414487"/>
                  <a:pt x="2299258" y="418951"/>
                </a:cubicBezTo>
                <a:cubicBezTo>
                  <a:pt x="2296778" y="420192"/>
                  <a:pt x="2293801" y="421308"/>
                  <a:pt x="2290328" y="422300"/>
                </a:cubicBezTo>
                <a:lnTo>
                  <a:pt x="2289584" y="426021"/>
                </a:lnTo>
                <a:cubicBezTo>
                  <a:pt x="2287104" y="428501"/>
                  <a:pt x="2283198" y="430486"/>
                  <a:pt x="2277867" y="431974"/>
                </a:cubicBezTo>
                <a:cubicBezTo>
                  <a:pt x="2272536" y="433462"/>
                  <a:pt x="2268569" y="434888"/>
                  <a:pt x="2265967" y="436253"/>
                </a:cubicBezTo>
                <a:cubicBezTo>
                  <a:pt x="2263364" y="437617"/>
                  <a:pt x="2261566" y="438299"/>
                  <a:pt x="2260574" y="438299"/>
                </a:cubicBezTo>
                <a:cubicBezTo>
                  <a:pt x="2255862" y="438299"/>
                  <a:pt x="2251522" y="437369"/>
                  <a:pt x="2247555" y="435509"/>
                </a:cubicBezTo>
                <a:cubicBezTo>
                  <a:pt x="2243588" y="433648"/>
                  <a:pt x="2239496" y="432470"/>
                  <a:pt x="2235279" y="431974"/>
                </a:cubicBezTo>
                <a:cubicBezTo>
                  <a:pt x="2233791" y="430486"/>
                  <a:pt x="2232923" y="428873"/>
                  <a:pt x="2232675" y="427137"/>
                </a:cubicBezTo>
                <a:cubicBezTo>
                  <a:pt x="2232427" y="425401"/>
                  <a:pt x="2231188" y="423106"/>
                  <a:pt x="2228957" y="420254"/>
                </a:cubicBezTo>
                <a:cubicBezTo>
                  <a:pt x="2226727" y="417401"/>
                  <a:pt x="2225611" y="413494"/>
                  <a:pt x="2225611" y="408533"/>
                </a:cubicBezTo>
                <a:lnTo>
                  <a:pt x="2227100" y="401464"/>
                </a:lnTo>
                <a:cubicBezTo>
                  <a:pt x="2227100" y="400472"/>
                  <a:pt x="2226480" y="399232"/>
                  <a:pt x="2225239" y="397743"/>
                </a:cubicBezTo>
                <a:cubicBezTo>
                  <a:pt x="2223999" y="396255"/>
                  <a:pt x="2223379" y="395015"/>
                  <a:pt x="2223379" y="394023"/>
                </a:cubicBezTo>
                <a:cubicBezTo>
                  <a:pt x="2223379" y="393031"/>
                  <a:pt x="2223627" y="392286"/>
                  <a:pt x="2224123" y="391790"/>
                </a:cubicBezTo>
                <a:cubicBezTo>
                  <a:pt x="2224619" y="391294"/>
                  <a:pt x="2224867" y="390550"/>
                  <a:pt x="2224867" y="389558"/>
                </a:cubicBezTo>
                <a:cubicBezTo>
                  <a:pt x="2224867" y="388318"/>
                  <a:pt x="2224619" y="386953"/>
                  <a:pt x="2224123" y="385465"/>
                </a:cubicBezTo>
                <a:cubicBezTo>
                  <a:pt x="2223627" y="383977"/>
                  <a:pt x="2223379" y="382737"/>
                  <a:pt x="2223379" y="381744"/>
                </a:cubicBezTo>
                <a:lnTo>
                  <a:pt x="2225611" y="363513"/>
                </a:lnTo>
                <a:cubicBezTo>
                  <a:pt x="2225611" y="362025"/>
                  <a:pt x="2225115" y="361281"/>
                  <a:pt x="2224123" y="361281"/>
                </a:cubicBezTo>
                <a:cubicBezTo>
                  <a:pt x="2223131" y="361281"/>
                  <a:pt x="2221332" y="362521"/>
                  <a:pt x="2218728" y="365001"/>
                </a:cubicBezTo>
                <a:cubicBezTo>
                  <a:pt x="2216123" y="367482"/>
                  <a:pt x="2213085" y="368722"/>
                  <a:pt x="2209612" y="368722"/>
                </a:cubicBezTo>
                <a:cubicBezTo>
                  <a:pt x="2207628" y="370210"/>
                  <a:pt x="2206013" y="373311"/>
                  <a:pt x="2204769" y="378024"/>
                </a:cubicBezTo>
                <a:cubicBezTo>
                  <a:pt x="2202785" y="380504"/>
                  <a:pt x="2200305" y="382737"/>
                  <a:pt x="2197328" y="384721"/>
                </a:cubicBezTo>
                <a:lnTo>
                  <a:pt x="2195840" y="386953"/>
                </a:lnTo>
                <a:cubicBezTo>
                  <a:pt x="2195344" y="388690"/>
                  <a:pt x="2193483" y="390116"/>
                  <a:pt x="2190259" y="391232"/>
                </a:cubicBezTo>
                <a:cubicBezTo>
                  <a:pt x="2187034" y="392348"/>
                  <a:pt x="2184802" y="393775"/>
                  <a:pt x="2183562" y="395511"/>
                </a:cubicBezTo>
                <a:lnTo>
                  <a:pt x="2179841" y="399232"/>
                </a:lnTo>
                <a:lnTo>
                  <a:pt x="2172771" y="398488"/>
                </a:lnTo>
                <a:cubicBezTo>
                  <a:pt x="2172271" y="398984"/>
                  <a:pt x="2170905" y="401154"/>
                  <a:pt x="2168673" y="404999"/>
                </a:cubicBezTo>
                <a:cubicBezTo>
                  <a:pt x="2166440" y="408844"/>
                  <a:pt x="2163588" y="412006"/>
                  <a:pt x="2160115" y="414487"/>
                </a:cubicBezTo>
                <a:lnTo>
                  <a:pt x="2131832" y="437555"/>
                </a:lnTo>
                <a:cubicBezTo>
                  <a:pt x="2128855" y="439539"/>
                  <a:pt x="2124515" y="442020"/>
                  <a:pt x="2118810" y="444996"/>
                </a:cubicBezTo>
                <a:lnTo>
                  <a:pt x="2116577" y="447229"/>
                </a:lnTo>
                <a:cubicBezTo>
                  <a:pt x="2096730" y="460375"/>
                  <a:pt x="2082713" y="466949"/>
                  <a:pt x="2074527" y="466949"/>
                </a:cubicBezTo>
                <a:cubicBezTo>
                  <a:pt x="2067826" y="466949"/>
                  <a:pt x="2060011" y="465088"/>
                  <a:pt x="2051081" y="461367"/>
                </a:cubicBezTo>
                <a:cubicBezTo>
                  <a:pt x="2042152" y="457647"/>
                  <a:pt x="2037315" y="453182"/>
                  <a:pt x="2036570" y="447973"/>
                </a:cubicBezTo>
                <a:lnTo>
                  <a:pt x="2032850" y="432718"/>
                </a:lnTo>
                <a:cubicBezTo>
                  <a:pt x="2030617" y="429245"/>
                  <a:pt x="2029501" y="424408"/>
                  <a:pt x="2029501" y="418207"/>
                </a:cubicBezTo>
                <a:cubicBezTo>
                  <a:pt x="2029501" y="415231"/>
                  <a:pt x="2029749" y="413246"/>
                  <a:pt x="2030245" y="412254"/>
                </a:cubicBezTo>
                <a:lnTo>
                  <a:pt x="2030245" y="410022"/>
                </a:lnTo>
                <a:lnTo>
                  <a:pt x="2029501" y="397743"/>
                </a:lnTo>
                <a:cubicBezTo>
                  <a:pt x="2029501" y="394767"/>
                  <a:pt x="2031858" y="393279"/>
                  <a:pt x="2036570" y="393279"/>
                </a:cubicBezTo>
                <a:lnTo>
                  <a:pt x="2035826" y="383233"/>
                </a:lnTo>
                <a:cubicBezTo>
                  <a:pt x="2035826" y="382240"/>
                  <a:pt x="2037997" y="378334"/>
                  <a:pt x="2042338" y="371512"/>
                </a:cubicBezTo>
                <a:cubicBezTo>
                  <a:pt x="2046678" y="364691"/>
                  <a:pt x="2049593" y="360784"/>
                  <a:pt x="2051081" y="359792"/>
                </a:cubicBezTo>
                <a:lnTo>
                  <a:pt x="2054802" y="354955"/>
                </a:lnTo>
                <a:cubicBezTo>
                  <a:pt x="2054554" y="351979"/>
                  <a:pt x="2056292" y="348816"/>
                  <a:pt x="2060017" y="345468"/>
                </a:cubicBezTo>
                <a:cubicBezTo>
                  <a:pt x="2063741" y="342119"/>
                  <a:pt x="2066722" y="338708"/>
                  <a:pt x="2068958" y="335236"/>
                </a:cubicBezTo>
                <a:cubicBezTo>
                  <a:pt x="2071194" y="331763"/>
                  <a:pt x="2075417" y="327918"/>
                  <a:pt x="2081626" y="323701"/>
                </a:cubicBezTo>
                <a:lnTo>
                  <a:pt x="2092800" y="312539"/>
                </a:lnTo>
                <a:cubicBezTo>
                  <a:pt x="2101493" y="303858"/>
                  <a:pt x="2110930" y="296912"/>
                  <a:pt x="2121112" y="291703"/>
                </a:cubicBezTo>
                <a:cubicBezTo>
                  <a:pt x="2122600" y="291207"/>
                  <a:pt x="2125642" y="288727"/>
                  <a:pt x="2130236" y="284262"/>
                </a:cubicBezTo>
                <a:cubicBezTo>
                  <a:pt x="2134831" y="279797"/>
                  <a:pt x="2140047" y="276511"/>
                  <a:pt x="2145884" y="274402"/>
                </a:cubicBezTo>
                <a:cubicBezTo>
                  <a:pt x="2151720" y="272294"/>
                  <a:pt x="2157432" y="269627"/>
                  <a:pt x="2163019" y="266403"/>
                </a:cubicBezTo>
                <a:cubicBezTo>
                  <a:pt x="2168606" y="263178"/>
                  <a:pt x="2173016" y="261566"/>
                  <a:pt x="2176248" y="261566"/>
                </a:cubicBezTo>
                <a:lnTo>
                  <a:pt x="2179225" y="261566"/>
                </a:lnTo>
                <a:cubicBezTo>
                  <a:pt x="2180217" y="261566"/>
                  <a:pt x="2186798" y="258465"/>
                  <a:pt x="2198968" y="252264"/>
                </a:cubicBezTo>
                <a:lnTo>
                  <a:pt x="2201206" y="252264"/>
                </a:lnTo>
                <a:cubicBezTo>
                  <a:pt x="2202198" y="252264"/>
                  <a:pt x="2204556" y="253256"/>
                  <a:pt x="2208281" y="255240"/>
                </a:cubicBezTo>
                <a:lnTo>
                  <a:pt x="2209025" y="255240"/>
                </a:lnTo>
                <a:lnTo>
                  <a:pt x="2214990" y="252264"/>
                </a:lnTo>
                <a:cubicBezTo>
                  <a:pt x="2215982" y="251768"/>
                  <a:pt x="2217222" y="251520"/>
                  <a:pt x="2218710" y="251520"/>
                </a:cubicBezTo>
                <a:close/>
                <a:moveTo>
                  <a:pt x="1321435" y="247055"/>
                </a:moveTo>
                <a:cubicBezTo>
                  <a:pt x="1322427" y="247055"/>
                  <a:pt x="1324473" y="247799"/>
                  <a:pt x="1327571" y="249287"/>
                </a:cubicBezTo>
                <a:cubicBezTo>
                  <a:pt x="1330670" y="250776"/>
                  <a:pt x="1334450" y="251520"/>
                  <a:pt x="1338911" y="251520"/>
                </a:cubicBezTo>
                <a:cubicBezTo>
                  <a:pt x="1344364" y="251520"/>
                  <a:pt x="1349384" y="254000"/>
                  <a:pt x="1353971" y="258961"/>
                </a:cubicBezTo>
                <a:cubicBezTo>
                  <a:pt x="1358558" y="263922"/>
                  <a:pt x="1360851" y="268511"/>
                  <a:pt x="1360851" y="272728"/>
                </a:cubicBezTo>
                <a:cubicBezTo>
                  <a:pt x="1360851" y="280417"/>
                  <a:pt x="1356890" y="288231"/>
                  <a:pt x="1348968" y="296168"/>
                </a:cubicBezTo>
                <a:cubicBezTo>
                  <a:pt x="1341046" y="304106"/>
                  <a:pt x="1334733" y="308571"/>
                  <a:pt x="1330027" y="309563"/>
                </a:cubicBezTo>
                <a:cubicBezTo>
                  <a:pt x="1325818" y="313780"/>
                  <a:pt x="1322600" y="316446"/>
                  <a:pt x="1320371" y="317562"/>
                </a:cubicBezTo>
                <a:cubicBezTo>
                  <a:pt x="1318143" y="318678"/>
                  <a:pt x="1315852" y="320415"/>
                  <a:pt x="1313499" y="322771"/>
                </a:cubicBezTo>
                <a:cubicBezTo>
                  <a:pt x="1311147" y="325128"/>
                  <a:pt x="1309228" y="326306"/>
                  <a:pt x="1307744" y="326306"/>
                </a:cubicBezTo>
                <a:cubicBezTo>
                  <a:pt x="1306752" y="326306"/>
                  <a:pt x="1306009" y="325996"/>
                  <a:pt x="1305514" y="325376"/>
                </a:cubicBezTo>
                <a:cubicBezTo>
                  <a:pt x="1305020" y="324756"/>
                  <a:pt x="1304277" y="324446"/>
                  <a:pt x="1303285" y="324446"/>
                </a:cubicBezTo>
                <a:cubicBezTo>
                  <a:pt x="1299324" y="324446"/>
                  <a:pt x="1294993" y="329282"/>
                  <a:pt x="1290292" y="338956"/>
                </a:cubicBezTo>
                <a:lnTo>
                  <a:pt x="1283606" y="338212"/>
                </a:lnTo>
                <a:cubicBezTo>
                  <a:pt x="1279397" y="340941"/>
                  <a:pt x="1276673" y="343917"/>
                  <a:pt x="1275435" y="347142"/>
                </a:cubicBezTo>
                <a:cubicBezTo>
                  <a:pt x="1274197" y="350366"/>
                  <a:pt x="1271597" y="351979"/>
                  <a:pt x="1267636" y="351979"/>
                </a:cubicBezTo>
                <a:cubicBezTo>
                  <a:pt x="1258474" y="361157"/>
                  <a:pt x="1252284" y="365745"/>
                  <a:pt x="1249067" y="365745"/>
                </a:cubicBezTo>
                <a:cubicBezTo>
                  <a:pt x="1248571" y="365745"/>
                  <a:pt x="1246837" y="365249"/>
                  <a:pt x="1243864" y="364257"/>
                </a:cubicBezTo>
                <a:cubicBezTo>
                  <a:pt x="1241884" y="366738"/>
                  <a:pt x="1240893" y="369342"/>
                  <a:pt x="1240893" y="372071"/>
                </a:cubicBezTo>
                <a:cubicBezTo>
                  <a:pt x="1240893" y="375047"/>
                  <a:pt x="1238913" y="376783"/>
                  <a:pt x="1234952" y="377280"/>
                </a:cubicBezTo>
                <a:lnTo>
                  <a:pt x="1230127" y="381744"/>
                </a:lnTo>
                <a:lnTo>
                  <a:pt x="1226412" y="381000"/>
                </a:lnTo>
                <a:lnTo>
                  <a:pt x="1218982" y="388814"/>
                </a:lnTo>
                <a:cubicBezTo>
                  <a:pt x="1215269" y="388814"/>
                  <a:pt x="1211432" y="390054"/>
                  <a:pt x="1207471" y="392534"/>
                </a:cubicBezTo>
                <a:cubicBezTo>
                  <a:pt x="1206975" y="395511"/>
                  <a:pt x="1206231" y="399294"/>
                  <a:pt x="1205239" y="403883"/>
                </a:cubicBezTo>
                <a:cubicBezTo>
                  <a:pt x="1204247" y="408471"/>
                  <a:pt x="1203750" y="411014"/>
                  <a:pt x="1203750" y="411510"/>
                </a:cubicBezTo>
                <a:cubicBezTo>
                  <a:pt x="1203750" y="418703"/>
                  <a:pt x="1210324" y="422300"/>
                  <a:pt x="1223470" y="422300"/>
                </a:cubicBezTo>
                <a:lnTo>
                  <a:pt x="1241335" y="419696"/>
                </a:lnTo>
                <a:cubicBezTo>
                  <a:pt x="1246048" y="419696"/>
                  <a:pt x="1250451" y="418455"/>
                  <a:pt x="1254544" y="415975"/>
                </a:cubicBezTo>
                <a:cubicBezTo>
                  <a:pt x="1258636" y="413494"/>
                  <a:pt x="1263041" y="412254"/>
                  <a:pt x="1267758" y="412254"/>
                </a:cubicBezTo>
                <a:cubicBezTo>
                  <a:pt x="1269246" y="412254"/>
                  <a:pt x="1271479" y="411758"/>
                  <a:pt x="1274455" y="410766"/>
                </a:cubicBezTo>
                <a:lnTo>
                  <a:pt x="1278176" y="412254"/>
                </a:lnTo>
                <a:cubicBezTo>
                  <a:pt x="1279912" y="408533"/>
                  <a:pt x="1283137" y="405185"/>
                  <a:pt x="1287850" y="402208"/>
                </a:cubicBezTo>
                <a:cubicBezTo>
                  <a:pt x="1292563" y="399232"/>
                  <a:pt x="1296285" y="397743"/>
                  <a:pt x="1299018" y="397743"/>
                </a:cubicBezTo>
                <a:lnTo>
                  <a:pt x="1302738" y="395511"/>
                </a:lnTo>
                <a:cubicBezTo>
                  <a:pt x="1303731" y="392534"/>
                  <a:pt x="1305219" y="390550"/>
                  <a:pt x="1307203" y="389558"/>
                </a:cubicBezTo>
                <a:lnTo>
                  <a:pt x="1310180" y="386953"/>
                </a:lnTo>
                <a:cubicBezTo>
                  <a:pt x="1312164" y="384969"/>
                  <a:pt x="1314025" y="383977"/>
                  <a:pt x="1315761" y="383977"/>
                </a:cubicBezTo>
                <a:lnTo>
                  <a:pt x="1320970" y="383977"/>
                </a:lnTo>
                <a:lnTo>
                  <a:pt x="1322458" y="383233"/>
                </a:lnTo>
                <a:cubicBezTo>
                  <a:pt x="1325435" y="376783"/>
                  <a:pt x="1329591" y="373001"/>
                  <a:pt x="1334925" y="371885"/>
                </a:cubicBezTo>
                <a:cubicBezTo>
                  <a:pt x="1340260" y="370768"/>
                  <a:pt x="1343610" y="368970"/>
                  <a:pt x="1344974" y="366490"/>
                </a:cubicBezTo>
                <a:cubicBezTo>
                  <a:pt x="1346339" y="364009"/>
                  <a:pt x="1348757" y="362521"/>
                  <a:pt x="1352230" y="362025"/>
                </a:cubicBezTo>
                <a:cubicBezTo>
                  <a:pt x="1355702" y="361529"/>
                  <a:pt x="1358617" y="359854"/>
                  <a:pt x="1360973" y="357002"/>
                </a:cubicBezTo>
                <a:cubicBezTo>
                  <a:pt x="1363330" y="354149"/>
                  <a:pt x="1366245" y="351483"/>
                  <a:pt x="1369720" y="349002"/>
                </a:cubicBezTo>
                <a:cubicBezTo>
                  <a:pt x="1373194" y="346522"/>
                  <a:pt x="1375614" y="344661"/>
                  <a:pt x="1376978" y="343421"/>
                </a:cubicBezTo>
                <a:cubicBezTo>
                  <a:pt x="1378342" y="342181"/>
                  <a:pt x="1379521" y="341561"/>
                  <a:pt x="1380513" y="341561"/>
                </a:cubicBezTo>
                <a:cubicBezTo>
                  <a:pt x="1382001" y="341561"/>
                  <a:pt x="1382745" y="342677"/>
                  <a:pt x="1382745" y="344909"/>
                </a:cubicBezTo>
                <a:cubicBezTo>
                  <a:pt x="1382745" y="347142"/>
                  <a:pt x="1383241" y="348258"/>
                  <a:pt x="1384233" y="348258"/>
                </a:cubicBezTo>
                <a:cubicBezTo>
                  <a:pt x="1385226" y="348258"/>
                  <a:pt x="1385722" y="347762"/>
                  <a:pt x="1385722" y="346770"/>
                </a:cubicBezTo>
                <a:cubicBezTo>
                  <a:pt x="1385722" y="345778"/>
                  <a:pt x="1385474" y="344537"/>
                  <a:pt x="1384978" y="343049"/>
                </a:cubicBezTo>
                <a:lnTo>
                  <a:pt x="1384978" y="340445"/>
                </a:lnTo>
                <a:cubicBezTo>
                  <a:pt x="1384978" y="336724"/>
                  <a:pt x="1386962" y="334243"/>
                  <a:pt x="1390931" y="333003"/>
                </a:cubicBezTo>
                <a:lnTo>
                  <a:pt x="1406792" y="322781"/>
                </a:lnTo>
                <a:lnTo>
                  <a:pt x="1407791" y="321710"/>
                </a:lnTo>
                <a:lnTo>
                  <a:pt x="1409120" y="316027"/>
                </a:lnTo>
                <a:cubicBezTo>
                  <a:pt x="1409834" y="314508"/>
                  <a:pt x="1410780" y="313532"/>
                  <a:pt x="1411959" y="313097"/>
                </a:cubicBezTo>
                <a:cubicBezTo>
                  <a:pt x="1414315" y="312229"/>
                  <a:pt x="1416113" y="311237"/>
                  <a:pt x="1417354" y="310121"/>
                </a:cubicBezTo>
                <a:cubicBezTo>
                  <a:pt x="1418594" y="309005"/>
                  <a:pt x="1419958" y="308447"/>
                  <a:pt x="1421446" y="308447"/>
                </a:cubicBezTo>
                <a:cubicBezTo>
                  <a:pt x="1423059" y="308447"/>
                  <a:pt x="1424268" y="308912"/>
                  <a:pt x="1425074" y="309842"/>
                </a:cubicBezTo>
                <a:lnTo>
                  <a:pt x="1425088" y="309889"/>
                </a:lnTo>
                <a:lnTo>
                  <a:pt x="1430931" y="306214"/>
                </a:lnTo>
                <a:cubicBezTo>
                  <a:pt x="1436632" y="301997"/>
                  <a:pt x="1442333" y="299765"/>
                  <a:pt x="1448034" y="299517"/>
                </a:cubicBezTo>
                <a:lnTo>
                  <a:pt x="1450633" y="295796"/>
                </a:lnTo>
                <a:cubicBezTo>
                  <a:pt x="1459059" y="292572"/>
                  <a:pt x="1464759" y="287487"/>
                  <a:pt x="1467734" y="280541"/>
                </a:cubicBezTo>
                <a:cubicBezTo>
                  <a:pt x="1470708" y="273596"/>
                  <a:pt x="1474798" y="270123"/>
                  <a:pt x="1480003" y="270123"/>
                </a:cubicBezTo>
                <a:cubicBezTo>
                  <a:pt x="1493634" y="270123"/>
                  <a:pt x="1504042" y="275146"/>
                  <a:pt x="1511228" y="285192"/>
                </a:cubicBezTo>
                <a:cubicBezTo>
                  <a:pt x="1518414" y="295238"/>
                  <a:pt x="1522006" y="303238"/>
                  <a:pt x="1522006" y="309191"/>
                </a:cubicBezTo>
                <a:lnTo>
                  <a:pt x="1522751" y="319237"/>
                </a:lnTo>
                <a:cubicBezTo>
                  <a:pt x="1522751" y="322709"/>
                  <a:pt x="1522008" y="327546"/>
                  <a:pt x="1520524" y="333747"/>
                </a:cubicBezTo>
                <a:cubicBezTo>
                  <a:pt x="1517547" y="338212"/>
                  <a:pt x="1516059" y="341561"/>
                  <a:pt x="1516059" y="343793"/>
                </a:cubicBezTo>
                <a:cubicBezTo>
                  <a:pt x="1516059" y="345778"/>
                  <a:pt x="1517299" y="346770"/>
                  <a:pt x="1519780" y="346770"/>
                </a:cubicBezTo>
                <a:cubicBezTo>
                  <a:pt x="1521264" y="346770"/>
                  <a:pt x="1523246" y="345716"/>
                  <a:pt x="1525724" y="343607"/>
                </a:cubicBezTo>
                <a:cubicBezTo>
                  <a:pt x="1528203" y="341499"/>
                  <a:pt x="1530991" y="339576"/>
                  <a:pt x="1534090" y="337840"/>
                </a:cubicBezTo>
                <a:cubicBezTo>
                  <a:pt x="1537189" y="336104"/>
                  <a:pt x="1538986" y="334616"/>
                  <a:pt x="1539482" y="333375"/>
                </a:cubicBezTo>
                <a:cubicBezTo>
                  <a:pt x="1541959" y="327422"/>
                  <a:pt x="1546295" y="323329"/>
                  <a:pt x="1552490" y="321097"/>
                </a:cubicBezTo>
                <a:cubicBezTo>
                  <a:pt x="1558685" y="318865"/>
                  <a:pt x="1562527" y="317004"/>
                  <a:pt x="1564016" y="315516"/>
                </a:cubicBezTo>
                <a:lnTo>
                  <a:pt x="1567730" y="312539"/>
                </a:lnTo>
                <a:lnTo>
                  <a:pt x="1570707" y="306958"/>
                </a:lnTo>
                <a:cubicBezTo>
                  <a:pt x="1577397" y="303982"/>
                  <a:pt x="1581856" y="301253"/>
                  <a:pt x="1584087" y="298773"/>
                </a:cubicBezTo>
                <a:cubicBezTo>
                  <a:pt x="1586318" y="296292"/>
                  <a:pt x="1589292" y="294680"/>
                  <a:pt x="1593011" y="293936"/>
                </a:cubicBezTo>
                <a:cubicBezTo>
                  <a:pt x="1596730" y="293192"/>
                  <a:pt x="1600944" y="290959"/>
                  <a:pt x="1605653" y="287239"/>
                </a:cubicBezTo>
                <a:lnTo>
                  <a:pt x="1611228" y="285750"/>
                </a:lnTo>
                <a:lnTo>
                  <a:pt x="1616431" y="282774"/>
                </a:lnTo>
                <a:cubicBezTo>
                  <a:pt x="1616927" y="282278"/>
                  <a:pt x="1618414" y="281657"/>
                  <a:pt x="1620893" y="280913"/>
                </a:cubicBezTo>
                <a:cubicBezTo>
                  <a:pt x="1623371" y="280169"/>
                  <a:pt x="1627026" y="278867"/>
                  <a:pt x="1631857" y="277007"/>
                </a:cubicBezTo>
                <a:cubicBezTo>
                  <a:pt x="1636688" y="275146"/>
                  <a:pt x="1639972" y="274216"/>
                  <a:pt x="1641708" y="274216"/>
                </a:cubicBezTo>
                <a:cubicBezTo>
                  <a:pt x="1654347" y="274216"/>
                  <a:pt x="1664322" y="279301"/>
                  <a:pt x="1671634" y="289471"/>
                </a:cubicBezTo>
                <a:cubicBezTo>
                  <a:pt x="1678946" y="299641"/>
                  <a:pt x="1682601" y="307826"/>
                  <a:pt x="1682601" y="314028"/>
                </a:cubicBezTo>
                <a:lnTo>
                  <a:pt x="1681857" y="320725"/>
                </a:lnTo>
                <a:lnTo>
                  <a:pt x="1683345" y="330771"/>
                </a:lnTo>
                <a:lnTo>
                  <a:pt x="1683345" y="332259"/>
                </a:lnTo>
                <a:lnTo>
                  <a:pt x="1680369" y="352723"/>
                </a:lnTo>
                <a:lnTo>
                  <a:pt x="1681113" y="359792"/>
                </a:lnTo>
                <a:cubicBezTo>
                  <a:pt x="1681113" y="371450"/>
                  <a:pt x="1678633" y="379512"/>
                  <a:pt x="1673672" y="383977"/>
                </a:cubicBezTo>
                <a:cubicBezTo>
                  <a:pt x="1672431" y="384473"/>
                  <a:pt x="1671811" y="385713"/>
                  <a:pt x="1671811" y="387698"/>
                </a:cubicBezTo>
                <a:lnTo>
                  <a:pt x="1671811" y="391046"/>
                </a:lnTo>
                <a:lnTo>
                  <a:pt x="1679253" y="406673"/>
                </a:lnTo>
                <a:cubicBezTo>
                  <a:pt x="1681489" y="412130"/>
                  <a:pt x="1683227" y="414859"/>
                  <a:pt x="1684467" y="414859"/>
                </a:cubicBezTo>
                <a:lnTo>
                  <a:pt x="1696403" y="411510"/>
                </a:lnTo>
                <a:cubicBezTo>
                  <a:pt x="1699883" y="410518"/>
                  <a:pt x="1702744" y="407913"/>
                  <a:pt x="1704984" y="403697"/>
                </a:cubicBezTo>
                <a:cubicBezTo>
                  <a:pt x="1706972" y="402704"/>
                  <a:pt x="1710452" y="399728"/>
                  <a:pt x="1715425" y="394767"/>
                </a:cubicBezTo>
                <a:cubicBezTo>
                  <a:pt x="1716917" y="390798"/>
                  <a:pt x="1719279" y="388814"/>
                  <a:pt x="1722512" y="388814"/>
                </a:cubicBezTo>
                <a:lnTo>
                  <a:pt x="1724000" y="388814"/>
                </a:lnTo>
                <a:lnTo>
                  <a:pt x="1727732" y="390302"/>
                </a:lnTo>
                <a:cubicBezTo>
                  <a:pt x="1728228" y="390302"/>
                  <a:pt x="1728725" y="390054"/>
                  <a:pt x="1729221" y="389558"/>
                </a:cubicBezTo>
                <a:cubicBezTo>
                  <a:pt x="1729221" y="385341"/>
                  <a:pt x="1731211" y="381744"/>
                  <a:pt x="1735191" y="378768"/>
                </a:cubicBezTo>
                <a:cubicBezTo>
                  <a:pt x="1736435" y="374055"/>
                  <a:pt x="1739233" y="370458"/>
                  <a:pt x="1743583" y="367978"/>
                </a:cubicBezTo>
                <a:cubicBezTo>
                  <a:pt x="1747934" y="365497"/>
                  <a:pt x="1754833" y="361405"/>
                  <a:pt x="1764282" y="355699"/>
                </a:cubicBezTo>
                <a:lnTo>
                  <a:pt x="1773602" y="347514"/>
                </a:lnTo>
                <a:lnTo>
                  <a:pt x="1778078" y="345282"/>
                </a:lnTo>
                <a:lnTo>
                  <a:pt x="1781060" y="341561"/>
                </a:lnTo>
                <a:cubicBezTo>
                  <a:pt x="1783797" y="338336"/>
                  <a:pt x="1786407" y="336724"/>
                  <a:pt x="1788891" y="336724"/>
                </a:cubicBezTo>
                <a:cubicBezTo>
                  <a:pt x="1790755" y="336724"/>
                  <a:pt x="1792154" y="337065"/>
                  <a:pt x="1793086" y="337747"/>
                </a:cubicBezTo>
                <a:lnTo>
                  <a:pt x="1793579" y="338830"/>
                </a:lnTo>
                <a:lnTo>
                  <a:pt x="1794192" y="335236"/>
                </a:lnTo>
                <a:lnTo>
                  <a:pt x="1793442" y="333003"/>
                </a:lnTo>
                <a:lnTo>
                  <a:pt x="1799407" y="327794"/>
                </a:lnTo>
                <a:lnTo>
                  <a:pt x="1801639" y="327794"/>
                </a:lnTo>
                <a:cubicBezTo>
                  <a:pt x="1803376" y="327794"/>
                  <a:pt x="1805982" y="325934"/>
                  <a:pt x="1809459" y="322213"/>
                </a:cubicBezTo>
                <a:lnTo>
                  <a:pt x="1813185" y="320725"/>
                </a:lnTo>
                <a:cubicBezTo>
                  <a:pt x="1818150" y="313283"/>
                  <a:pt x="1822495" y="308943"/>
                  <a:pt x="1826219" y="307702"/>
                </a:cubicBezTo>
                <a:lnTo>
                  <a:pt x="1832184" y="303238"/>
                </a:lnTo>
                <a:cubicBezTo>
                  <a:pt x="1833176" y="302245"/>
                  <a:pt x="1834603" y="301377"/>
                  <a:pt x="1836466" y="300633"/>
                </a:cubicBezTo>
                <a:cubicBezTo>
                  <a:pt x="1838328" y="299889"/>
                  <a:pt x="1841308" y="297470"/>
                  <a:pt x="1845404" y="293378"/>
                </a:cubicBezTo>
                <a:cubicBezTo>
                  <a:pt x="1849501" y="289285"/>
                  <a:pt x="1852791" y="287239"/>
                  <a:pt x="1855276" y="287239"/>
                </a:cubicBezTo>
                <a:cubicBezTo>
                  <a:pt x="1857760" y="287239"/>
                  <a:pt x="1859746" y="287487"/>
                  <a:pt x="1861235" y="287983"/>
                </a:cubicBezTo>
                <a:cubicBezTo>
                  <a:pt x="1862723" y="285006"/>
                  <a:pt x="1865702" y="282092"/>
                  <a:pt x="1870173" y="279239"/>
                </a:cubicBezTo>
                <a:cubicBezTo>
                  <a:pt x="1874644" y="276386"/>
                  <a:pt x="1878245" y="272976"/>
                  <a:pt x="1880978" y="269007"/>
                </a:cubicBezTo>
                <a:lnTo>
                  <a:pt x="1885820" y="266775"/>
                </a:lnTo>
                <a:cubicBezTo>
                  <a:pt x="1889793" y="264790"/>
                  <a:pt x="1893331" y="262248"/>
                  <a:pt x="1896433" y="259147"/>
                </a:cubicBezTo>
                <a:cubicBezTo>
                  <a:pt x="1899536" y="256047"/>
                  <a:pt x="1903571" y="254496"/>
                  <a:pt x="1908540" y="254496"/>
                </a:cubicBezTo>
                <a:cubicBezTo>
                  <a:pt x="1915741" y="254496"/>
                  <a:pt x="1923248" y="258155"/>
                  <a:pt x="1931062" y="265472"/>
                </a:cubicBezTo>
                <a:cubicBezTo>
                  <a:pt x="1938875" y="272790"/>
                  <a:pt x="1942782" y="279797"/>
                  <a:pt x="1942782" y="286494"/>
                </a:cubicBezTo>
                <a:lnTo>
                  <a:pt x="1936457" y="315516"/>
                </a:lnTo>
                <a:cubicBezTo>
                  <a:pt x="1932240" y="336848"/>
                  <a:pt x="1927527" y="348010"/>
                  <a:pt x="1922318" y="349002"/>
                </a:cubicBezTo>
                <a:lnTo>
                  <a:pt x="1920830" y="356816"/>
                </a:lnTo>
                <a:cubicBezTo>
                  <a:pt x="1917357" y="359296"/>
                  <a:pt x="1915621" y="361281"/>
                  <a:pt x="1915621" y="362769"/>
                </a:cubicBezTo>
                <a:lnTo>
                  <a:pt x="1917853" y="371699"/>
                </a:lnTo>
                <a:cubicBezTo>
                  <a:pt x="1917853" y="372939"/>
                  <a:pt x="1916489" y="374799"/>
                  <a:pt x="1913761" y="377280"/>
                </a:cubicBezTo>
                <a:cubicBezTo>
                  <a:pt x="1913264" y="377280"/>
                  <a:pt x="1913016" y="378024"/>
                  <a:pt x="1913016" y="379512"/>
                </a:cubicBezTo>
                <a:lnTo>
                  <a:pt x="1913016" y="394767"/>
                </a:lnTo>
                <a:cubicBezTo>
                  <a:pt x="1913016" y="397495"/>
                  <a:pt x="1911280" y="399728"/>
                  <a:pt x="1907807" y="401464"/>
                </a:cubicBezTo>
                <a:cubicBezTo>
                  <a:pt x="1908304" y="401960"/>
                  <a:pt x="1909048" y="402456"/>
                  <a:pt x="1910040" y="402952"/>
                </a:cubicBezTo>
                <a:cubicBezTo>
                  <a:pt x="1911528" y="401464"/>
                  <a:pt x="1914877" y="400720"/>
                  <a:pt x="1920086" y="400720"/>
                </a:cubicBezTo>
                <a:lnTo>
                  <a:pt x="1926033" y="401464"/>
                </a:lnTo>
                <a:lnTo>
                  <a:pt x="1934207" y="393279"/>
                </a:lnTo>
                <a:cubicBezTo>
                  <a:pt x="1935939" y="392782"/>
                  <a:pt x="1938354" y="391604"/>
                  <a:pt x="1941451" y="389744"/>
                </a:cubicBezTo>
                <a:cubicBezTo>
                  <a:pt x="1944547" y="387884"/>
                  <a:pt x="1949813" y="385465"/>
                  <a:pt x="1957246" y="382489"/>
                </a:cubicBezTo>
                <a:lnTo>
                  <a:pt x="2005924" y="345282"/>
                </a:lnTo>
                <a:cubicBezTo>
                  <a:pt x="2012609" y="338584"/>
                  <a:pt x="2017686" y="335236"/>
                  <a:pt x="2021155" y="335236"/>
                </a:cubicBezTo>
                <a:cubicBezTo>
                  <a:pt x="2024872" y="335236"/>
                  <a:pt x="2026730" y="337592"/>
                  <a:pt x="2026730" y="342305"/>
                </a:cubicBezTo>
                <a:cubicBezTo>
                  <a:pt x="2026730" y="347762"/>
                  <a:pt x="2025676" y="352289"/>
                  <a:pt x="2023568" y="355886"/>
                </a:cubicBezTo>
                <a:cubicBezTo>
                  <a:pt x="2021459" y="359482"/>
                  <a:pt x="2019537" y="363823"/>
                  <a:pt x="2017801" y="368908"/>
                </a:cubicBezTo>
                <a:cubicBezTo>
                  <a:pt x="2016064" y="373993"/>
                  <a:pt x="2014019" y="377528"/>
                  <a:pt x="2011664" y="379512"/>
                </a:cubicBezTo>
                <a:cubicBezTo>
                  <a:pt x="2009310" y="381496"/>
                  <a:pt x="2007389" y="383667"/>
                  <a:pt x="2005900" y="386023"/>
                </a:cubicBezTo>
                <a:cubicBezTo>
                  <a:pt x="2004412" y="388380"/>
                  <a:pt x="2000381" y="391790"/>
                  <a:pt x="1993808" y="396255"/>
                </a:cubicBezTo>
                <a:cubicBezTo>
                  <a:pt x="1987235" y="400720"/>
                  <a:pt x="1981655" y="405247"/>
                  <a:pt x="1977068" y="409836"/>
                </a:cubicBezTo>
                <a:cubicBezTo>
                  <a:pt x="1972481" y="414425"/>
                  <a:pt x="1968699" y="417711"/>
                  <a:pt x="1965722" y="419696"/>
                </a:cubicBezTo>
                <a:lnTo>
                  <a:pt x="1949729" y="431230"/>
                </a:lnTo>
                <a:lnTo>
                  <a:pt x="1947497" y="434950"/>
                </a:lnTo>
                <a:cubicBezTo>
                  <a:pt x="1947001" y="435447"/>
                  <a:pt x="1944706" y="436501"/>
                  <a:pt x="1940614" y="438113"/>
                </a:cubicBezTo>
                <a:cubicBezTo>
                  <a:pt x="1936521" y="439725"/>
                  <a:pt x="1932862" y="441772"/>
                  <a:pt x="1929637" y="444252"/>
                </a:cubicBezTo>
                <a:lnTo>
                  <a:pt x="1922946" y="447973"/>
                </a:lnTo>
                <a:cubicBezTo>
                  <a:pt x="1921458" y="448965"/>
                  <a:pt x="1919039" y="449585"/>
                  <a:pt x="1915691" y="449833"/>
                </a:cubicBezTo>
                <a:cubicBezTo>
                  <a:pt x="1912342" y="450081"/>
                  <a:pt x="1909427" y="451508"/>
                  <a:pt x="1906947" y="454112"/>
                </a:cubicBezTo>
                <a:cubicBezTo>
                  <a:pt x="1904467" y="456717"/>
                  <a:pt x="1902482" y="458019"/>
                  <a:pt x="1900994" y="458019"/>
                </a:cubicBezTo>
                <a:lnTo>
                  <a:pt x="1895413" y="457275"/>
                </a:lnTo>
                <a:lnTo>
                  <a:pt x="1887977" y="459507"/>
                </a:lnTo>
                <a:cubicBezTo>
                  <a:pt x="1883760" y="459507"/>
                  <a:pt x="1878613" y="456965"/>
                  <a:pt x="1872536" y="451880"/>
                </a:cubicBezTo>
                <a:cubicBezTo>
                  <a:pt x="1866459" y="446795"/>
                  <a:pt x="1863421" y="441400"/>
                  <a:pt x="1863421" y="435695"/>
                </a:cubicBezTo>
                <a:lnTo>
                  <a:pt x="1863421" y="433462"/>
                </a:lnTo>
                <a:lnTo>
                  <a:pt x="1864165" y="428253"/>
                </a:lnTo>
                <a:cubicBezTo>
                  <a:pt x="1864165" y="427261"/>
                  <a:pt x="1863421" y="424719"/>
                  <a:pt x="1861932" y="420626"/>
                </a:cubicBezTo>
                <a:cubicBezTo>
                  <a:pt x="1860444" y="416533"/>
                  <a:pt x="1859700" y="414239"/>
                  <a:pt x="1859700" y="413742"/>
                </a:cubicBezTo>
                <a:lnTo>
                  <a:pt x="1860444" y="408533"/>
                </a:lnTo>
                <a:lnTo>
                  <a:pt x="1859700" y="406301"/>
                </a:lnTo>
                <a:cubicBezTo>
                  <a:pt x="1859700" y="399604"/>
                  <a:pt x="1860196" y="395387"/>
                  <a:pt x="1861188" y="393651"/>
                </a:cubicBezTo>
                <a:cubicBezTo>
                  <a:pt x="1862180" y="391914"/>
                  <a:pt x="1862924" y="389496"/>
                  <a:pt x="1863421" y="386395"/>
                </a:cubicBezTo>
                <a:cubicBezTo>
                  <a:pt x="1863917" y="383295"/>
                  <a:pt x="1864413" y="380752"/>
                  <a:pt x="1864909" y="378768"/>
                </a:cubicBezTo>
                <a:lnTo>
                  <a:pt x="1866769" y="369466"/>
                </a:lnTo>
                <a:cubicBezTo>
                  <a:pt x="1867761" y="366490"/>
                  <a:pt x="1869002" y="364505"/>
                  <a:pt x="1870490" y="363513"/>
                </a:cubicBezTo>
                <a:cubicBezTo>
                  <a:pt x="1870986" y="361529"/>
                  <a:pt x="1871978" y="358180"/>
                  <a:pt x="1873466" y="353467"/>
                </a:cubicBezTo>
                <a:lnTo>
                  <a:pt x="1874955" y="346770"/>
                </a:lnTo>
                <a:lnTo>
                  <a:pt x="1878675" y="341561"/>
                </a:lnTo>
                <a:cubicBezTo>
                  <a:pt x="1880660" y="339576"/>
                  <a:pt x="1881838" y="336910"/>
                  <a:pt x="1882210" y="333561"/>
                </a:cubicBezTo>
                <a:cubicBezTo>
                  <a:pt x="1882582" y="330213"/>
                  <a:pt x="1883884" y="326678"/>
                  <a:pt x="1886117" y="322957"/>
                </a:cubicBezTo>
                <a:cubicBezTo>
                  <a:pt x="1888349" y="319237"/>
                  <a:pt x="1889465" y="317004"/>
                  <a:pt x="1889465" y="316260"/>
                </a:cubicBezTo>
                <a:cubicBezTo>
                  <a:pt x="1889465" y="313283"/>
                  <a:pt x="1887977" y="311795"/>
                  <a:pt x="1885001" y="311795"/>
                </a:cubicBezTo>
                <a:cubicBezTo>
                  <a:pt x="1884009" y="311795"/>
                  <a:pt x="1880908" y="313780"/>
                  <a:pt x="1875699" y="317748"/>
                </a:cubicBezTo>
                <a:lnTo>
                  <a:pt x="1868996" y="315516"/>
                </a:lnTo>
                <a:cubicBezTo>
                  <a:pt x="1868500" y="315516"/>
                  <a:pt x="1867135" y="316756"/>
                  <a:pt x="1864903" y="319237"/>
                </a:cubicBezTo>
                <a:cubicBezTo>
                  <a:pt x="1864903" y="320229"/>
                  <a:pt x="1863787" y="320973"/>
                  <a:pt x="1861554" y="321469"/>
                </a:cubicBezTo>
                <a:cubicBezTo>
                  <a:pt x="1859322" y="321965"/>
                  <a:pt x="1857214" y="323825"/>
                  <a:pt x="1855229" y="327050"/>
                </a:cubicBezTo>
                <a:lnTo>
                  <a:pt x="1852247" y="327794"/>
                </a:lnTo>
                <a:lnTo>
                  <a:pt x="1847410" y="325562"/>
                </a:lnTo>
                <a:lnTo>
                  <a:pt x="1845922" y="325562"/>
                </a:lnTo>
                <a:cubicBezTo>
                  <a:pt x="1843441" y="325562"/>
                  <a:pt x="1841953" y="328290"/>
                  <a:pt x="1841457" y="333747"/>
                </a:cubicBezTo>
                <a:cubicBezTo>
                  <a:pt x="1838728" y="337716"/>
                  <a:pt x="1835130" y="340321"/>
                  <a:pt x="1830661" y="341561"/>
                </a:cubicBezTo>
                <a:lnTo>
                  <a:pt x="1822475" y="343793"/>
                </a:lnTo>
                <a:cubicBezTo>
                  <a:pt x="1819747" y="344785"/>
                  <a:pt x="1817761" y="347018"/>
                  <a:pt x="1816519" y="350490"/>
                </a:cubicBezTo>
                <a:cubicBezTo>
                  <a:pt x="1815277" y="353963"/>
                  <a:pt x="1812796" y="357126"/>
                  <a:pt x="1809075" y="359978"/>
                </a:cubicBezTo>
                <a:cubicBezTo>
                  <a:pt x="1805354" y="362831"/>
                  <a:pt x="1802874" y="364257"/>
                  <a:pt x="1801634" y="364257"/>
                </a:cubicBezTo>
                <a:cubicBezTo>
                  <a:pt x="1798159" y="364257"/>
                  <a:pt x="1795553" y="363296"/>
                  <a:pt x="1793816" y="361374"/>
                </a:cubicBezTo>
                <a:lnTo>
                  <a:pt x="1791987" y="355302"/>
                </a:lnTo>
                <a:lnTo>
                  <a:pt x="1792624" y="360536"/>
                </a:lnTo>
                <a:cubicBezTo>
                  <a:pt x="1792624" y="365001"/>
                  <a:pt x="1791071" y="368970"/>
                  <a:pt x="1787967" y="372443"/>
                </a:cubicBezTo>
                <a:cubicBezTo>
                  <a:pt x="1784863" y="375915"/>
                  <a:pt x="1780082" y="381000"/>
                  <a:pt x="1773625" y="387698"/>
                </a:cubicBezTo>
                <a:lnTo>
                  <a:pt x="1754620" y="407789"/>
                </a:lnTo>
                <a:lnTo>
                  <a:pt x="1744563" y="412998"/>
                </a:lnTo>
                <a:cubicBezTo>
                  <a:pt x="1742078" y="414487"/>
                  <a:pt x="1739844" y="416223"/>
                  <a:pt x="1737860" y="418207"/>
                </a:cubicBezTo>
                <a:lnTo>
                  <a:pt x="1723326" y="430486"/>
                </a:lnTo>
                <a:cubicBezTo>
                  <a:pt x="1723326" y="433958"/>
                  <a:pt x="1722209" y="436563"/>
                  <a:pt x="1719977" y="438299"/>
                </a:cubicBezTo>
                <a:lnTo>
                  <a:pt x="1714012" y="438299"/>
                </a:lnTo>
                <a:lnTo>
                  <a:pt x="1711036" y="439787"/>
                </a:lnTo>
                <a:cubicBezTo>
                  <a:pt x="1709295" y="444500"/>
                  <a:pt x="1704203" y="449089"/>
                  <a:pt x="1695757" y="453554"/>
                </a:cubicBezTo>
                <a:lnTo>
                  <a:pt x="1690543" y="457275"/>
                </a:lnTo>
                <a:cubicBezTo>
                  <a:pt x="1688803" y="458763"/>
                  <a:pt x="1687188" y="459507"/>
                  <a:pt x="1685700" y="459507"/>
                </a:cubicBezTo>
                <a:lnTo>
                  <a:pt x="1675265" y="458019"/>
                </a:lnTo>
                <a:lnTo>
                  <a:pt x="1668189" y="459507"/>
                </a:lnTo>
                <a:cubicBezTo>
                  <a:pt x="1666201" y="459507"/>
                  <a:pt x="1663531" y="458515"/>
                  <a:pt x="1660178" y="456531"/>
                </a:cubicBezTo>
                <a:cubicBezTo>
                  <a:pt x="1656826" y="454546"/>
                  <a:pt x="1653411" y="452996"/>
                  <a:pt x="1649935" y="451880"/>
                </a:cubicBezTo>
                <a:cubicBezTo>
                  <a:pt x="1646458" y="450763"/>
                  <a:pt x="1642050" y="446175"/>
                  <a:pt x="1636709" y="438113"/>
                </a:cubicBezTo>
                <a:cubicBezTo>
                  <a:pt x="1631368" y="430052"/>
                  <a:pt x="1628450" y="424781"/>
                  <a:pt x="1627953" y="422300"/>
                </a:cubicBezTo>
                <a:cubicBezTo>
                  <a:pt x="1627953" y="421308"/>
                  <a:pt x="1627394" y="419634"/>
                  <a:pt x="1626276" y="417277"/>
                </a:cubicBezTo>
                <a:cubicBezTo>
                  <a:pt x="1625158" y="414921"/>
                  <a:pt x="1624599" y="413494"/>
                  <a:pt x="1624599" y="412998"/>
                </a:cubicBezTo>
                <a:cubicBezTo>
                  <a:pt x="1624599" y="412502"/>
                  <a:pt x="1625717" y="410022"/>
                  <a:pt x="1627953" y="405557"/>
                </a:cubicBezTo>
                <a:lnTo>
                  <a:pt x="1627953" y="404813"/>
                </a:lnTo>
                <a:cubicBezTo>
                  <a:pt x="1627953" y="404069"/>
                  <a:pt x="1627270" y="402332"/>
                  <a:pt x="1625904" y="399604"/>
                </a:cubicBezTo>
                <a:cubicBezTo>
                  <a:pt x="1624538" y="396875"/>
                  <a:pt x="1623855" y="393527"/>
                  <a:pt x="1623855" y="389558"/>
                </a:cubicBezTo>
                <a:cubicBezTo>
                  <a:pt x="1623855" y="387325"/>
                  <a:pt x="1623111" y="384473"/>
                  <a:pt x="1621622" y="381000"/>
                </a:cubicBezTo>
                <a:cubicBezTo>
                  <a:pt x="1623607" y="379016"/>
                  <a:pt x="1624599" y="377528"/>
                  <a:pt x="1624599" y="376535"/>
                </a:cubicBezTo>
                <a:cubicBezTo>
                  <a:pt x="1624599" y="375543"/>
                  <a:pt x="1624227" y="374117"/>
                  <a:pt x="1623483" y="372257"/>
                </a:cubicBezTo>
                <a:cubicBezTo>
                  <a:pt x="1622739" y="370396"/>
                  <a:pt x="1622367" y="368970"/>
                  <a:pt x="1622367" y="367978"/>
                </a:cubicBezTo>
                <a:lnTo>
                  <a:pt x="1624599" y="349746"/>
                </a:lnTo>
                <a:lnTo>
                  <a:pt x="1623117" y="340445"/>
                </a:lnTo>
                <a:lnTo>
                  <a:pt x="1623855" y="331515"/>
                </a:lnTo>
                <a:cubicBezTo>
                  <a:pt x="1623855" y="326306"/>
                  <a:pt x="1621630" y="323701"/>
                  <a:pt x="1617181" y="323701"/>
                </a:cubicBezTo>
                <a:cubicBezTo>
                  <a:pt x="1615204" y="323701"/>
                  <a:pt x="1612733" y="325066"/>
                  <a:pt x="1609769" y="327794"/>
                </a:cubicBezTo>
                <a:lnTo>
                  <a:pt x="1607176" y="328538"/>
                </a:lnTo>
                <a:cubicBezTo>
                  <a:pt x="1600502" y="331763"/>
                  <a:pt x="1595805" y="334429"/>
                  <a:pt x="1593086" y="336538"/>
                </a:cubicBezTo>
                <a:cubicBezTo>
                  <a:pt x="1590368" y="338646"/>
                  <a:pt x="1587524" y="339700"/>
                  <a:pt x="1584555" y="339700"/>
                </a:cubicBezTo>
                <a:cubicBezTo>
                  <a:pt x="1583074" y="341189"/>
                  <a:pt x="1580232" y="342553"/>
                  <a:pt x="1576026" y="343793"/>
                </a:cubicBezTo>
                <a:lnTo>
                  <a:pt x="1573061" y="346026"/>
                </a:lnTo>
                <a:cubicBezTo>
                  <a:pt x="1572073" y="347018"/>
                  <a:pt x="1570097" y="348506"/>
                  <a:pt x="1567132" y="350490"/>
                </a:cubicBezTo>
                <a:cubicBezTo>
                  <a:pt x="1567132" y="351235"/>
                  <a:pt x="1562497" y="355389"/>
                  <a:pt x="1553228" y="362955"/>
                </a:cubicBezTo>
                <a:cubicBezTo>
                  <a:pt x="1543960" y="370520"/>
                  <a:pt x="1535617" y="377652"/>
                  <a:pt x="1528201" y="384349"/>
                </a:cubicBezTo>
                <a:cubicBezTo>
                  <a:pt x="1520785" y="391046"/>
                  <a:pt x="1515408" y="394705"/>
                  <a:pt x="1512071" y="395325"/>
                </a:cubicBezTo>
                <a:cubicBezTo>
                  <a:pt x="1508734" y="395945"/>
                  <a:pt x="1507066" y="399108"/>
                  <a:pt x="1507066" y="404813"/>
                </a:cubicBezTo>
                <a:cubicBezTo>
                  <a:pt x="1507066" y="405805"/>
                  <a:pt x="1504841" y="407789"/>
                  <a:pt x="1500392" y="410766"/>
                </a:cubicBezTo>
                <a:cubicBezTo>
                  <a:pt x="1499899" y="410766"/>
                  <a:pt x="1497304" y="413494"/>
                  <a:pt x="1492607" y="418951"/>
                </a:cubicBezTo>
                <a:cubicBezTo>
                  <a:pt x="1488654" y="415975"/>
                  <a:pt x="1486429" y="414487"/>
                  <a:pt x="1485933" y="414487"/>
                </a:cubicBezTo>
                <a:cubicBezTo>
                  <a:pt x="1482701" y="414487"/>
                  <a:pt x="1480339" y="418579"/>
                  <a:pt x="1478846" y="426765"/>
                </a:cubicBezTo>
                <a:cubicBezTo>
                  <a:pt x="1477354" y="429990"/>
                  <a:pt x="1473376" y="431974"/>
                  <a:pt x="1466911" y="432718"/>
                </a:cubicBezTo>
                <a:cubicBezTo>
                  <a:pt x="1466411" y="432966"/>
                  <a:pt x="1465539" y="434826"/>
                  <a:pt x="1464295" y="438299"/>
                </a:cubicBezTo>
                <a:lnTo>
                  <a:pt x="1462807" y="439787"/>
                </a:lnTo>
                <a:lnTo>
                  <a:pt x="1459074" y="439787"/>
                </a:lnTo>
                <a:cubicBezTo>
                  <a:pt x="1458578" y="439787"/>
                  <a:pt x="1456838" y="441214"/>
                  <a:pt x="1453854" y="444066"/>
                </a:cubicBezTo>
                <a:cubicBezTo>
                  <a:pt x="1450869" y="446919"/>
                  <a:pt x="1448257" y="448717"/>
                  <a:pt x="1446017" y="449461"/>
                </a:cubicBezTo>
                <a:cubicBezTo>
                  <a:pt x="1442785" y="456158"/>
                  <a:pt x="1440050" y="459507"/>
                  <a:pt x="1437814" y="459507"/>
                </a:cubicBezTo>
                <a:cubicBezTo>
                  <a:pt x="1436818" y="459507"/>
                  <a:pt x="1435388" y="459011"/>
                  <a:pt x="1433523" y="458019"/>
                </a:cubicBezTo>
                <a:cubicBezTo>
                  <a:pt x="1431659" y="457027"/>
                  <a:pt x="1429362" y="456158"/>
                  <a:pt x="1426631" y="455414"/>
                </a:cubicBezTo>
                <a:cubicBezTo>
                  <a:pt x="1423901" y="454670"/>
                  <a:pt x="1420861" y="451632"/>
                  <a:pt x="1417513" y="446299"/>
                </a:cubicBezTo>
                <a:cubicBezTo>
                  <a:pt x="1414164" y="440966"/>
                  <a:pt x="1412490" y="436439"/>
                  <a:pt x="1412490" y="432718"/>
                </a:cubicBezTo>
                <a:cubicBezTo>
                  <a:pt x="1412490" y="405185"/>
                  <a:pt x="1417823" y="390178"/>
                  <a:pt x="1428489" y="387698"/>
                </a:cubicBezTo>
                <a:lnTo>
                  <a:pt x="1429233" y="386209"/>
                </a:lnTo>
                <a:lnTo>
                  <a:pt x="1429233" y="383233"/>
                </a:lnTo>
                <a:cubicBezTo>
                  <a:pt x="1429233" y="380008"/>
                  <a:pt x="1430659" y="377714"/>
                  <a:pt x="1433512" y="376349"/>
                </a:cubicBezTo>
                <a:cubicBezTo>
                  <a:pt x="1436364" y="374985"/>
                  <a:pt x="1439279" y="372257"/>
                  <a:pt x="1442256" y="368164"/>
                </a:cubicBezTo>
                <a:cubicBezTo>
                  <a:pt x="1445232" y="364071"/>
                  <a:pt x="1447216" y="361777"/>
                  <a:pt x="1448209" y="361281"/>
                </a:cubicBezTo>
                <a:lnTo>
                  <a:pt x="1453046" y="361281"/>
                </a:lnTo>
                <a:cubicBezTo>
                  <a:pt x="1454038" y="361281"/>
                  <a:pt x="1454534" y="358676"/>
                  <a:pt x="1454534" y="353467"/>
                </a:cubicBezTo>
                <a:cubicBezTo>
                  <a:pt x="1454534" y="351979"/>
                  <a:pt x="1455154" y="350615"/>
                  <a:pt x="1456394" y="349374"/>
                </a:cubicBezTo>
                <a:cubicBezTo>
                  <a:pt x="1457634" y="348134"/>
                  <a:pt x="1458379" y="346336"/>
                  <a:pt x="1458627" y="343979"/>
                </a:cubicBezTo>
                <a:cubicBezTo>
                  <a:pt x="1458875" y="341623"/>
                  <a:pt x="1460673" y="337778"/>
                  <a:pt x="1464022" y="332445"/>
                </a:cubicBezTo>
                <a:cubicBezTo>
                  <a:pt x="1467370" y="327112"/>
                  <a:pt x="1469045" y="323949"/>
                  <a:pt x="1469045" y="322957"/>
                </a:cubicBezTo>
                <a:lnTo>
                  <a:pt x="1468300" y="321469"/>
                </a:lnTo>
                <a:cubicBezTo>
                  <a:pt x="1462099" y="327174"/>
                  <a:pt x="1457634" y="330275"/>
                  <a:pt x="1454906" y="330771"/>
                </a:cubicBezTo>
                <a:cubicBezTo>
                  <a:pt x="1452177" y="331267"/>
                  <a:pt x="1448457" y="334864"/>
                  <a:pt x="1443744" y="341561"/>
                </a:cubicBezTo>
                <a:lnTo>
                  <a:pt x="1437791" y="340445"/>
                </a:lnTo>
                <a:cubicBezTo>
                  <a:pt x="1427361" y="348134"/>
                  <a:pt x="1420902" y="352475"/>
                  <a:pt x="1418414" y="353467"/>
                </a:cubicBezTo>
                <a:lnTo>
                  <a:pt x="1416206" y="355092"/>
                </a:lnTo>
                <a:lnTo>
                  <a:pt x="1415207" y="357978"/>
                </a:lnTo>
                <a:cubicBezTo>
                  <a:pt x="1414400" y="359436"/>
                  <a:pt x="1413499" y="360288"/>
                  <a:pt x="1412505" y="360536"/>
                </a:cubicBezTo>
                <a:lnTo>
                  <a:pt x="1411331" y="360536"/>
                </a:lnTo>
                <a:lnTo>
                  <a:pt x="1410205" y="362025"/>
                </a:lnTo>
                <a:cubicBezTo>
                  <a:pt x="1410205" y="363513"/>
                  <a:pt x="1409334" y="364505"/>
                  <a:pt x="1407592" y="365001"/>
                </a:cubicBezTo>
                <a:cubicBezTo>
                  <a:pt x="1405850" y="365497"/>
                  <a:pt x="1402616" y="367482"/>
                  <a:pt x="1397892" y="370954"/>
                </a:cubicBezTo>
                <a:lnTo>
                  <a:pt x="1396955" y="370954"/>
                </a:lnTo>
                <a:lnTo>
                  <a:pt x="1393512" y="373559"/>
                </a:lnTo>
                <a:lnTo>
                  <a:pt x="1380856" y="388070"/>
                </a:lnTo>
                <a:cubicBezTo>
                  <a:pt x="1378371" y="390550"/>
                  <a:pt x="1376260" y="392782"/>
                  <a:pt x="1374522" y="394767"/>
                </a:cubicBezTo>
                <a:cubicBezTo>
                  <a:pt x="1372784" y="396751"/>
                  <a:pt x="1371418" y="397743"/>
                  <a:pt x="1370426" y="397743"/>
                </a:cubicBezTo>
                <a:lnTo>
                  <a:pt x="1367450" y="394767"/>
                </a:lnTo>
                <a:cubicBezTo>
                  <a:pt x="1367450" y="394271"/>
                  <a:pt x="1366954" y="394023"/>
                  <a:pt x="1365961" y="394023"/>
                </a:cubicBezTo>
                <a:cubicBezTo>
                  <a:pt x="1363477" y="394023"/>
                  <a:pt x="1361925" y="395511"/>
                  <a:pt x="1361305" y="398488"/>
                </a:cubicBezTo>
                <a:cubicBezTo>
                  <a:pt x="1360684" y="401464"/>
                  <a:pt x="1359380" y="404069"/>
                  <a:pt x="1357392" y="406301"/>
                </a:cubicBezTo>
                <a:cubicBezTo>
                  <a:pt x="1349947" y="409774"/>
                  <a:pt x="1345106" y="412998"/>
                  <a:pt x="1342870" y="415975"/>
                </a:cubicBezTo>
                <a:lnTo>
                  <a:pt x="1340637" y="416719"/>
                </a:lnTo>
                <a:lnTo>
                  <a:pt x="1333934" y="416719"/>
                </a:lnTo>
                <a:cubicBezTo>
                  <a:pt x="1330710" y="416719"/>
                  <a:pt x="1328476" y="419137"/>
                  <a:pt x="1327234" y="423974"/>
                </a:cubicBezTo>
                <a:cubicBezTo>
                  <a:pt x="1325992" y="428811"/>
                  <a:pt x="1322454" y="431602"/>
                  <a:pt x="1316621" y="432346"/>
                </a:cubicBezTo>
                <a:cubicBezTo>
                  <a:pt x="1310788" y="433090"/>
                  <a:pt x="1306630" y="434578"/>
                  <a:pt x="1304145" y="436811"/>
                </a:cubicBezTo>
                <a:cubicBezTo>
                  <a:pt x="1303649" y="437307"/>
                  <a:pt x="1302532" y="437803"/>
                  <a:pt x="1300794" y="438299"/>
                </a:cubicBezTo>
                <a:cubicBezTo>
                  <a:pt x="1299056" y="438795"/>
                  <a:pt x="1295580" y="440780"/>
                  <a:pt x="1290367" y="444252"/>
                </a:cubicBezTo>
                <a:lnTo>
                  <a:pt x="1259090" y="455414"/>
                </a:lnTo>
                <a:cubicBezTo>
                  <a:pt x="1256606" y="456655"/>
                  <a:pt x="1254991" y="457275"/>
                  <a:pt x="1254247" y="457275"/>
                </a:cubicBezTo>
                <a:lnTo>
                  <a:pt x="1243823" y="458763"/>
                </a:lnTo>
                <a:cubicBezTo>
                  <a:pt x="1242331" y="458763"/>
                  <a:pt x="1240841" y="457771"/>
                  <a:pt x="1239353" y="455786"/>
                </a:cubicBezTo>
                <a:cubicBezTo>
                  <a:pt x="1237865" y="453802"/>
                  <a:pt x="1236872" y="452810"/>
                  <a:pt x="1236376" y="452810"/>
                </a:cubicBezTo>
                <a:lnTo>
                  <a:pt x="1229673" y="455042"/>
                </a:lnTo>
                <a:cubicBezTo>
                  <a:pt x="1224708" y="456531"/>
                  <a:pt x="1219992" y="457275"/>
                  <a:pt x="1215523" y="457275"/>
                </a:cubicBezTo>
                <a:cubicBezTo>
                  <a:pt x="1213039" y="457275"/>
                  <a:pt x="1210307" y="456407"/>
                  <a:pt x="1207329" y="454670"/>
                </a:cubicBezTo>
                <a:cubicBezTo>
                  <a:pt x="1204350" y="452934"/>
                  <a:pt x="1201993" y="451694"/>
                  <a:pt x="1200256" y="450949"/>
                </a:cubicBezTo>
                <a:cubicBezTo>
                  <a:pt x="1193055" y="450949"/>
                  <a:pt x="1187967" y="445368"/>
                  <a:pt x="1184990" y="434206"/>
                </a:cubicBezTo>
                <a:lnTo>
                  <a:pt x="1180519" y="434950"/>
                </a:lnTo>
                <a:cubicBezTo>
                  <a:pt x="1179527" y="434950"/>
                  <a:pt x="1176177" y="426145"/>
                  <a:pt x="1170467" y="408533"/>
                </a:cubicBezTo>
                <a:cubicBezTo>
                  <a:pt x="1168979" y="406549"/>
                  <a:pt x="1166623" y="405123"/>
                  <a:pt x="1163398" y="404255"/>
                </a:cubicBezTo>
                <a:cubicBezTo>
                  <a:pt x="1160174" y="403387"/>
                  <a:pt x="1158561" y="400968"/>
                  <a:pt x="1158561" y="396999"/>
                </a:cubicBezTo>
                <a:cubicBezTo>
                  <a:pt x="1158561" y="385837"/>
                  <a:pt x="1160980" y="378334"/>
                  <a:pt x="1165817" y="374489"/>
                </a:cubicBezTo>
                <a:cubicBezTo>
                  <a:pt x="1170654" y="370644"/>
                  <a:pt x="1173320" y="367730"/>
                  <a:pt x="1173816" y="365745"/>
                </a:cubicBezTo>
                <a:lnTo>
                  <a:pt x="1179019" y="346398"/>
                </a:lnTo>
                <a:cubicBezTo>
                  <a:pt x="1180012" y="345654"/>
                  <a:pt x="1181252" y="343173"/>
                  <a:pt x="1182740" y="338956"/>
                </a:cubicBezTo>
                <a:lnTo>
                  <a:pt x="1191292" y="323329"/>
                </a:lnTo>
                <a:cubicBezTo>
                  <a:pt x="1192284" y="321593"/>
                  <a:pt x="1194515" y="317252"/>
                  <a:pt x="1197983" y="310307"/>
                </a:cubicBezTo>
                <a:lnTo>
                  <a:pt x="1205797" y="303982"/>
                </a:lnTo>
                <a:cubicBezTo>
                  <a:pt x="1211746" y="303486"/>
                  <a:pt x="1214968" y="300385"/>
                  <a:pt x="1215462" y="294680"/>
                </a:cubicBezTo>
                <a:cubicBezTo>
                  <a:pt x="1215956" y="288975"/>
                  <a:pt x="1220046" y="284014"/>
                  <a:pt x="1227731" y="279797"/>
                </a:cubicBezTo>
                <a:lnTo>
                  <a:pt x="1232196" y="273472"/>
                </a:lnTo>
                <a:cubicBezTo>
                  <a:pt x="1235913" y="269751"/>
                  <a:pt x="1246075" y="264914"/>
                  <a:pt x="1262683" y="258961"/>
                </a:cubicBezTo>
                <a:cubicBezTo>
                  <a:pt x="1266900" y="256481"/>
                  <a:pt x="1269752" y="254248"/>
                  <a:pt x="1271240" y="252264"/>
                </a:cubicBezTo>
                <a:cubicBezTo>
                  <a:pt x="1271737" y="251768"/>
                  <a:pt x="1272231" y="251520"/>
                  <a:pt x="1272723" y="251520"/>
                </a:cubicBezTo>
                <a:lnTo>
                  <a:pt x="1278676" y="253008"/>
                </a:lnTo>
                <a:cubicBezTo>
                  <a:pt x="1281897" y="253008"/>
                  <a:pt x="1286049" y="252140"/>
                  <a:pt x="1291132" y="250404"/>
                </a:cubicBezTo>
                <a:cubicBezTo>
                  <a:pt x="1296215" y="248667"/>
                  <a:pt x="1301111" y="247799"/>
                  <a:pt x="1305820" y="247799"/>
                </a:cubicBezTo>
                <a:close/>
                <a:moveTo>
                  <a:pt x="1979477" y="106040"/>
                </a:moveTo>
                <a:cubicBezTo>
                  <a:pt x="1983942" y="107032"/>
                  <a:pt x="1988593" y="110939"/>
                  <a:pt x="1993430" y="117761"/>
                </a:cubicBezTo>
                <a:cubicBezTo>
                  <a:pt x="1998267" y="124582"/>
                  <a:pt x="2000685" y="130597"/>
                  <a:pt x="2000685" y="135806"/>
                </a:cubicBezTo>
                <a:cubicBezTo>
                  <a:pt x="2000685" y="136302"/>
                  <a:pt x="2000313" y="137418"/>
                  <a:pt x="1999569" y="139155"/>
                </a:cubicBezTo>
                <a:cubicBezTo>
                  <a:pt x="1998825" y="140891"/>
                  <a:pt x="1998329" y="144178"/>
                  <a:pt x="1998081" y="149014"/>
                </a:cubicBezTo>
                <a:cubicBezTo>
                  <a:pt x="1997833" y="153851"/>
                  <a:pt x="1995415" y="158068"/>
                  <a:pt x="1990826" y="161665"/>
                </a:cubicBezTo>
                <a:cubicBezTo>
                  <a:pt x="1986237" y="165262"/>
                  <a:pt x="1981338" y="167060"/>
                  <a:pt x="1976129" y="167060"/>
                </a:cubicBezTo>
                <a:cubicBezTo>
                  <a:pt x="1972656" y="167060"/>
                  <a:pt x="1968253" y="164641"/>
                  <a:pt x="1962920" y="159804"/>
                </a:cubicBezTo>
                <a:cubicBezTo>
                  <a:pt x="1957587" y="154968"/>
                  <a:pt x="1954673" y="150689"/>
                  <a:pt x="1954177" y="146968"/>
                </a:cubicBezTo>
                <a:lnTo>
                  <a:pt x="1951944" y="132457"/>
                </a:lnTo>
                <a:lnTo>
                  <a:pt x="1951944" y="130225"/>
                </a:lnTo>
                <a:cubicBezTo>
                  <a:pt x="1951944" y="118567"/>
                  <a:pt x="1955913" y="112117"/>
                  <a:pt x="1963850" y="110877"/>
                </a:cubicBezTo>
                <a:cubicBezTo>
                  <a:pt x="1965587" y="110629"/>
                  <a:pt x="1970796" y="109017"/>
                  <a:pt x="1979477" y="106040"/>
                </a:cubicBezTo>
                <a:close/>
                <a:moveTo>
                  <a:pt x="1166568" y="37207"/>
                </a:moveTo>
                <a:cubicBezTo>
                  <a:pt x="1172765" y="37207"/>
                  <a:pt x="1177104" y="43160"/>
                  <a:pt x="1179584" y="55067"/>
                </a:cubicBezTo>
                <a:lnTo>
                  <a:pt x="1183305" y="69205"/>
                </a:lnTo>
                <a:cubicBezTo>
                  <a:pt x="1183305" y="69453"/>
                  <a:pt x="1182685" y="71252"/>
                  <a:pt x="1181445" y="74600"/>
                </a:cubicBezTo>
                <a:cubicBezTo>
                  <a:pt x="1180205" y="77949"/>
                  <a:pt x="1179646" y="81298"/>
                  <a:pt x="1179770" y="84646"/>
                </a:cubicBezTo>
                <a:cubicBezTo>
                  <a:pt x="1179894" y="87995"/>
                  <a:pt x="1179770" y="90227"/>
                  <a:pt x="1179398" y="91344"/>
                </a:cubicBezTo>
                <a:cubicBezTo>
                  <a:pt x="1179026" y="92460"/>
                  <a:pt x="1178840" y="93762"/>
                  <a:pt x="1178840" y="95250"/>
                </a:cubicBezTo>
                <a:cubicBezTo>
                  <a:pt x="1178840" y="97235"/>
                  <a:pt x="1180949" y="98227"/>
                  <a:pt x="1185166" y="98227"/>
                </a:cubicBezTo>
                <a:cubicBezTo>
                  <a:pt x="1186654" y="98227"/>
                  <a:pt x="1189382" y="97235"/>
                  <a:pt x="1193351" y="95250"/>
                </a:cubicBezTo>
                <a:lnTo>
                  <a:pt x="1195583" y="94506"/>
                </a:lnTo>
                <a:cubicBezTo>
                  <a:pt x="1198064" y="95994"/>
                  <a:pt x="1200172" y="96739"/>
                  <a:pt x="1201909" y="96739"/>
                </a:cubicBezTo>
                <a:cubicBezTo>
                  <a:pt x="1202405" y="96739"/>
                  <a:pt x="1205939" y="95498"/>
                  <a:pt x="1212513" y="93018"/>
                </a:cubicBezTo>
                <a:cubicBezTo>
                  <a:pt x="1219086" y="90537"/>
                  <a:pt x="1223241" y="89173"/>
                  <a:pt x="1224977" y="88925"/>
                </a:cubicBezTo>
                <a:cubicBezTo>
                  <a:pt x="1226713" y="88677"/>
                  <a:pt x="1229690" y="87685"/>
                  <a:pt x="1233907" y="85948"/>
                </a:cubicBezTo>
                <a:lnTo>
                  <a:pt x="1238371" y="85948"/>
                </a:lnTo>
                <a:lnTo>
                  <a:pt x="1241348" y="87065"/>
                </a:lnTo>
                <a:cubicBezTo>
                  <a:pt x="1242340" y="87065"/>
                  <a:pt x="1244387" y="86010"/>
                  <a:pt x="1247487" y="83902"/>
                </a:cubicBezTo>
                <a:cubicBezTo>
                  <a:pt x="1250588" y="81794"/>
                  <a:pt x="1256479" y="80491"/>
                  <a:pt x="1265161" y="79995"/>
                </a:cubicBezTo>
                <a:lnTo>
                  <a:pt x="1270370" y="77763"/>
                </a:lnTo>
                <a:lnTo>
                  <a:pt x="1271858" y="77763"/>
                </a:lnTo>
                <a:cubicBezTo>
                  <a:pt x="1280043" y="77763"/>
                  <a:pt x="1284136" y="81360"/>
                  <a:pt x="1284136" y="88553"/>
                </a:cubicBezTo>
                <a:cubicBezTo>
                  <a:pt x="1284136" y="90041"/>
                  <a:pt x="1282958" y="92646"/>
                  <a:pt x="1280601" y="96366"/>
                </a:cubicBezTo>
                <a:cubicBezTo>
                  <a:pt x="1278245" y="100087"/>
                  <a:pt x="1276323" y="104304"/>
                  <a:pt x="1274834" y="109017"/>
                </a:cubicBezTo>
                <a:lnTo>
                  <a:pt x="1257719" y="130597"/>
                </a:lnTo>
                <a:cubicBezTo>
                  <a:pt x="1252014" y="138038"/>
                  <a:pt x="1246309" y="141759"/>
                  <a:pt x="1240604" y="141759"/>
                </a:cubicBezTo>
                <a:cubicBezTo>
                  <a:pt x="1239612" y="141759"/>
                  <a:pt x="1236511" y="138410"/>
                  <a:pt x="1231302" y="131713"/>
                </a:cubicBezTo>
                <a:cubicBezTo>
                  <a:pt x="1231302" y="131217"/>
                  <a:pt x="1230806" y="130969"/>
                  <a:pt x="1229814" y="130969"/>
                </a:cubicBezTo>
                <a:cubicBezTo>
                  <a:pt x="1227333" y="130969"/>
                  <a:pt x="1224729" y="131465"/>
                  <a:pt x="1222000" y="132457"/>
                </a:cubicBezTo>
                <a:cubicBezTo>
                  <a:pt x="1219272" y="133449"/>
                  <a:pt x="1217039" y="133946"/>
                  <a:pt x="1215303" y="133946"/>
                </a:cubicBezTo>
                <a:cubicBezTo>
                  <a:pt x="1214559" y="133946"/>
                  <a:pt x="1207986" y="135806"/>
                  <a:pt x="1195583" y="139527"/>
                </a:cubicBezTo>
                <a:lnTo>
                  <a:pt x="1186654" y="141015"/>
                </a:lnTo>
                <a:cubicBezTo>
                  <a:pt x="1185661" y="141015"/>
                  <a:pt x="1183305" y="141511"/>
                  <a:pt x="1179584" y="142503"/>
                </a:cubicBezTo>
                <a:lnTo>
                  <a:pt x="1160591" y="146224"/>
                </a:lnTo>
                <a:cubicBezTo>
                  <a:pt x="1154138" y="149449"/>
                  <a:pt x="1149050" y="155526"/>
                  <a:pt x="1145325" y="164455"/>
                </a:cubicBezTo>
                <a:cubicBezTo>
                  <a:pt x="1145325" y="164951"/>
                  <a:pt x="1144083" y="166068"/>
                  <a:pt x="1141598" y="167804"/>
                </a:cubicBezTo>
                <a:lnTo>
                  <a:pt x="1124844" y="198314"/>
                </a:lnTo>
                <a:cubicBezTo>
                  <a:pt x="1119375" y="199802"/>
                  <a:pt x="1115772" y="203027"/>
                  <a:pt x="1114036" y="207988"/>
                </a:cubicBezTo>
                <a:lnTo>
                  <a:pt x="1112542" y="210220"/>
                </a:lnTo>
                <a:cubicBezTo>
                  <a:pt x="1109810" y="210716"/>
                  <a:pt x="1107325" y="212266"/>
                  <a:pt x="1105089" y="214871"/>
                </a:cubicBezTo>
                <a:cubicBezTo>
                  <a:pt x="1102853" y="217475"/>
                  <a:pt x="1100740" y="219522"/>
                  <a:pt x="1098752" y="221010"/>
                </a:cubicBezTo>
                <a:lnTo>
                  <a:pt x="1092043" y="231056"/>
                </a:lnTo>
                <a:cubicBezTo>
                  <a:pt x="1089307" y="234529"/>
                  <a:pt x="1086573" y="238311"/>
                  <a:pt x="1083840" y="242404"/>
                </a:cubicBezTo>
                <a:cubicBezTo>
                  <a:pt x="1081108" y="246497"/>
                  <a:pt x="1079121" y="250838"/>
                  <a:pt x="1077879" y="255427"/>
                </a:cubicBezTo>
                <a:cubicBezTo>
                  <a:pt x="1076636" y="260015"/>
                  <a:pt x="1075642" y="262682"/>
                  <a:pt x="1074896" y="263426"/>
                </a:cubicBezTo>
                <a:cubicBezTo>
                  <a:pt x="1074150" y="264170"/>
                  <a:pt x="1073777" y="265534"/>
                  <a:pt x="1073777" y="267519"/>
                </a:cubicBezTo>
                <a:lnTo>
                  <a:pt x="1072661" y="270495"/>
                </a:lnTo>
                <a:cubicBezTo>
                  <a:pt x="1069677" y="273472"/>
                  <a:pt x="1068184" y="276821"/>
                  <a:pt x="1068184" y="280541"/>
                </a:cubicBezTo>
                <a:lnTo>
                  <a:pt x="1069678" y="286494"/>
                </a:lnTo>
                <a:cubicBezTo>
                  <a:pt x="1066198" y="298401"/>
                  <a:pt x="1064458" y="304726"/>
                  <a:pt x="1064458" y="305470"/>
                </a:cubicBezTo>
                <a:cubicBezTo>
                  <a:pt x="1064458" y="305966"/>
                  <a:pt x="1064706" y="307330"/>
                  <a:pt x="1065202" y="309563"/>
                </a:cubicBezTo>
                <a:lnTo>
                  <a:pt x="1065202" y="311795"/>
                </a:lnTo>
                <a:cubicBezTo>
                  <a:pt x="1065202" y="317252"/>
                  <a:pt x="1063214" y="324074"/>
                  <a:pt x="1059237" y="332259"/>
                </a:cubicBezTo>
                <a:lnTo>
                  <a:pt x="1059987" y="338212"/>
                </a:lnTo>
                <a:lnTo>
                  <a:pt x="1057749" y="354955"/>
                </a:lnTo>
                <a:cubicBezTo>
                  <a:pt x="1057749" y="357188"/>
                  <a:pt x="1058495" y="361281"/>
                  <a:pt x="1059987" y="367234"/>
                </a:cubicBezTo>
                <a:cubicBezTo>
                  <a:pt x="1058991" y="368226"/>
                  <a:pt x="1058493" y="368970"/>
                  <a:pt x="1058493" y="369466"/>
                </a:cubicBezTo>
                <a:cubicBezTo>
                  <a:pt x="1058493" y="376411"/>
                  <a:pt x="1062158" y="384039"/>
                  <a:pt x="1069489" y="392348"/>
                </a:cubicBezTo>
                <a:cubicBezTo>
                  <a:pt x="1076820" y="400658"/>
                  <a:pt x="1080486" y="413618"/>
                  <a:pt x="1080486" y="431230"/>
                </a:cubicBezTo>
                <a:cubicBezTo>
                  <a:pt x="1080486" y="432718"/>
                  <a:pt x="1080113" y="434888"/>
                  <a:pt x="1079367" y="437741"/>
                </a:cubicBezTo>
                <a:cubicBezTo>
                  <a:pt x="1078621" y="440594"/>
                  <a:pt x="1078124" y="443694"/>
                  <a:pt x="1077875" y="447043"/>
                </a:cubicBezTo>
                <a:cubicBezTo>
                  <a:pt x="1077627" y="450391"/>
                  <a:pt x="1075702" y="453678"/>
                  <a:pt x="1072100" y="456903"/>
                </a:cubicBezTo>
                <a:cubicBezTo>
                  <a:pt x="1068497" y="460127"/>
                  <a:pt x="1065454" y="461740"/>
                  <a:pt x="1062969" y="461740"/>
                </a:cubicBezTo>
                <a:cubicBezTo>
                  <a:pt x="1049796" y="461740"/>
                  <a:pt x="1039979" y="452190"/>
                  <a:pt x="1033518" y="433090"/>
                </a:cubicBezTo>
                <a:cubicBezTo>
                  <a:pt x="1027057" y="413991"/>
                  <a:pt x="1023826" y="401712"/>
                  <a:pt x="1023826" y="396255"/>
                </a:cubicBezTo>
                <a:lnTo>
                  <a:pt x="1024576" y="381744"/>
                </a:lnTo>
                <a:lnTo>
                  <a:pt x="1022338" y="374303"/>
                </a:lnTo>
                <a:lnTo>
                  <a:pt x="1024576" y="341561"/>
                </a:lnTo>
                <a:lnTo>
                  <a:pt x="1023082" y="333747"/>
                </a:lnTo>
                <a:lnTo>
                  <a:pt x="1031657" y="301749"/>
                </a:lnTo>
                <a:lnTo>
                  <a:pt x="1031657" y="290215"/>
                </a:lnTo>
                <a:cubicBezTo>
                  <a:pt x="1031657" y="289719"/>
                  <a:pt x="1033396" y="287735"/>
                  <a:pt x="1036872" y="284262"/>
                </a:cubicBezTo>
                <a:cubicBezTo>
                  <a:pt x="1036872" y="283766"/>
                  <a:pt x="1036376" y="283518"/>
                  <a:pt x="1035384" y="283518"/>
                </a:cubicBezTo>
                <a:cubicBezTo>
                  <a:pt x="1033892" y="283518"/>
                  <a:pt x="1031904" y="285006"/>
                  <a:pt x="1029419" y="287983"/>
                </a:cubicBezTo>
                <a:cubicBezTo>
                  <a:pt x="1026935" y="290959"/>
                  <a:pt x="1023828" y="293812"/>
                  <a:pt x="1020100" y="296540"/>
                </a:cubicBezTo>
                <a:lnTo>
                  <a:pt x="1017118" y="301749"/>
                </a:lnTo>
                <a:cubicBezTo>
                  <a:pt x="1016622" y="301253"/>
                  <a:pt x="1015627" y="300757"/>
                  <a:pt x="1014135" y="300261"/>
                </a:cubicBezTo>
                <a:cubicBezTo>
                  <a:pt x="1012895" y="300757"/>
                  <a:pt x="1008794" y="306586"/>
                  <a:pt x="1001834" y="317748"/>
                </a:cubicBezTo>
                <a:cubicBezTo>
                  <a:pt x="996617" y="318492"/>
                  <a:pt x="992518" y="321469"/>
                  <a:pt x="989535" y="326678"/>
                </a:cubicBezTo>
                <a:cubicBezTo>
                  <a:pt x="986553" y="331887"/>
                  <a:pt x="982453" y="334491"/>
                  <a:pt x="977237" y="334491"/>
                </a:cubicBezTo>
                <a:lnTo>
                  <a:pt x="975742" y="335236"/>
                </a:lnTo>
                <a:cubicBezTo>
                  <a:pt x="974750" y="342429"/>
                  <a:pt x="971272" y="346026"/>
                  <a:pt x="965307" y="346026"/>
                </a:cubicBezTo>
                <a:lnTo>
                  <a:pt x="963819" y="346770"/>
                </a:lnTo>
                <a:cubicBezTo>
                  <a:pt x="960090" y="355203"/>
                  <a:pt x="956238" y="359296"/>
                  <a:pt x="952261" y="359048"/>
                </a:cubicBezTo>
                <a:cubicBezTo>
                  <a:pt x="949777" y="366490"/>
                  <a:pt x="943688" y="371574"/>
                  <a:pt x="933995" y="374303"/>
                </a:cubicBezTo>
                <a:cubicBezTo>
                  <a:pt x="932503" y="377280"/>
                  <a:pt x="930328" y="379512"/>
                  <a:pt x="927472" y="381000"/>
                </a:cubicBezTo>
                <a:lnTo>
                  <a:pt x="926493" y="381652"/>
                </a:lnTo>
                <a:lnTo>
                  <a:pt x="925678" y="383698"/>
                </a:lnTo>
                <a:cubicBezTo>
                  <a:pt x="924717" y="385248"/>
                  <a:pt x="923647" y="386209"/>
                  <a:pt x="922469" y="386581"/>
                </a:cubicBezTo>
                <a:cubicBezTo>
                  <a:pt x="920112" y="387325"/>
                  <a:pt x="916826" y="389806"/>
                  <a:pt x="912609" y="394023"/>
                </a:cubicBezTo>
                <a:cubicBezTo>
                  <a:pt x="908392" y="398240"/>
                  <a:pt x="902440" y="403200"/>
                  <a:pt x="894752" y="408906"/>
                </a:cubicBezTo>
                <a:cubicBezTo>
                  <a:pt x="887065" y="414611"/>
                  <a:pt x="881795" y="419013"/>
                  <a:pt x="878942" y="422114"/>
                </a:cubicBezTo>
                <a:cubicBezTo>
                  <a:pt x="876090" y="425215"/>
                  <a:pt x="874167" y="426765"/>
                  <a:pt x="873175" y="426765"/>
                </a:cubicBezTo>
                <a:cubicBezTo>
                  <a:pt x="872679" y="426765"/>
                  <a:pt x="871687" y="426269"/>
                  <a:pt x="870199" y="425277"/>
                </a:cubicBezTo>
                <a:cubicBezTo>
                  <a:pt x="868710" y="424284"/>
                  <a:pt x="867718" y="423788"/>
                  <a:pt x="867222" y="423788"/>
                </a:cubicBezTo>
                <a:cubicBezTo>
                  <a:pt x="865738" y="423788"/>
                  <a:pt x="864748" y="425525"/>
                  <a:pt x="864252" y="428997"/>
                </a:cubicBezTo>
                <a:lnTo>
                  <a:pt x="862763" y="432718"/>
                </a:lnTo>
                <a:cubicBezTo>
                  <a:pt x="859538" y="434702"/>
                  <a:pt x="857678" y="435695"/>
                  <a:pt x="857182" y="435695"/>
                </a:cubicBezTo>
                <a:lnTo>
                  <a:pt x="854950" y="434950"/>
                </a:lnTo>
                <a:lnTo>
                  <a:pt x="853461" y="434950"/>
                </a:lnTo>
                <a:cubicBezTo>
                  <a:pt x="850485" y="434950"/>
                  <a:pt x="848997" y="436067"/>
                  <a:pt x="848997" y="438299"/>
                </a:cubicBezTo>
                <a:lnTo>
                  <a:pt x="851229" y="442020"/>
                </a:lnTo>
                <a:lnTo>
                  <a:pt x="851229" y="442764"/>
                </a:lnTo>
                <a:cubicBezTo>
                  <a:pt x="851229" y="446237"/>
                  <a:pt x="849244" y="447973"/>
                  <a:pt x="845276" y="447973"/>
                </a:cubicBezTo>
                <a:cubicBezTo>
                  <a:pt x="842547" y="447973"/>
                  <a:pt x="834612" y="452562"/>
                  <a:pt x="821469" y="461740"/>
                </a:cubicBezTo>
                <a:lnTo>
                  <a:pt x="810679" y="463972"/>
                </a:lnTo>
                <a:lnTo>
                  <a:pt x="801755" y="468809"/>
                </a:lnTo>
                <a:cubicBezTo>
                  <a:pt x="798779" y="467073"/>
                  <a:pt x="796918" y="466204"/>
                  <a:pt x="796174" y="466204"/>
                </a:cubicBezTo>
                <a:lnTo>
                  <a:pt x="790221" y="468065"/>
                </a:lnTo>
                <a:lnTo>
                  <a:pt x="779431" y="468809"/>
                </a:lnTo>
                <a:cubicBezTo>
                  <a:pt x="779183" y="468809"/>
                  <a:pt x="774657" y="466328"/>
                  <a:pt x="765853" y="461367"/>
                </a:cubicBezTo>
                <a:cubicBezTo>
                  <a:pt x="757050" y="456407"/>
                  <a:pt x="751780" y="451446"/>
                  <a:pt x="750043" y="446485"/>
                </a:cubicBezTo>
                <a:cubicBezTo>
                  <a:pt x="748307" y="441524"/>
                  <a:pt x="746075" y="436501"/>
                  <a:pt x="743346" y="431416"/>
                </a:cubicBezTo>
                <a:cubicBezTo>
                  <a:pt x="740617" y="426331"/>
                  <a:pt x="739253" y="422796"/>
                  <a:pt x="739253" y="420812"/>
                </a:cubicBezTo>
                <a:cubicBezTo>
                  <a:pt x="739253" y="408906"/>
                  <a:pt x="740245" y="400410"/>
                  <a:pt x="742230" y="395325"/>
                </a:cubicBezTo>
                <a:cubicBezTo>
                  <a:pt x="744214" y="390240"/>
                  <a:pt x="745454" y="386457"/>
                  <a:pt x="745951" y="383977"/>
                </a:cubicBezTo>
                <a:cubicBezTo>
                  <a:pt x="746447" y="381496"/>
                  <a:pt x="747873" y="378830"/>
                  <a:pt x="750229" y="375977"/>
                </a:cubicBezTo>
                <a:cubicBezTo>
                  <a:pt x="752586" y="373125"/>
                  <a:pt x="754508" y="368474"/>
                  <a:pt x="755996" y="362025"/>
                </a:cubicBezTo>
                <a:cubicBezTo>
                  <a:pt x="763190" y="347638"/>
                  <a:pt x="768151" y="338832"/>
                  <a:pt x="770879" y="335608"/>
                </a:cubicBezTo>
                <a:cubicBezTo>
                  <a:pt x="773608" y="332383"/>
                  <a:pt x="775716" y="328414"/>
                  <a:pt x="777204" y="323701"/>
                </a:cubicBezTo>
                <a:lnTo>
                  <a:pt x="782041" y="317004"/>
                </a:lnTo>
                <a:cubicBezTo>
                  <a:pt x="782537" y="316508"/>
                  <a:pt x="783282" y="314586"/>
                  <a:pt x="784274" y="311237"/>
                </a:cubicBezTo>
                <a:cubicBezTo>
                  <a:pt x="785266" y="307888"/>
                  <a:pt x="786506" y="305966"/>
                  <a:pt x="787994" y="305470"/>
                </a:cubicBezTo>
                <a:cubicBezTo>
                  <a:pt x="789979" y="301997"/>
                  <a:pt x="790971" y="299765"/>
                  <a:pt x="790971" y="298773"/>
                </a:cubicBezTo>
                <a:cubicBezTo>
                  <a:pt x="790971" y="291579"/>
                  <a:pt x="787746" y="287983"/>
                  <a:pt x="781297" y="287983"/>
                </a:cubicBezTo>
                <a:cubicBezTo>
                  <a:pt x="780057" y="287983"/>
                  <a:pt x="778693" y="289285"/>
                  <a:pt x="777204" y="291889"/>
                </a:cubicBezTo>
                <a:cubicBezTo>
                  <a:pt x="775716" y="294494"/>
                  <a:pt x="772306" y="297036"/>
                  <a:pt x="766972" y="299517"/>
                </a:cubicBezTo>
                <a:cubicBezTo>
                  <a:pt x="761639" y="301997"/>
                  <a:pt x="758353" y="303858"/>
                  <a:pt x="757113" y="305098"/>
                </a:cubicBezTo>
                <a:cubicBezTo>
                  <a:pt x="755872" y="306338"/>
                  <a:pt x="753205" y="307888"/>
                  <a:pt x="749110" y="309749"/>
                </a:cubicBezTo>
                <a:cubicBezTo>
                  <a:pt x="745015" y="311609"/>
                  <a:pt x="741480" y="314524"/>
                  <a:pt x="738503" y="318492"/>
                </a:cubicBezTo>
                <a:lnTo>
                  <a:pt x="732178" y="321469"/>
                </a:lnTo>
                <a:cubicBezTo>
                  <a:pt x="730190" y="326182"/>
                  <a:pt x="728452" y="328786"/>
                  <a:pt x="726963" y="329282"/>
                </a:cubicBezTo>
                <a:cubicBezTo>
                  <a:pt x="725475" y="329779"/>
                  <a:pt x="720886" y="331019"/>
                  <a:pt x="713197" y="333003"/>
                </a:cubicBezTo>
                <a:cubicBezTo>
                  <a:pt x="712701" y="333251"/>
                  <a:pt x="711459" y="334740"/>
                  <a:pt x="709473" y="337468"/>
                </a:cubicBezTo>
                <a:cubicBezTo>
                  <a:pt x="707487" y="340197"/>
                  <a:pt x="704633" y="341561"/>
                  <a:pt x="700913" y="341561"/>
                </a:cubicBezTo>
                <a:cubicBezTo>
                  <a:pt x="697936" y="344537"/>
                  <a:pt x="694958" y="348010"/>
                  <a:pt x="691977" y="351979"/>
                </a:cubicBezTo>
                <a:cubicBezTo>
                  <a:pt x="690985" y="351979"/>
                  <a:pt x="688380" y="352971"/>
                  <a:pt x="684164" y="354955"/>
                </a:cubicBezTo>
                <a:lnTo>
                  <a:pt x="676716" y="356816"/>
                </a:lnTo>
                <a:cubicBezTo>
                  <a:pt x="674732" y="358304"/>
                  <a:pt x="672562" y="360660"/>
                  <a:pt x="670205" y="363885"/>
                </a:cubicBezTo>
                <a:lnTo>
                  <a:pt x="666099" y="366822"/>
                </a:lnTo>
                <a:lnTo>
                  <a:pt x="665405" y="371699"/>
                </a:lnTo>
                <a:lnTo>
                  <a:pt x="662801" y="376535"/>
                </a:lnTo>
                <a:cubicBezTo>
                  <a:pt x="659080" y="378520"/>
                  <a:pt x="656662" y="380628"/>
                  <a:pt x="655546" y="382861"/>
                </a:cubicBezTo>
                <a:cubicBezTo>
                  <a:pt x="654429" y="385093"/>
                  <a:pt x="651517" y="387822"/>
                  <a:pt x="646808" y="391046"/>
                </a:cubicBezTo>
                <a:lnTo>
                  <a:pt x="643087" y="396255"/>
                </a:lnTo>
                <a:cubicBezTo>
                  <a:pt x="637630" y="397991"/>
                  <a:pt x="633972" y="400844"/>
                  <a:pt x="632114" y="404813"/>
                </a:cubicBezTo>
                <a:cubicBezTo>
                  <a:pt x="630255" y="408782"/>
                  <a:pt x="627652" y="411014"/>
                  <a:pt x="624303" y="411510"/>
                </a:cubicBezTo>
                <a:cubicBezTo>
                  <a:pt x="620955" y="412006"/>
                  <a:pt x="617298" y="414487"/>
                  <a:pt x="613333" y="418951"/>
                </a:cubicBezTo>
                <a:cubicBezTo>
                  <a:pt x="610853" y="420192"/>
                  <a:pt x="607876" y="421308"/>
                  <a:pt x="604403" y="422300"/>
                </a:cubicBezTo>
                <a:lnTo>
                  <a:pt x="603659" y="426021"/>
                </a:lnTo>
                <a:cubicBezTo>
                  <a:pt x="601179" y="428501"/>
                  <a:pt x="597273" y="430486"/>
                  <a:pt x="591942" y="431974"/>
                </a:cubicBezTo>
                <a:cubicBezTo>
                  <a:pt x="586611" y="433462"/>
                  <a:pt x="582644" y="434888"/>
                  <a:pt x="580041" y="436253"/>
                </a:cubicBezTo>
                <a:cubicBezTo>
                  <a:pt x="577439" y="437617"/>
                  <a:pt x="575642" y="438299"/>
                  <a:pt x="574649" y="438299"/>
                </a:cubicBezTo>
                <a:cubicBezTo>
                  <a:pt x="569936" y="438299"/>
                  <a:pt x="565597" y="437369"/>
                  <a:pt x="561630" y="435509"/>
                </a:cubicBezTo>
                <a:cubicBezTo>
                  <a:pt x="557663" y="433648"/>
                  <a:pt x="553571" y="432470"/>
                  <a:pt x="549354" y="431974"/>
                </a:cubicBezTo>
                <a:cubicBezTo>
                  <a:pt x="547866" y="430486"/>
                  <a:pt x="546998" y="428873"/>
                  <a:pt x="546750" y="427137"/>
                </a:cubicBezTo>
                <a:cubicBezTo>
                  <a:pt x="546502" y="425401"/>
                  <a:pt x="545263" y="423106"/>
                  <a:pt x="543032" y="420254"/>
                </a:cubicBezTo>
                <a:cubicBezTo>
                  <a:pt x="540802" y="417401"/>
                  <a:pt x="539686" y="413494"/>
                  <a:pt x="539686" y="408533"/>
                </a:cubicBezTo>
                <a:lnTo>
                  <a:pt x="541175" y="401464"/>
                </a:lnTo>
                <a:cubicBezTo>
                  <a:pt x="541175" y="400472"/>
                  <a:pt x="540555" y="399232"/>
                  <a:pt x="539314" y="397743"/>
                </a:cubicBezTo>
                <a:cubicBezTo>
                  <a:pt x="538074" y="396255"/>
                  <a:pt x="537454" y="395015"/>
                  <a:pt x="537454" y="394023"/>
                </a:cubicBezTo>
                <a:cubicBezTo>
                  <a:pt x="537454" y="393031"/>
                  <a:pt x="537702" y="392286"/>
                  <a:pt x="538198" y="391790"/>
                </a:cubicBezTo>
                <a:cubicBezTo>
                  <a:pt x="538694" y="391294"/>
                  <a:pt x="538942" y="390550"/>
                  <a:pt x="538942" y="389558"/>
                </a:cubicBezTo>
                <a:cubicBezTo>
                  <a:pt x="538942" y="388318"/>
                  <a:pt x="538694" y="386953"/>
                  <a:pt x="538198" y="385465"/>
                </a:cubicBezTo>
                <a:cubicBezTo>
                  <a:pt x="537702" y="383977"/>
                  <a:pt x="537454" y="382737"/>
                  <a:pt x="537454" y="381744"/>
                </a:cubicBezTo>
                <a:lnTo>
                  <a:pt x="539686" y="363513"/>
                </a:lnTo>
                <a:cubicBezTo>
                  <a:pt x="539686" y="362025"/>
                  <a:pt x="539190" y="361281"/>
                  <a:pt x="538198" y="361281"/>
                </a:cubicBezTo>
                <a:cubicBezTo>
                  <a:pt x="537206" y="361281"/>
                  <a:pt x="535408" y="362521"/>
                  <a:pt x="532803" y="365001"/>
                </a:cubicBezTo>
                <a:cubicBezTo>
                  <a:pt x="530199" y="367482"/>
                  <a:pt x="527160" y="368722"/>
                  <a:pt x="523687" y="368722"/>
                </a:cubicBezTo>
                <a:cubicBezTo>
                  <a:pt x="521703" y="370210"/>
                  <a:pt x="520089" y="373311"/>
                  <a:pt x="518845" y="378024"/>
                </a:cubicBezTo>
                <a:cubicBezTo>
                  <a:pt x="516860" y="380504"/>
                  <a:pt x="514380" y="382737"/>
                  <a:pt x="511403" y="384721"/>
                </a:cubicBezTo>
                <a:lnTo>
                  <a:pt x="509915" y="386953"/>
                </a:lnTo>
                <a:cubicBezTo>
                  <a:pt x="509419" y="388690"/>
                  <a:pt x="507559" y="390116"/>
                  <a:pt x="504334" y="391232"/>
                </a:cubicBezTo>
                <a:cubicBezTo>
                  <a:pt x="501109" y="392348"/>
                  <a:pt x="498877" y="393775"/>
                  <a:pt x="497637" y="395511"/>
                </a:cubicBezTo>
                <a:lnTo>
                  <a:pt x="493916" y="399232"/>
                </a:lnTo>
                <a:lnTo>
                  <a:pt x="486847" y="398488"/>
                </a:lnTo>
                <a:cubicBezTo>
                  <a:pt x="486347" y="398984"/>
                  <a:pt x="484980" y="401154"/>
                  <a:pt x="482748" y="404999"/>
                </a:cubicBezTo>
                <a:cubicBezTo>
                  <a:pt x="480516" y="408844"/>
                  <a:pt x="477663" y="412006"/>
                  <a:pt x="474190" y="414487"/>
                </a:cubicBezTo>
                <a:lnTo>
                  <a:pt x="445907" y="437555"/>
                </a:lnTo>
                <a:cubicBezTo>
                  <a:pt x="442931" y="439539"/>
                  <a:pt x="438590" y="442020"/>
                  <a:pt x="432885" y="444996"/>
                </a:cubicBezTo>
                <a:lnTo>
                  <a:pt x="430652" y="447229"/>
                </a:lnTo>
                <a:cubicBezTo>
                  <a:pt x="410805" y="460375"/>
                  <a:pt x="396788" y="466949"/>
                  <a:pt x="388603" y="466949"/>
                </a:cubicBezTo>
                <a:cubicBezTo>
                  <a:pt x="381901" y="466949"/>
                  <a:pt x="374086" y="465088"/>
                  <a:pt x="365156" y="461367"/>
                </a:cubicBezTo>
                <a:cubicBezTo>
                  <a:pt x="356227" y="457647"/>
                  <a:pt x="351390" y="453182"/>
                  <a:pt x="350646" y="447973"/>
                </a:cubicBezTo>
                <a:lnTo>
                  <a:pt x="346925" y="432718"/>
                </a:lnTo>
                <a:cubicBezTo>
                  <a:pt x="344692" y="429245"/>
                  <a:pt x="343576" y="424408"/>
                  <a:pt x="343576" y="418207"/>
                </a:cubicBezTo>
                <a:cubicBezTo>
                  <a:pt x="343576" y="415231"/>
                  <a:pt x="343824" y="413246"/>
                  <a:pt x="344320" y="412254"/>
                </a:cubicBezTo>
                <a:lnTo>
                  <a:pt x="344320" y="410022"/>
                </a:lnTo>
                <a:lnTo>
                  <a:pt x="343576" y="397743"/>
                </a:lnTo>
                <a:cubicBezTo>
                  <a:pt x="343576" y="394767"/>
                  <a:pt x="345933" y="393279"/>
                  <a:pt x="350646" y="393279"/>
                </a:cubicBezTo>
                <a:lnTo>
                  <a:pt x="349901" y="383233"/>
                </a:lnTo>
                <a:cubicBezTo>
                  <a:pt x="349901" y="382240"/>
                  <a:pt x="352072" y="378334"/>
                  <a:pt x="356413" y="371512"/>
                </a:cubicBezTo>
                <a:cubicBezTo>
                  <a:pt x="360753" y="364691"/>
                  <a:pt x="363668" y="360784"/>
                  <a:pt x="365156" y="359792"/>
                </a:cubicBezTo>
                <a:lnTo>
                  <a:pt x="368877" y="354955"/>
                </a:lnTo>
                <a:cubicBezTo>
                  <a:pt x="368629" y="351979"/>
                  <a:pt x="370367" y="348816"/>
                  <a:pt x="374092" y="345468"/>
                </a:cubicBezTo>
                <a:cubicBezTo>
                  <a:pt x="377816" y="342119"/>
                  <a:pt x="380797" y="338708"/>
                  <a:pt x="383033" y="335236"/>
                </a:cubicBezTo>
                <a:cubicBezTo>
                  <a:pt x="385269" y="331763"/>
                  <a:pt x="389492" y="327918"/>
                  <a:pt x="395701" y="323701"/>
                </a:cubicBezTo>
                <a:lnTo>
                  <a:pt x="406875" y="312539"/>
                </a:lnTo>
                <a:cubicBezTo>
                  <a:pt x="415568" y="303858"/>
                  <a:pt x="425005" y="296912"/>
                  <a:pt x="435187" y="291703"/>
                </a:cubicBezTo>
                <a:cubicBezTo>
                  <a:pt x="436675" y="291207"/>
                  <a:pt x="439717" y="288727"/>
                  <a:pt x="444311" y="284262"/>
                </a:cubicBezTo>
                <a:cubicBezTo>
                  <a:pt x="448906" y="279797"/>
                  <a:pt x="454122" y="276511"/>
                  <a:pt x="459959" y="274402"/>
                </a:cubicBezTo>
                <a:cubicBezTo>
                  <a:pt x="465796" y="272294"/>
                  <a:pt x="471507" y="269627"/>
                  <a:pt x="477094" y="266403"/>
                </a:cubicBezTo>
                <a:cubicBezTo>
                  <a:pt x="482681" y="263178"/>
                  <a:pt x="487091" y="261566"/>
                  <a:pt x="490323" y="261566"/>
                </a:cubicBezTo>
                <a:lnTo>
                  <a:pt x="493300" y="261566"/>
                </a:lnTo>
                <a:cubicBezTo>
                  <a:pt x="494292" y="261566"/>
                  <a:pt x="500873" y="258465"/>
                  <a:pt x="513043" y="252264"/>
                </a:cubicBezTo>
                <a:lnTo>
                  <a:pt x="515281" y="252264"/>
                </a:lnTo>
                <a:cubicBezTo>
                  <a:pt x="516273" y="252264"/>
                  <a:pt x="518631" y="253256"/>
                  <a:pt x="522356" y="255240"/>
                </a:cubicBezTo>
                <a:lnTo>
                  <a:pt x="523100" y="255240"/>
                </a:lnTo>
                <a:lnTo>
                  <a:pt x="529065" y="252264"/>
                </a:lnTo>
                <a:cubicBezTo>
                  <a:pt x="530057" y="251768"/>
                  <a:pt x="531297" y="251520"/>
                  <a:pt x="532786" y="251520"/>
                </a:cubicBezTo>
                <a:cubicBezTo>
                  <a:pt x="548184" y="251520"/>
                  <a:pt x="556629" y="262186"/>
                  <a:pt x="558121" y="283518"/>
                </a:cubicBezTo>
                <a:cubicBezTo>
                  <a:pt x="558617" y="287983"/>
                  <a:pt x="559860" y="290215"/>
                  <a:pt x="561848" y="290215"/>
                </a:cubicBezTo>
                <a:cubicBezTo>
                  <a:pt x="564328" y="290215"/>
                  <a:pt x="567866" y="285688"/>
                  <a:pt x="572461" y="276635"/>
                </a:cubicBezTo>
                <a:cubicBezTo>
                  <a:pt x="577055" y="267581"/>
                  <a:pt x="586796" y="263054"/>
                  <a:pt x="601683" y="263054"/>
                </a:cubicBezTo>
                <a:cubicBezTo>
                  <a:pt x="612349" y="263054"/>
                  <a:pt x="617682" y="269875"/>
                  <a:pt x="617682" y="283518"/>
                </a:cubicBezTo>
                <a:cubicBezTo>
                  <a:pt x="617682" y="299641"/>
                  <a:pt x="610488" y="314896"/>
                  <a:pt x="596102" y="329282"/>
                </a:cubicBezTo>
                <a:cubicBezTo>
                  <a:pt x="595109" y="331267"/>
                  <a:pt x="594365" y="333499"/>
                  <a:pt x="593869" y="335980"/>
                </a:cubicBezTo>
                <a:lnTo>
                  <a:pt x="588660" y="351235"/>
                </a:lnTo>
                <a:lnTo>
                  <a:pt x="588660" y="351979"/>
                </a:lnTo>
                <a:cubicBezTo>
                  <a:pt x="588660" y="353467"/>
                  <a:pt x="587606" y="355513"/>
                  <a:pt x="585497" y="358118"/>
                </a:cubicBezTo>
                <a:cubicBezTo>
                  <a:pt x="583389" y="360722"/>
                  <a:pt x="582335" y="363017"/>
                  <a:pt x="582335" y="365001"/>
                </a:cubicBezTo>
                <a:lnTo>
                  <a:pt x="583079" y="374303"/>
                </a:lnTo>
                <a:lnTo>
                  <a:pt x="581591" y="384721"/>
                </a:lnTo>
                <a:cubicBezTo>
                  <a:pt x="581591" y="389434"/>
                  <a:pt x="582457" y="392534"/>
                  <a:pt x="584189" y="394023"/>
                </a:cubicBezTo>
                <a:cubicBezTo>
                  <a:pt x="592104" y="392038"/>
                  <a:pt x="597854" y="388752"/>
                  <a:pt x="601441" y="384163"/>
                </a:cubicBezTo>
                <a:cubicBezTo>
                  <a:pt x="605028" y="379574"/>
                  <a:pt x="607562" y="377032"/>
                  <a:pt x="609043" y="376535"/>
                </a:cubicBezTo>
                <a:lnTo>
                  <a:pt x="612752" y="375047"/>
                </a:lnTo>
                <a:cubicBezTo>
                  <a:pt x="614980" y="371326"/>
                  <a:pt x="617577" y="368226"/>
                  <a:pt x="620542" y="365745"/>
                </a:cubicBezTo>
                <a:lnTo>
                  <a:pt x="626478" y="360536"/>
                </a:lnTo>
                <a:cubicBezTo>
                  <a:pt x="630187" y="360536"/>
                  <a:pt x="632412" y="358862"/>
                  <a:pt x="633155" y="355513"/>
                </a:cubicBezTo>
                <a:cubicBezTo>
                  <a:pt x="633897" y="352165"/>
                  <a:pt x="636556" y="349498"/>
                  <a:pt x="641131" y="347514"/>
                </a:cubicBezTo>
                <a:cubicBezTo>
                  <a:pt x="645706" y="345530"/>
                  <a:pt x="649972" y="341499"/>
                  <a:pt x="653929" y="335422"/>
                </a:cubicBezTo>
                <a:cubicBezTo>
                  <a:pt x="657887" y="329345"/>
                  <a:pt x="661966" y="326306"/>
                  <a:pt x="666167" y="326306"/>
                </a:cubicBezTo>
                <a:cubicBezTo>
                  <a:pt x="666909" y="326306"/>
                  <a:pt x="667713" y="326616"/>
                  <a:pt x="668579" y="327236"/>
                </a:cubicBezTo>
                <a:lnTo>
                  <a:pt x="668755" y="327413"/>
                </a:lnTo>
                <a:lnTo>
                  <a:pt x="675363" y="322492"/>
                </a:lnTo>
                <a:cubicBezTo>
                  <a:pt x="678495" y="320570"/>
                  <a:pt x="681053" y="319485"/>
                  <a:pt x="683039" y="319237"/>
                </a:cubicBezTo>
                <a:cubicBezTo>
                  <a:pt x="687009" y="318741"/>
                  <a:pt x="689491" y="317252"/>
                  <a:pt x="690483" y="314772"/>
                </a:cubicBezTo>
                <a:cubicBezTo>
                  <a:pt x="691475" y="312291"/>
                  <a:pt x="693894" y="310245"/>
                  <a:pt x="697738" y="308633"/>
                </a:cubicBezTo>
                <a:cubicBezTo>
                  <a:pt x="701583" y="307020"/>
                  <a:pt x="706048" y="303424"/>
                  <a:pt x="711133" y="297843"/>
                </a:cubicBezTo>
                <a:cubicBezTo>
                  <a:pt x="716218" y="292261"/>
                  <a:pt x="721737" y="288479"/>
                  <a:pt x="727690" y="286494"/>
                </a:cubicBezTo>
                <a:lnTo>
                  <a:pt x="732155" y="281285"/>
                </a:lnTo>
                <a:lnTo>
                  <a:pt x="737736" y="279797"/>
                </a:lnTo>
                <a:lnTo>
                  <a:pt x="739968" y="274960"/>
                </a:lnTo>
                <a:cubicBezTo>
                  <a:pt x="752123" y="267767"/>
                  <a:pt x="760806" y="260946"/>
                  <a:pt x="766019" y="254496"/>
                </a:cubicBezTo>
                <a:cubicBezTo>
                  <a:pt x="766515" y="253504"/>
                  <a:pt x="767631" y="252512"/>
                  <a:pt x="769368" y="251520"/>
                </a:cubicBezTo>
                <a:cubicBezTo>
                  <a:pt x="771104" y="250528"/>
                  <a:pt x="772964" y="248791"/>
                  <a:pt x="774949" y="246311"/>
                </a:cubicBezTo>
                <a:cubicBezTo>
                  <a:pt x="784126" y="237133"/>
                  <a:pt x="795041" y="232544"/>
                  <a:pt x="807691" y="232544"/>
                </a:cubicBezTo>
                <a:cubicBezTo>
                  <a:pt x="822574" y="232544"/>
                  <a:pt x="830511" y="241598"/>
                  <a:pt x="831503" y="259705"/>
                </a:cubicBezTo>
                <a:lnTo>
                  <a:pt x="833736" y="265286"/>
                </a:lnTo>
                <a:cubicBezTo>
                  <a:pt x="835720" y="268759"/>
                  <a:pt x="838511" y="275828"/>
                  <a:pt x="842108" y="286494"/>
                </a:cubicBezTo>
                <a:cubicBezTo>
                  <a:pt x="845704" y="297160"/>
                  <a:pt x="847503" y="303734"/>
                  <a:pt x="847503" y="306214"/>
                </a:cubicBezTo>
                <a:cubicBezTo>
                  <a:pt x="847503" y="312911"/>
                  <a:pt x="845394" y="319609"/>
                  <a:pt x="841177" y="326306"/>
                </a:cubicBezTo>
                <a:cubicBezTo>
                  <a:pt x="837705" y="328042"/>
                  <a:pt x="829395" y="337344"/>
                  <a:pt x="816249" y="354211"/>
                </a:cubicBezTo>
                <a:lnTo>
                  <a:pt x="812528" y="356816"/>
                </a:lnTo>
                <a:cubicBezTo>
                  <a:pt x="810543" y="361281"/>
                  <a:pt x="807939" y="365745"/>
                  <a:pt x="804714" y="370210"/>
                </a:cubicBezTo>
                <a:cubicBezTo>
                  <a:pt x="799753" y="371947"/>
                  <a:pt x="797273" y="373807"/>
                  <a:pt x="797273" y="375791"/>
                </a:cubicBezTo>
                <a:lnTo>
                  <a:pt x="797273" y="382489"/>
                </a:lnTo>
                <a:cubicBezTo>
                  <a:pt x="797273" y="382985"/>
                  <a:pt x="796715" y="383977"/>
                  <a:pt x="795599" y="385465"/>
                </a:cubicBezTo>
                <a:cubicBezTo>
                  <a:pt x="794482" y="386953"/>
                  <a:pt x="792932" y="389806"/>
                  <a:pt x="790948" y="394023"/>
                </a:cubicBezTo>
                <a:lnTo>
                  <a:pt x="787971" y="398488"/>
                </a:lnTo>
                <a:cubicBezTo>
                  <a:pt x="786979" y="399480"/>
                  <a:pt x="785987" y="401526"/>
                  <a:pt x="784995" y="404627"/>
                </a:cubicBezTo>
                <a:cubicBezTo>
                  <a:pt x="784002" y="407727"/>
                  <a:pt x="782576" y="410518"/>
                  <a:pt x="780716" y="412998"/>
                </a:cubicBezTo>
                <a:cubicBezTo>
                  <a:pt x="778855" y="415479"/>
                  <a:pt x="777925" y="417463"/>
                  <a:pt x="777925" y="418951"/>
                </a:cubicBezTo>
                <a:cubicBezTo>
                  <a:pt x="777925" y="422672"/>
                  <a:pt x="782762" y="424533"/>
                  <a:pt x="792436" y="424533"/>
                </a:cubicBezTo>
                <a:cubicBezTo>
                  <a:pt x="792932" y="424533"/>
                  <a:pt x="794793" y="423788"/>
                  <a:pt x="798017" y="422300"/>
                </a:cubicBezTo>
                <a:lnTo>
                  <a:pt x="803226" y="423788"/>
                </a:lnTo>
                <a:cubicBezTo>
                  <a:pt x="803722" y="423788"/>
                  <a:pt x="804962" y="422982"/>
                  <a:pt x="806947" y="421370"/>
                </a:cubicBezTo>
                <a:cubicBezTo>
                  <a:pt x="808931" y="419758"/>
                  <a:pt x="811970" y="418455"/>
                  <a:pt x="816062" y="417463"/>
                </a:cubicBezTo>
                <a:cubicBezTo>
                  <a:pt x="820155" y="416471"/>
                  <a:pt x="823752" y="414983"/>
                  <a:pt x="826853" y="412998"/>
                </a:cubicBezTo>
                <a:cubicBezTo>
                  <a:pt x="829953" y="411014"/>
                  <a:pt x="833673" y="409278"/>
                  <a:pt x="838012" y="407789"/>
                </a:cubicBezTo>
                <a:cubicBezTo>
                  <a:pt x="842351" y="406301"/>
                  <a:pt x="846504" y="403883"/>
                  <a:pt x="850473" y="400534"/>
                </a:cubicBezTo>
                <a:cubicBezTo>
                  <a:pt x="854442" y="397185"/>
                  <a:pt x="858349" y="394767"/>
                  <a:pt x="862193" y="393279"/>
                </a:cubicBezTo>
                <a:cubicBezTo>
                  <a:pt x="866038" y="391790"/>
                  <a:pt x="869635" y="389496"/>
                  <a:pt x="872983" y="386395"/>
                </a:cubicBezTo>
                <a:cubicBezTo>
                  <a:pt x="876332" y="383295"/>
                  <a:pt x="880115" y="380380"/>
                  <a:pt x="884332" y="377652"/>
                </a:cubicBezTo>
                <a:cubicBezTo>
                  <a:pt x="888548" y="374923"/>
                  <a:pt x="895246" y="368970"/>
                  <a:pt x="904423" y="359792"/>
                </a:cubicBezTo>
                <a:cubicBezTo>
                  <a:pt x="907398" y="357436"/>
                  <a:pt x="909908" y="355606"/>
                  <a:pt x="911953" y="354304"/>
                </a:cubicBezTo>
                <a:lnTo>
                  <a:pt x="915505" y="352563"/>
                </a:lnTo>
                <a:lnTo>
                  <a:pt x="915730" y="351142"/>
                </a:lnTo>
                <a:cubicBezTo>
                  <a:pt x="916723" y="348723"/>
                  <a:pt x="918213" y="347018"/>
                  <a:pt x="920199" y="346026"/>
                </a:cubicBezTo>
                <a:lnTo>
                  <a:pt x="921700" y="344589"/>
                </a:lnTo>
                <a:lnTo>
                  <a:pt x="923207" y="342119"/>
                </a:lnTo>
                <a:cubicBezTo>
                  <a:pt x="925129" y="338832"/>
                  <a:pt x="927191" y="336367"/>
                  <a:pt x="929393" y="334724"/>
                </a:cubicBezTo>
                <a:lnTo>
                  <a:pt x="934473" y="332941"/>
                </a:lnTo>
                <a:lnTo>
                  <a:pt x="936591" y="331143"/>
                </a:lnTo>
                <a:cubicBezTo>
                  <a:pt x="940317" y="329903"/>
                  <a:pt x="942180" y="328290"/>
                  <a:pt x="942180" y="326306"/>
                </a:cubicBezTo>
                <a:cubicBezTo>
                  <a:pt x="942180" y="324570"/>
                  <a:pt x="945409" y="321097"/>
                  <a:pt x="951866" y="315888"/>
                </a:cubicBezTo>
                <a:cubicBezTo>
                  <a:pt x="958323" y="310679"/>
                  <a:pt x="963041" y="306152"/>
                  <a:pt x="966019" y="302307"/>
                </a:cubicBezTo>
                <a:cubicBezTo>
                  <a:pt x="968997" y="298463"/>
                  <a:pt x="971481" y="296540"/>
                  <a:pt x="973469" y="296540"/>
                </a:cubicBezTo>
                <a:lnTo>
                  <a:pt x="974957" y="295052"/>
                </a:lnTo>
                <a:cubicBezTo>
                  <a:pt x="975453" y="288851"/>
                  <a:pt x="977814" y="285750"/>
                  <a:pt x="982038" y="285750"/>
                </a:cubicBezTo>
                <a:lnTo>
                  <a:pt x="985759" y="283518"/>
                </a:lnTo>
                <a:lnTo>
                  <a:pt x="986509" y="280541"/>
                </a:lnTo>
                <a:lnTo>
                  <a:pt x="988742" y="279053"/>
                </a:lnTo>
                <a:lnTo>
                  <a:pt x="991724" y="279053"/>
                </a:lnTo>
                <a:lnTo>
                  <a:pt x="993584" y="277565"/>
                </a:lnTo>
                <a:cubicBezTo>
                  <a:pt x="994080" y="271364"/>
                  <a:pt x="996998" y="266527"/>
                  <a:pt x="1002337" y="263054"/>
                </a:cubicBezTo>
                <a:cubicBezTo>
                  <a:pt x="1007675" y="259581"/>
                  <a:pt x="1017423" y="249845"/>
                  <a:pt x="1031579" y="233846"/>
                </a:cubicBezTo>
                <a:cubicBezTo>
                  <a:pt x="1045735" y="217847"/>
                  <a:pt x="1053682" y="207615"/>
                  <a:pt x="1055421" y="203151"/>
                </a:cubicBezTo>
                <a:cubicBezTo>
                  <a:pt x="1057159" y="198686"/>
                  <a:pt x="1060325" y="192671"/>
                  <a:pt x="1064920" y="185105"/>
                </a:cubicBezTo>
                <a:cubicBezTo>
                  <a:pt x="1069514" y="177540"/>
                  <a:pt x="1072060" y="170408"/>
                  <a:pt x="1072556" y="163711"/>
                </a:cubicBezTo>
                <a:cubicBezTo>
                  <a:pt x="1072060" y="162719"/>
                  <a:pt x="1071316" y="161727"/>
                  <a:pt x="1070324" y="160735"/>
                </a:cubicBezTo>
                <a:lnTo>
                  <a:pt x="1054325" y="168548"/>
                </a:lnTo>
                <a:cubicBezTo>
                  <a:pt x="1054325" y="167804"/>
                  <a:pt x="1051844" y="166688"/>
                  <a:pt x="1046883" y="165199"/>
                </a:cubicBezTo>
                <a:cubicBezTo>
                  <a:pt x="1043162" y="167432"/>
                  <a:pt x="1040434" y="169664"/>
                  <a:pt x="1038698" y="171897"/>
                </a:cubicBezTo>
                <a:cubicBezTo>
                  <a:pt x="1036961" y="174129"/>
                  <a:pt x="1035597" y="175245"/>
                  <a:pt x="1034605" y="175245"/>
                </a:cubicBezTo>
                <a:lnTo>
                  <a:pt x="1029396" y="174501"/>
                </a:lnTo>
                <a:lnTo>
                  <a:pt x="1013025" y="176362"/>
                </a:lnTo>
                <a:cubicBezTo>
                  <a:pt x="998390" y="177602"/>
                  <a:pt x="987352" y="180578"/>
                  <a:pt x="979911" y="185291"/>
                </a:cubicBezTo>
                <a:lnTo>
                  <a:pt x="964656" y="189756"/>
                </a:lnTo>
                <a:lnTo>
                  <a:pt x="961307" y="189756"/>
                </a:lnTo>
                <a:cubicBezTo>
                  <a:pt x="959323" y="189756"/>
                  <a:pt x="956346" y="190996"/>
                  <a:pt x="952378" y="193477"/>
                </a:cubicBezTo>
                <a:lnTo>
                  <a:pt x="943820" y="192733"/>
                </a:lnTo>
                <a:cubicBezTo>
                  <a:pt x="935882" y="196949"/>
                  <a:pt x="930053" y="199058"/>
                  <a:pt x="926332" y="199058"/>
                </a:cubicBezTo>
                <a:cubicBezTo>
                  <a:pt x="925836" y="199058"/>
                  <a:pt x="924348" y="198810"/>
                  <a:pt x="921868" y="198314"/>
                </a:cubicBezTo>
                <a:lnTo>
                  <a:pt x="883917" y="208732"/>
                </a:lnTo>
                <a:cubicBezTo>
                  <a:pt x="880940" y="209724"/>
                  <a:pt x="874243" y="214809"/>
                  <a:pt x="863825" y="223987"/>
                </a:cubicBezTo>
                <a:lnTo>
                  <a:pt x="860848" y="224731"/>
                </a:lnTo>
                <a:cubicBezTo>
                  <a:pt x="858368" y="224731"/>
                  <a:pt x="855453" y="221940"/>
                  <a:pt x="852104" y="216359"/>
                </a:cubicBezTo>
                <a:cubicBezTo>
                  <a:pt x="848756" y="210778"/>
                  <a:pt x="847081" y="205755"/>
                  <a:pt x="847081" y="201290"/>
                </a:cubicBezTo>
                <a:cubicBezTo>
                  <a:pt x="847081" y="176734"/>
                  <a:pt x="868165" y="162471"/>
                  <a:pt x="910333" y="158502"/>
                </a:cubicBezTo>
                <a:lnTo>
                  <a:pt x="925588" y="152549"/>
                </a:lnTo>
                <a:lnTo>
                  <a:pt x="926332" y="152549"/>
                </a:lnTo>
                <a:lnTo>
                  <a:pt x="930425" y="154037"/>
                </a:lnTo>
                <a:lnTo>
                  <a:pt x="931913" y="154037"/>
                </a:lnTo>
                <a:cubicBezTo>
                  <a:pt x="933402" y="154037"/>
                  <a:pt x="935758" y="153107"/>
                  <a:pt x="938983" y="151247"/>
                </a:cubicBezTo>
                <a:cubicBezTo>
                  <a:pt x="942207" y="149386"/>
                  <a:pt x="949401" y="147092"/>
                  <a:pt x="960563" y="144364"/>
                </a:cubicBezTo>
                <a:lnTo>
                  <a:pt x="975818" y="140271"/>
                </a:lnTo>
                <a:lnTo>
                  <a:pt x="980655" y="141015"/>
                </a:lnTo>
                <a:cubicBezTo>
                  <a:pt x="983135" y="141015"/>
                  <a:pt x="985926" y="140023"/>
                  <a:pt x="989026" y="138038"/>
                </a:cubicBezTo>
                <a:cubicBezTo>
                  <a:pt x="992127" y="136054"/>
                  <a:pt x="996840" y="134628"/>
                  <a:pt x="1003165" y="133760"/>
                </a:cubicBezTo>
                <a:cubicBezTo>
                  <a:pt x="1009490" y="132891"/>
                  <a:pt x="1013893" y="131961"/>
                  <a:pt x="1016374" y="130969"/>
                </a:cubicBezTo>
                <a:lnTo>
                  <a:pt x="1022327" y="129481"/>
                </a:lnTo>
                <a:cubicBezTo>
                  <a:pt x="1023319" y="129481"/>
                  <a:pt x="1025365" y="128613"/>
                  <a:pt x="1028466" y="126876"/>
                </a:cubicBezTo>
                <a:cubicBezTo>
                  <a:pt x="1031566" y="125140"/>
                  <a:pt x="1035597" y="124272"/>
                  <a:pt x="1040558" y="124272"/>
                </a:cubicBezTo>
                <a:cubicBezTo>
                  <a:pt x="1041302" y="124272"/>
                  <a:pt x="1043162" y="124768"/>
                  <a:pt x="1046139" y="125760"/>
                </a:cubicBezTo>
                <a:lnTo>
                  <a:pt x="1051348" y="124272"/>
                </a:lnTo>
                <a:lnTo>
                  <a:pt x="1055069" y="120551"/>
                </a:lnTo>
                <a:lnTo>
                  <a:pt x="1055813" y="120551"/>
                </a:lnTo>
                <a:lnTo>
                  <a:pt x="1059162" y="122039"/>
                </a:lnTo>
                <a:lnTo>
                  <a:pt x="1059906" y="122039"/>
                </a:lnTo>
                <a:cubicBezTo>
                  <a:pt x="1065859" y="122039"/>
                  <a:pt x="1071147" y="120861"/>
                  <a:pt x="1075771" y="118505"/>
                </a:cubicBezTo>
                <a:cubicBezTo>
                  <a:pt x="1080395" y="116148"/>
                  <a:pt x="1084274" y="114474"/>
                  <a:pt x="1087407" y="113482"/>
                </a:cubicBezTo>
                <a:cubicBezTo>
                  <a:pt x="1090540" y="112490"/>
                  <a:pt x="1092483" y="111745"/>
                  <a:pt x="1093235" y="111249"/>
                </a:cubicBezTo>
                <a:cubicBezTo>
                  <a:pt x="1093987" y="110753"/>
                  <a:pt x="1094613" y="110505"/>
                  <a:pt x="1095113" y="110505"/>
                </a:cubicBezTo>
                <a:lnTo>
                  <a:pt x="1101130" y="111249"/>
                </a:lnTo>
                <a:cubicBezTo>
                  <a:pt x="1103114" y="111249"/>
                  <a:pt x="1105779" y="107715"/>
                  <a:pt x="1109124" y="100645"/>
                </a:cubicBezTo>
                <a:cubicBezTo>
                  <a:pt x="1112468" y="93576"/>
                  <a:pt x="1116248" y="88429"/>
                  <a:pt x="1120463" y="85204"/>
                </a:cubicBezTo>
                <a:cubicBezTo>
                  <a:pt x="1124678" y="81980"/>
                  <a:pt x="1128892" y="75903"/>
                  <a:pt x="1133105" y="66973"/>
                </a:cubicBezTo>
                <a:cubicBezTo>
                  <a:pt x="1134097" y="65733"/>
                  <a:pt x="1135213" y="63810"/>
                  <a:pt x="1136454" y="61206"/>
                </a:cubicBezTo>
                <a:cubicBezTo>
                  <a:pt x="1137694" y="58601"/>
                  <a:pt x="1138686" y="57299"/>
                  <a:pt x="1139430" y="57299"/>
                </a:cubicBezTo>
                <a:cubicBezTo>
                  <a:pt x="1143147" y="57299"/>
                  <a:pt x="1146121" y="54943"/>
                  <a:pt x="1148354" y="50230"/>
                </a:cubicBezTo>
                <a:cubicBezTo>
                  <a:pt x="1155788" y="41548"/>
                  <a:pt x="1161859" y="37207"/>
                  <a:pt x="1166568" y="37207"/>
                </a:cubicBezTo>
                <a:close/>
                <a:moveTo>
                  <a:pt x="337659" y="0"/>
                </a:moveTo>
                <a:lnTo>
                  <a:pt x="339147" y="0"/>
                </a:lnTo>
                <a:cubicBezTo>
                  <a:pt x="342372" y="1985"/>
                  <a:pt x="347023" y="3101"/>
                  <a:pt x="353100" y="3349"/>
                </a:cubicBezTo>
                <a:cubicBezTo>
                  <a:pt x="359177" y="3597"/>
                  <a:pt x="363208" y="7814"/>
                  <a:pt x="365192" y="15999"/>
                </a:cubicBezTo>
                <a:lnTo>
                  <a:pt x="369657" y="25301"/>
                </a:lnTo>
                <a:cubicBezTo>
                  <a:pt x="371145" y="28278"/>
                  <a:pt x="371890" y="30758"/>
                  <a:pt x="371890" y="32742"/>
                </a:cubicBezTo>
                <a:cubicBezTo>
                  <a:pt x="371890" y="37455"/>
                  <a:pt x="372572" y="40804"/>
                  <a:pt x="373936" y="42788"/>
                </a:cubicBezTo>
                <a:cubicBezTo>
                  <a:pt x="375300" y="44773"/>
                  <a:pt x="375982" y="46261"/>
                  <a:pt x="375982" y="47253"/>
                </a:cubicBezTo>
                <a:cubicBezTo>
                  <a:pt x="375982" y="48741"/>
                  <a:pt x="375300" y="50788"/>
                  <a:pt x="373936" y="53392"/>
                </a:cubicBezTo>
                <a:cubicBezTo>
                  <a:pt x="372572" y="55997"/>
                  <a:pt x="371890" y="59283"/>
                  <a:pt x="371890" y="63252"/>
                </a:cubicBezTo>
                <a:cubicBezTo>
                  <a:pt x="371890" y="64740"/>
                  <a:pt x="370897" y="67345"/>
                  <a:pt x="368913" y="71066"/>
                </a:cubicBezTo>
                <a:lnTo>
                  <a:pt x="365937" y="77763"/>
                </a:lnTo>
                <a:cubicBezTo>
                  <a:pt x="359239" y="100583"/>
                  <a:pt x="352914" y="111993"/>
                  <a:pt x="346961" y="111993"/>
                </a:cubicBezTo>
                <a:cubicBezTo>
                  <a:pt x="332574" y="111993"/>
                  <a:pt x="325381" y="107405"/>
                  <a:pt x="325381" y="98227"/>
                </a:cubicBezTo>
                <a:cubicBezTo>
                  <a:pt x="325381" y="88801"/>
                  <a:pt x="332574" y="77887"/>
                  <a:pt x="346961" y="65485"/>
                </a:cubicBezTo>
                <a:cubicBezTo>
                  <a:pt x="348449" y="64492"/>
                  <a:pt x="350682" y="61206"/>
                  <a:pt x="353658" y="55625"/>
                </a:cubicBezTo>
                <a:cubicBezTo>
                  <a:pt x="356635" y="50044"/>
                  <a:pt x="358123" y="46509"/>
                  <a:pt x="358123" y="45021"/>
                </a:cubicBezTo>
                <a:cubicBezTo>
                  <a:pt x="358123" y="40308"/>
                  <a:pt x="355891" y="37951"/>
                  <a:pt x="351426" y="37951"/>
                </a:cubicBezTo>
                <a:cubicBezTo>
                  <a:pt x="347457" y="37951"/>
                  <a:pt x="343922" y="39006"/>
                  <a:pt x="340822" y="41114"/>
                </a:cubicBezTo>
                <a:cubicBezTo>
                  <a:pt x="337721" y="43222"/>
                  <a:pt x="334000" y="44525"/>
                  <a:pt x="329660" y="45021"/>
                </a:cubicBezTo>
                <a:cubicBezTo>
                  <a:pt x="325319" y="45517"/>
                  <a:pt x="322404" y="46261"/>
                  <a:pt x="320916" y="47253"/>
                </a:cubicBezTo>
                <a:lnTo>
                  <a:pt x="314963" y="50230"/>
                </a:lnTo>
                <a:cubicBezTo>
                  <a:pt x="310746" y="52214"/>
                  <a:pt x="303305" y="56803"/>
                  <a:pt x="292639" y="63996"/>
                </a:cubicBezTo>
                <a:lnTo>
                  <a:pt x="192168" y="143991"/>
                </a:lnTo>
                <a:lnTo>
                  <a:pt x="190680" y="149945"/>
                </a:lnTo>
                <a:cubicBezTo>
                  <a:pt x="190184" y="150689"/>
                  <a:pt x="188137" y="152177"/>
                  <a:pt x="184541" y="154409"/>
                </a:cubicBezTo>
                <a:cubicBezTo>
                  <a:pt x="180944" y="156642"/>
                  <a:pt x="178401" y="160239"/>
                  <a:pt x="176913" y="165199"/>
                </a:cubicBezTo>
                <a:cubicBezTo>
                  <a:pt x="171700" y="174377"/>
                  <a:pt x="166365" y="181074"/>
                  <a:pt x="160908" y="185291"/>
                </a:cubicBezTo>
                <a:lnTo>
                  <a:pt x="147886" y="202779"/>
                </a:lnTo>
                <a:lnTo>
                  <a:pt x="144909" y="209476"/>
                </a:lnTo>
                <a:cubicBezTo>
                  <a:pt x="141437" y="210964"/>
                  <a:pt x="132505" y="221382"/>
                  <a:pt x="118114" y="240730"/>
                </a:cubicBezTo>
                <a:cubicBezTo>
                  <a:pt x="112905" y="246931"/>
                  <a:pt x="108689" y="250776"/>
                  <a:pt x="105464" y="252264"/>
                </a:cubicBezTo>
                <a:cubicBezTo>
                  <a:pt x="104968" y="252264"/>
                  <a:pt x="104720" y="252512"/>
                  <a:pt x="104720" y="253008"/>
                </a:cubicBezTo>
                <a:lnTo>
                  <a:pt x="106208" y="258961"/>
                </a:lnTo>
                <a:lnTo>
                  <a:pt x="106208" y="260449"/>
                </a:lnTo>
                <a:cubicBezTo>
                  <a:pt x="106208" y="263178"/>
                  <a:pt x="98023" y="276200"/>
                  <a:pt x="81652" y="299517"/>
                </a:cubicBezTo>
                <a:lnTo>
                  <a:pt x="80907" y="301005"/>
                </a:lnTo>
                <a:cubicBezTo>
                  <a:pt x="79419" y="310431"/>
                  <a:pt x="77124" y="317624"/>
                  <a:pt x="74021" y="322585"/>
                </a:cubicBezTo>
                <a:cubicBezTo>
                  <a:pt x="70919" y="327546"/>
                  <a:pt x="68995" y="331515"/>
                  <a:pt x="68251" y="334491"/>
                </a:cubicBezTo>
                <a:cubicBezTo>
                  <a:pt x="67507" y="337468"/>
                  <a:pt x="66143" y="340383"/>
                  <a:pt x="64158" y="343235"/>
                </a:cubicBezTo>
                <a:cubicBezTo>
                  <a:pt x="62174" y="346088"/>
                  <a:pt x="60376" y="349808"/>
                  <a:pt x="58763" y="354397"/>
                </a:cubicBezTo>
                <a:cubicBezTo>
                  <a:pt x="57151" y="358986"/>
                  <a:pt x="55601" y="362397"/>
                  <a:pt x="54113" y="364629"/>
                </a:cubicBezTo>
                <a:cubicBezTo>
                  <a:pt x="52624" y="366862"/>
                  <a:pt x="51756" y="369156"/>
                  <a:pt x="51508" y="371512"/>
                </a:cubicBezTo>
                <a:cubicBezTo>
                  <a:pt x="51260" y="373869"/>
                  <a:pt x="49648" y="377528"/>
                  <a:pt x="46671" y="382489"/>
                </a:cubicBezTo>
                <a:cubicBezTo>
                  <a:pt x="48159" y="387201"/>
                  <a:pt x="48904" y="389806"/>
                  <a:pt x="48904" y="390302"/>
                </a:cubicBezTo>
                <a:cubicBezTo>
                  <a:pt x="48904" y="391294"/>
                  <a:pt x="46919" y="399852"/>
                  <a:pt x="42950" y="415975"/>
                </a:cubicBezTo>
                <a:lnTo>
                  <a:pt x="42950" y="417463"/>
                </a:lnTo>
                <a:cubicBezTo>
                  <a:pt x="42950" y="420192"/>
                  <a:pt x="43943" y="423292"/>
                  <a:pt x="45927" y="426765"/>
                </a:cubicBezTo>
                <a:cubicBezTo>
                  <a:pt x="47911" y="430238"/>
                  <a:pt x="49648" y="431974"/>
                  <a:pt x="51136" y="431974"/>
                </a:cubicBezTo>
                <a:cubicBezTo>
                  <a:pt x="53120" y="431974"/>
                  <a:pt x="59567" y="428749"/>
                  <a:pt x="70475" y="422300"/>
                </a:cubicBezTo>
                <a:cubicBezTo>
                  <a:pt x="81383" y="415851"/>
                  <a:pt x="89192" y="409402"/>
                  <a:pt x="93901" y="402952"/>
                </a:cubicBezTo>
                <a:lnTo>
                  <a:pt x="102830" y="398488"/>
                </a:lnTo>
                <a:lnTo>
                  <a:pt x="108406" y="393279"/>
                </a:lnTo>
                <a:cubicBezTo>
                  <a:pt x="113363" y="392782"/>
                  <a:pt x="116585" y="392286"/>
                  <a:pt x="118074" y="391790"/>
                </a:cubicBezTo>
                <a:cubicBezTo>
                  <a:pt x="122539" y="381124"/>
                  <a:pt x="126381" y="375047"/>
                  <a:pt x="129602" y="373559"/>
                </a:cubicBezTo>
                <a:lnTo>
                  <a:pt x="136671" y="373559"/>
                </a:lnTo>
                <a:cubicBezTo>
                  <a:pt x="139148" y="371326"/>
                  <a:pt x="140386" y="367978"/>
                  <a:pt x="140386" y="363513"/>
                </a:cubicBezTo>
                <a:cubicBezTo>
                  <a:pt x="140386" y="362025"/>
                  <a:pt x="143920" y="357560"/>
                  <a:pt x="150987" y="350118"/>
                </a:cubicBezTo>
                <a:cubicBezTo>
                  <a:pt x="158055" y="342677"/>
                  <a:pt x="163386" y="336848"/>
                  <a:pt x="166981" y="332631"/>
                </a:cubicBezTo>
                <a:cubicBezTo>
                  <a:pt x="170575" y="328414"/>
                  <a:pt x="172869" y="326058"/>
                  <a:pt x="173861" y="325562"/>
                </a:cubicBezTo>
                <a:cubicBezTo>
                  <a:pt x="175345" y="321841"/>
                  <a:pt x="178939" y="317314"/>
                  <a:pt x="184642" y="311981"/>
                </a:cubicBezTo>
                <a:cubicBezTo>
                  <a:pt x="190345" y="306648"/>
                  <a:pt x="194127" y="301687"/>
                  <a:pt x="195988" y="297098"/>
                </a:cubicBezTo>
                <a:cubicBezTo>
                  <a:pt x="197848" y="292510"/>
                  <a:pt x="200637" y="290215"/>
                  <a:pt x="204353" y="290215"/>
                </a:cubicBezTo>
                <a:cubicBezTo>
                  <a:pt x="207826" y="290215"/>
                  <a:pt x="209562" y="289471"/>
                  <a:pt x="209562" y="287983"/>
                </a:cubicBezTo>
                <a:cubicBezTo>
                  <a:pt x="209562" y="286990"/>
                  <a:pt x="210306" y="285006"/>
                  <a:pt x="211795" y="282030"/>
                </a:cubicBezTo>
                <a:lnTo>
                  <a:pt x="212533" y="279053"/>
                </a:lnTo>
                <a:cubicBezTo>
                  <a:pt x="216998" y="272604"/>
                  <a:pt x="220843" y="268263"/>
                  <a:pt x="224067" y="266031"/>
                </a:cubicBezTo>
                <a:lnTo>
                  <a:pt x="227038" y="262310"/>
                </a:lnTo>
                <a:cubicBezTo>
                  <a:pt x="229022" y="258093"/>
                  <a:pt x="230883" y="255489"/>
                  <a:pt x="232619" y="254496"/>
                </a:cubicBezTo>
                <a:lnTo>
                  <a:pt x="237078" y="250032"/>
                </a:lnTo>
                <a:cubicBezTo>
                  <a:pt x="237574" y="246807"/>
                  <a:pt x="239186" y="243954"/>
                  <a:pt x="241915" y="241474"/>
                </a:cubicBezTo>
                <a:cubicBezTo>
                  <a:pt x="244643" y="238993"/>
                  <a:pt x="247681" y="234715"/>
                  <a:pt x="251028" y="228637"/>
                </a:cubicBezTo>
                <a:cubicBezTo>
                  <a:pt x="254375" y="222560"/>
                  <a:pt x="258030" y="217413"/>
                  <a:pt x="261995" y="213197"/>
                </a:cubicBezTo>
                <a:cubicBezTo>
                  <a:pt x="267948" y="209476"/>
                  <a:pt x="272722" y="202593"/>
                  <a:pt x="276317" y="192547"/>
                </a:cubicBezTo>
                <a:cubicBezTo>
                  <a:pt x="279912" y="182501"/>
                  <a:pt x="284808" y="175245"/>
                  <a:pt x="291005" y="170781"/>
                </a:cubicBezTo>
                <a:lnTo>
                  <a:pt x="300179" y="155526"/>
                </a:lnTo>
                <a:cubicBezTo>
                  <a:pt x="304644" y="149821"/>
                  <a:pt x="309977" y="146968"/>
                  <a:pt x="316178" y="146968"/>
                </a:cubicBezTo>
                <a:cubicBezTo>
                  <a:pt x="321387" y="146968"/>
                  <a:pt x="328022" y="152363"/>
                  <a:pt x="336084" y="163153"/>
                </a:cubicBezTo>
                <a:cubicBezTo>
                  <a:pt x="344145" y="173943"/>
                  <a:pt x="348176" y="184299"/>
                  <a:pt x="348176" y="194221"/>
                </a:cubicBezTo>
                <a:lnTo>
                  <a:pt x="344827" y="209104"/>
                </a:lnTo>
                <a:cubicBezTo>
                  <a:pt x="342843" y="221506"/>
                  <a:pt x="339990" y="230250"/>
                  <a:pt x="336270" y="235335"/>
                </a:cubicBezTo>
                <a:cubicBezTo>
                  <a:pt x="332549" y="240420"/>
                  <a:pt x="330379" y="244823"/>
                  <a:pt x="329758" y="248543"/>
                </a:cubicBezTo>
                <a:cubicBezTo>
                  <a:pt x="329138" y="252264"/>
                  <a:pt x="327092" y="256357"/>
                  <a:pt x="323619" y="260822"/>
                </a:cubicBezTo>
                <a:cubicBezTo>
                  <a:pt x="320147" y="265286"/>
                  <a:pt x="317170" y="272356"/>
                  <a:pt x="314690" y="282030"/>
                </a:cubicBezTo>
                <a:lnTo>
                  <a:pt x="303900" y="302493"/>
                </a:lnTo>
                <a:lnTo>
                  <a:pt x="300923" y="311051"/>
                </a:lnTo>
                <a:cubicBezTo>
                  <a:pt x="298195" y="320477"/>
                  <a:pt x="296706" y="326058"/>
                  <a:pt x="296458" y="327794"/>
                </a:cubicBezTo>
                <a:cubicBezTo>
                  <a:pt x="296210" y="328786"/>
                  <a:pt x="295776" y="329841"/>
                  <a:pt x="295156" y="330957"/>
                </a:cubicBezTo>
                <a:cubicBezTo>
                  <a:pt x="294536" y="332073"/>
                  <a:pt x="293854" y="333065"/>
                  <a:pt x="293110" y="333933"/>
                </a:cubicBezTo>
                <a:cubicBezTo>
                  <a:pt x="292365" y="334802"/>
                  <a:pt x="291621" y="336166"/>
                  <a:pt x="290877" y="338026"/>
                </a:cubicBezTo>
                <a:cubicBezTo>
                  <a:pt x="290133" y="339886"/>
                  <a:pt x="289699" y="340817"/>
                  <a:pt x="289575" y="340817"/>
                </a:cubicBezTo>
                <a:cubicBezTo>
                  <a:pt x="289451" y="340817"/>
                  <a:pt x="289389" y="340693"/>
                  <a:pt x="289389" y="340445"/>
                </a:cubicBezTo>
                <a:cubicBezTo>
                  <a:pt x="286412" y="346150"/>
                  <a:pt x="284924" y="349498"/>
                  <a:pt x="284924" y="350490"/>
                </a:cubicBezTo>
                <a:cubicBezTo>
                  <a:pt x="284924" y="352971"/>
                  <a:pt x="285668" y="354211"/>
                  <a:pt x="287156" y="354211"/>
                </a:cubicBezTo>
                <a:cubicBezTo>
                  <a:pt x="289141" y="354211"/>
                  <a:pt x="291435" y="352723"/>
                  <a:pt x="294040" y="349746"/>
                </a:cubicBezTo>
                <a:cubicBezTo>
                  <a:pt x="296644" y="346770"/>
                  <a:pt x="299189" y="344661"/>
                  <a:pt x="301673" y="343421"/>
                </a:cubicBezTo>
                <a:cubicBezTo>
                  <a:pt x="304157" y="342181"/>
                  <a:pt x="305773" y="340507"/>
                  <a:pt x="306519" y="338398"/>
                </a:cubicBezTo>
                <a:cubicBezTo>
                  <a:pt x="307265" y="336290"/>
                  <a:pt x="309687" y="333995"/>
                  <a:pt x="313786" y="331515"/>
                </a:cubicBezTo>
                <a:cubicBezTo>
                  <a:pt x="317884" y="329034"/>
                  <a:pt x="320430" y="327794"/>
                  <a:pt x="321422" y="327794"/>
                </a:cubicBezTo>
                <a:lnTo>
                  <a:pt x="324404" y="327794"/>
                </a:lnTo>
                <a:cubicBezTo>
                  <a:pt x="332105" y="322833"/>
                  <a:pt x="336452" y="319361"/>
                  <a:pt x="337444" y="317376"/>
                </a:cubicBezTo>
                <a:cubicBezTo>
                  <a:pt x="338192" y="316384"/>
                  <a:pt x="342169" y="314152"/>
                  <a:pt x="349374" y="310679"/>
                </a:cubicBezTo>
                <a:lnTo>
                  <a:pt x="360547" y="305470"/>
                </a:lnTo>
                <a:cubicBezTo>
                  <a:pt x="365764" y="303734"/>
                  <a:pt x="372099" y="299145"/>
                  <a:pt x="379552" y="291703"/>
                </a:cubicBezTo>
                <a:lnTo>
                  <a:pt x="384023" y="292448"/>
                </a:lnTo>
                <a:cubicBezTo>
                  <a:pt x="388247" y="290463"/>
                  <a:pt x="390856" y="289471"/>
                  <a:pt x="391848" y="289471"/>
                </a:cubicBezTo>
                <a:cubicBezTo>
                  <a:pt x="393340" y="289471"/>
                  <a:pt x="394086" y="292075"/>
                  <a:pt x="394086" y="297284"/>
                </a:cubicBezTo>
                <a:cubicBezTo>
                  <a:pt x="394086" y="300261"/>
                  <a:pt x="392414" y="302617"/>
                  <a:pt x="389069" y="304354"/>
                </a:cubicBezTo>
                <a:cubicBezTo>
                  <a:pt x="385724" y="306090"/>
                  <a:pt x="383804" y="307454"/>
                  <a:pt x="383308" y="308447"/>
                </a:cubicBezTo>
                <a:lnTo>
                  <a:pt x="384052" y="311051"/>
                </a:lnTo>
                <a:lnTo>
                  <a:pt x="384052" y="312539"/>
                </a:lnTo>
                <a:cubicBezTo>
                  <a:pt x="384052" y="316260"/>
                  <a:pt x="382192" y="320911"/>
                  <a:pt x="378474" y="326492"/>
                </a:cubicBezTo>
                <a:cubicBezTo>
                  <a:pt x="374755" y="332073"/>
                  <a:pt x="370666" y="335298"/>
                  <a:pt x="366207" y="336166"/>
                </a:cubicBezTo>
                <a:cubicBezTo>
                  <a:pt x="361748" y="337034"/>
                  <a:pt x="358650" y="339266"/>
                  <a:pt x="356914" y="342863"/>
                </a:cubicBezTo>
                <a:cubicBezTo>
                  <a:pt x="355177" y="346460"/>
                  <a:pt x="353815" y="348506"/>
                  <a:pt x="352827" y="349002"/>
                </a:cubicBezTo>
                <a:cubicBezTo>
                  <a:pt x="352331" y="348506"/>
                  <a:pt x="350594" y="347762"/>
                  <a:pt x="347618" y="346770"/>
                </a:cubicBezTo>
                <a:lnTo>
                  <a:pt x="346135" y="346770"/>
                </a:lnTo>
                <a:cubicBezTo>
                  <a:pt x="344151" y="346770"/>
                  <a:pt x="341858" y="348134"/>
                  <a:pt x="339255" y="350863"/>
                </a:cubicBezTo>
                <a:cubicBezTo>
                  <a:pt x="336652" y="353591"/>
                  <a:pt x="332006" y="357064"/>
                  <a:pt x="325317" y="361281"/>
                </a:cubicBezTo>
                <a:lnTo>
                  <a:pt x="319370" y="366490"/>
                </a:lnTo>
                <a:cubicBezTo>
                  <a:pt x="317881" y="368474"/>
                  <a:pt x="316147" y="369466"/>
                  <a:pt x="314166" y="369466"/>
                </a:cubicBezTo>
                <a:cubicBezTo>
                  <a:pt x="299295" y="379636"/>
                  <a:pt x="291860" y="384969"/>
                  <a:pt x="291860" y="385465"/>
                </a:cubicBezTo>
                <a:cubicBezTo>
                  <a:pt x="278973" y="390674"/>
                  <a:pt x="270671" y="396751"/>
                  <a:pt x="266954" y="403697"/>
                </a:cubicBezTo>
                <a:lnTo>
                  <a:pt x="259891" y="415231"/>
                </a:lnTo>
                <a:cubicBezTo>
                  <a:pt x="258158" y="418703"/>
                  <a:pt x="256424" y="421556"/>
                  <a:pt x="254687" y="423788"/>
                </a:cubicBezTo>
                <a:lnTo>
                  <a:pt x="248740" y="446485"/>
                </a:lnTo>
                <a:cubicBezTo>
                  <a:pt x="246760" y="450701"/>
                  <a:pt x="244157" y="454546"/>
                  <a:pt x="240932" y="458019"/>
                </a:cubicBezTo>
                <a:lnTo>
                  <a:pt x="240932" y="458763"/>
                </a:lnTo>
                <a:lnTo>
                  <a:pt x="242421" y="466949"/>
                </a:lnTo>
                <a:cubicBezTo>
                  <a:pt x="241925" y="468189"/>
                  <a:pt x="240004" y="470855"/>
                  <a:pt x="236659" y="474948"/>
                </a:cubicBezTo>
                <a:cubicBezTo>
                  <a:pt x="233315" y="479041"/>
                  <a:pt x="229908" y="487412"/>
                  <a:pt x="226439" y="500063"/>
                </a:cubicBezTo>
                <a:lnTo>
                  <a:pt x="219748" y="522759"/>
                </a:lnTo>
                <a:lnTo>
                  <a:pt x="216027" y="528712"/>
                </a:lnTo>
                <a:cubicBezTo>
                  <a:pt x="211322" y="534417"/>
                  <a:pt x="208969" y="537766"/>
                  <a:pt x="208969" y="538758"/>
                </a:cubicBezTo>
                <a:cubicBezTo>
                  <a:pt x="208969" y="545703"/>
                  <a:pt x="205623" y="552029"/>
                  <a:pt x="198929" y="557734"/>
                </a:cubicBezTo>
                <a:cubicBezTo>
                  <a:pt x="198433" y="559222"/>
                  <a:pt x="196203" y="564555"/>
                  <a:pt x="192238" y="573733"/>
                </a:cubicBezTo>
                <a:lnTo>
                  <a:pt x="187779" y="588988"/>
                </a:lnTo>
                <a:lnTo>
                  <a:pt x="180686" y="597545"/>
                </a:lnTo>
                <a:lnTo>
                  <a:pt x="179192" y="603498"/>
                </a:lnTo>
                <a:cubicBezTo>
                  <a:pt x="177696" y="605483"/>
                  <a:pt x="175579" y="608273"/>
                  <a:pt x="172841" y="611870"/>
                </a:cubicBezTo>
                <a:cubicBezTo>
                  <a:pt x="170103" y="615467"/>
                  <a:pt x="167800" y="620179"/>
                  <a:pt x="165934" y="626009"/>
                </a:cubicBezTo>
                <a:cubicBezTo>
                  <a:pt x="164068" y="631838"/>
                  <a:pt x="160708" y="637047"/>
                  <a:pt x="155853" y="641635"/>
                </a:cubicBezTo>
                <a:cubicBezTo>
                  <a:pt x="150999" y="646224"/>
                  <a:pt x="148572" y="649759"/>
                  <a:pt x="148572" y="652239"/>
                </a:cubicBezTo>
                <a:cubicBezTo>
                  <a:pt x="148572" y="653480"/>
                  <a:pt x="144402" y="659557"/>
                  <a:pt x="136061" y="670471"/>
                </a:cubicBezTo>
                <a:cubicBezTo>
                  <a:pt x="127720" y="681385"/>
                  <a:pt x="123053" y="688826"/>
                  <a:pt x="122059" y="692795"/>
                </a:cubicBezTo>
                <a:cubicBezTo>
                  <a:pt x="121065" y="696764"/>
                  <a:pt x="117954" y="698996"/>
                  <a:pt x="112725" y="699492"/>
                </a:cubicBezTo>
                <a:cubicBezTo>
                  <a:pt x="112225" y="699989"/>
                  <a:pt x="111602" y="702159"/>
                  <a:pt x="110856" y="706004"/>
                </a:cubicBezTo>
                <a:cubicBezTo>
                  <a:pt x="110110" y="709848"/>
                  <a:pt x="108181" y="712143"/>
                  <a:pt x="105069" y="712887"/>
                </a:cubicBezTo>
                <a:cubicBezTo>
                  <a:pt x="101956" y="713631"/>
                  <a:pt x="99529" y="715802"/>
                  <a:pt x="97787" y="719398"/>
                </a:cubicBezTo>
                <a:cubicBezTo>
                  <a:pt x="96045" y="722995"/>
                  <a:pt x="93058" y="724793"/>
                  <a:pt x="88826" y="724793"/>
                </a:cubicBezTo>
                <a:cubicBezTo>
                  <a:pt x="83845" y="724793"/>
                  <a:pt x="80733" y="725909"/>
                  <a:pt x="79489" y="728142"/>
                </a:cubicBezTo>
                <a:cubicBezTo>
                  <a:pt x="78245" y="730374"/>
                  <a:pt x="76627" y="731490"/>
                  <a:pt x="74635" y="731490"/>
                </a:cubicBezTo>
                <a:cubicBezTo>
                  <a:pt x="59201" y="731490"/>
                  <a:pt x="49748" y="724421"/>
                  <a:pt x="46276" y="710282"/>
                </a:cubicBezTo>
                <a:cubicBezTo>
                  <a:pt x="45780" y="707802"/>
                  <a:pt x="44601" y="705508"/>
                  <a:pt x="42741" y="703399"/>
                </a:cubicBezTo>
                <a:cubicBezTo>
                  <a:pt x="40881" y="701291"/>
                  <a:pt x="39827" y="698872"/>
                  <a:pt x="39578" y="696144"/>
                </a:cubicBezTo>
                <a:cubicBezTo>
                  <a:pt x="39330" y="693415"/>
                  <a:pt x="37966" y="689447"/>
                  <a:pt x="35486" y="684238"/>
                </a:cubicBezTo>
                <a:lnTo>
                  <a:pt x="35486" y="683493"/>
                </a:lnTo>
                <a:lnTo>
                  <a:pt x="36974" y="679029"/>
                </a:lnTo>
                <a:cubicBezTo>
                  <a:pt x="37470" y="679029"/>
                  <a:pt x="37718" y="678533"/>
                  <a:pt x="37718" y="677540"/>
                </a:cubicBezTo>
                <a:lnTo>
                  <a:pt x="35486" y="669727"/>
                </a:lnTo>
                <a:cubicBezTo>
                  <a:pt x="37966" y="662782"/>
                  <a:pt x="39206" y="658193"/>
                  <a:pt x="39206" y="655960"/>
                </a:cubicBezTo>
                <a:lnTo>
                  <a:pt x="38462" y="647031"/>
                </a:lnTo>
                <a:cubicBezTo>
                  <a:pt x="37718" y="641574"/>
                  <a:pt x="42059" y="629295"/>
                  <a:pt x="51485" y="610196"/>
                </a:cubicBezTo>
                <a:cubicBezTo>
                  <a:pt x="57690" y="601266"/>
                  <a:pt x="63275" y="587871"/>
                  <a:pt x="68240" y="570012"/>
                </a:cubicBezTo>
                <a:cubicBezTo>
                  <a:pt x="70228" y="567035"/>
                  <a:pt x="72338" y="564431"/>
                  <a:pt x="74571" y="562198"/>
                </a:cubicBezTo>
                <a:lnTo>
                  <a:pt x="82018" y="548804"/>
                </a:lnTo>
                <a:lnTo>
                  <a:pt x="84994" y="545455"/>
                </a:lnTo>
                <a:cubicBezTo>
                  <a:pt x="84498" y="544463"/>
                  <a:pt x="84250" y="543223"/>
                  <a:pt x="84250" y="541735"/>
                </a:cubicBezTo>
                <a:cubicBezTo>
                  <a:pt x="84250" y="538758"/>
                  <a:pt x="86671" y="535720"/>
                  <a:pt x="91511" y="532619"/>
                </a:cubicBezTo>
                <a:cubicBezTo>
                  <a:pt x="96352" y="529518"/>
                  <a:pt x="99269" y="526976"/>
                  <a:pt x="100261" y="524991"/>
                </a:cubicBezTo>
                <a:lnTo>
                  <a:pt x="105104" y="519038"/>
                </a:lnTo>
                <a:lnTo>
                  <a:pt x="109574" y="511225"/>
                </a:lnTo>
                <a:cubicBezTo>
                  <a:pt x="110566" y="504280"/>
                  <a:pt x="113545" y="500807"/>
                  <a:pt x="118510" y="500807"/>
                </a:cubicBezTo>
                <a:cubicBezTo>
                  <a:pt x="119006" y="500807"/>
                  <a:pt x="119874" y="501055"/>
                  <a:pt x="121114" y="501551"/>
                </a:cubicBezTo>
                <a:cubicBezTo>
                  <a:pt x="122606" y="499319"/>
                  <a:pt x="123352" y="497210"/>
                  <a:pt x="123352" y="495226"/>
                </a:cubicBezTo>
                <a:lnTo>
                  <a:pt x="123352" y="493738"/>
                </a:lnTo>
                <a:lnTo>
                  <a:pt x="122603" y="490017"/>
                </a:lnTo>
                <a:cubicBezTo>
                  <a:pt x="122603" y="489273"/>
                  <a:pt x="124837" y="486544"/>
                  <a:pt x="129306" y="481831"/>
                </a:cubicBezTo>
                <a:lnTo>
                  <a:pt x="143084" y="468065"/>
                </a:lnTo>
                <a:lnTo>
                  <a:pt x="146810" y="461740"/>
                </a:lnTo>
                <a:lnTo>
                  <a:pt x="169896" y="442020"/>
                </a:lnTo>
                <a:cubicBezTo>
                  <a:pt x="171384" y="440532"/>
                  <a:pt x="173619" y="437679"/>
                  <a:pt x="176599" y="433462"/>
                </a:cubicBezTo>
                <a:lnTo>
                  <a:pt x="211597" y="398488"/>
                </a:lnTo>
                <a:lnTo>
                  <a:pt x="214579" y="396999"/>
                </a:lnTo>
                <a:cubicBezTo>
                  <a:pt x="216812" y="396007"/>
                  <a:pt x="217928" y="395263"/>
                  <a:pt x="217928" y="394767"/>
                </a:cubicBezTo>
                <a:cubicBezTo>
                  <a:pt x="217928" y="389558"/>
                  <a:pt x="219541" y="384287"/>
                  <a:pt x="222768" y="378954"/>
                </a:cubicBezTo>
                <a:cubicBezTo>
                  <a:pt x="225994" y="373621"/>
                  <a:pt x="228354" y="368722"/>
                  <a:pt x="229846" y="364257"/>
                </a:cubicBezTo>
                <a:lnTo>
                  <a:pt x="229846" y="359792"/>
                </a:lnTo>
                <a:cubicBezTo>
                  <a:pt x="230838" y="358552"/>
                  <a:pt x="231954" y="356692"/>
                  <a:pt x="233195" y="354211"/>
                </a:cubicBezTo>
                <a:lnTo>
                  <a:pt x="236921" y="351235"/>
                </a:lnTo>
                <a:cubicBezTo>
                  <a:pt x="237417" y="348506"/>
                  <a:pt x="238409" y="346522"/>
                  <a:pt x="239898" y="345282"/>
                </a:cubicBezTo>
                <a:lnTo>
                  <a:pt x="239154" y="337468"/>
                </a:lnTo>
                <a:cubicBezTo>
                  <a:pt x="244862" y="330027"/>
                  <a:pt x="247717" y="325686"/>
                  <a:pt x="247717" y="324446"/>
                </a:cubicBezTo>
                <a:cubicBezTo>
                  <a:pt x="247717" y="320229"/>
                  <a:pt x="250197" y="313904"/>
                  <a:pt x="255158" y="305470"/>
                </a:cubicBezTo>
                <a:lnTo>
                  <a:pt x="255158" y="302493"/>
                </a:lnTo>
                <a:cubicBezTo>
                  <a:pt x="255158" y="297284"/>
                  <a:pt x="257639" y="292696"/>
                  <a:pt x="262600" y="288727"/>
                </a:cubicBezTo>
                <a:cubicBezTo>
                  <a:pt x="263344" y="288727"/>
                  <a:pt x="264584" y="286246"/>
                  <a:pt x="266320" y="281285"/>
                </a:cubicBezTo>
                <a:cubicBezTo>
                  <a:pt x="268057" y="276324"/>
                  <a:pt x="268925" y="273720"/>
                  <a:pt x="268925" y="273472"/>
                </a:cubicBezTo>
                <a:lnTo>
                  <a:pt x="268181" y="269007"/>
                </a:lnTo>
                <a:cubicBezTo>
                  <a:pt x="261236" y="278681"/>
                  <a:pt x="254042" y="285254"/>
                  <a:pt x="246601" y="288727"/>
                </a:cubicBezTo>
                <a:cubicBezTo>
                  <a:pt x="233706" y="301625"/>
                  <a:pt x="225895" y="310431"/>
                  <a:pt x="223166" y="315144"/>
                </a:cubicBezTo>
                <a:cubicBezTo>
                  <a:pt x="221186" y="318368"/>
                  <a:pt x="219699" y="319981"/>
                  <a:pt x="218707" y="319981"/>
                </a:cubicBezTo>
                <a:lnTo>
                  <a:pt x="213870" y="319981"/>
                </a:lnTo>
                <a:cubicBezTo>
                  <a:pt x="212878" y="319981"/>
                  <a:pt x="211142" y="321159"/>
                  <a:pt x="208661" y="323515"/>
                </a:cubicBezTo>
                <a:cubicBezTo>
                  <a:pt x="206181" y="325872"/>
                  <a:pt x="204941" y="327546"/>
                  <a:pt x="204941" y="328538"/>
                </a:cubicBezTo>
                <a:lnTo>
                  <a:pt x="207173" y="335980"/>
                </a:lnTo>
                <a:cubicBezTo>
                  <a:pt x="205933" y="337220"/>
                  <a:pt x="204446" y="339080"/>
                  <a:pt x="202714" y="341561"/>
                </a:cubicBezTo>
                <a:lnTo>
                  <a:pt x="201970" y="342305"/>
                </a:lnTo>
                <a:lnTo>
                  <a:pt x="197877" y="341561"/>
                </a:lnTo>
                <a:lnTo>
                  <a:pt x="196389" y="343793"/>
                </a:lnTo>
                <a:lnTo>
                  <a:pt x="197133" y="349002"/>
                </a:lnTo>
                <a:cubicBezTo>
                  <a:pt x="196885" y="349250"/>
                  <a:pt x="196327" y="350118"/>
                  <a:pt x="195459" y="351607"/>
                </a:cubicBezTo>
                <a:cubicBezTo>
                  <a:pt x="194590" y="353095"/>
                  <a:pt x="190934" y="355824"/>
                  <a:pt x="184488" y="359792"/>
                </a:cubicBezTo>
                <a:cubicBezTo>
                  <a:pt x="181264" y="365993"/>
                  <a:pt x="178287" y="369404"/>
                  <a:pt x="175559" y="370024"/>
                </a:cubicBezTo>
                <a:cubicBezTo>
                  <a:pt x="172830" y="370644"/>
                  <a:pt x="171466" y="372071"/>
                  <a:pt x="171466" y="374303"/>
                </a:cubicBezTo>
                <a:cubicBezTo>
                  <a:pt x="171466" y="380504"/>
                  <a:pt x="167127" y="385837"/>
                  <a:pt x="158449" y="390302"/>
                </a:cubicBezTo>
                <a:cubicBezTo>
                  <a:pt x="157457" y="390798"/>
                  <a:pt x="156341" y="391914"/>
                  <a:pt x="155101" y="393651"/>
                </a:cubicBezTo>
                <a:cubicBezTo>
                  <a:pt x="153860" y="395387"/>
                  <a:pt x="151878" y="397743"/>
                  <a:pt x="149153" y="400720"/>
                </a:cubicBezTo>
                <a:lnTo>
                  <a:pt x="146921" y="404813"/>
                </a:lnTo>
                <a:cubicBezTo>
                  <a:pt x="146425" y="404813"/>
                  <a:pt x="145681" y="405061"/>
                  <a:pt x="144688" y="405557"/>
                </a:cubicBezTo>
                <a:lnTo>
                  <a:pt x="140224" y="406301"/>
                </a:lnTo>
                <a:cubicBezTo>
                  <a:pt x="138983" y="406797"/>
                  <a:pt x="137371" y="410022"/>
                  <a:pt x="135387" y="415975"/>
                </a:cubicBezTo>
                <a:lnTo>
                  <a:pt x="133898" y="417463"/>
                </a:lnTo>
                <a:lnTo>
                  <a:pt x="129439" y="418207"/>
                </a:lnTo>
                <a:cubicBezTo>
                  <a:pt x="128695" y="418703"/>
                  <a:pt x="127703" y="421060"/>
                  <a:pt x="126463" y="425277"/>
                </a:cubicBezTo>
                <a:lnTo>
                  <a:pt x="101168" y="450205"/>
                </a:lnTo>
                <a:lnTo>
                  <a:pt x="84430" y="455786"/>
                </a:lnTo>
                <a:cubicBezTo>
                  <a:pt x="77985" y="457771"/>
                  <a:pt x="72282" y="458763"/>
                  <a:pt x="67321" y="458763"/>
                </a:cubicBezTo>
                <a:cubicBezTo>
                  <a:pt x="59635" y="458763"/>
                  <a:pt x="53684" y="456531"/>
                  <a:pt x="49467" y="452066"/>
                </a:cubicBezTo>
                <a:cubicBezTo>
                  <a:pt x="48971" y="452066"/>
                  <a:pt x="48475" y="451694"/>
                  <a:pt x="47979" y="450949"/>
                </a:cubicBezTo>
                <a:lnTo>
                  <a:pt x="38683" y="452066"/>
                </a:lnTo>
                <a:cubicBezTo>
                  <a:pt x="36947" y="452066"/>
                  <a:pt x="32978" y="449213"/>
                  <a:pt x="26777" y="443508"/>
                </a:cubicBezTo>
                <a:lnTo>
                  <a:pt x="19713" y="439787"/>
                </a:lnTo>
                <a:cubicBezTo>
                  <a:pt x="19713" y="439539"/>
                  <a:pt x="16552" y="435695"/>
                  <a:pt x="10229" y="428253"/>
                </a:cubicBezTo>
                <a:cubicBezTo>
                  <a:pt x="3905" y="420812"/>
                  <a:pt x="744" y="415727"/>
                  <a:pt x="744" y="412998"/>
                </a:cubicBezTo>
                <a:lnTo>
                  <a:pt x="0" y="399976"/>
                </a:lnTo>
                <a:lnTo>
                  <a:pt x="744" y="393279"/>
                </a:lnTo>
                <a:lnTo>
                  <a:pt x="0" y="378024"/>
                </a:lnTo>
                <a:cubicBezTo>
                  <a:pt x="0" y="375543"/>
                  <a:pt x="993" y="372009"/>
                  <a:pt x="2979" y="367420"/>
                </a:cubicBezTo>
                <a:cubicBezTo>
                  <a:pt x="4965" y="362831"/>
                  <a:pt x="6083" y="359730"/>
                  <a:pt x="6331" y="358118"/>
                </a:cubicBezTo>
                <a:cubicBezTo>
                  <a:pt x="6579" y="356506"/>
                  <a:pt x="7573" y="354707"/>
                  <a:pt x="9313" y="352723"/>
                </a:cubicBezTo>
                <a:lnTo>
                  <a:pt x="10057" y="347514"/>
                </a:lnTo>
                <a:cubicBezTo>
                  <a:pt x="10057" y="344537"/>
                  <a:pt x="10926" y="342243"/>
                  <a:pt x="12664" y="340631"/>
                </a:cubicBezTo>
                <a:cubicBezTo>
                  <a:pt x="14403" y="339018"/>
                  <a:pt x="15768" y="337468"/>
                  <a:pt x="16760" y="335980"/>
                </a:cubicBezTo>
                <a:lnTo>
                  <a:pt x="18254" y="334491"/>
                </a:lnTo>
                <a:lnTo>
                  <a:pt x="24213" y="335236"/>
                </a:lnTo>
                <a:lnTo>
                  <a:pt x="21981" y="329282"/>
                </a:lnTo>
                <a:cubicBezTo>
                  <a:pt x="21981" y="328786"/>
                  <a:pt x="22229" y="328538"/>
                  <a:pt x="22725" y="328538"/>
                </a:cubicBezTo>
                <a:lnTo>
                  <a:pt x="26074" y="328538"/>
                </a:lnTo>
                <a:lnTo>
                  <a:pt x="24213" y="323701"/>
                </a:lnTo>
                <a:lnTo>
                  <a:pt x="21981" y="323701"/>
                </a:lnTo>
                <a:cubicBezTo>
                  <a:pt x="19992" y="323701"/>
                  <a:pt x="18998" y="322461"/>
                  <a:pt x="18998" y="319981"/>
                </a:cubicBezTo>
                <a:cubicBezTo>
                  <a:pt x="18998" y="316508"/>
                  <a:pt x="21109" y="312167"/>
                  <a:pt x="25329" y="306958"/>
                </a:cubicBezTo>
                <a:lnTo>
                  <a:pt x="25329" y="303238"/>
                </a:lnTo>
                <a:cubicBezTo>
                  <a:pt x="25329" y="299021"/>
                  <a:pt x="30048" y="291703"/>
                  <a:pt x="39485" y="281285"/>
                </a:cubicBezTo>
                <a:lnTo>
                  <a:pt x="45072" y="282030"/>
                </a:lnTo>
                <a:lnTo>
                  <a:pt x="44328" y="274216"/>
                </a:lnTo>
                <a:lnTo>
                  <a:pt x="46566" y="269007"/>
                </a:lnTo>
                <a:cubicBezTo>
                  <a:pt x="47807" y="266031"/>
                  <a:pt x="48799" y="263178"/>
                  <a:pt x="49543" y="260449"/>
                </a:cubicBezTo>
                <a:lnTo>
                  <a:pt x="54014" y="259705"/>
                </a:lnTo>
                <a:lnTo>
                  <a:pt x="54758" y="255240"/>
                </a:lnTo>
                <a:lnTo>
                  <a:pt x="54758" y="251520"/>
                </a:lnTo>
                <a:cubicBezTo>
                  <a:pt x="54758" y="245815"/>
                  <a:pt x="57366" y="242714"/>
                  <a:pt x="62583" y="242218"/>
                </a:cubicBezTo>
                <a:cubicBezTo>
                  <a:pt x="61591" y="239241"/>
                  <a:pt x="61095" y="237257"/>
                  <a:pt x="61095" y="236265"/>
                </a:cubicBezTo>
                <a:cubicBezTo>
                  <a:pt x="61095" y="234777"/>
                  <a:pt x="62087" y="233040"/>
                  <a:pt x="64071" y="231056"/>
                </a:cubicBezTo>
                <a:lnTo>
                  <a:pt x="66309" y="226219"/>
                </a:lnTo>
                <a:cubicBezTo>
                  <a:pt x="67798" y="223242"/>
                  <a:pt x="69970" y="220328"/>
                  <a:pt x="72826" y="217475"/>
                </a:cubicBezTo>
                <a:cubicBezTo>
                  <a:pt x="75683" y="214623"/>
                  <a:pt x="77856" y="211336"/>
                  <a:pt x="79346" y="207615"/>
                </a:cubicBezTo>
                <a:cubicBezTo>
                  <a:pt x="80837" y="203895"/>
                  <a:pt x="82576" y="200794"/>
                  <a:pt x="84564" y="198314"/>
                </a:cubicBezTo>
                <a:lnTo>
                  <a:pt x="85308" y="194965"/>
                </a:lnTo>
                <a:cubicBezTo>
                  <a:pt x="88537" y="189260"/>
                  <a:pt x="92757" y="183679"/>
                  <a:pt x="97970" y="178222"/>
                </a:cubicBezTo>
                <a:lnTo>
                  <a:pt x="110266" y="165199"/>
                </a:lnTo>
                <a:cubicBezTo>
                  <a:pt x="112006" y="164703"/>
                  <a:pt x="113869" y="161789"/>
                  <a:pt x="115856" y="156456"/>
                </a:cubicBezTo>
                <a:cubicBezTo>
                  <a:pt x="117842" y="151123"/>
                  <a:pt x="120450" y="148456"/>
                  <a:pt x="123678" y="148456"/>
                </a:cubicBezTo>
                <a:lnTo>
                  <a:pt x="125166" y="148456"/>
                </a:lnTo>
                <a:cubicBezTo>
                  <a:pt x="126158" y="149449"/>
                  <a:pt x="126905" y="149945"/>
                  <a:pt x="127405" y="149945"/>
                </a:cubicBezTo>
                <a:cubicBezTo>
                  <a:pt x="127901" y="149945"/>
                  <a:pt x="128149" y="149697"/>
                  <a:pt x="128149" y="149200"/>
                </a:cubicBezTo>
                <a:lnTo>
                  <a:pt x="127405" y="143247"/>
                </a:lnTo>
                <a:cubicBezTo>
                  <a:pt x="132369" y="138286"/>
                  <a:pt x="134852" y="134938"/>
                  <a:pt x="134852" y="133201"/>
                </a:cubicBezTo>
                <a:cubicBezTo>
                  <a:pt x="134852" y="129233"/>
                  <a:pt x="141061" y="123156"/>
                  <a:pt x="153479" y="114970"/>
                </a:cubicBezTo>
                <a:cubicBezTo>
                  <a:pt x="154967" y="114474"/>
                  <a:pt x="156270" y="112862"/>
                  <a:pt x="157388" y="110133"/>
                </a:cubicBezTo>
                <a:cubicBezTo>
                  <a:pt x="158506" y="107405"/>
                  <a:pt x="162542" y="103436"/>
                  <a:pt x="169495" y="98227"/>
                </a:cubicBezTo>
                <a:lnTo>
                  <a:pt x="172477" y="95250"/>
                </a:lnTo>
                <a:cubicBezTo>
                  <a:pt x="176698" y="91778"/>
                  <a:pt x="179927" y="89297"/>
                  <a:pt x="182163" y="87809"/>
                </a:cubicBezTo>
                <a:cubicBezTo>
                  <a:pt x="185639" y="78879"/>
                  <a:pt x="193090" y="73298"/>
                  <a:pt x="204516" y="71066"/>
                </a:cubicBezTo>
                <a:lnTo>
                  <a:pt x="206749" y="69205"/>
                </a:lnTo>
                <a:cubicBezTo>
                  <a:pt x="207741" y="64244"/>
                  <a:pt x="210845" y="61516"/>
                  <a:pt x="216062" y="61020"/>
                </a:cubicBezTo>
                <a:cubicBezTo>
                  <a:pt x="223496" y="52338"/>
                  <a:pt x="231797" y="47997"/>
                  <a:pt x="240967" y="47997"/>
                </a:cubicBezTo>
                <a:cubicBezTo>
                  <a:pt x="240471" y="46509"/>
                  <a:pt x="240223" y="45021"/>
                  <a:pt x="240223" y="43532"/>
                </a:cubicBezTo>
                <a:cubicBezTo>
                  <a:pt x="240223" y="40308"/>
                  <a:pt x="241958" y="38696"/>
                  <a:pt x="245426" y="38696"/>
                </a:cubicBezTo>
                <a:cubicBezTo>
                  <a:pt x="245922" y="38696"/>
                  <a:pt x="247783" y="39316"/>
                  <a:pt x="251007" y="40556"/>
                </a:cubicBezTo>
                <a:cubicBezTo>
                  <a:pt x="253980" y="34851"/>
                  <a:pt x="257139" y="31254"/>
                  <a:pt x="260484" y="29766"/>
                </a:cubicBezTo>
                <a:cubicBezTo>
                  <a:pt x="263828" y="28278"/>
                  <a:pt x="266121" y="26913"/>
                  <a:pt x="267361" y="25673"/>
                </a:cubicBezTo>
                <a:cubicBezTo>
                  <a:pt x="268601" y="24433"/>
                  <a:pt x="270212" y="23441"/>
                  <a:pt x="272192" y="22697"/>
                </a:cubicBezTo>
                <a:cubicBezTo>
                  <a:pt x="272688" y="22200"/>
                  <a:pt x="274362" y="21704"/>
                  <a:pt x="277212" y="21208"/>
                </a:cubicBezTo>
                <a:cubicBezTo>
                  <a:pt x="280063" y="20712"/>
                  <a:pt x="283471" y="18480"/>
                  <a:pt x="287435" y="14511"/>
                </a:cubicBezTo>
                <a:cubicBezTo>
                  <a:pt x="288428" y="14511"/>
                  <a:pt x="291030" y="13271"/>
                  <a:pt x="295243" y="10790"/>
                </a:cubicBezTo>
                <a:lnTo>
                  <a:pt x="297476" y="10790"/>
                </a:lnTo>
                <a:lnTo>
                  <a:pt x="298964" y="11534"/>
                </a:lnTo>
                <a:cubicBezTo>
                  <a:pt x="304173" y="6822"/>
                  <a:pt x="308514" y="4465"/>
                  <a:pt x="311986" y="4465"/>
                </a:cubicBezTo>
                <a:lnTo>
                  <a:pt x="322404" y="744"/>
                </a:lnTo>
                <a:cubicBezTo>
                  <a:pt x="323893" y="744"/>
                  <a:pt x="325443" y="1116"/>
                  <a:pt x="327055" y="1861"/>
                </a:cubicBezTo>
                <a:cubicBezTo>
                  <a:pt x="328667" y="2605"/>
                  <a:pt x="329722" y="2977"/>
                  <a:pt x="330218" y="2977"/>
                </a:cubicBezTo>
                <a:cubicBezTo>
                  <a:pt x="331210" y="2977"/>
                  <a:pt x="333690" y="1985"/>
                  <a:pt x="33765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3DE39548-B4D5-4312-BE82-89E81A8FCE58}"/>
              </a:ext>
            </a:extLst>
          </p:cNvPr>
          <p:cNvGrpSpPr/>
          <p:nvPr userDrawn="1"/>
        </p:nvGrpSpPr>
        <p:grpSpPr>
          <a:xfrm>
            <a:off x="384609" y="6408421"/>
            <a:ext cx="1131428" cy="261610"/>
            <a:chOff x="5001272" y="6417413"/>
            <a:chExt cx="778679" cy="180047"/>
          </a:xfrm>
        </p:grpSpPr>
        <p:grpSp>
          <p:nvGrpSpPr>
            <p:cNvPr id="39" name="Group 38">
              <a:extLst>
                <a:ext uri="{FF2B5EF4-FFF2-40B4-BE49-F238E27FC236}">
                  <a16:creationId xmlns:a16="http://schemas.microsoft.com/office/drawing/2014/main" id="{2FCE60B4-F58C-49E0-8456-512848CA5EB7}"/>
                </a:ext>
              </a:extLst>
            </p:cNvPr>
            <p:cNvGrpSpPr/>
            <p:nvPr/>
          </p:nvGrpSpPr>
          <p:grpSpPr>
            <a:xfrm>
              <a:off x="5001272" y="6417413"/>
              <a:ext cx="180047" cy="180047"/>
              <a:chOff x="5001272" y="6417413"/>
              <a:chExt cx="180047" cy="180047"/>
            </a:xfrm>
          </p:grpSpPr>
          <p:sp>
            <p:nvSpPr>
              <p:cNvPr id="62" name="Oval 61">
                <a:extLst>
                  <a:ext uri="{FF2B5EF4-FFF2-40B4-BE49-F238E27FC236}">
                    <a16:creationId xmlns:a16="http://schemas.microsoft.com/office/drawing/2014/main" id="{AAFD8449-ECBE-40DF-9351-1163A34C1DA4}"/>
                  </a:ext>
                </a:extLst>
              </p:cNvPr>
              <p:cNvSpPr/>
              <p:nvPr/>
            </p:nvSpPr>
            <p:spPr>
              <a:xfrm>
                <a:off x="5001272"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75">
                <a:extLst>
                  <a:ext uri="{FF2B5EF4-FFF2-40B4-BE49-F238E27FC236}">
                    <a16:creationId xmlns:a16="http://schemas.microsoft.com/office/drawing/2014/main" id="{CD4916C9-ED69-4AED-8237-D63C9841B209}"/>
                  </a:ext>
                </a:extLst>
              </p:cNvPr>
              <p:cNvSpPr>
                <a:spLocks noChangeArrowheads="1"/>
              </p:cNvSpPr>
              <p:nvPr/>
            </p:nvSpPr>
            <p:spPr bwMode="auto">
              <a:xfrm>
                <a:off x="5068436" y="6464983"/>
                <a:ext cx="45719" cy="84906"/>
              </a:xfrm>
              <a:custGeom>
                <a:avLst/>
                <a:gdLst>
                  <a:gd name="T0" fmla="*/ 132814 w 249"/>
                  <a:gd name="T1" fmla="*/ 43735 h 453"/>
                  <a:gd name="T2" fmla="*/ 132814 w 249"/>
                  <a:gd name="T3" fmla="*/ 43735 h 453"/>
                  <a:gd name="T4" fmla="*/ 94791 w 249"/>
                  <a:gd name="T5" fmla="*/ 43735 h 453"/>
                  <a:gd name="T6" fmla="*/ 85687 w 249"/>
                  <a:gd name="T7" fmla="*/ 58496 h 453"/>
                  <a:gd name="T8" fmla="*/ 85687 w 249"/>
                  <a:gd name="T9" fmla="*/ 87470 h 453"/>
                  <a:gd name="T10" fmla="*/ 132814 w 249"/>
                  <a:gd name="T11" fmla="*/ 87470 h 453"/>
                  <a:gd name="T12" fmla="*/ 132814 w 249"/>
                  <a:gd name="T13" fmla="*/ 126285 h 453"/>
                  <a:gd name="T14" fmla="*/ 85687 w 249"/>
                  <a:gd name="T15" fmla="*/ 126285 h 453"/>
                  <a:gd name="T16" fmla="*/ 85687 w 249"/>
                  <a:gd name="T17" fmla="*/ 247103 h 453"/>
                  <a:gd name="T18" fmla="*/ 42308 w 249"/>
                  <a:gd name="T19" fmla="*/ 247103 h 453"/>
                  <a:gd name="T20" fmla="*/ 42308 w 249"/>
                  <a:gd name="T21" fmla="*/ 126285 h 453"/>
                  <a:gd name="T22" fmla="*/ 0 w 249"/>
                  <a:gd name="T23" fmla="*/ 126285 h 453"/>
                  <a:gd name="T24" fmla="*/ 0 w 249"/>
                  <a:gd name="T25" fmla="*/ 87470 h 453"/>
                  <a:gd name="T26" fmla="*/ 42308 w 249"/>
                  <a:gd name="T27" fmla="*/ 87470 h 453"/>
                  <a:gd name="T28" fmla="*/ 42308 w 249"/>
                  <a:gd name="T29" fmla="*/ 63416 h 453"/>
                  <a:gd name="T30" fmla="*/ 94791 w 249"/>
                  <a:gd name="T31" fmla="*/ 0 h 453"/>
                  <a:gd name="T32" fmla="*/ 132814 w 249"/>
                  <a:gd name="T33" fmla="*/ 0 h 453"/>
                  <a:gd name="T34" fmla="*/ 132814 w 249"/>
                  <a:gd name="T35" fmla="*/ 43735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accent1"/>
              </a:solidFill>
              <a:ln>
                <a:noFill/>
              </a:ln>
              <a:effectLst/>
            </p:spPr>
            <p:txBody>
              <a:bodyPr wrap="none" lIns="34290" tIns="17145" rIns="34290" bIns="17145" anchor="ctr"/>
              <a:lstStyle/>
              <a:p>
                <a:endParaRPr lang="en-US" dirty="0"/>
              </a:p>
            </p:txBody>
          </p:sp>
        </p:grpSp>
        <p:grpSp>
          <p:nvGrpSpPr>
            <p:cNvPr id="40" name="Group 39">
              <a:extLst>
                <a:ext uri="{FF2B5EF4-FFF2-40B4-BE49-F238E27FC236}">
                  <a16:creationId xmlns:a16="http://schemas.microsoft.com/office/drawing/2014/main" id="{35BB62BE-A848-4B00-9A7A-2619487BD295}"/>
                </a:ext>
              </a:extLst>
            </p:cNvPr>
            <p:cNvGrpSpPr/>
            <p:nvPr/>
          </p:nvGrpSpPr>
          <p:grpSpPr>
            <a:xfrm>
              <a:off x="5300588" y="6417413"/>
              <a:ext cx="180047" cy="180047"/>
              <a:chOff x="5300588" y="6417413"/>
              <a:chExt cx="180047" cy="180047"/>
            </a:xfrm>
          </p:grpSpPr>
          <p:sp>
            <p:nvSpPr>
              <p:cNvPr id="60" name="Oval 59">
                <a:extLst>
                  <a:ext uri="{FF2B5EF4-FFF2-40B4-BE49-F238E27FC236}">
                    <a16:creationId xmlns:a16="http://schemas.microsoft.com/office/drawing/2014/main" id="{7F186CB5-5451-428F-893F-FAC9D623B170}"/>
                  </a:ext>
                </a:extLst>
              </p:cNvPr>
              <p:cNvSpPr/>
              <p:nvPr/>
            </p:nvSpPr>
            <p:spPr>
              <a:xfrm>
                <a:off x="5300588"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85">
                <a:extLst>
                  <a:ext uri="{FF2B5EF4-FFF2-40B4-BE49-F238E27FC236}">
                    <a16:creationId xmlns:a16="http://schemas.microsoft.com/office/drawing/2014/main" id="{DC2F51B2-A6E6-4D3A-8F97-2E6ADEB6AF38}"/>
                  </a:ext>
                </a:extLst>
              </p:cNvPr>
              <p:cNvSpPr>
                <a:spLocks noChangeArrowheads="1"/>
              </p:cNvSpPr>
              <p:nvPr/>
            </p:nvSpPr>
            <p:spPr bwMode="auto">
              <a:xfrm>
                <a:off x="5351229" y="6475781"/>
                <a:ext cx="78765" cy="63311"/>
              </a:xfrm>
              <a:custGeom>
                <a:avLst/>
                <a:gdLst>
                  <a:gd name="T0" fmla="*/ 250282 w 462"/>
                  <a:gd name="T1" fmla="*/ 24258 h 374"/>
                  <a:gd name="T2" fmla="*/ 250282 w 462"/>
                  <a:gd name="T3" fmla="*/ 24258 h 374"/>
                  <a:gd name="T4" fmla="*/ 221508 w 462"/>
                  <a:gd name="T5" fmla="*/ 33962 h 374"/>
                  <a:gd name="T6" fmla="*/ 240510 w 462"/>
                  <a:gd name="T7" fmla="*/ 5391 h 374"/>
                  <a:gd name="T8" fmla="*/ 211192 w 462"/>
                  <a:gd name="T9" fmla="*/ 19407 h 374"/>
                  <a:gd name="T10" fmla="*/ 173189 w 462"/>
                  <a:gd name="T11" fmla="*/ 0 h 374"/>
                  <a:gd name="T12" fmla="*/ 119983 w 462"/>
                  <a:gd name="T13" fmla="*/ 52829 h 374"/>
                  <a:gd name="T14" fmla="*/ 124870 w 462"/>
                  <a:gd name="T15" fmla="*/ 62532 h 374"/>
                  <a:gd name="T16" fmla="*/ 19002 w 462"/>
                  <a:gd name="T17" fmla="*/ 10242 h 374"/>
                  <a:gd name="T18" fmla="*/ 9229 w 462"/>
                  <a:gd name="T19" fmla="*/ 38813 h 374"/>
                  <a:gd name="T20" fmla="*/ 33118 w 462"/>
                  <a:gd name="T21" fmla="*/ 81400 h 374"/>
                  <a:gd name="T22" fmla="*/ 9229 w 462"/>
                  <a:gd name="T23" fmla="*/ 72236 h 374"/>
                  <a:gd name="T24" fmla="*/ 9229 w 462"/>
                  <a:gd name="T25" fmla="*/ 72236 h 374"/>
                  <a:gd name="T26" fmla="*/ 53205 w 462"/>
                  <a:gd name="T27" fmla="*/ 124526 h 374"/>
                  <a:gd name="T28" fmla="*/ 38004 w 462"/>
                  <a:gd name="T29" fmla="*/ 124526 h 374"/>
                  <a:gd name="T30" fmla="*/ 28774 w 462"/>
                  <a:gd name="T31" fmla="*/ 124526 h 374"/>
                  <a:gd name="T32" fmla="*/ 77093 w 462"/>
                  <a:gd name="T33" fmla="*/ 158487 h 374"/>
                  <a:gd name="T34" fmla="*/ 14116 w 462"/>
                  <a:gd name="T35" fmla="*/ 182206 h 374"/>
                  <a:gd name="T36" fmla="*/ 0 w 462"/>
                  <a:gd name="T37" fmla="*/ 182206 h 374"/>
                  <a:gd name="T38" fmla="*/ 77093 w 462"/>
                  <a:gd name="T39" fmla="*/ 201074 h 374"/>
                  <a:gd name="T40" fmla="*/ 221508 w 462"/>
                  <a:gd name="T41" fmla="*/ 57681 h 374"/>
                  <a:gd name="T42" fmla="*/ 221508 w 462"/>
                  <a:gd name="T43" fmla="*/ 52829 h 374"/>
                  <a:gd name="T44" fmla="*/ 250282 w 462"/>
                  <a:gd name="T45" fmla="*/ 24258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chemeClr val="accent1"/>
              </a:solidFill>
              <a:ln>
                <a:noFill/>
              </a:ln>
              <a:effectLst/>
            </p:spPr>
            <p:txBody>
              <a:bodyPr wrap="none" lIns="34290" tIns="17145" rIns="34290" bIns="17145" anchor="ctr"/>
              <a:lstStyle/>
              <a:p>
                <a:endParaRPr lang="en-US" dirty="0"/>
              </a:p>
            </p:txBody>
          </p:sp>
        </p:grpSp>
        <p:grpSp>
          <p:nvGrpSpPr>
            <p:cNvPr id="41" name="Group 40">
              <a:extLst>
                <a:ext uri="{FF2B5EF4-FFF2-40B4-BE49-F238E27FC236}">
                  <a16:creationId xmlns:a16="http://schemas.microsoft.com/office/drawing/2014/main" id="{A1A9DFAB-B1E5-44F4-8591-0ECBD13DBF55}"/>
                </a:ext>
              </a:extLst>
            </p:cNvPr>
            <p:cNvGrpSpPr/>
            <p:nvPr/>
          </p:nvGrpSpPr>
          <p:grpSpPr>
            <a:xfrm>
              <a:off x="5599904" y="6417413"/>
              <a:ext cx="180047" cy="180047"/>
              <a:chOff x="5599904" y="6417413"/>
              <a:chExt cx="180047" cy="180047"/>
            </a:xfrm>
          </p:grpSpPr>
          <p:sp>
            <p:nvSpPr>
              <p:cNvPr id="43" name="Oval 42">
                <a:extLst>
                  <a:ext uri="{FF2B5EF4-FFF2-40B4-BE49-F238E27FC236}">
                    <a16:creationId xmlns:a16="http://schemas.microsoft.com/office/drawing/2014/main" id="{E3018AF8-D098-4CF5-927F-CAE91AE22750}"/>
                  </a:ext>
                </a:extLst>
              </p:cNvPr>
              <p:cNvSpPr/>
              <p:nvPr/>
            </p:nvSpPr>
            <p:spPr>
              <a:xfrm>
                <a:off x="5599904" y="6417413"/>
                <a:ext cx="180047" cy="180047"/>
              </a:xfrm>
              <a:prstGeom prst="ellipse">
                <a:avLst/>
              </a:prstGeom>
              <a:solidFill>
                <a:schemeClr val="bg1">
                  <a:lumMod val="9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87">
                <a:extLst>
                  <a:ext uri="{FF2B5EF4-FFF2-40B4-BE49-F238E27FC236}">
                    <a16:creationId xmlns:a16="http://schemas.microsoft.com/office/drawing/2014/main" id="{416C8BA1-AB8E-4833-9299-B74411DBC1AF}"/>
                  </a:ext>
                </a:extLst>
              </p:cNvPr>
              <p:cNvSpPr>
                <a:spLocks noChangeArrowheads="1"/>
              </p:cNvSpPr>
              <p:nvPr/>
            </p:nvSpPr>
            <p:spPr bwMode="auto">
              <a:xfrm>
                <a:off x="5653536" y="6470297"/>
                <a:ext cx="72783" cy="74279"/>
              </a:xfrm>
              <a:custGeom>
                <a:avLst/>
                <a:gdLst>
                  <a:gd name="T0" fmla="*/ 187705 w 426"/>
                  <a:gd name="T1" fmla="*/ 115822 h 435"/>
                  <a:gd name="T2" fmla="*/ 187705 w 426"/>
                  <a:gd name="T3" fmla="*/ 115822 h 435"/>
                  <a:gd name="T4" fmla="*/ 115888 w 426"/>
                  <a:gd name="T5" fmla="*/ 188143 h 435"/>
                  <a:gd name="T6" fmla="*/ 42982 w 426"/>
                  <a:gd name="T7" fmla="*/ 115822 h 435"/>
                  <a:gd name="T8" fmla="*/ 47878 w 426"/>
                  <a:gd name="T9" fmla="*/ 106034 h 435"/>
                  <a:gd name="T10" fmla="*/ 0 w 426"/>
                  <a:gd name="T11" fmla="*/ 106034 h 435"/>
                  <a:gd name="T12" fmla="*/ 0 w 426"/>
                  <a:gd name="T13" fmla="*/ 197387 h 435"/>
                  <a:gd name="T14" fmla="*/ 33733 w 426"/>
                  <a:gd name="T15" fmla="*/ 235994 h 435"/>
                  <a:gd name="T16" fmla="*/ 197498 w 426"/>
                  <a:gd name="T17" fmla="*/ 235994 h 435"/>
                  <a:gd name="T18" fmla="*/ 231231 w 426"/>
                  <a:gd name="T19" fmla="*/ 197387 h 435"/>
                  <a:gd name="T20" fmla="*/ 231231 w 426"/>
                  <a:gd name="T21" fmla="*/ 106034 h 435"/>
                  <a:gd name="T22" fmla="*/ 183353 w 426"/>
                  <a:gd name="T23" fmla="*/ 106034 h 435"/>
                  <a:gd name="T24" fmla="*/ 187705 w 426"/>
                  <a:gd name="T25" fmla="*/ 115822 h 435"/>
                  <a:gd name="T26" fmla="*/ 197498 w 426"/>
                  <a:gd name="T27" fmla="*/ 0 h 435"/>
                  <a:gd name="T28" fmla="*/ 197498 w 426"/>
                  <a:gd name="T29" fmla="*/ 0 h 435"/>
                  <a:gd name="T30" fmla="*/ 33733 w 426"/>
                  <a:gd name="T31" fmla="*/ 0 h 435"/>
                  <a:gd name="T32" fmla="*/ 0 w 426"/>
                  <a:gd name="T33" fmla="*/ 38607 h 435"/>
                  <a:gd name="T34" fmla="*/ 0 w 426"/>
                  <a:gd name="T35" fmla="*/ 77215 h 435"/>
                  <a:gd name="T36" fmla="*/ 57672 w 426"/>
                  <a:gd name="T37" fmla="*/ 77215 h 435"/>
                  <a:gd name="T38" fmla="*/ 115888 w 426"/>
                  <a:gd name="T39" fmla="*/ 48395 h 435"/>
                  <a:gd name="T40" fmla="*/ 173559 w 426"/>
                  <a:gd name="T41" fmla="*/ 77215 h 435"/>
                  <a:gd name="T42" fmla="*/ 231231 w 426"/>
                  <a:gd name="T43" fmla="*/ 77215 h 435"/>
                  <a:gd name="T44" fmla="*/ 231231 w 426"/>
                  <a:gd name="T45" fmla="*/ 38607 h 435"/>
                  <a:gd name="T46" fmla="*/ 197498 w 426"/>
                  <a:gd name="T47" fmla="*/ 0 h 435"/>
                  <a:gd name="T48" fmla="*/ 212188 w 426"/>
                  <a:gd name="T49" fmla="*/ 48395 h 435"/>
                  <a:gd name="T50" fmla="*/ 212188 w 426"/>
                  <a:gd name="T51" fmla="*/ 48395 h 435"/>
                  <a:gd name="T52" fmla="*/ 207292 w 426"/>
                  <a:gd name="T53" fmla="*/ 52745 h 435"/>
                  <a:gd name="T54" fmla="*/ 187705 w 426"/>
                  <a:gd name="T55" fmla="*/ 52745 h 435"/>
                  <a:gd name="T56" fmla="*/ 178456 w 426"/>
                  <a:gd name="T57" fmla="*/ 48395 h 435"/>
                  <a:gd name="T58" fmla="*/ 178456 w 426"/>
                  <a:gd name="T59" fmla="*/ 28820 h 435"/>
                  <a:gd name="T60" fmla="*/ 187705 w 426"/>
                  <a:gd name="T61" fmla="*/ 19576 h 435"/>
                  <a:gd name="T62" fmla="*/ 207292 w 426"/>
                  <a:gd name="T63" fmla="*/ 19576 h 435"/>
                  <a:gd name="T64" fmla="*/ 212188 w 426"/>
                  <a:gd name="T65" fmla="*/ 28820 h 435"/>
                  <a:gd name="T66" fmla="*/ 212188 w 426"/>
                  <a:gd name="T67" fmla="*/ 48395 h 435"/>
                  <a:gd name="T68" fmla="*/ 158869 w 426"/>
                  <a:gd name="T69" fmla="*/ 115822 h 435"/>
                  <a:gd name="T70" fmla="*/ 158869 w 426"/>
                  <a:gd name="T71" fmla="*/ 115822 h 435"/>
                  <a:gd name="T72" fmla="*/ 115888 w 426"/>
                  <a:gd name="T73" fmla="*/ 72321 h 435"/>
                  <a:gd name="T74" fmla="*/ 71818 w 426"/>
                  <a:gd name="T75" fmla="*/ 115822 h 435"/>
                  <a:gd name="T76" fmla="*/ 115888 w 426"/>
                  <a:gd name="T77" fmla="*/ 159323 h 435"/>
                  <a:gd name="T78" fmla="*/ 158869 w 426"/>
                  <a:gd name="T79" fmla="*/ 115822 h 4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6" h="435">
                    <a:moveTo>
                      <a:pt x="345" y="213"/>
                    </a:moveTo>
                    <a:lnTo>
                      <a:pt x="345" y="213"/>
                    </a:lnTo>
                    <a:cubicBezTo>
                      <a:pt x="345" y="284"/>
                      <a:pt x="284" y="346"/>
                      <a:pt x="213" y="346"/>
                    </a:cubicBezTo>
                    <a:cubicBezTo>
                      <a:pt x="142" y="346"/>
                      <a:pt x="79" y="284"/>
                      <a:pt x="79" y="213"/>
                    </a:cubicBezTo>
                    <a:cubicBezTo>
                      <a:pt x="79" y="203"/>
                      <a:pt x="88" y="203"/>
                      <a:pt x="88" y="195"/>
                    </a:cubicBezTo>
                    <a:cubicBezTo>
                      <a:pt x="0" y="195"/>
                      <a:pt x="0" y="195"/>
                      <a:pt x="0" y="195"/>
                    </a:cubicBezTo>
                    <a:cubicBezTo>
                      <a:pt x="0" y="363"/>
                      <a:pt x="0" y="363"/>
                      <a:pt x="0" y="363"/>
                    </a:cubicBezTo>
                    <a:cubicBezTo>
                      <a:pt x="0" y="399"/>
                      <a:pt x="26" y="434"/>
                      <a:pt x="62" y="434"/>
                    </a:cubicBezTo>
                    <a:cubicBezTo>
                      <a:pt x="363" y="434"/>
                      <a:pt x="363" y="434"/>
                      <a:pt x="363" y="434"/>
                    </a:cubicBezTo>
                    <a:cubicBezTo>
                      <a:pt x="398" y="434"/>
                      <a:pt x="425" y="399"/>
                      <a:pt x="425" y="363"/>
                    </a:cubicBezTo>
                    <a:cubicBezTo>
                      <a:pt x="425" y="195"/>
                      <a:pt x="425" y="195"/>
                      <a:pt x="425" y="195"/>
                    </a:cubicBezTo>
                    <a:cubicBezTo>
                      <a:pt x="337" y="195"/>
                      <a:pt x="337" y="195"/>
                      <a:pt x="337" y="195"/>
                    </a:cubicBezTo>
                    <a:cubicBezTo>
                      <a:pt x="337" y="203"/>
                      <a:pt x="345" y="203"/>
                      <a:pt x="345" y="213"/>
                    </a:cubicBezTo>
                    <a:close/>
                    <a:moveTo>
                      <a:pt x="363" y="0"/>
                    </a:moveTo>
                    <a:lnTo>
                      <a:pt x="363" y="0"/>
                    </a:lnTo>
                    <a:cubicBezTo>
                      <a:pt x="62" y="0"/>
                      <a:pt x="62" y="0"/>
                      <a:pt x="62" y="0"/>
                    </a:cubicBezTo>
                    <a:cubicBezTo>
                      <a:pt x="26" y="0"/>
                      <a:pt x="0" y="36"/>
                      <a:pt x="0" y="71"/>
                    </a:cubicBezTo>
                    <a:cubicBezTo>
                      <a:pt x="0" y="142"/>
                      <a:pt x="0" y="142"/>
                      <a:pt x="0" y="142"/>
                    </a:cubicBezTo>
                    <a:cubicBezTo>
                      <a:pt x="106" y="142"/>
                      <a:pt x="106" y="142"/>
                      <a:pt x="106" y="142"/>
                    </a:cubicBezTo>
                    <a:cubicBezTo>
                      <a:pt x="132" y="106"/>
                      <a:pt x="168" y="89"/>
                      <a:pt x="213" y="89"/>
                    </a:cubicBezTo>
                    <a:cubicBezTo>
                      <a:pt x="257" y="89"/>
                      <a:pt x="292" y="106"/>
                      <a:pt x="319" y="142"/>
                    </a:cubicBezTo>
                    <a:cubicBezTo>
                      <a:pt x="425" y="142"/>
                      <a:pt x="425" y="142"/>
                      <a:pt x="425" y="142"/>
                    </a:cubicBezTo>
                    <a:cubicBezTo>
                      <a:pt x="425" y="71"/>
                      <a:pt x="425" y="71"/>
                      <a:pt x="425" y="71"/>
                    </a:cubicBezTo>
                    <a:cubicBezTo>
                      <a:pt x="425" y="36"/>
                      <a:pt x="398" y="0"/>
                      <a:pt x="363" y="0"/>
                    </a:cubicBezTo>
                    <a:close/>
                    <a:moveTo>
                      <a:pt x="390" y="89"/>
                    </a:moveTo>
                    <a:lnTo>
                      <a:pt x="390" y="89"/>
                    </a:lnTo>
                    <a:cubicBezTo>
                      <a:pt x="390" y="89"/>
                      <a:pt x="390" y="97"/>
                      <a:pt x="381" y="97"/>
                    </a:cubicBezTo>
                    <a:cubicBezTo>
                      <a:pt x="345" y="97"/>
                      <a:pt x="345" y="97"/>
                      <a:pt x="345" y="97"/>
                    </a:cubicBezTo>
                    <a:cubicBezTo>
                      <a:pt x="337" y="97"/>
                      <a:pt x="328" y="89"/>
                      <a:pt x="328" y="89"/>
                    </a:cubicBezTo>
                    <a:cubicBezTo>
                      <a:pt x="328" y="53"/>
                      <a:pt x="328" y="53"/>
                      <a:pt x="328" y="53"/>
                    </a:cubicBezTo>
                    <a:cubicBezTo>
                      <a:pt x="328" y="44"/>
                      <a:pt x="337" y="36"/>
                      <a:pt x="345" y="36"/>
                    </a:cubicBezTo>
                    <a:cubicBezTo>
                      <a:pt x="381" y="36"/>
                      <a:pt x="381" y="36"/>
                      <a:pt x="381" y="36"/>
                    </a:cubicBezTo>
                    <a:cubicBezTo>
                      <a:pt x="390" y="36"/>
                      <a:pt x="390" y="44"/>
                      <a:pt x="390" y="53"/>
                    </a:cubicBezTo>
                    <a:lnTo>
                      <a:pt x="390" y="89"/>
                    </a:lnTo>
                    <a:close/>
                    <a:moveTo>
                      <a:pt x="292" y="213"/>
                    </a:moveTo>
                    <a:lnTo>
                      <a:pt x="292" y="213"/>
                    </a:lnTo>
                    <a:cubicBezTo>
                      <a:pt x="292" y="168"/>
                      <a:pt x="257" y="133"/>
                      <a:pt x="213" y="133"/>
                    </a:cubicBezTo>
                    <a:cubicBezTo>
                      <a:pt x="168" y="133"/>
                      <a:pt x="132" y="168"/>
                      <a:pt x="132" y="213"/>
                    </a:cubicBezTo>
                    <a:cubicBezTo>
                      <a:pt x="132" y="257"/>
                      <a:pt x="168" y="293"/>
                      <a:pt x="213" y="293"/>
                    </a:cubicBezTo>
                    <a:cubicBezTo>
                      <a:pt x="257" y="293"/>
                      <a:pt x="292" y="257"/>
                      <a:pt x="292" y="213"/>
                    </a:cubicBezTo>
                    <a:close/>
                  </a:path>
                </a:pathLst>
              </a:custGeom>
              <a:solidFill>
                <a:schemeClr val="accent1"/>
              </a:solidFill>
              <a:ln>
                <a:noFill/>
              </a:ln>
              <a:effectLst/>
            </p:spPr>
            <p:txBody>
              <a:bodyPr wrap="none" lIns="34290" tIns="17145" rIns="34290" bIns="17145" anchor="ctr"/>
              <a:lstStyle/>
              <a:p>
                <a:endParaRPr lang="en-US" dirty="0"/>
              </a:p>
            </p:txBody>
          </p:sp>
        </p:grpSp>
      </p:grpSp>
      <p:grpSp>
        <p:nvGrpSpPr>
          <p:cNvPr id="64" name="Group 63">
            <a:extLst>
              <a:ext uri="{FF2B5EF4-FFF2-40B4-BE49-F238E27FC236}">
                <a16:creationId xmlns:a16="http://schemas.microsoft.com/office/drawing/2014/main" id="{16B5556F-D66C-4821-A75E-D0E3E2BC4435}"/>
              </a:ext>
            </a:extLst>
          </p:cNvPr>
          <p:cNvGrpSpPr/>
          <p:nvPr userDrawn="1"/>
        </p:nvGrpSpPr>
        <p:grpSpPr>
          <a:xfrm>
            <a:off x="10027115" y="6409849"/>
            <a:ext cx="1794606" cy="276999"/>
            <a:chOff x="361913" y="6408848"/>
            <a:chExt cx="1794606" cy="276999"/>
          </a:xfrm>
        </p:grpSpPr>
        <p:sp>
          <p:nvSpPr>
            <p:cNvPr id="65" name="Freeform 62">
              <a:extLst>
                <a:ext uri="{FF2B5EF4-FFF2-40B4-BE49-F238E27FC236}">
                  <a16:creationId xmlns:a16="http://schemas.microsoft.com/office/drawing/2014/main" id="{C1CA48A9-87B8-477F-894B-B757E3A86C33}"/>
                </a:ext>
              </a:extLst>
            </p:cNvPr>
            <p:cNvSpPr>
              <a:spLocks noEditPoints="1"/>
            </p:cNvSpPr>
            <p:nvPr/>
          </p:nvSpPr>
          <p:spPr bwMode="auto">
            <a:xfrm>
              <a:off x="361913" y="6479934"/>
              <a:ext cx="121482" cy="119439"/>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bg1">
                <a:lumMod val="95000"/>
                <a:alpha val="7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dirty="0">
                <a:solidFill>
                  <a:schemeClr val="bg1">
                    <a:lumMod val="85000"/>
                  </a:schemeClr>
                </a:solidFill>
              </a:endParaRPr>
            </a:p>
          </p:txBody>
        </p:sp>
        <p:sp>
          <p:nvSpPr>
            <p:cNvPr id="66" name="TextBox 65">
              <a:extLst>
                <a:ext uri="{FF2B5EF4-FFF2-40B4-BE49-F238E27FC236}">
                  <a16:creationId xmlns:a16="http://schemas.microsoft.com/office/drawing/2014/main" id="{5BB7AD9F-FADE-4BDF-A6D3-BF1B76BD38F1}"/>
                </a:ext>
              </a:extLst>
            </p:cNvPr>
            <p:cNvSpPr txBox="1"/>
            <p:nvPr/>
          </p:nvSpPr>
          <p:spPr>
            <a:xfrm>
              <a:off x="435535" y="6408848"/>
              <a:ext cx="1720984" cy="276999"/>
            </a:xfrm>
            <a:prstGeom prst="rect">
              <a:avLst/>
            </a:prstGeom>
            <a:noFill/>
          </p:spPr>
          <p:txBody>
            <a:bodyPr wrap="none" rtlCol="0">
              <a:spAutoFit/>
            </a:bodyPr>
            <a:lstStyle/>
            <a:p>
              <a:r>
                <a:rPr lang="en-US" sz="1200" b="0" dirty="0">
                  <a:solidFill>
                    <a:schemeClr val="bg1">
                      <a:lumMod val="85000"/>
                    </a:schemeClr>
                  </a:solidFill>
                  <a:cs typeface="Segoe UI" panose="020B0502040204020203" pitchFamily="34" charset="0"/>
                </a:rPr>
                <a:t>2019 All Rights Reserved</a:t>
              </a:r>
              <a:endParaRPr lang="id-ID" sz="1200" b="0" dirty="0">
                <a:solidFill>
                  <a:schemeClr val="bg1">
                    <a:lumMod val="85000"/>
                  </a:schemeClr>
                </a:solidFill>
                <a:cs typeface="Segoe UI" panose="020B0502040204020203" pitchFamily="34" charset="0"/>
              </a:endParaRPr>
            </a:p>
          </p:txBody>
        </p:sp>
      </p:grpSp>
    </p:spTree>
    <p:extLst>
      <p:ext uri="{BB962C8B-B14F-4D97-AF65-F5344CB8AC3E}">
        <p14:creationId xmlns:p14="http://schemas.microsoft.com/office/powerpoint/2010/main" val="336471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37"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95000"/>
            <a:alpha val="25000"/>
          </a:schemeClr>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0CEAFE1-A547-4D8F-9518-AF3704BEDDEA}"/>
              </a:ext>
            </a:extLst>
          </p:cNvPr>
          <p:cNvSpPr>
            <a:spLocks noGrp="1"/>
          </p:cNvSpPr>
          <p:nvPr>
            <p:ph type="pic" sz="quarter" idx="10" hasCustomPrompt="1"/>
          </p:nvPr>
        </p:nvSpPr>
        <p:spPr>
          <a:xfrm>
            <a:off x="0" y="1"/>
            <a:ext cx="12191999" cy="6858000"/>
          </a:xfrm>
          <a:prstGeom prst="rect">
            <a:avLst/>
          </a:prstGeom>
          <a:solidFill>
            <a:schemeClr val="bg1">
              <a:lumMod val="95000"/>
              <a:alpha val="25000"/>
            </a:schemeClr>
          </a:solidFill>
        </p:spPr>
        <p:txBody>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2198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0CEAFE1-A547-4D8F-9518-AF3704BEDDEA}"/>
              </a:ext>
            </a:extLst>
          </p:cNvPr>
          <p:cNvSpPr>
            <a:spLocks noGrp="1"/>
          </p:cNvSpPr>
          <p:nvPr>
            <p:ph type="pic" sz="quarter" idx="10" hasCustomPrompt="1"/>
          </p:nvPr>
        </p:nvSpPr>
        <p:spPr>
          <a:xfrm>
            <a:off x="0" y="1028699"/>
            <a:ext cx="12191999" cy="5143501"/>
          </a:xfrm>
          <a:prstGeom prst="rect">
            <a:avLst/>
          </a:prstGeom>
          <a:noFill/>
        </p:spPr>
        <p:txBody>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686779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9E045DC-A0C8-4A3E-9D5D-5009BBA360B6}"/>
              </a:ext>
            </a:extLst>
          </p:cNvPr>
          <p:cNvSpPr>
            <a:spLocks noGrp="1"/>
          </p:cNvSpPr>
          <p:nvPr>
            <p:ph type="pic" sz="quarter" idx="10" hasCustomPrompt="1"/>
          </p:nvPr>
        </p:nvSpPr>
        <p:spPr>
          <a:xfrm>
            <a:off x="248970" y="775399"/>
            <a:ext cx="7120414" cy="6082601"/>
          </a:xfrm>
          <a:custGeom>
            <a:avLst/>
            <a:gdLst>
              <a:gd name="connsiteX0" fmla="*/ 0 w 7120414"/>
              <a:gd name="connsiteY0" fmla="*/ 0 h 6082601"/>
              <a:gd name="connsiteX1" fmla="*/ 7120414 w 7120414"/>
              <a:gd name="connsiteY1" fmla="*/ 0 h 6082601"/>
              <a:gd name="connsiteX2" fmla="*/ 7120414 w 7120414"/>
              <a:gd name="connsiteY2" fmla="*/ 6082601 h 6082601"/>
              <a:gd name="connsiteX3" fmla="*/ 0 w 7120414"/>
              <a:gd name="connsiteY3" fmla="*/ 6082601 h 6082601"/>
            </a:gdLst>
            <a:ahLst/>
            <a:cxnLst>
              <a:cxn ang="0">
                <a:pos x="connsiteX0" y="connsiteY0"/>
              </a:cxn>
              <a:cxn ang="0">
                <a:pos x="connsiteX1" y="connsiteY1"/>
              </a:cxn>
              <a:cxn ang="0">
                <a:pos x="connsiteX2" y="connsiteY2"/>
              </a:cxn>
              <a:cxn ang="0">
                <a:pos x="connsiteX3" y="connsiteY3"/>
              </a:cxn>
            </a:cxnLst>
            <a:rect l="l" t="t" r="r" b="b"/>
            <a:pathLst>
              <a:path w="7120414" h="6082601">
                <a:moveTo>
                  <a:pt x="0" y="0"/>
                </a:moveTo>
                <a:lnTo>
                  <a:pt x="7120414" y="0"/>
                </a:lnTo>
                <a:lnTo>
                  <a:pt x="7120414" y="6082601"/>
                </a:lnTo>
                <a:lnTo>
                  <a:pt x="0" y="6082601"/>
                </a:lnTo>
                <a:close/>
              </a:path>
            </a:pathLst>
          </a:custGeom>
          <a:effectLst>
            <a:outerShdw blurRad="304800" sx="104000" sy="104000" algn="ctr" rotWithShape="0">
              <a:schemeClr val="bg1">
                <a:lumMod val="65000"/>
                <a:alpha val="26000"/>
              </a:schemeClr>
            </a:outerShdw>
          </a:effectLst>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295557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0CEAFE1-A547-4D8F-9518-AF3704BEDDEA}"/>
              </a:ext>
            </a:extLst>
          </p:cNvPr>
          <p:cNvSpPr>
            <a:spLocks noGrp="1"/>
          </p:cNvSpPr>
          <p:nvPr>
            <p:ph type="pic" sz="quarter" idx="10" hasCustomPrompt="1"/>
          </p:nvPr>
        </p:nvSpPr>
        <p:spPr>
          <a:xfrm>
            <a:off x="0" y="1"/>
            <a:ext cx="12191999" cy="6858000"/>
          </a:xfrm>
          <a:prstGeom prst="rect">
            <a:avLst/>
          </a:prstGeom>
          <a:solidFill>
            <a:schemeClr val="bg1">
              <a:lumMod val="95000"/>
              <a:alpha val="25000"/>
            </a:schemeClr>
          </a:solidFill>
        </p:spPr>
        <p:txBody>
          <a:bodyPr/>
          <a:lstStyle>
            <a:lvl1pPr marL="0" indent="0">
              <a:buNone/>
              <a:defRPr sz="1200">
                <a:solidFill>
                  <a:schemeClr val="tx1">
                    <a:lumMod val="50000"/>
                    <a:lumOff val="50000"/>
                  </a:schemeClr>
                </a:solidFill>
              </a:defRPr>
            </a:lvl1pPr>
          </a:lstStyle>
          <a:p>
            <a:r>
              <a:rPr lang="en-US" dirty="0"/>
              <a:t>Image Placeholder</a:t>
            </a:r>
          </a:p>
        </p:txBody>
      </p:sp>
      <p:sp>
        <p:nvSpPr>
          <p:cNvPr id="6" name="Picture Placeholder 5">
            <a:extLst>
              <a:ext uri="{FF2B5EF4-FFF2-40B4-BE49-F238E27FC236}">
                <a16:creationId xmlns:a16="http://schemas.microsoft.com/office/drawing/2014/main" id="{BA2478EE-1826-4AAC-9060-6E74241D48AD}"/>
              </a:ext>
            </a:extLst>
          </p:cNvPr>
          <p:cNvSpPr>
            <a:spLocks noGrp="1"/>
          </p:cNvSpPr>
          <p:nvPr>
            <p:ph type="pic" sz="quarter" idx="11" hasCustomPrompt="1"/>
          </p:nvPr>
        </p:nvSpPr>
        <p:spPr>
          <a:xfrm>
            <a:off x="-797608" y="365193"/>
            <a:ext cx="5620639" cy="6492807"/>
          </a:xfrm>
          <a:custGeom>
            <a:avLst/>
            <a:gdLst>
              <a:gd name="connsiteX0" fmla="*/ 0 w 5620639"/>
              <a:gd name="connsiteY0" fmla="*/ 0 h 6492807"/>
              <a:gd name="connsiteX1" fmla="*/ 5620639 w 5620639"/>
              <a:gd name="connsiteY1" fmla="*/ 0 h 6492807"/>
              <a:gd name="connsiteX2" fmla="*/ 5620639 w 5620639"/>
              <a:gd name="connsiteY2" fmla="*/ 6492807 h 6492807"/>
              <a:gd name="connsiteX3" fmla="*/ 0 w 5620639"/>
              <a:gd name="connsiteY3" fmla="*/ 6492807 h 6492807"/>
            </a:gdLst>
            <a:ahLst/>
            <a:cxnLst>
              <a:cxn ang="0">
                <a:pos x="connsiteX0" y="connsiteY0"/>
              </a:cxn>
              <a:cxn ang="0">
                <a:pos x="connsiteX1" y="connsiteY1"/>
              </a:cxn>
              <a:cxn ang="0">
                <a:pos x="connsiteX2" y="connsiteY2"/>
              </a:cxn>
              <a:cxn ang="0">
                <a:pos x="connsiteX3" y="connsiteY3"/>
              </a:cxn>
            </a:cxnLst>
            <a:rect l="l" t="t" r="r" b="b"/>
            <a:pathLst>
              <a:path w="5620639" h="6492807">
                <a:moveTo>
                  <a:pt x="0" y="0"/>
                </a:moveTo>
                <a:lnTo>
                  <a:pt x="5620639" y="0"/>
                </a:lnTo>
                <a:lnTo>
                  <a:pt x="5620639" y="6492807"/>
                </a:lnTo>
                <a:lnTo>
                  <a:pt x="0" y="6492807"/>
                </a:ln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Tree>
    <p:extLst>
      <p:ext uri="{BB962C8B-B14F-4D97-AF65-F5344CB8AC3E}">
        <p14:creationId xmlns:p14="http://schemas.microsoft.com/office/powerpoint/2010/main" val="340056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F0CEAFE1-A547-4D8F-9518-AF3704BEDDEA}"/>
              </a:ext>
            </a:extLst>
          </p:cNvPr>
          <p:cNvSpPr>
            <a:spLocks noGrp="1"/>
          </p:cNvSpPr>
          <p:nvPr>
            <p:ph type="pic" sz="quarter" idx="10" hasCustomPrompt="1"/>
          </p:nvPr>
        </p:nvSpPr>
        <p:spPr>
          <a:xfrm>
            <a:off x="0" y="1"/>
            <a:ext cx="12191999" cy="6858000"/>
          </a:xfrm>
          <a:prstGeom prst="rect">
            <a:avLst/>
          </a:prstGeom>
          <a:solidFill>
            <a:schemeClr val="bg1">
              <a:lumMod val="95000"/>
            </a:schemeClr>
          </a:solidFill>
        </p:spPr>
        <p:txBody>
          <a:bodyPr/>
          <a:lstStyle>
            <a:lvl1pPr marL="0" indent="0">
              <a:buNone/>
              <a:defRPr sz="1200">
                <a:solidFill>
                  <a:schemeClr val="tx1">
                    <a:lumMod val="50000"/>
                    <a:lumOff val="50000"/>
                  </a:schemeClr>
                </a:solidFill>
              </a:defRPr>
            </a:lvl1pPr>
          </a:lstStyle>
          <a:p>
            <a:r>
              <a:rPr lang="en-US" dirty="0"/>
              <a:t>Image Placeholder</a:t>
            </a:r>
          </a:p>
        </p:txBody>
      </p:sp>
      <p:sp>
        <p:nvSpPr>
          <p:cNvPr id="10" name="Picture Placeholder 9">
            <a:extLst>
              <a:ext uri="{FF2B5EF4-FFF2-40B4-BE49-F238E27FC236}">
                <a16:creationId xmlns:a16="http://schemas.microsoft.com/office/drawing/2014/main" id="{65689190-519F-48DC-B4E2-CF85065DE807}"/>
              </a:ext>
            </a:extLst>
          </p:cNvPr>
          <p:cNvSpPr>
            <a:spLocks noGrp="1"/>
          </p:cNvSpPr>
          <p:nvPr>
            <p:ph type="pic" sz="quarter" idx="11" hasCustomPrompt="1"/>
          </p:nvPr>
        </p:nvSpPr>
        <p:spPr>
          <a:xfrm>
            <a:off x="1019824" y="2041516"/>
            <a:ext cx="2252787" cy="1129387"/>
          </a:xfrm>
          <a:prstGeom prst="round1Rect">
            <a:avLst/>
          </a:prstGeom>
          <a:solidFill>
            <a:schemeClr val="bg1">
              <a:lumMod val="95000"/>
            </a:schemeClr>
          </a:solidFill>
          <a:ln>
            <a:noFill/>
          </a:ln>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5" name="Picture Placeholder 14">
            <a:extLst>
              <a:ext uri="{FF2B5EF4-FFF2-40B4-BE49-F238E27FC236}">
                <a16:creationId xmlns:a16="http://schemas.microsoft.com/office/drawing/2014/main" id="{EAA4748C-6CAD-4D64-BE23-45B3DB74C84A}"/>
              </a:ext>
            </a:extLst>
          </p:cNvPr>
          <p:cNvSpPr>
            <a:spLocks noGrp="1"/>
          </p:cNvSpPr>
          <p:nvPr>
            <p:ph type="pic" sz="quarter" idx="14" hasCustomPrompt="1"/>
          </p:nvPr>
        </p:nvSpPr>
        <p:spPr>
          <a:xfrm>
            <a:off x="3271386" y="4840060"/>
            <a:ext cx="2252787" cy="1129385"/>
          </a:xfrm>
          <a:prstGeom prst="round1Rect">
            <a:avLst/>
          </a:prstGeom>
          <a:solidFill>
            <a:schemeClr val="bg1">
              <a:lumMod val="95000"/>
            </a:schemeClr>
          </a:solidFill>
          <a:ln>
            <a:noFill/>
          </a:ln>
        </p:spPr>
        <p:txBody>
          <a:bodyPr wrap="square">
            <a:noAutofit/>
          </a:bodyPr>
          <a:lstStyle>
            <a:lvl1pPr>
              <a:defRPr lang="en-US" sz="1200" dirty="0">
                <a:solidFill>
                  <a:schemeClr val="tx1">
                    <a:lumMod val="50000"/>
                    <a:lumOff val="50000"/>
                  </a:schemeClr>
                </a:solidFill>
              </a:defRPr>
            </a:lvl1pPr>
          </a:lstStyle>
          <a:p>
            <a:pPr marL="0" lvl="0" indent="0">
              <a:buNone/>
            </a:pPr>
            <a:r>
              <a:rPr lang="en-US" dirty="0"/>
              <a:t>Image Placeholder</a:t>
            </a:r>
          </a:p>
        </p:txBody>
      </p:sp>
      <p:sp>
        <p:nvSpPr>
          <p:cNvPr id="14" name="Picture Placeholder 13">
            <a:extLst>
              <a:ext uri="{FF2B5EF4-FFF2-40B4-BE49-F238E27FC236}">
                <a16:creationId xmlns:a16="http://schemas.microsoft.com/office/drawing/2014/main" id="{BE596764-BA9A-4795-A0D3-E4E16D1CDAB1}"/>
              </a:ext>
            </a:extLst>
          </p:cNvPr>
          <p:cNvSpPr>
            <a:spLocks noGrp="1"/>
          </p:cNvSpPr>
          <p:nvPr>
            <p:ph type="pic" sz="quarter" idx="13" hasCustomPrompt="1"/>
          </p:nvPr>
        </p:nvSpPr>
        <p:spPr>
          <a:xfrm>
            <a:off x="2145605" y="3440789"/>
            <a:ext cx="2252787" cy="1129386"/>
          </a:xfrm>
          <a:prstGeom prst="round1Rect">
            <a:avLst/>
          </a:prstGeom>
          <a:solidFill>
            <a:schemeClr val="bg1">
              <a:lumMod val="95000"/>
              <a:alpha val="25000"/>
            </a:schemeClr>
          </a:solidFill>
          <a:ln>
            <a:noFill/>
          </a:ln>
        </p:spPr>
        <p:txBody>
          <a:bodyPr wrap="square">
            <a:noAutofit/>
          </a:bodyPr>
          <a:lstStyle>
            <a:lvl1pPr>
              <a:defRPr lang="en-US" sz="1200" dirty="0">
                <a:solidFill>
                  <a:schemeClr val="tx1">
                    <a:lumMod val="50000"/>
                    <a:lumOff val="50000"/>
                  </a:schemeClr>
                </a:solidFill>
              </a:defRPr>
            </a:lvl1pPr>
          </a:lstStyle>
          <a:p>
            <a:pPr marL="0" lvl="0" indent="0">
              <a:buNone/>
            </a:pPr>
            <a:r>
              <a:rPr lang="en-US" dirty="0"/>
              <a:t>Image Placeholder</a:t>
            </a:r>
          </a:p>
        </p:txBody>
      </p:sp>
    </p:spTree>
    <p:extLst>
      <p:ext uri="{BB962C8B-B14F-4D97-AF65-F5344CB8AC3E}">
        <p14:creationId xmlns:p14="http://schemas.microsoft.com/office/powerpoint/2010/main" val="139880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250" fill="hold"/>
                                        <p:tgtEl>
                                          <p:spTgt spid="10"/>
                                        </p:tgtEl>
                                        <p:attrNameLst>
                                          <p:attrName>ppt_x</p:attrName>
                                        </p:attrNameLst>
                                      </p:cBhvr>
                                      <p:tavLst>
                                        <p:tav tm="0">
                                          <p:val>
                                            <p:strVal val="#ppt_x"/>
                                          </p:val>
                                        </p:tav>
                                        <p:tav tm="100000">
                                          <p:val>
                                            <p:strVal val="#ppt_x"/>
                                          </p:val>
                                        </p:tav>
                                      </p:tavLst>
                                    </p:anim>
                                    <p:anim calcmode="lin" valueType="num">
                                      <p:cBhvr additive="base">
                                        <p:cTn id="12" dur="125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1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250" fill="hold"/>
                                        <p:tgtEl>
                                          <p:spTgt spid="15"/>
                                        </p:tgtEl>
                                        <p:attrNameLst>
                                          <p:attrName>ppt_x</p:attrName>
                                        </p:attrNameLst>
                                      </p:cBhvr>
                                      <p:tavLst>
                                        <p:tav tm="0">
                                          <p:val>
                                            <p:strVal val="#ppt_x"/>
                                          </p:val>
                                        </p:tav>
                                        <p:tav tm="100000">
                                          <p:val>
                                            <p:strVal val="#ppt_x"/>
                                          </p:val>
                                        </p:tav>
                                      </p:tavLst>
                                    </p:anim>
                                    <p:anim calcmode="lin" valueType="num">
                                      <p:cBhvr additive="base">
                                        <p:cTn id="20" dur="125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5" grpId="0" animBg="1"/>
      <p:bldP spid="1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6821DCC-D00A-2447-BC1F-F99E6E2A38BD}"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13479405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C975014D-8888-4996-927A-8A48A5335F5B}"/>
              </a:ext>
            </a:extLst>
          </p:cNvPr>
          <p:cNvSpPr>
            <a:spLocks noGrp="1"/>
          </p:cNvSpPr>
          <p:nvPr>
            <p:ph type="pic" sz="quarter" idx="10" hasCustomPrompt="1"/>
          </p:nvPr>
        </p:nvSpPr>
        <p:spPr>
          <a:xfrm>
            <a:off x="0" y="1"/>
            <a:ext cx="12191999" cy="6858000"/>
          </a:xfrm>
          <a:prstGeom prst="rect">
            <a:avLst/>
          </a:prstGeom>
          <a:solidFill>
            <a:schemeClr val="bg1">
              <a:lumMod val="95000"/>
            </a:schemeClr>
          </a:solidFill>
        </p:spPr>
        <p:txBody>
          <a:bodyPr/>
          <a:lstStyle>
            <a:lvl1pPr marL="0" indent="0">
              <a:buNone/>
              <a:defRPr sz="1200">
                <a:solidFill>
                  <a:schemeClr val="tx1">
                    <a:lumMod val="50000"/>
                    <a:lumOff val="50000"/>
                  </a:schemeClr>
                </a:solidFill>
              </a:defRPr>
            </a:lvl1pPr>
          </a:lstStyle>
          <a:p>
            <a:r>
              <a:rPr lang="en-US" dirty="0"/>
              <a:t>Image Placeholder</a:t>
            </a:r>
          </a:p>
        </p:txBody>
      </p:sp>
      <p:sp>
        <p:nvSpPr>
          <p:cNvPr id="15" name="Picture Placeholder 14">
            <a:extLst>
              <a:ext uri="{FF2B5EF4-FFF2-40B4-BE49-F238E27FC236}">
                <a16:creationId xmlns:a16="http://schemas.microsoft.com/office/drawing/2014/main" id="{C96475D6-CD1D-49DB-B1A5-84606A10B107}"/>
              </a:ext>
            </a:extLst>
          </p:cNvPr>
          <p:cNvSpPr>
            <a:spLocks noGrp="1"/>
          </p:cNvSpPr>
          <p:nvPr>
            <p:ph type="pic" sz="quarter" idx="12" hasCustomPrompt="1"/>
          </p:nvPr>
        </p:nvSpPr>
        <p:spPr>
          <a:xfrm>
            <a:off x="224357" y="989927"/>
            <a:ext cx="5256664" cy="3492364"/>
          </a:xfrm>
          <a:custGeom>
            <a:avLst/>
            <a:gdLst>
              <a:gd name="connsiteX0" fmla="*/ 0 w 5256664"/>
              <a:gd name="connsiteY0" fmla="*/ 0 h 3492364"/>
              <a:gd name="connsiteX1" fmla="*/ 5256664 w 5256664"/>
              <a:gd name="connsiteY1" fmla="*/ 0 h 3492364"/>
              <a:gd name="connsiteX2" fmla="*/ 5256664 w 5256664"/>
              <a:gd name="connsiteY2" fmla="*/ 3492364 h 3492364"/>
              <a:gd name="connsiteX3" fmla="*/ 0 w 5256664"/>
              <a:gd name="connsiteY3" fmla="*/ 3492364 h 3492364"/>
            </a:gdLst>
            <a:ahLst/>
            <a:cxnLst>
              <a:cxn ang="0">
                <a:pos x="connsiteX0" y="connsiteY0"/>
              </a:cxn>
              <a:cxn ang="0">
                <a:pos x="connsiteX1" y="connsiteY1"/>
              </a:cxn>
              <a:cxn ang="0">
                <a:pos x="connsiteX2" y="connsiteY2"/>
              </a:cxn>
              <a:cxn ang="0">
                <a:pos x="connsiteX3" y="connsiteY3"/>
              </a:cxn>
            </a:cxnLst>
            <a:rect l="l" t="t" r="r" b="b"/>
            <a:pathLst>
              <a:path w="5256664" h="3492364">
                <a:moveTo>
                  <a:pt x="0" y="0"/>
                </a:moveTo>
                <a:lnTo>
                  <a:pt x="5256664" y="0"/>
                </a:lnTo>
                <a:lnTo>
                  <a:pt x="5256664" y="3492364"/>
                </a:lnTo>
                <a:lnTo>
                  <a:pt x="0" y="3492364"/>
                </a:lnTo>
                <a:close/>
              </a:path>
            </a:pathLst>
          </a:custGeom>
          <a:noFill/>
        </p:spPr>
        <p:txBody>
          <a:bodyPr wrap="square">
            <a:noAutofit/>
          </a:bodyPr>
          <a:lstStyle>
            <a:lvl1pPr>
              <a:defRPr lang="en-US" sz="1200">
                <a:solidFill>
                  <a:schemeClr val="tx1">
                    <a:lumMod val="50000"/>
                    <a:lumOff val="50000"/>
                  </a:schemeClr>
                </a:solidFill>
              </a:defRPr>
            </a:lvl1pPr>
          </a:lstStyle>
          <a:p>
            <a:pPr marL="0" lvl="0" indent="0">
              <a:buNone/>
            </a:pPr>
            <a:r>
              <a:rPr lang="en-US" dirty="0"/>
              <a:t>Image Placeholder</a:t>
            </a:r>
          </a:p>
        </p:txBody>
      </p:sp>
      <p:sp>
        <p:nvSpPr>
          <p:cNvPr id="10" name="Picture Placeholder 9">
            <a:extLst>
              <a:ext uri="{FF2B5EF4-FFF2-40B4-BE49-F238E27FC236}">
                <a16:creationId xmlns:a16="http://schemas.microsoft.com/office/drawing/2014/main" id="{6960DDED-3ED3-41CB-B286-2408B1EBCCA8}"/>
              </a:ext>
            </a:extLst>
          </p:cNvPr>
          <p:cNvSpPr>
            <a:spLocks noGrp="1"/>
          </p:cNvSpPr>
          <p:nvPr>
            <p:ph type="pic" sz="quarter" idx="11" hasCustomPrompt="1"/>
          </p:nvPr>
        </p:nvSpPr>
        <p:spPr>
          <a:xfrm>
            <a:off x="230594" y="1254824"/>
            <a:ext cx="5250426" cy="5250426"/>
          </a:xfrm>
          <a:custGeom>
            <a:avLst/>
            <a:gdLst>
              <a:gd name="connsiteX0" fmla="*/ 2625213 w 5250426"/>
              <a:gd name="connsiteY0" fmla="*/ 0 h 5250426"/>
              <a:gd name="connsiteX1" fmla="*/ 5250426 w 5250426"/>
              <a:gd name="connsiteY1" fmla="*/ 2625213 h 5250426"/>
              <a:gd name="connsiteX2" fmla="*/ 2625213 w 5250426"/>
              <a:gd name="connsiteY2" fmla="*/ 5250426 h 5250426"/>
              <a:gd name="connsiteX3" fmla="*/ 0 w 5250426"/>
              <a:gd name="connsiteY3" fmla="*/ 2625213 h 5250426"/>
              <a:gd name="connsiteX4" fmla="*/ 2625213 w 5250426"/>
              <a:gd name="connsiteY4" fmla="*/ 0 h 5250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0426" h="5250426">
                <a:moveTo>
                  <a:pt x="2625213" y="0"/>
                </a:moveTo>
                <a:cubicBezTo>
                  <a:pt x="4075078" y="0"/>
                  <a:pt x="5250426" y="1175348"/>
                  <a:pt x="5250426" y="2625213"/>
                </a:cubicBezTo>
                <a:cubicBezTo>
                  <a:pt x="5250426" y="4075078"/>
                  <a:pt x="4075078" y="5250426"/>
                  <a:pt x="2625213" y="5250426"/>
                </a:cubicBezTo>
                <a:cubicBezTo>
                  <a:pt x="1175348" y="5250426"/>
                  <a:pt x="0" y="4075078"/>
                  <a:pt x="0" y="2625213"/>
                </a:cubicBezTo>
                <a:cubicBezTo>
                  <a:pt x="0" y="1175348"/>
                  <a:pt x="1175348" y="0"/>
                  <a:pt x="2625213" y="0"/>
                </a:cubicBezTo>
                <a:close/>
              </a:path>
            </a:pathLst>
          </a:custGeom>
          <a:noFill/>
        </p:spPr>
        <p:txBody>
          <a:bodyPr wrap="square">
            <a:noAutofit/>
          </a:bodyPr>
          <a:lstStyle>
            <a:lvl1pPr marL="0" indent="0">
              <a:buNone/>
              <a:defRPr sz="1200">
                <a:solidFill>
                  <a:schemeClr val="tx1">
                    <a:lumMod val="50000"/>
                    <a:lumOff val="50000"/>
                  </a:schemeClr>
                </a:solidFill>
              </a:defRPr>
            </a:lvl1pPr>
          </a:lstStyle>
          <a:p>
            <a:r>
              <a:rPr lang="en-US" dirty="0"/>
              <a:t>Image Placeholder</a:t>
            </a:r>
          </a:p>
        </p:txBody>
      </p:sp>
      <p:sp>
        <p:nvSpPr>
          <p:cNvPr id="18" name="Picture Placeholder 17">
            <a:extLst>
              <a:ext uri="{FF2B5EF4-FFF2-40B4-BE49-F238E27FC236}">
                <a16:creationId xmlns:a16="http://schemas.microsoft.com/office/drawing/2014/main" id="{430E8BF2-5379-4429-A8BC-7FE156B4097A}"/>
              </a:ext>
            </a:extLst>
          </p:cNvPr>
          <p:cNvSpPr>
            <a:spLocks noGrp="1"/>
          </p:cNvSpPr>
          <p:nvPr>
            <p:ph type="pic" sz="quarter" idx="13" hasCustomPrompt="1"/>
          </p:nvPr>
        </p:nvSpPr>
        <p:spPr>
          <a:xfrm>
            <a:off x="1249184" y="4751684"/>
            <a:ext cx="4077393" cy="1741374"/>
          </a:xfrm>
          <a:custGeom>
            <a:avLst/>
            <a:gdLst>
              <a:gd name="connsiteX0" fmla="*/ 0 w 4077393"/>
              <a:gd name="connsiteY0" fmla="*/ 0 h 1741374"/>
              <a:gd name="connsiteX1" fmla="*/ 4077393 w 4077393"/>
              <a:gd name="connsiteY1" fmla="*/ 0 h 1741374"/>
              <a:gd name="connsiteX2" fmla="*/ 4077393 w 4077393"/>
              <a:gd name="connsiteY2" fmla="*/ 1741374 h 1741374"/>
              <a:gd name="connsiteX3" fmla="*/ 0 w 4077393"/>
              <a:gd name="connsiteY3" fmla="*/ 1741374 h 1741374"/>
            </a:gdLst>
            <a:ahLst/>
            <a:cxnLst>
              <a:cxn ang="0">
                <a:pos x="connsiteX0" y="connsiteY0"/>
              </a:cxn>
              <a:cxn ang="0">
                <a:pos x="connsiteX1" y="connsiteY1"/>
              </a:cxn>
              <a:cxn ang="0">
                <a:pos x="connsiteX2" y="connsiteY2"/>
              </a:cxn>
              <a:cxn ang="0">
                <a:pos x="connsiteX3" y="connsiteY3"/>
              </a:cxn>
            </a:cxnLst>
            <a:rect l="l" t="t" r="r" b="b"/>
            <a:pathLst>
              <a:path w="4077393" h="1741374">
                <a:moveTo>
                  <a:pt x="0" y="0"/>
                </a:moveTo>
                <a:lnTo>
                  <a:pt x="4077393" y="0"/>
                </a:lnTo>
                <a:lnTo>
                  <a:pt x="4077393" y="1741374"/>
                </a:lnTo>
                <a:lnTo>
                  <a:pt x="0" y="1741374"/>
                </a:lnTo>
                <a:close/>
              </a:path>
            </a:pathLst>
          </a:custGeom>
          <a:noFill/>
        </p:spPr>
        <p:txBody>
          <a:bodyPr wrap="square">
            <a:noAutofit/>
          </a:bodyPr>
          <a:lstStyle>
            <a:lvl1pPr>
              <a:defRPr lang="en-US" sz="1200">
                <a:solidFill>
                  <a:schemeClr val="tx1">
                    <a:lumMod val="50000"/>
                    <a:lumOff val="50000"/>
                  </a:schemeClr>
                </a:solidFill>
              </a:defRPr>
            </a:lvl1pPr>
          </a:lstStyle>
          <a:p>
            <a:pPr marL="0" lvl="0" indent="0">
              <a:buNone/>
            </a:pPr>
            <a:r>
              <a:rPr lang="en-US" dirty="0"/>
              <a:t>Image Placeholder</a:t>
            </a:r>
          </a:p>
        </p:txBody>
      </p:sp>
    </p:spTree>
    <p:extLst>
      <p:ext uri="{BB962C8B-B14F-4D97-AF65-F5344CB8AC3E}">
        <p14:creationId xmlns:p14="http://schemas.microsoft.com/office/powerpoint/2010/main" val="38650744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47953D-5C31-4D76-BAD5-708AE8A2588F}"/>
              </a:ext>
            </a:extLst>
          </p:cNvPr>
          <p:cNvSpPr>
            <a:spLocks noGrp="1"/>
          </p:cNvSpPr>
          <p:nvPr>
            <p:ph type="pic" sz="quarter" idx="10" hasCustomPrompt="1"/>
          </p:nvPr>
        </p:nvSpPr>
        <p:spPr>
          <a:xfrm>
            <a:off x="6" y="0"/>
            <a:ext cx="12191988" cy="5048250"/>
          </a:xfrm>
          <a:custGeom>
            <a:avLst/>
            <a:gdLst>
              <a:gd name="connsiteX0" fmla="*/ 0 w 12191988"/>
              <a:gd name="connsiteY0" fmla="*/ 0 h 5048250"/>
              <a:gd name="connsiteX1" fmla="*/ 12191988 w 12191988"/>
              <a:gd name="connsiteY1" fmla="*/ 0 h 5048250"/>
              <a:gd name="connsiteX2" fmla="*/ 12191988 w 12191988"/>
              <a:gd name="connsiteY2" fmla="*/ 4804440 h 5048250"/>
              <a:gd name="connsiteX3" fmla="*/ 12172832 w 12191988"/>
              <a:gd name="connsiteY3" fmla="*/ 4899324 h 5048250"/>
              <a:gd name="connsiteX4" fmla="*/ 11948154 w 12191988"/>
              <a:gd name="connsiteY4" fmla="*/ 5048250 h 5048250"/>
              <a:gd name="connsiteX5" fmla="*/ 11704314 w 12191988"/>
              <a:gd name="connsiteY5" fmla="*/ 4804410 h 5048250"/>
              <a:gd name="connsiteX6" fmla="*/ 11704314 w 12191988"/>
              <a:gd name="connsiteY6" fmla="*/ 4072890 h 5048250"/>
              <a:gd name="connsiteX7" fmla="*/ 11460474 w 12191988"/>
              <a:gd name="connsiteY7" fmla="*/ 3829050 h 5048250"/>
              <a:gd name="connsiteX8" fmla="*/ 11216634 w 12191988"/>
              <a:gd name="connsiteY8" fmla="*/ 4072890 h 5048250"/>
              <a:gd name="connsiteX9" fmla="*/ 11216634 w 12191988"/>
              <a:gd name="connsiteY9" fmla="*/ 4804410 h 5048250"/>
              <a:gd name="connsiteX10" fmla="*/ 10972794 w 12191988"/>
              <a:gd name="connsiteY10" fmla="*/ 5048250 h 5048250"/>
              <a:gd name="connsiteX11" fmla="*/ 10728954 w 12191988"/>
              <a:gd name="connsiteY11" fmla="*/ 4804410 h 5048250"/>
              <a:gd name="connsiteX12" fmla="*/ 10728954 w 12191988"/>
              <a:gd name="connsiteY12" fmla="*/ 3139440 h 5048250"/>
              <a:gd name="connsiteX13" fmla="*/ 10485114 w 12191988"/>
              <a:gd name="connsiteY13" fmla="*/ 2895600 h 5048250"/>
              <a:gd name="connsiteX14" fmla="*/ 10241274 w 12191988"/>
              <a:gd name="connsiteY14" fmla="*/ 3139440 h 5048250"/>
              <a:gd name="connsiteX15" fmla="*/ 10241274 w 12191988"/>
              <a:gd name="connsiteY15" fmla="*/ 4804410 h 5048250"/>
              <a:gd name="connsiteX16" fmla="*/ 9997434 w 12191988"/>
              <a:gd name="connsiteY16" fmla="*/ 5048250 h 5048250"/>
              <a:gd name="connsiteX17" fmla="*/ 9753594 w 12191988"/>
              <a:gd name="connsiteY17" fmla="*/ 4804410 h 5048250"/>
              <a:gd name="connsiteX18" fmla="*/ 9753594 w 12191988"/>
              <a:gd name="connsiteY18" fmla="*/ 4330065 h 5048250"/>
              <a:gd name="connsiteX19" fmla="*/ 9509754 w 12191988"/>
              <a:gd name="connsiteY19" fmla="*/ 4086225 h 5048250"/>
              <a:gd name="connsiteX20" fmla="*/ 9265914 w 12191988"/>
              <a:gd name="connsiteY20" fmla="*/ 4330065 h 5048250"/>
              <a:gd name="connsiteX21" fmla="*/ 9265914 w 12191988"/>
              <a:gd name="connsiteY21" fmla="*/ 4804410 h 5048250"/>
              <a:gd name="connsiteX22" fmla="*/ 9022074 w 12191988"/>
              <a:gd name="connsiteY22" fmla="*/ 5048250 h 5048250"/>
              <a:gd name="connsiteX23" fmla="*/ 8778234 w 12191988"/>
              <a:gd name="connsiteY23" fmla="*/ 4804410 h 5048250"/>
              <a:gd name="connsiteX24" fmla="*/ 8778234 w 12191988"/>
              <a:gd name="connsiteY24" fmla="*/ 3920491 h 5048250"/>
              <a:gd name="connsiteX25" fmla="*/ 8534394 w 12191988"/>
              <a:gd name="connsiteY25" fmla="*/ 3676651 h 5048250"/>
              <a:gd name="connsiteX26" fmla="*/ 8290554 w 12191988"/>
              <a:gd name="connsiteY26" fmla="*/ 3920491 h 5048250"/>
              <a:gd name="connsiteX27" fmla="*/ 8290554 w 12191988"/>
              <a:gd name="connsiteY27" fmla="*/ 4804410 h 5048250"/>
              <a:gd name="connsiteX28" fmla="*/ 8046714 w 12191988"/>
              <a:gd name="connsiteY28" fmla="*/ 5048250 h 5048250"/>
              <a:gd name="connsiteX29" fmla="*/ 7802874 w 12191988"/>
              <a:gd name="connsiteY29" fmla="*/ 4804410 h 5048250"/>
              <a:gd name="connsiteX30" fmla="*/ 7802874 w 12191988"/>
              <a:gd name="connsiteY30" fmla="*/ 4606290 h 5048250"/>
              <a:gd name="connsiteX31" fmla="*/ 7559034 w 12191988"/>
              <a:gd name="connsiteY31" fmla="*/ 4362450 h 5048250"/>
              <a:gd name="connsiteX32" fmla="*/ 7315194 w 12191988"/>
              <a:gd name="connsiteY32" fmla="*/ 4606290 h 5048250"/>
              <a:gd name="connsiteX33" fmla="*/ 7315194 w 12191988"/>
              <a:gd name="connsiteY33" fmla="*/ 4804410 h 5048250"/>
              <a:gd name="connsiteX34" fmla="*/ 7071354 w 12191988"/>
              <a:gd name="connsiteY34" fmla="*/ 5048250 h 5048250"/>
              <a:gd name="connsiteX35" fmla="*/ 6827514 w 12191988"/>
              <a:gd name="connsiteY35" fmla="*/ 4804410 h 5048250"/>
              <a:gd name="connsiteX36" fmla="*/ 6827514 w 12191988"/>
              <a:gd name="connsiteY36" fmla="*/ 3444241 h 5048250"/>
              <a:gd name="connsiteX37" fmla="*/ 6583674 w 12191988"/>
              <a:gd name="connsiteY37" fmla="*/ 3200401 h 5048250"/>
              <a:gd name="connsiteX38" fmla="*/ 6339834 w 12191988"/>
              <a:gd name="connsiteY38" fmla="*/ 3444241 h 5048250"/>
              <a:gd name="connsiteX39" fmla="*/ 6339834 w 12191988"/>
              <a:gd name="connsiteY39" fmla="*/ 4804410 h 5048250"/>
              <a:gd name="connsiteX40" fmla="*/ 6095995 w 12191988"/>
              <a:gd name="connsiteY40" fmla="*/ 5048250 h 5048250"/>
              <a:gd name="connsiteX41" fmla="*/ 5852155 w 12191988"/>
              <a:gd name="connsiteY41" fmla="*/ 4804410 h 5048250"/>
              <a:gd name="connsiteX42" fmla="*/ 5852155 w 12191988"/>
              <a:gd name="connsiteY42" fmla="*/ 4072891 h 5048250"/>
              <a:gd name="connsiteX43" fmla="*/ 5608315 w 12191988"/>
              <a:gd name="connsiteY43" fmla="*/ 3829051 h 5048250"/>
              <a:gd name="connsiteX44" fmla="*/ 5364474 w 12191988"/>
              <a:gd name="connsiteY44" fmla="*/ 4072891 h 5048250"/>
              <a:gd name="connsiteX45" fmla="*/ 5364474 w 12191988"/>
              <a:gd name="connsiteY45" fmla="*/ 4804425 h 5048250"/>
              <a:gd name="connsiteX46" fmla="*/ 5345317 w 12191988"/>
              <a:gd name="connsiteY46" fmla="*/ 4899324 h 5048250"/>
              <a:gd name="connsiteX47" fmla="*/ 5120638 w 12191988"/>
              <a:gd name="connsiteY47" fmla="*/ 5048250 h 5048250"/>
              <a:gd name="connsiteX48" fmla="*/ 4876797 w 12191988"/>
              <a:gd name="connsiteY48" fmla="*/ 4804410 h 5048250"/>
              <a:gd name="connsiteX49" fmla="*/ 4876795 w 12191988"/>
              <a:gd name="connsiteY49" fmla="*/ 4804421 h 5048250"/>
              <a:gd name="connsiteX50" fmla="*/ 4876795 w 12191988"/>
              <a:gd name="connsiteY50" fmla="*/ 3139442 h 5048250"/>
              <a:gd name="connsiteX51" fmla="*/ 4632956 w 12191988"/>
              <a:gd name="connsiteY51" fmla="*/ 2895602 h 5048250"/>
              <a:gd name="connsiteX52" fmla="*/ 4389116 w 12191988"/>
              <a:gd name="connsiteY52" fmla="*/ 3139442 h 5048250"/>
              <a:gd name="connsiteX53" fmla="*/ 4389116 w 12191988"/>
              <a:gd name="connsiteY53" fmla="*/ 4804410 h 5048250"/>
              <a:gd name="connsiteX54" fmla="*/ 4145279 w 12191988"/>
              <a:gd name="connsiteY54" fmla="*/ 5048250 h 5048250"/>
              <a:gd name="connsiteX55" fmla="*/ 3920601 w 12191988"/>
              <a:gd name="connsiteY55" fmla="*/ 4899324 h 5048250"/>
              <a:gd name="connsiteX56" fmla="*/ 3901439 w 12191988"/>
              <a:gd name="connsiteY56" fmla="*/ 4804411 h 5048250"/>
              <a:gd name="connsiteX57" fmla="*/ 3901436 w 12191988"/>
              <a:gd name="connsiteY57" fmla="*/ 4804429 h 5048250"/>
              <a:gd name="connsiteX58" fmla="*/ 3901436 w 12191988"/>
              <a:gd name="connsiteY58" fmla="*/ 4501515 h 5048250"/>
              <a:gd name="connsiteX59" fmla="*/ 3657596 w 12191988"/>
              <a:gd name="connsiteY59" fmla="*/ 4257675 h 5048250"/>
              <a:gd name="connsiteX60" fmla="*/ 3413756 w 12191988"/>
              <a:gd name="connsiteY60" fmla="*/ 4501515 h 5048250"/>
              <a:gd name="connsiteX61" fmla="*/ 3413756 w 12191988"/>
              <a:gd name="connsiteY61" fmla="*/ 4804430 h 5048250"/>
              <a:gd name="connsiteX62" fmla="*/ 3394599 w 12191988"/>
              <a:gd name="connsiteY62" fmla="*/ 4899324 h 5048250"/>
              <a:gd name="connsiteX63" fmla="*/ 3169919 w 12191988"/>
              <a:gd name="connsiteY63" fmla="*/ 5048250 h 5048250"/>
              <a:gd name="connsiteX64" fmla="*/ 2945242 w 12191988"/>
              <a:gd name="connsiteY64" fmla="*/ 4899324 h 5048250"/>
              <a:gd name="connsiteX65" fmla="*/ 2926081 w 12191988"/>
              <a:gd name="connsiteY65" fmla="*/ 4804411 h 5048250"/>
              <a:gd name="connsiteX66" fmla="*/ 2926076 w 12191988"/>
              <a:gd name="connsiteY66" fmla="*/ 4804434 h 5048250"/>
              <a:gd name="connsiteX67" fmla="*/ 2926076 w 12191988"/>
              <a:gd name="connsiteY67" fmla="*/ 3691892 h 5048250"/>
              <a:gd name="connsiteX68" fmla="*/ 2682236 w 12191988"/>
              <a:gd name="connsiteY68" fmla="*/ 3448051 h 5048250"/>
              <a:gd name="connsiteX69" fmla="*/ 2438396 w 12191988"/>
              <a:gd name="connsiteY69" fmla="*/ 3691892 h 5048250"/>
              <a:gd name="connsiteX70" fmla="*/ 2438396 w 12191988"/>
              <a:gd name="connsiteY70" fmla="*/ 4804433 h 5048250"/>
              <a:gd name="connsiteX71" fmla="*/ 2419239 w 12191988"/>
              <a:gd name="connsiteY71" fmla="*/ 4899324 h 5048250"/>
              <a:gd name="connsiteX72" fmla="*/ 2194561 w 12191988"/>
              <a:gd name="connsiteY72" fmla="*/ 5048250 h 5048250"/>
              <a:gd name="connsiteX73" fmla="*/ 1969881 w 12191988"/>
              <a:gd name="connsiteY73" fmla="*/ 4899324 h 5048250"/>
              <a:gd name="connsiteX74" fmla="*/ 1950719 w 12191988"/>
              <a:gd name="connsiteY74" fmla="*/ 4804411 h 5048250"/>
              <a:gd name="connsiteX75" fmla="*/ 1950716 w 12191988"/>
              <a:gd name="connsiteY75" fmla="*/ 4804427 h 5048250"/>
              <a:gd name="connsiteX76" fmla="*/ 1950716 w 12191988"/>
              <a:gd name="connsiteY76" fmla="*/ 4330065 h 5048250"/>
              <a:gd name="connsiteX77" fmla="*/ 1706876 w 12191988"/>
              <a:gd name="connsiteY77" fmla="*/ 4086227 h 5048250"/>
              <a:gd name="connsiteX78" fmla="*/ 1463036 w 12191988"/>
              <a:gd name="connsiteY78" fmla="*/ 4330065 h 5048250"/>
              <a:gd name="connsiteX79" fmla="*/ 1463036 w 12191988"/>
              <a:gd name="connsiteY79" fmla="*/ 4804428 h 5048250"/>
              <a:gd name="connsiteX80" fmla="*/ 1443877 w 12191988"/>
              <a:gd name="connsiteY80" fmla="*/ 4899324 h 5048250"/>
              <a:gd name="connsiteX81" fmla="*/ 1219200 w 12191988"/>
              <a:gd name="connsiteY81" fmla="*/ 5048250 h 5048250"/>
              <a:gd name="connsiteX82" fmla="*/ 994522 w 12191988"/>
              <a:gd name="connsiteY82" fmla="*/ 4899324 h 5048250"/>
              <a:gd name="connsiteX83" fmla="*/ 975360 w 12191988"/>
              <a:gd name="connsiteY83" fmla="*/ 4804411 h 5048250"/>
              <a:gd name="connsiteX84" fmla="*/ 975356 w 12191988"/>
              <a:gd name="connsiteY84" fmla="*/ 4804431 h 5048250"/>
              <a:gd name="connsiteX85" fmla="*/ 975356 w 12191988"/>
              <a:gd name="connsiteY85" fmla="*/ 3920492 h 5048250"/>
              <a:gd name="connsiteX86" fmla="*/ 731516 w 12191988"/>
              <a:gd name="connsiteY86" fmla="*/ 3676652 h 5048250"/>
              <a:gd name="connsiteX87" fmla="*/ 487676 w 12191988"/>
              <a:gd name="connsiteY87" fmla="*/ 3920492 h 5048250"/>
              <a:gd name="connsiteX88" fmla="*/ 487676 w 12191988"/>
              <a:gd name="connsiteY88" fmla="*/ 4804431 h 5048250"/>
              <a:gd name="connsiteX89" fmla="*/ 468518 w 12191988"/>
              <a:gd name="connsiteY89" fmla="*/ 4899324 h 5048250"/>
              <a:gd name="connsiteX90" fmla="*/ 243840 w 12191988"/>
              <a:gd name="connsiteY90" fmla="*/ 5048250 h 5048250"/>
              <a:gd name="connsiteX91" fmla="*/ 0 w 12191988"/>
              <a:gd name="connsiteY91" fmla="*/ 480441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88" h="5048250">
                <a:moveTo>
                  <a:pt x="0" y="0"/>
                </a:moveTo>
                <a:lnTo>
                  <a:pt x="12191988" y="0"/>
                </a:lnTo>
                <a:lnTo>
                  <a:pt x="12191988" y="4804440"/>
                </a:lnTo>
                <a:lnTo>
                  <a:pt x="12172832" y="4899324"/>
                </a:lnTo>
                <a:cubicBezTo>
                  <a:pt x="12135815" y="4986842"/>
                  <a:pt x="12049156" y="5048250"/>
                  <a:pt x="11948154" y="5048250"/>
                </a:cubicBezTo>
                <a:cubicBezTo>
                  <a:pt x="11813485" y="5048250"/>
                  <a:pt x="11704314" y="4939079"/>
                  <a:pt x="11704314" y="4804410"/>
                </a:cubicBezTo>
                <a:lnTo>
                  <a:pt x="11704314" y="4072890"/>
                </a:lnTo>
                <a:cubicBezTo>
                  <a:pt x="11704314" y="3938221"/>
                  <a:pt x="11595143" y="3829050"/>
                  <a:pt x="11460474" y="3829050"/>
                </a:cubicBezTo>
                <a:cubicBezTo>
                  <a:pt x="11325805" y="3829050"/>
                  <a:pt x="11216634" y="3938221"/>
                  <a:pt x="11216634" y="4072890"/>
                </a:cubicBezTo>
                <a:lnTo>
                  <a:pt x="11216634" y="4804410"/>
                </a:lnTo>
                <a:cubicBezTo>
                  <a:pt x="11216634" y="4939079"/>
                  <a:pt x="11107463" y="5048250"/>
                  <a:pt x="10972794" y="5048250"/>
                </a:cubicBezTo>
                <a:cubicBezTo>
                  <a:pt x="10838125" y="5048250"/>
                  <a:pt x="10728954" y="4939079"/>
                  <a:pt x="10728954" y="4804410"/>
                </a:cubicBezTo>
                <a:lnTo>
                  <a:pt x="10728954" y="3139440"/>
                </a:lnTo>
                <a:cubicBezTo>
                  <a:pt x="10728954" y="3004772"/>
                  <a:pt x="10619783" y="2895600"/>
                  <a:pt x="10485114" y="2895600"/>
                </a:cubicBezTo>
                <a:cubicBezTo>
                  <a:pt x="10350445" y="2895600"/>
                  <a:pt x="10241274" y="3004772"/>
                  <a:pt x="10241274" y="3139440"/>
                </a:cubicBezTo>
                <a:lnTo>
                  <a:pt x="10241274" y="4804410"/>
                </a:lnTo>
                <a:cubicBezTo>
                  <a:pt x="10241274" y="4939079"/>
                  <a:pt x="10132103" y="5048250"/>
                  <a:pt x="9997434" y="5048250"/>
                </a:cubicBezTo>
                <a:cubicBezTo>
                  <a:pt x="9862765" y="5048250"/>
                  <a:pt x="9753594" y="4939079"/>
                  <a:pt x="9753594" y="4804410"/>
                </a:cubicBezTo>
                <a:lnTo>
                  <a:pt x="9753594" y="4330065"/>
                </a:lnTo>
                <a:cubicBezTo>
                  <a:pt x="9753594" y="4195396"/>
                  <a:pt x="9644423" y="4086225"/>
                  <a:pt x="9509754" y="4086225"/>
                </a:cubicBezTo>
                <a:cubicBezTo>
                  <a:pt x="9375085" y="4086225"/>
                  <a:pt x="9265914" y="4195396"/>
                  <a:pt x="9265914" y="4330065"/>
                </a:cubicBezTo>
                <a:lnTo>
                  <a:pt x="9265914" y="4804410"/>
                </a:lnTo>
                <a:cubicBezTo>
                  <a:pt x="9265914" y="4939079"/>
                  <a:pt x="9156743" y="5048250"/>
                  <a:pt x="9022074" y="5048250"/>
                </a:cubicBezTo>
                <a:cubicBezTo>
                  <a:pt x="8887405" y="5048250"/>
                  <a:pt x="8778234" y="4939079"/>
                  <a:pt x="8778234" y="4804410"/>
                </a:cubicBezTo>
                <a:lnTo>
                  <a:pt x="8778234" y="3920491"/>
                </a:lnTo>
                <a:cubicBezTo>
                  <a:pt x="8778234" y="3785822"/>
                  <a:pt x="8669063" y="3676651"/>
                  <a:pt x="8534394" y="3676651"/>
                </a:cubicBezTo>
                <a:cubicBezTo>
                  <a:pt x="8399725" y="3676651"/>
                  <a:pt x="8290554" y="3785822"/>
                  <a:pt x="8290554" y="3920491"/>
                </a:cubicBezTo>
                <a:lnTo>
                  <a:pt x="8290554" y="4804410"/>
                </a:lnTo>
                <a:cubicBezTo>
                  <a:pt x="8290554" y="4939079"/>
                  <a:pt x="8181383" y="5048250"/>
                  <a:pt x="8046714" y="5048250"/>
                </a:cubicBezTo>
                <a:cubicBezTo>
                  <a:pt x="7912045" y="5048250"/>
                  <a:pt x="7802874" y="4939079"/>
                  <a:pt x="7802874" y="4804410"/>
                </a:cubicBezTo>
                <a:lnTo>
                  <a:pt x="7802874" y="4606290"/>
                </a:lnTo>
                <a:cubicBezTo>
                  <a:pt x="7802874" y="4471621"/>
                  <a:pt x="7693703" y="4362450"/>
                  <a:pt x="7559034" y="4362450"/>
                </a:cubicBezTo>
                <a:cubicBezTo>
                  <a:pt x="7424365" y="4362450"/>
                  <a:pt x="7315194" y="4471621"/>
                  <a:pt x="7315194" y="4606290"/>
                </a:cubicBezTo>
                <a:lnTo>
                  <a:pt x="7315194" y="4804410"/>
                </a:lnTo>
                <a:cubicBezTo>
                  <a:pt x="7315194" y="4939079"/>
                  <a:pt x="7206023" y="5048250"/>
                  <a:pt x="7071354" y="5048250"/>
                </a:cubicBezTo>
                <a:cubicBezTo>
                  <a:pt x="6936685" y="5048250"/>
                  <a:pt x="6827514" y="4939079"/>
                  <a:pt x="6827514" y="4804410"/>
                </a:cubicBezTo>
                <a:lnTo>
                  <a:pt x="6827514" y="3444241"/>
                </a:lnTo>
                <a:cubicBezTo>
                  <a:pt x="6827514" y="3309572"/>
                  <a:pt x="6718343" y="3200401"/>
                  <a:pt x="6583674" y="3200401"/>
                </a:cubicBezTo>
                <a:cubicBezTo>
                  <a:pt x="6449005" y="3200401"/>
                  <a:pt x="6339834" y="3309572"/>
                  <a:pt x="6339834" y="3444241"/>
                </a:cubicBezTo>
                <a:lnTo>
                  <a:pt x="6339834" y="4804410"/>
                </a:lnTo>
                <a:cubicBezTo>
                  <a:pt x="6339834" y="4939079"/>
                  <a:pt x="6230663" y="5048250"/>
                  <a:pt x="6095995" y="5048250"/>
                </a:cubicBezTo>
                <a:cubicBezTo>
                  <a:pt x="5961326" y="5048250"/>
                  <a:pt x="5852155" y="4939079"/>
                  <a:pt x="5852155" y="4804410"/>
                </a:cubicBezTo>
                <a:lnTo>
                  <a:pt x="5852155" y="4072891"/>
                </a:lnTo>
                <a:cubicBezTo>
                  <a:pt x="5852155" y="3938223"/>
                  <a:pt x="5742984" y="3829051"/>
                  <a:pt x="5608315" y="3829051"/>
                </a:cubicBezTo>
                <a:cubicBezTo>
                  <a:pt x="5473647" y="3829051"/>
                  <a:pt x="5364474" y="3938223"/>
                  <a:pt x="5364474" y="4072891"/>
                </a:cubicBezTo>
                <a:lnTo>
                  <a:pt x="5364474" y="4804425"/>
                </a:lnTo>
                <a:lnTo>
                  <a:pt x="5345317" y="4899324"/>
                </a:lnTo>
                <a:cubicBezTo>
                  <a:pt x="5308299" y="4986842"/>
                  <a:pt x="5221639" y="5048250"/>
                  <a:pt x="5120638" y="5048250"/>
                </a:cubicBezTo>
                <a:cubicBezTo>
                  <a:pt x="4985968" y="5048250"/>
                  <a:pt x="4876797" y="4939079"/>
                  <a:pt x="4876797" y="4804410"/>
                </a:cubicBezTo>
                <a:lnTo>
                  <a:pt x="4876795" y="4804421"/>
                </a:lnTo>
                <a:lnTo>
                  <a:pt x="4876795" y="3139442"/>
                </a:lnTo>
                <a:cubicBezTo>
                  <a:pt x="4876795" y="3004773"/>
                  <a:pt x="4767624" y="2895602"/>
                  <a:pt x="4632956" y="2895602"/>
                </a:cubicBezTo>
                <a:cubicBezTo>
                  <a:pt x="4498286" y="2895602"/>
                  <a:pt x="4389116" y="3004773"/>
                  <a:pt x="4389116" y="3139442"/>
                </a:cubicBezTo>
                <a:lnTo>
                  <a:pt x="4389116" y="4804410"/>
                </a:lnTo>
                <a:cubicBezTo>
                  <a:pt x="4389116" y="4939079"/>
                  <a:pt x="4279945" y="5048250"/>
                  <a:pt x="4145279" y="5048250"/>
                </a:cubicBezTo>
                <a:cubicBezTo>
                  <a:pt x="4044277" y="5048250"/>
                  <a:pt x="3957618" y="4986842"/>
                  <a:pt x="3920601" y="4899324"/>
                </a:cubicBezTo>
                <a:lnTo>
                  <a:pt x="3901439" y="4804411"/>
                </a:lnTo>
                <a:lnTo>
                  <a:pt x="3901436" y="4804429"/>
                </a:lnTo>
                <a:lnTo>
                  <a:pt x="3901436" y="4501515"/>
                </a:lnTo>
                <a:cubicBezTo>
                  <a:pt x="3901436" y="4366846"/>
                  <a:pt x="3792264" y="4257675"/>
                  <a:pt x="3657596" y="4257675"/>
                </a:cubicBezTo>
                <a:cubicBezTo>
                  <a:pt x="3522927" y="4257675"/>
                  <a:pt x="3413756" y="4366846"/>
                  <a:pt x="3413756" y="4501515"/>
                </a:cubicBezTo>
                <a:lnTo>
                  <a:pt x="3413756" y="4804430"/>
                </a:lnTo>
                <a:lnTo>
                  <a:pt x="3394599" y="4899324"/>
                </a:lnTo>
                <a:cubicBezTo>
                  <a:pt x="3357581" y="4986842"/>
                  <a:pt x="3270922" y="5048250"/>
                  <a:pt x="3169919" y="5048250"/>
                </a:cubicBezTo>
                <a:cubicBezTo>
                  <a:pt x="3068918" y="5048250"/>
                  <a:pt x="2982258" y="4986842"/>
                  <a:pt x="2945242" y="4899324"/>
                </a:cubicBezTo>
                <a:lnTo>
                  <a:pt x="2926081" y="4804411"/>
                </a:lnTo>
                <a:lnTo>
                  <a:pt x="2926076" y="4804434"/>
                </a:lnTo>
                <a:lnTo>
                  <a:pt x="2926076" y="3691892"/>
                </a:lnTo>
                <a:cubicBezTo>
                  <a:pt x="2926076" y="3557222"/>
                  <a:pt x="2816905" y="3448051"/>
                  <a:pt x="2682236" y="3448051"/>
                </a:cubicBezTo>
                <a:cubicBezTo>
                  <a:pt x="2547567" y="3448051"/>
                  <a:pt x="2438396" y="3557222"/>
                  <a:pt x="2438396" y="3691892"/>
                </a:cubicBezTo>
                <a:lnTo>
                  <a:pt x="2438396" y="4804433"/>
                </a:lnTo>
                <a:lnTo>
                  <a:pt x="2419239" y="4899324"/>
                </a:lnTo>
                <a:cubicBezTo>
                  <a:pt x="2382222" y="4986842"/>
                  <a:pt x="2295563" y="5048250"/>
                  <a:pt x="2194561" y="5048250"/>
                </a:cubicBezTo>
                <a:cubicBezTo>
                  <a:pt x="2093557" y="5048250"/>
                  <a:pt x="2006898" y="4986842"/>
                  <a:pt x="1969881" y="4899324"/>
                </a:cubicBezTo>
                <a:lnTo>
                  <a:pt x="1950719" y="4804411"/>
                </a:lnTo>
                <a:lnTo>
                  <a:pt x="1950716" y="4804427"/>
                </a:lnTo>
                <a:lnTo>
                  <a:pt x="1950716" y="4330065"/>
                </a:lnTo>
                <a:cubicBezTo>
                  <a:pt x="1950716" y="4195396"/>
                  <a:pt x="1841545" y="4086227"/>
                  <a:pt x="1706876" y="4086227"/>
                </a:cubicBezTo>
                <a:cubicBezTo>
                  <a:pt x="1572207" y="4086227"/>
                  <a:pt x="1463036" y="4195396"/>
                  <a:pt x="1463036" y="4330065"/>
                </a:cubicBezTo>
                <a:lnTo>
                  <a:pt x="1463036" y="4804428"/>
                </a:lnTo>
                <a:lnTo>
                  <a:pt x="1443877" y="4899324"/>
                </a:lnTo>
                <a:cubicBezTo>
                  <a:pt x="1406860" y="4986842"/>
                  <a:pt x="1320201" y="5048250"/>
                  <a:pt x="1219200" y="5048250"/>
                </a:cubicBezTo>
                <a:cubicBezTo>
                  <a:pt x="1118198" y="5048250"/>
                  <a:pt x="1031539" y="4986842"/>
                  <a:pt x="994522" y="4899324"/>
                </a:cubicBezTo>
                <a:lnTo>
                  <a:pt x="975360" y="4804411"/>
                </a:lnTo>
                <a:lnTo>
                  <a:pt x="975356" y="4804431"/>
                </a:lnTo>
                <a:lnTo>
                  <a:pt x="975356" y="3920492"/>
                </a:lnTo>
                <a:cubicBezTo>
                  <a:pt x="975356" y="3785823"/>
                  <a:pt x="866185" y="3676652"/>
                  <a:pt x="731516" y="3676652"/>
                </a:cubicBezTo>
                <a:cubicBezTo>
                  <a:pt x="596847" y="3676652"/>
                  <a:pt x="487676" y="3785823"/>
                  <a:pt x="487676" y="3920492"/>
                </a:cubicBezTo>
                <a:lnTo>
                  <a:pt x="487676" y="4804431"/>
                </a:lnTo>
                <a:lnTo>
                  <a:pt x="468518" y="4899324"/>
                </a:lnTo>
                <a:cubicBezTo>
                  <a:pt x="431501" y="4986842"/>
                  <a:pt x="344842" y="5048250"/>
                  <a:pt x="243840" y="5048250"/>
                </a:cubicBezTo>
                <a:cubicBezTo>
                  <a:pt x="109171" y="5048250"/>
                  <a:pt x="0" y="4939079"/>
                  <a:pt x="0" y="4804410"/>
                </a:cubicBezTo>
                <a:close/>
              </a:path>
            </a:pathLst>
          </a:custGeom>
        </p:spPr>
        <p:txBody>
          <a:bodyPr wrap="square">
            <a:noAutofit/>
          </a:bodyPr>
          <a:lstStyle>
            <a:lvl1pPr>
              <a:defRPr lang="en-US" sz="1800" dirty="0">
                <a:solidFill>
                  <a:schemeClr val="bg1">
                    <a:lumMod val="65000"/>
                  </a:schemeClr>
                </a:solidFill>
              </a:defRPr>
            </a:lvl1pPr>
          </a:lstStyle>
          <a:p>
            <a:pPr marL="0" marR="0" lvl="0" indent="0" fontAlgn="auto">
              <a:spcAft>
                <a:spcPts val="0"/>
              </a:spcAft>
              <a:buClrTx/>
              <a:buSzTx/>
              <a:buNone/>
              <a:tabLst/>
            </a:pPr>
            <a:r>
              <a:rPr lang="en-US" dirty="0"/>
              <a:t>Picture</a:t>
            </a:r>
          </a:p>
          <a:p>
            <a:pPr marL="0" marR="0" lvl="0" indent="0" fontAlgn="auto">
              <a:spcAft>
                <a:spcPts val="0"/>
              </a:spcAft>
              <a:buClrTx/>
              <a:buSzTx/>
              <a:buNone/>
              <a:tabLst/>
            </a:pPr>
            <a:endParaRPr lang="en-US" dirty="0"/>
          </a:p>
        </p:txBody>
      </p:sp>
    </p:spTree>
    <p:extLst>
      <p:ext uri="{BB962C8B-B14F-4D97-AF65-F5344CB8AC3E}">
        <p14:creationId xmlns:p14="http://schemas.microsoft.com/office/powerpoint/2010/main" val="22720114"/>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6D097A93-D44C-4EAF-832C-4585D1A8F062}"/>
              </a:ext>
            </a:extLst>
          </p:cNvPr>
          <p:cNvSpPr>
            <a:spLocks noGrp="1"/>
          </p:cNvSpPr>
          <p:nvPr>
            <p:ph type="pic" sz="quarter" idx="12"/>
          </p:nvPr>
        </p:nvSpPr>
        <p:spPr>
          <a:xfrm>
            <a:off x="680447" y="0"/>
            <a:ext cx="11511553" cy="6858000"/>
          </a:xfrm>
          <a:custGeom>
            <a:avLst/>
            <a:gdLst>
              <a:gd name="connsiteX0" fmla="*/ 9879368 w 18390006"/>
              <a:gd name="connsiteY0" fmla="*/ 0 h 10972800"/>
              <a:gd name="connsiteX1" fmla="*/ 18390006 w 18390006"/>
              <a:gd name="connsiteY1" fmla="*/ 0 h 10972800"/>
              <a:gd name="connsiteX2" fmla="*/ 18390006 w 18390006"/>
              <a:gd name="connsiteY2" fmla="*/ 4161297 h 10972800"/>
              <a:gd name="connsiteX3" fmla="*/ 18171882 w 18390006"/>
              <a:gd name="connsiteY3" fmla="*/ 4724328 h 10972800"/>
              <a:gd name="connsiteX4" fmla="*/ 15791118 w 18390006"/>
              <a:gd name="connsiteY4" fmla="*/ 8274951 h 10972800"/>
              <a:gd name="connsiteX5" fmla="*/ 11484821 w 18390006"/>
              <a:gd name="connsiteY5" fmla="*/ 10952758 h 10972800"/>
              <a:gd name="connsiteX6" fmla="*/ 11422433 w 18390006"/>
              <a:gd name="connsiteY6" fmla="*/ 10972800 h 10972800"/>
              <a:gd name="connsiteX7" fmla="*/ 0 w 18390006"/>
              <a:gd name="connsiteY7" fmla="*/ 10972800 h 10972800"/>
              <a:gd name="connsiteX8" fmla="*/ 410397 w 18390006"/>
              <a:gd name="connsiteY8" fmla="*/ 10921746 h 10972800"/>
              <a:gd name="connsiteX9" fmla="*/ 6635113 w 18390006"/>
              <a:gd name="connsiteY9" fmla="*/ 7779392 h 10972800"/>
              <a:gd name="connsiteX10" fmla="*/ 9869111 w 18390006"/>
              <a:gd name="connsiteY10" fmla="*/ 455451 h 1097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90006" h="10972800">
                <a:moveTo>
                  <a:pt x="9879368" y="0"/>
                </a:moveTo>
                <a:lnTo>
                  <a:pt x="18390006" y="0"/>
                </a:lnTo>
                <a:lnTo>
                  <a:pt x="18390006" y="4161297"/>
                </a:lnTo>
                <a:lnTo>
                  <a:pt x="18171882" y="4724328"/>
                </a:lnTo>
                <a:cubicBezTo>
                  <a:pt x="17620864" y="6038293"/>
                  <a:pt x="16817038" y="7246671"/>
                  <a:pt x="15791118" y="8274951"/>
                </a:cubicBezTo>
                <a:cubicBezTo>
                  <a:pt x="14569783" y="9499096"/>
                  <a:pt x="13092489" y="10409066"/>
                  <a:pt x="11484821" y="10952758"/>
                </a:cubicBezTo>
                <a:lnTo>
                  <a:pt x="11422433" y="10972800"/>
                </a:lnTo>
                <a:lnTo>
                  <a:pt x="0" y="10972800"/>
                </a:lnTo>
                <a:lnTo>
                  <a:pt x="410397" y="10921746"/>
                </a:lnTo>
                <a:cubicBezTo>
                  <a:pt x="2754337" y="10571278"/>
                  <a:pt x="4940902" y="9477501"/>
                  <a:pt x="6635113" y="7779392"/>
                </a:cubicBezTo>
                <a:cubicBezTo>
                  <a:pt x="8589972" y="5820035"/>
                  <a:pt x="9738742" y="3207028"/>
                  <a:pt x="9869111" y="455451"/>
                </a:cubicBezTo>
                <a:close/>
              </a:path>
            </a:pathLst>
          </a:custGeom>
          <a:solidFill>
            <a:schemeClr val="bg1">
              <a:lumMod val="95000"/>
            </a:schemeClr>
          </a:solidFill>
          <a:effectLst/>
        </p:spPr>
        <p:txBody>
          <a:bodyPr wrap="square">
            <a:noAutofit/>
          </a:bodyPr>
          <a:lstStyle>
            <a:lvl1pPr>
              <a:defRPr sz="2250"/>
            </a:lvl1pPr>
          </a:lstStyle>
          <a:p>
            <a:endParaRPr lang="en-US" dirty="0"/>
          </a:p>
        </p:txBody>
      </p:sp>
    </p:spTree>
    <p:extLst>
      <p:ext uri="{BB962C8B-B14F-4D97-AF65-F5344CB8AC3E}">
        <p14:creationId xmlns:p14="http://schemas.microsoft.com/office/powerpoint/2010/main" val="22010049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6" name="Picture Placeholder 12"/>
          <p:cNvSpPr>
            <a:spLocks noGrp="1"/>
          </p:cNvSpPr>
          <p:nvPr>
            <p:ph type="pic" sz="quarter" idx="12"/>
          </p:nvPr>
        </p:nvSpPr>
        <p:spPr>
          <a:xfrm>
            <a:off x="5532478" y="1339092"/>
            <a:ext cx="703222" cy="703222"/>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solidFill>
            <a:schemeClr val="bg1">
              <a:lumMod val="95000"/>
            </a:schemeClr>
          </a:solidFill>
          <a:effectLst/>
        </p:spPr>
        <p:txBody>
          <a:bodyPr wrap="square">
            <a:noAutofit/>
          </a:bodyPr>
          <a:lstStyle>
            <a:lvl1pPr marL="0" indent="0">
              <a:buNone/>
              <a:defRPr sz="100"/>
            </a:lvl1pPr>
          </a:lstStyle>
          <a:p>
            <a:endParaRPr lang="id-ID"/>
          </a:p>
        </p:txBody>
      </p:sp>
      <p:sp>
        <p:nvSpPr>
          <p:cNvPr id="7" name="Picture Placeholder 12"/>
          <p:cNvSpPr>
            <a:spLocks noGrp="1"/>
          </p:cNvSpPr>
          <p:nvPr>
            <p:ph type="pic" sz="quarter" idx="13"/>
          </p:nvPr>
        </p:nvSpPr>
        <p:spPr>
          <a:xfrm>
            <a:off x="5532478" y="2497957"/>
            <a:ext cx="703222" cy="703222"/>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solidFill>
            <a:schemeClr val="bg1">
              <a:lumMod val="95000"/>
            </a:schemeClr>
          </a:solidFill>
          <a:effectLst/>
        </p:spPr>
        <p:txBody>
          <a:bodyPr wrap="square">
            <a:noAutofit/>
          </a:bodyPr>
          <a:lstStyle>
            <a:lvl1pPr marL="0" indent="0">
              <a:buNone/>
              <a:defRPr sz="100"/>
            </a:lvl1pPr>
          </a:lstStyle>
          <a:p>
            <a:endParaRPr lang="id-ID"/>
          </a:p>
        </p:txBody>
      </p:sp>
      <p:sp>
        <p:nvSpPr>
          <p:cNvPr id="8" name="Picture Placeholder 12"/>
          <p:cNvSpPr>
            <a:spLocks noGrp="1"/>
          </p:cNvSpPr>
          <p:nvPr>
            <p:ph type="pic" sz="quarter" idx="14"/>
          </p:nvPr>
        </p:nvSpPr>
        <p:spPr>
          <a:xfrm>
            <a:off x="5532478" y="3656822"/>
            <a:ext cx="703222" cy="703222"/>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solidFill>
            <a:schemeClr val="bg1">
              <a:lumMod val="95000"/>
            </a:schemeClr>
          </a:solidFill>
          <a:effectLst/>
        </p:spPr>
        <p:txBody>
          <a:bodyPr wrap="square">
            <a:noAutofit/>
          </a:bodyPr>
          <a:lstStyle>
            <a:lvl1pPr marL="0" indent="0">
              <a:buNone/>
              <a:defRPr sz="100"/>
            </a:lvl1pPr>
          </a:lstStyle>
          <a:p>
            <a:endParaRPr lang="id-ID"/>
          </a:p>
        </p:txBody>
      </p:sp>
      <p:sp>
        <p:nvSpPr>
          <p:cNvPr id="9" name="Picture Placeholder 12"/>
          <p:cNvSpPr>
            <a:spLocks noGrp="1"/>
          </p:cNvSpPr>
          <p:nvPr>
            <p:ph type="pic" sz="quarter" idx="15"/>
          </p:nvPr>
        </p:nvSpPr>
        <p:spPr>
          <a:xfrm>
            <a:off x="5532478" y="4815687"/>
            <a:ext cx="703222" cy="703222"/>
          </a:xfrm>
          <a:custGeom>
            <a:avLst/>
            <a:gdLst>
              <a:gd name="connsiteX0" fmla="*/ 186062 w 372124"/>
              <a:gd name="connsiteY0" fmla="*/ 0 h 372124"/>
              <a:gd name="connsiteX1" fmla="*/ 372124 w 372124"/>
              <a:gd name="connsiteY1" fmla="*/ 186062 h 372124"/>
              <a:gd name="connsiteX2" fmla="*/ 186062 w 372124"/>
              <a:gd name="connsiteY2" fmla="*/ 372124 h 372124"/>
              <a:gd name="connsiteX3" fmla="*/ 0 w 372124"/>
              <a:gd name="connsiteY3" fmla="*/ 186062 h 372124"/>
              <a:gd name="connsiteX4" fmla="*/ 186062 w 372124"/>
              <a:gd name="connsiteY4" fmla="*/ 0 h 37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124" h="372124">
                <a:moveTo>
                  <a:pt x="186062" y="0"/>
                </a:moveTo>
                <a:cubicBezTo>
                  <a:pt x="288821" y="0"/>
                  <a:pt x="372124" y="83303"/>
                  <a:pt x="372124" y="186062"/>
                </a:cubicBezTo>
                <a:cubicBezTo>
                  <a:pt x="372124" y="288821"/>
                  <a:pt x="288821" y="372124"/>
                  <a:pt x="186062" y="372124"/>
                </a:cubicBezTo>
                <a:cubicBezTo>
                  <a:pt x="83303" y="372124"/>
                  <a:pt x="0" y="288821"/>
                  <a:pt x="0" y="186062"/>
                </a:cubicBezTo>
                <a:cubicBezTo>
                  <a:pt x="0" y="83303"/>
                  <a:pt x="83303" y="0"/>
                  <a:pt x="186062" y="0"/>
                </a:cubicBezTo>
                <a:close/>
              </a:path>
            </a:pathLst>
          </a:custGeom>
          <a:solidFill>
            <a:schemeClr val="bg1">
              <a:lumMod val="95000"/>
            </a:schemeClr>
          </a:solidFill>
          <a:effectLst/>
        </p:spPr>
        <p:txBody>
          <a:bodyPr wrap="square">
            <a:noAutofit/>
          </a:bodyPr>
          <a:lstStyle>
            <a:lvl1pPr marL="0" indent="0">
              <a:buNone/>
              <a:defRPr sz="100"/>
            </a:lvl1pPr>
          </a:lstStyle>
          <a:p>
            <a:endParaRPr lang="id-ID"/>
          </a:p>
        </p:txBody>
      </p:sp>
      <p:sp>
        <p:nvSpPr>
          <p:cNvPr id="10" name="Rectangle 2"/>
          <p:cNvSpPr/>
          <p:nvPr userDrawn="1"/>
        </p:nvSpPr>
        <p:spPr>
          <a:xfrm>
            <a:off x="7666946" y="0"/>
            <a:ext cx="4525053" cy="6858000"/>
          </a:xfrm>
          <a:custGeom>
            <a:avLst/>
            <a:gdLst>
              <a:gd name="connsiteX0" fmla="*/ 0 w 2057400"/>
              <a:gd name="connsiteY0" fmla="*/ 0 h 6858000"/>
              <a:gd name="connsiteX1" fmla="*/ 2057400 w 2057400"/>
              <a:gd name="connsiteY1" fmla="*/ 0 h 6858000"/>
              <a:gd name="connsiteX2" fmla="*/ 2057400 w 2057400"/>
              <a:gd name="connsiteY2" fmla="*/ 6858000 h 6858000"/>
              <a:gd name="connsiteX3" fmla="*/ 0 w 2057400"/>
              <a:gd name="connsiteY3" fmla="*/ 6858000 h 6858000"/>
              <a:gd name="connsiteX4" fmla="*/ 0 w 2057400"/>
              <a:gd name="connsiteY4" fmla="*/ 0 h 6858000"/>
              <a:gd name="connsiteX0" fmla="*/ 1712685 w 3770085"/>
              <a:gd name="connsiteY0" fmla="*/ 0 h 6872514"/>
              <a:gd name="connsiteX1" fmla="*/ 3770085 w 3770085"/>
              <a:gd name="connsiteY1" fmla="*/ 0 h 6872514"/>
              <a:gd name="connsiteX2" fmla="*/ 3770085 w 3770085"/>
              <a:gd name="connsiteY2" fmla="*/ 6858000 h 6872514"/>
              <a:gd name="connsiteX3" fmla="*/ 0 w 3770085"/>
              <a:gd name="connsiteY3" fmla="*/ 6872514 h 6872514"/>
              <a:gd name="connsiteX4" fmla="*/ 1712685 w 3770085"/>
              <a:gd name="connsiteY4" fmla="*/ 0 h 6872514"/>
              <a:gd name="connsiteX0" fmla="*/ 1712685 w 3770085"/>
              <a:gd name="connsiteY0" fmla="*/ 0 h 6872514"/>
              <a:gd name="connsiteX1" fmla="*/ 3770085 w 3770085"/>
              <a:gd name="connsiteY1" fmla="*/ 0 h 6872514"/>
              <a:gd name="connsiteX2" fmla="*/ 3770085 w 3770085"/>
              <a:gd name="connsiteY2" fmla="*/ 6858000 h 6872514"/>
              <a:gd name="connsiteX3" fmla="*/ 0 w 3770085"/>
              <a:gd name="connsiteY3" fmla="*/ 6872514 h 6872514"/>
              <a:gd name="connsiteX4" fmla="*/ 1712685 w 3770085"/>
              <a:gd name="connsiteY4" fmla="*/ 0 h 6872514"/>
              <a:gd name="connsiteX0" fmla="*/ 1712685 w 3770085"/>
              <a:gd name="connsiteY0" fmla="*/ 0 h 6872514"/>
              <a:gd name="connsiteX1" fmla="*/ 3770085 w 3770085"/>
              <a:gd name="connsiteY1" fmla="*/ 0 h 6872514"/>
              <a:gd name="connsiteX2" fmla="*/ 3770085 w 3770085"/>
              <a:gd name="connsiteY2" fmla="*/ 6858000 h 6872514"/>
              <a:gd name="connsiteX3" fmla="*/ 0 w 3770085"/>
              <a:gd name="connsiteY3" fmla="*/ 6872514 h 6872514"/>
              <a:gd name="connsiteX4" fmla="*/ 1712685 w 3770085"/>
              <a:gd name="connsiteY4" fmla="*/ 0 h 6872514"/>
              <a:gd name="connsiteX0" fmla="*/ 1712685 w 3770085"/>
              <a:gd name="connsiteY0" fmla="*/ 0 h 6872514"/>
              <a:gd name="connsiteX1" fmla="*/ 3770085 w 3770085"/>
              <a:gd name="connsiteY1" fmla="*/ 0 h 6872514"/>
              <a:gd name="connsiteX2" fmla="*/ 3770085 w 3770085"/>
              <a:gd name="connsiteY2" fmla="*/ 6858000 h 6872514"/>
              <a:gd name="connsiteX3" fmla="*/ 0 w 3770085"/>
              <a:gd name="connsiteY3" fmla="*/ 6872514 h 6872514"/>
              <a:gd name="connsiteX4" fmla="*/ 1712685 w 3770085"/>
              <a:gd name="connsiteY4" fmla="*/ 0 h 6872514"/>
              <a:gd name="connsiteX0" fmla="*/ 1712685 w 3770085"/>
              <a:gd name="connsiteY0" fmla="*/ 0 h 6872514"/>
              <a:gd name="connsiteX1" fmla="*/ 3770085 w 3770085"/>
              <a:gd name="connsiteY1" fmla="*/ 0 h 6872514"/>
              <a:gd name="connsiteX2" fmla="*/ 3770085 w 3770085"/>
              <a:gd name="connsiteY2" fmla="*/ 6858000 h 6872514"/>
              <a:gd name="connsiteX3" fmla="*/ 0 w 3770085"/>
              <a:gd name="connsiteY3" fmla="*/ 6872514 h 6872514"/>
              <a:gd name="connsiteX4" fmla="*/ 1712685 w 3770085"/>
              <a:gd name="connsiteY4" fmla="*/ 0 h 6872514"/>
              <a:gd name="connsiteX0" fmla="*/ 2993020 w 5050420"/>
              <a:gd name="connsiteY0" fmla="*/ 0 h 6858000"/>
              <a:gd name="connsiteX1" fmla="*/ 5050420 w 5050420"/>
              <a:gd name="connsiteY1" fmla="*/ 0 h 6858000"/>
              <a:gd name="connsiteX2" fmla="*/ 5050420 w 5050420"/>
              <a:gd name="connsiteY2" fmla="*/ 6858000 h 6858000"/>
              <a:gd name="connsiteX3" fmla="*/ 0 w 5050420"/>
              <a:gd name="connsiteY3" fmla="*/ 6842435 h 6858000"/>
              <a:gd name="connsiteX4" fmla="*/ 2993020 w 5050420"/>
              <a:gd name="connsiteY4" fmla="*/ 0 h 6858000"/>
              <a:gd name="connsiteX0" fmla="*/ 2993020 w 5050420"/>
              <a:gd name="connsiteY0" fmla="*/ 0 h 6858000"/>
              <a:gd name="connsiteX1" fmla="*/ 5050420 w 5050420"/>
              <a:gd name="connsiteY1" fmla="*/ 0 h 6858000"/>
              <a:gd name="connsiteX2" fmla="*/ 5050420 w 5050420"/>
              <a:gd name="connsiteY2" fmla="*/ 6858000 h 6858000"/>
              <a:gd name="connsiteX3" fmla="*/ 0 w 5050420"/>
              <a:gd name="connsiteY3" fmla="*/ 6842435 h 6858000"/>
              <a:gd name="connsiteX4" fmla="*/ 2993020 w 5050420"/>
              <a:gd name="connsiteY4" fmla="*/ 0 h 6858000"/>
              <a:gd name="connsiteX0" fmla="*/ 2993020 w 5050420"/>
              <a:gd name="connsiteY0" fmla="*/ 0 h 6858000"/>
              <a:gd name="connsiteX1" fmla="*/ 5050420 w 5050420"/>
              <a:gd name="connsiteY1" fmla="*/ 0 h 6858000"/>
              <a:gd name="connsiteX2" fmla="*/ 5050420 w 5050420"/>
              <a:gd name="connsiteY2" fmla="*/ 6858000 h 6858000"/>
              <a:gd name="connsiteX3" fmla="*/ 0 w 5050420"/>
              <a:gd name="connsiteY3" fmla="*/ 6842435 h 6858000"/>
              <a:gd name="connsiteX4" fmla="*/ 2993020 w 5050420"/>
              <a:gd name="connsiteY4" fmla="*/ 0 h 6858000"/>
              <a:gd name="connsiteX0" fmla="*/ 2993020 w 5050420"/>
              <a:gd name="connsiteY0" fmla="*/ 0 h 6858000"/>
              <a:gd name="connsiteX1" fmla="*/ 5050420 w 5050420"/>
              <a:gd name="connsiteY1" fmla="*/ 0 h 6858000"/>
              <a:gd name="connsiteX2" fmla="*/ 5050420 w 5050420"/>
              <a:gd name="connsiteY2" fmla="*/ 6858000 h 6858000"/>
              <a:gd name="connsiteX3" fmla="*/ 0 w 5050420"/>
              <a:gd name="connsiteY3" fmla="*/ 6842435 h 6858000"/>
              <a:gd name="connsiteX4" fmla="*/ 2993020 w 5050420"/>
              <a:gd name="connsiteY4" fmla="*/ 0 h 6858000"/>
              <a:gd name="connsiteX0" fmla="*/ 2993020 w 5050420"/>
              <a:gd name="connsiteY0" fmla="*/ 0 h 6858000"/>
              <a:gd name="connsiteX1" fmla="*/ 5050420 w 5050420"/>
              <a:gd name="connsiteY1" fmla="*/ 0 h 6858000"/>
              <a:gd name="connsiteX2" fmla="*/ 5050420 w 5050420"/>
              <a:gd name="connsiteY2" fmla="*/ 6858000 h 6858000"/>
              <a:gd name="connsiteX3" fmla="*/ 0 w 5050420"/>
              <a:gd name="connsiteY3" fmla="*/ 6842435 h 6858000"/>
              <a:gd name="connsiteX4" fmla="*/ 2993020 w 50504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0420" h="6858000">
                <a:moveTo>
                  <a:pt x="2993020" y="0"/>
                </a:moveTo>
                <a:lnTo>
                  <a:pt x="5050420" y="0"/>
                </a:lnTo>
                <a:lnTo>
                  <a:pt x="5050420" y="6858000"/>
                </a:lnTo>
                <a:lnTo>
                  <a:pt x="0" y="6842435"/>
                </a:lnTo>
                <a:cubicBezTo>
                  <a:pt x="2664619" y="4446323"/>
                  <a:pt x="3099949" y="3057852"/>
                  <a:pt x="2993020" y="0"/>
                </a:cubicBezTo>
                <a:close/>
              </a:path>
            </a:pathLst>
          </a:custGeom>
          <a:gradFill>
            <a:gsLst>
              <a:gs pos="0">
                <a:schemeClr val="accent5"/>
              </a:gs>
              <a:gs pos="100000">
                <a:schemeClr val="accent5">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a:p>
        </p:txBody>
      </p:sp>
    </p:spTree>
    <p:extLst>
      <p:ext uri="{BB962C8B-B14F-4D97-AF65-F5344CB8AC3E}">
        <p14:creationId xmlns:p14="http://schemas.microsoft.com/office/powerpoint/2010/main" val="3184423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9D0FD8-33A4-4C83-8398-4FB2D01F9A5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25520782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D0FD8-33A4-4C83-8398-4FB2D01F9A5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39922218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9D0FD8-33A4-4C83-8398-4FB2D01F9A5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3747656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9D0FD8-33A4-4C83-8398-4FB2D01F9A5B}"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7367717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9D0FD8-33A4-4C83-8398-4FB2D01F9A5B}"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28949804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9D0FD8-33A4-4C83-8398-4FB2D01F9A5B}"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60288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21DCC-D00A-2447-BC1F-F99E6E2A38BD}"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30778854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9D0FD8-33A4-4C83-8398-4FB2D01F9A5B}"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39224275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9D0FD8-33A4-4C83-8398-4FB2D01F9A5B}"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326197507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9D0FD8-33A4-4C83-8398-4FB2D01F9A5B}"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4021862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D0FD8-33A4-4C83-8398-4FB2D01F9A5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1167880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9D0FD8-33A4-4C83-8398-4FB2D01F9A5B}"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E726-18DA-4B93-ABDA-190F536A7066}" type="slidenum">
              <a:rPr lang="en-US" smtClean="0"/>
              <a:t>‹#›</a:t>
            </a:fld>
            <a:endParaRPr lang="en-US"/>
          </a:p>
        </p:txBody>
      </p:sp>
    </p:spTree>
    <p:extLst>
      <p:ext uri="{BB962C8B-B14F-4D97-AF65-F5344CB8AC3E}">
        <p14:creationId xmlns:p14="http://schemas.microsoft.com/office/powerpoint/2010/main" val="20177787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66661" y="1168037"/>
            <a:ext cx="1885704" cy="1885950"/>
          </a:xfrm>
          <a:prstGeom prst="teardrop">
            <a:avLst/>
          </a:prstGeom>
          <a:solidFill>
            <a:schemeClr val="accent1">
              <a:lumMod val="40000"/>
              <a:lumOff val="60000"/>
            </a:schemeClr>
          </a:solidFill>
        </p:spPr>
        <p:txBody>
          <a:bodyPr/>
          <a:lstStyle/>
          <a:p>
            <a:endParaRPr lang="en-US" dirty="0"/>
          </a:p>
        </p:txBody>
      </p:sp>
      <p:sp>
        <p:nvSpPr>
          <p:cNvPr id="7" name="Picture Placeholder 3"/>
          <p:cNvSpPr>
            <a:spLocks noGrp="1"/>
          </p:cNvSpPr>
          <p:nvPr>
            <p:ph type="pic" sz="quarter" idx="12"/>
          </p:nvPr>
        </p:nvSpPr>
        <p:spPr>
          <a:xfrm>
            <a:off x="1066661" y="3987437"/>
            <a:ext cx="1885704" cy="1885950"/>
          </a:xfrm>
          <a:prstGeom prst="teardrop">
            <a:avLst/>
          </a:prstGeom>
          <a:solidFill>
            <a:schemeClr val="accent1">
              <a:lumMod val="40000"/>
              <a:lumOff val="60000"/>
            </a:schemeClr>
          </a:solidFill>
        </p:spPr>
        <p:txBody>
          <a:bodyPr/>
          <a:lstStyle/>
          <a:p>
            <a:endParaRPr lang="en-US" dirty="0"/>
          </a:p>
        </p:txBody>
      </p:sp>
      <p:sp>
        <p:nvSpPr>
          <p:cNvPr id="9" name="Picture Placeholder 3"/>
          <p:cNvSpPr>
            <a:spLocks noGrp="1"/>
          </p:cNvSpPr>
          <p:nvPr>
            <p:ph type="pic" sz="quarter" idx="13"/>
          </p:nvPr>
        </p:nvSpPr>
        <p:spPr>
          <a:xfrm>
            <a:off x="6096000" y="1168037"/>
            <a:ext cx="1885704" cy="1885950"/>
          </a:xfrm>
          <a:prstGeom prst="teardrop">
            <a:avLst/>
          </a:prstGeom>
          <a:solidFill>
            <a:schemeClr val="accent1">
              <a:lumMod val="40000"/>
              <a:lumOff val="60000"/>
            </a:schemeClr>
          </a:solidFill>
        </p:spPr>
        <p:txBody>
          <a:bodyPr/>
          <a:lstStyle/>
          <a:p>
            <a:endParaRPr lang="en-US" dirty="0"/>
          </a:p>
        </p:txBody>
      </p:sp>
      <p:sp>
        <p:nvSpPr>
          <p:cNvPr id="10" name="Picture Placeholder 3"/>
          <p:cNvSpPr>
            <a:spLocks noGrp="1"/>
          </p:cNvSpPr>
          <p:nvPr>
            <p:ph type="pic" sz="quarter" idx="14"/>
          </p:nvPr>
        </p:nvSpPr>
        <p:spPr>
          <a:xfrm>
            <a:off x="6096000" y="3987437"/>
            <a:ext cx="1885704" cy="1885950"/>
          </a:xfrm>
          <a:prstGeom prst="teardrop">
            <a:avLst/>
          </a:prstGeom>
          <a:solidFill>
            <a:schemeClr val="accent1">
              <a:lumMod val="40000"/>
              <a:lumOff val="60000"/>
            </a:schemeClr>
          </a:solidFill>
        </p:spPr>
        <p:txBody>
          <a:bodyPr/>
          <a:lstStyle/>
          <a:p>
            <a:endParaRPr lang="en-US" dirty="0"/>
          </a:p>
        </p:txBody>
      </p:sp>
    </p:spTree>
    <p:extLst>
      <p:ext uri="{BB962C8B-B14F-4D97-AF65-F5344CB8AC3E}">
        <p14:creationId xmlns:p14="http://schemas.microsoft.com/office/powerpoint/2010/main" val="919361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2550780" y="0"/>
            <a:ext cx="9641220" cy="6858000"/>
          </a:xfrm>
          <a:prstGeom prst="rect">
            <a:avLst/>
          </a:prstGeom>
          <a:solidFill>
            <a:schemeClr val="accent1">
              <a:lumMod val="40000"/>
              <a:lumOff val="60000"/>
            </a:schemeClr>
          </a:solidFill>
        </p:spPr>
        <p:txBody>
          <a:bodyPr/>
          <a:lstStyle/>
          <a:p>
            <a:endParaRPr lang="en-US"/>
          </a:p>
        </p:txBody>
      </p:sp>
    </p:spTree>
    <p:extLst>
      <p:ext uri="{BB962C8B-B14F-4D97-AF65-F5344CB8AC3E}">
        <p14:creationId xmlns:p14="http://schemas.microsoft.com/office/powerpoint/2010/main" val="24312353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26540EFC-A176-4B7C-9BC5-69F31067D14A}"/>
              </a:ext>
            </a:extLst>
          </p:cNvPr>
          <p:cNvSpPr>
            <a:spLocks noGrp="1"/>
          </p:cNvSpPr>
          <p:nvPr>
            <p:ph type="pic" sz="quarter" idx="10" hasCustomPrompt="1"/>
          </p:nvPr>
        </p:nvSpPr>
        <p:spPr>
          <a:xfrm>
            <a:off x="4227225" y="1128010"/>
            <a:ext cx="2158584" cy="4601980"/>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
        <p:nvSpPr>
          <p:cNvPr id="7" name="Picture Placeholder 9">
            <a:extLst>
              <a:ext uri="{FF2B5EF4-FFF2-40B4-BE49-F238E27FC236}">
                <a16:creationId xmlns:a16="http://schemas.microsoft.com/office/drawing/2014/main" id="{F12B8F6A-C4E5-4706-9295-BFFA230A16C9}"/>
              </a:ext>
            </a:extLst>
          </p:cNvPr>
          <p:cNvSpPr>
            <a:spLocks noGrp="1"/>
          </p:cNvSpPr>
          <p:nvPr>
            <p:ph type="pic" sz="quarter" idx="11" hasCustomPrompt="1"/>
          </p:nvPr>
        </p:nvSpPr>
        <p:spPr>
          <a:xfrm>
            <a:off x="6520720" y="1128010"/>
            <a:ext cx="2158584" cy="4601980"/>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
        <p:nvSpPr>
          <p:cNvPr id="8" name="Picture Placeholder 9">
            <a:extLst>
              <a:ext uri="{FF2B5EF4-FFF2-40B4-BE49-F238E27FC236}">
                <a16:creationId xmlns:a16="http://schemas.microsoft.com/office/drawing/2014/main" id="{A440A58E-032A-4BA6-9CFE-FF764B706486}"/>
              </a:ext>
            </a:extLst>
          </p:cNvPr>
          <p:cNvSpPr>
            <a:spLocks noGrp="1"/>
          </p:cNvSpPr>
          <p:nvPr>
            <p:ph type="pic" sz="quarter" idx="12" hasCustomPrompt="1"/>
          </p:nvPr>
        </p:nvSpPr>
        <p:spPr>
          <a:xfrm>
            <a:off x="8814215" y="1128010"/>
            <a:ext cx="2158584" cy="4601980"/>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Tree>
    <p:extLst>
      <p:ext uri="{BB962C8B-B14F-4D97-AF65-F5344CB8AC3E}">
        <p14:creationId xmlns:p14="http://schemas.microsoft.com/office/powerpoint/2010/main" val="2317175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0_Custom Layou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8A9F358-CAD0-4658-9C31-E4802B5568F3}"/>
              </a:ext>
            </a:extLst>
          </p:cNvPr>
          <p:cNvSpPr>
            <a:spLocks noGrp="1"/>
          </p:cNvSpPr>
          <p:nvPr>
            <p:ph type="pic" sz="quarter" idx="10" hasCustomPrompt="1"/>
          </p:nvPr>
        </p:nvSpPr>
        <p:spPr>
          <a:xfrm>
            <a:off x="0" y="0"/>
            <a:ext cx="12192000" cy="2818152"/>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Tree>
    <p:extLst>
      <p:ext uri="{BB962C8B-B14F-4D97-AF65-F5344CB8AC3E}">
        <p14:creationId xmlns:p14="http://schemas.microsoft.com/office/powerpoint/2010/main" val="2070512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2_Custom Layou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5CEFA23-B4A5-4179-9A5F-8D499F24D784}"/>
              </a:ext>
            </a:extLst>
          </p:cNvPr>
          <p:cNvSpPr>
            <a:spLocks noGrp="1"/>
          </p:cNvSpPr>
          <p:nvPr>
            <p:ph type="pic" sz="quarter" idx="12" hasCustomPrompt="1"/>
          </p:nvPr>
        </p:nvSpPr>
        <p:spPr>
          <a:xfrm>
            <a:off x="844718" y="1611314"/>
            <a:ext cx="2892040" cy="2345962"/>
          </a:xfrm>
          <a:custGeom>
            <a:avLst/>
            <a:gdLst>
              <a:gd name="connsiteX0" fmla="*/ 932872 w 2892040"/>
              <a:gd name="connsiteY0" fmla="*/ 0 h 2345962"/>
              <a:gd name="connsiteX1" fmla="*/ 2892040 w 2892040"/>
              <a:gd name="connsiteY1" fmla="*/ 0 h 2345962"/>
              <a:gd name="connsiteX2" fmla="*/ 1959168 w 2892040"/>
              <a:gd name="connsiteY2" fmla="*/ 2345962 h 2345962"/>
              <a:gd name="connsiteX3" fmla="*/ 0 w 2892040"/>
              <a:gd name="connsiteY3" fmla="*/ 2345962 h 2345962"/>
            </a:gdLst>
            <a:ahLst/>
            <a:cxnLst>
              <a:cxn ang="0">
                <a:pos x="connsiteX0" y="connsiteY0"/>
              </a:cxn>
              <a:cxn ang="0">
                <a:pos x="connsiteX1" y="connsiteY1"/>
              </a:cxn>
              <a:cxn ang="0">
                <a:pos x="connsiteX2" y="connsiteY2"/>
              </a:cxn>
              <a:cxn ang="0">
                <a:pos x="connsiteX3" y="connsiteY3"/>
              </a:cxn>
            </a:cxnLst>
            <a:rect l="l" t="t" r="r" b="b"/>
            <a:pathLst>
              <a:path w="2892040" h="2345962">
                <a:moveTo>
                  <a:pt x="932872" y="0"/>
                </a:moveTo>
                <a:lnTo>
                  <a:pt x="2892040" y="0"/>
                </a:lnTo>
                <a:lnTo>
                  <a:pt x="1959168" y="2345962"/>
                </a:lnTo>
                <a:lnTo>
                  <a:pt x="0" y="2345962"/>
                </a:lnTo>
                <a:close/>
              </a:path>
            </a:pathLst>
          </a:custGeom>
          <a:solidFill>
            <a:schemeClr val="accent1">
              <a:lumMod val="40000"/>
              <a:lumOff val="6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
        <p:nvSpPr>
          <p:cNvPr id="10" name="Picture Placeholder 9">
            <a:extLst>
              <a:ext uri="{FF2B5EF4-FFF2-40B4-BE49-F238E27FC236}">
                <a16:creationId xmlns:a16="http://schemas.microsoft.com/office/drawing/2014/main" id="{133E690D-6F73-45DF-9581-4221FF03F7C4}"/>
              </a:ext>
            </a:extLst>
          </p:cNvPr>
          <p:cNvSpPr>
            <a:spLocks noGrp="1"/>
          </p:cNvSpPr>
          <p:nvPr>
            <p:ph type="pic" sz="quarter" idx="13" hasCustomPrompt="1"/>
          </p:nvPr>
        </p:nvSpPr>
        <p:spPr>
          <a:xfrm>
            <a:off x="4532299" y="1611314"/>
            <a:ext cx="2891557" cy="2345962"/>
          </a:xfrm>
          <a:custGeom>
            <a:avLst/>
            <a:gdLst>
              <a:gd name="connsiteX0" fmla="*/ 932872 w 2891557"/>
              <a:gd name="connsiteY0" fmla="*/ 0 h 2345962"/>
              <a:gd name="connsiteX1" fmla="*/ 2891557 w 2891557"/>
              <a:gd name="connsiteY1" fmla="*/ 0 h 2345962"/>
              <a:gd name="connsiteX2" fmla="*/ 2891557 w 2891557"/>
              <a:gd name="connsiteY2" fmla="*/ 1215 h 2345962"/>
              <a:gd name="connsiteX3" fmla="*/ 1959168 w 2891557"/>
              <a:gd name="connsiteY3" fmla="*/ 2345962 h 2345962"/>
              <a:gd name="connsiteX4" fmla="*/ 0 w 2891557"/>
              <a:gd name="connsiteY4" fmla="*/ 2345962 h 2345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1557" h="2345962">
                <a:moveTo>
                  <a:pt x="932872" y="0"/>
                </a:moveTo>
                <a:lnTo>
                  <a:pt x="2891557" y="0"/>
                </a:lnTo>
                <a:lnTo>
                  <a:pt x="2891557" y="1215"/>
                </a:lnTo>
                <a:lnTo>
                  <a:pt x="1959168" y="2345962"/>
                </a:lnTo>
                <a:lnTo>
                  <a:pt x="0" y="2345962"/>
                </a:lnTo>
                <a:close/>
              </a:path>
            </a:pathLst>
          </a:custGeom>
          <a:solidFill>
            <a:schemeClr val="accent1">
              <a:lumMod val="40000"/>
              <a:lumOff val="6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
        <p:nvSpPr>
          <p:cNvPr id="11" name="Picture Placeholder 10">
            <a:extLst>
              <a:ext uri="{FF2B5EF4-FFF2-40B4-BE49-F238E27FC236}">
                <a16:creationId xmlns:a16="http://schemas.microsoft.com/office/drawing/2014/main" id="{E1F38AEE-1B5F-4250-B346-BBE5955858E7}"/>
              </a:ext>
            </a:extLst>
          </p:cNvPr>
          <p:cNvSpPr>
            <a:spLocks noGrp="1"/>
          </p:cNvSpPr>
          <p:nvPr>
            <p:ph type="pic" sz="quarter" idx="14" hasCustomPrompt="1"/>
          </p:nvPr>
        </p:nvSpPr>
        <p:spPr>
          <a:xfrm>
            <a:off x="8207404" y="1611314"/>
            <a:ext cx="2892040" cy="2345962"/>
          </a:xfrm>
          <a:custGeom>
            <a:avLst/>
            <a:gdLst>
              <a:gd name="connsiteX0" fmla="*/ 932872 w 2892040"/>
              <a:gd name="connsiteY0" fmla="*/ 0 h 2345962"/>
              <a:gd name="connsiteX1" fmla="*/ 2892040 w 2892040"/>
              <a:gd name="connsiteY1" fmla="*/ 0 h 2345962"/>
              <a:gd name="connsiteX2" fmla="*/ 1959168 w 2892040"/>
              <a:gd name="connsiteY2" fmla="*/ 2345962 h 2345962"/>
              <a:gd name="connsiteX3" fmla="*/ 0 w 2892040"/>
              <a:gd name="connsiteY3" fmla="*/ 2345962 h 2345962"/>
            </a:gdLst>
            <a:ahLst/>
            <a:cxnLst>
              <a:cxn ang="0">
                <a:pos x="connsiteX0" y="connsiteY0"/>
              </a:cxn>
              <a:cxn ang="0">
                <a:pos x="connsiteX1" y="connsiteY1"/>
              </a:cxn>
              <a:cxn ang="0">
                <a:pos x="connsiteX2" y="connsiteY2"/>
              </a:cxn>
              <a:cxn ang="0">
                <a:pos x="connsiteX3" y="connsiteY3"/>
              </a:cxn>
            </a:cxnLst>
            <a:rect l="l" t="t" r="r" b="b"/>
            <a:pathLst>
              <a:path w="2892040" h="2345962">
                <a:moveTo>
                  <a:pt x="932872" y="0"/>
                </a:moveTo>
                <a:lnTo>
                  <a:pt x="2892040" y="0"/>
                </a:lnTo>
                <a:lnTo>
                  <a:pt x="1959168" y="2345962"/>
                </a:lnTo>
                <a:lnTo>
                  <a:pt x="0" y="2345962"/>
                </a:lnTo>
                <a:close/>
              </a:path>
            </a:pathLst>
          </a:custGeom>
          <a:solidFill>
            <a:schemeClr val="accent1">
              <a:lumMod val="40000"/>
              <a:lumOff val="60000"/>
            </a:schemeClr>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Tree>
    <p:extLst>
      <p:ext uri="{BB962C8B-B14F-4D97-AF65-F5344CB8AC3E}">
        <p14:creationId xmlns:p14="http://schemas.microsoft.com/office/powerpoint/2010/main" val="3931344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821DCC-D00A-2447-BC1F-F99E6E2A38BD}"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13822020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B3DF9EFB-CDA2-4401-BA2C-831301B3C03D}"/>
              </a:ext>
            </a:extLst>
          </p:cNvPr>
          <p:cNvSpPr>
            <a:spLocks noGrp="1"/>
          </p:cNvSpPr>
          <p:nvPr>
            <p:ph type="pic" sz="quarter" idx="12" hasCustomPrompt="1"/>
          </p:nvPr>
        </p:nvSpPr>
        <p:spPr>
          <a:xfrm>
            <a:off x="1633930" y="1487775"/>
            <a:ext cx="3237874" cy="3882452"/>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
        <p:nvSpPr>
          <p:cNvPr id="7" name="Picture Placeholder 9">
            <a:extLst>
              <a:ext uri="{FF2B5EF4-FFF2-40B4-BE49-F238E27FC236}">
                <a16:creationId xmlns:a16="http://schemas.microsoft.com/office/drawing/2014/main" id="{6067596C-58BF-4B44-8694-972A3A9FE119}"/>
              </a:ext>
            </a:extLst>
          </p:cNvPr>
          <p:cNvSpPr>
            <a:spLocks noGrp="1"/>
          </p:cNvSpPr>
          <p:nvPr>
            <p:ph type="pic" sz="quarter" idx="13" hasCustomPrompt="1"/>
          </p:nvPr>
        </p:nvSpPr>
        <p:spPr>
          <a:xfrm>
            <a:off x="5396461" y="2440412"/>
            <a:ext cx="2683237" cy="2929813"/>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
        <p:nvSpPr>
          <p:cNvPr id="8" name="Picture Placeholder 9">
            <a:extLst>
              <a:ext uri="{FF2B5EF4-FFF2-40B4-BE49-F238E27FC236}">
                <a16:creationId xmlns:a16="http://schemas.microsoft.com/office/drawing/2014/main" id="{3D238B54-BC30-47E7-BA42-7C8127FD77E9}"/>
              </a:ext>
            </a:extLst>
          </p:cNvPr>
          <p:cNvSpPr>
            <a:spLocks noGrp="1"/>
          </p:cNvSpPr>
          <p:nvPr>
            <p:ph type="pic" sz="quarter" idx="14" hasCustomPrompt="1"/>
          </p:nvPr>
        </p:nvSpPr>
        <p:spPr>
          <a:xfrm>
            <a:off x="8604356" y="2440412"/>
            <a:ext cx="2683237" cy="2929813"/>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or Drag Here to Add Picture</a:t>
            </a:r>
            <a:endParaRPr lang="id-ID"/>
          </a:p>
        </p:txBody>
      </p:sp>
    </p:spTree>
    <p:extLst>
      <p:ext uri="{BB962C8B-B14F-4D97-AF65-F5344CB8AC3E}">
        <p14:creationId xmlns:p14="http://schemas.microsoft.com/office/powerpoint/2010/main" val="19320031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5 Master Layout">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55481863-EC87-4497-947B-34B0858FE0E2}"/>
              </a:ext>
            </a:extLst>
          </p:cNvPr>
          <p:cNvSpPr>
            <a:spLocks noGrp="1"/>
          </p:cNvSpPr>
          <p:nvPr>
            <p:ph type="pic" sz="quarter" idx="12" hasCustomPrompt="1"/>
          </p:nvPr>
        </p:nvSpPr>
        <p:spPr>
          <a:xfrm>
            <a:off x="3511239" y="660400"/>
            <a:ext cx="3952160" cy="267641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8" name="Picture Placeholder 8">
            <a:extLst>
              <a:ext uri="{FF2B5EF4-FFF2-40B4-BE49-F238E27FC236}">
                <a16:creationId xmlns:a16="http://schemas.microsoft.com/office/drawing/2014/main" id="{A29EE630-89EE-49CF-A95D-B66AA4FE5E06}"/>
              </a:ext>
            </a:extLst>
          </p:cNvPr>
          <p:cNvSpPr>
            <a:spLocks noGrp="1"/>
          </p:cNvSpPr>
          <p:nvPr>
            <p:ph type="pic" sz="quarter" idx="13" hasCustomPrompt="1"/>
          </p:nvPr>
        </p:nvSpPr>
        <p:spPr>
          <a:xfrm>
            <a:off x="7608796" y="660400"/>
            <a:ext cx="3952160" cy="267641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9" name="Picture Placeholder 8">
            <a:extLst>
              <a:ext uri="{FF2B5EF4-FFF2-40B4-BE49-F238E27FC236}">
                <a16:creationId xmlns:a16="http://schemas.microsoft.com/office/drawing/2014/main" id="{4C02FE3B-016B-43BE-83B4-88B579DD2C31}"/>
              </a:ext>
            </a:extLst>
          </p:cNvPr>
          <p:cNvSpPr>
            <a:spLocks noGrp="1"/>
          </p:cNvSpPr>
          <p:nvPr>
            <p:ph type="pic" sz="quarter" idx="14" hasCustomPrompt="1"/>
          </p:nvPr>
        </p:nvSpPr>
        <p:spPr>
          <a:xfrm>
            <a:off x="3511239" y="3470389"/>
            <a:ext cx="8049717" cy="267641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2752239267"/>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8 Master Layout">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418AD0E2-F334-4ADF-B32F-8DEDD621A74D}"/>
              </a:ext>
            </a:extLst>
          </p:cNvPr>
          <p:cNvSpPr>
            <a:spLocks noGrp="1"/>
          </p:cNvSpPr>
          <p:nvPr>
            <p:ph type="pic" sz="quarter" idx="14" hasCustomPrompt="1"/>
          </p:nvPr>
        </p:nvSpPr>
        <p:spPr>
          <a:xfrm>
            <a:off x="700789" y="1359568"/>
            <a:ext cx="2353456" cy="4471814"/>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6" name="Picture Placeholder 8">
            <a:extLst>
              <a:ext uri="{FF2B5EF4-FFF2-40B4-BE49-F238E27FC236}">
                <a16:creationId xmlns:a16="http://schemas.microsoft.com/office/drawing/2014/main" id="{3D2D17C4-C786-4822-943B-B5ACDD32E937}"/>
              </a:ext>
            </a:extLst>
          </p:cNvPr>
          <p:cNvSpPr>
            <a:spLocks noGrp="1"/>
          </p:cNvSpPr>
          <p:nvPr>
            <p:ph type="pic" sz="quarter" idx="15" hasCustomPrompt="1"/>
          </p:nvPr>
        </p:nvSpPr>
        <p:spPr>
          <a:xfrm>
            <a:off x="6412042" y="1359568"/>
            <a:ext cx="2353456" cy="4471814"/>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750128780"/>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24 Master Layout">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32D53545-7958-484B-AA69-BBD066173F82}"/>
              </a:ext>
            </a:extLst>
          </p:cNvPr>
          <p:cNvSpPr>
            <a:spLocks noGrp="1"/>
          </p:cNvSpPr>
          <p:nvPr>
            <p:ph type="pic" sz="quarter" idx="14" hasCustomPrompt="1"/>
          </p:nvPr>
        </p:nvSpPr>
        <p:spPr>
          <a:xfrm>
            <a:off x="5703757" y="384539"/>
            <a:ext cx="2863121" cy="286312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Here to Add Picture</a:t>
            </a:r>
            <a:endParaRPr lang="id-ID" dirty="0"/>
          </a:p>
        </p:txBody>
      </p:sp>
      <p:sp>
        <p:nvSpPr>
          <p:cNvPr id="9" name="Picture Placeholder 8">
            <a:extLst>
              <a:ext uri="{FF2B5EF4-FFF2-40B4-BE49-F238E27FC236}">
                <a16:creationId xmlns:a16="http://schemas.microsoft.com/office/drawing/2014/main" id="{34C39AF7-13E2-4312-ACC8-2F880D0F7CC8}"/>
              </a:ext>
            </a:extLst>
          </p:cNvPr>
          <p:cNvSpPr>
            <a:spLocks noGrp="1"/>
          </p:cNvSpPr>
          <p:nvPr>
            <p:ph type="pic" sz="quarter" idx="15" hasCustomPrompt="1"/>
          </p:nvPr>
        </p:nvSpPr>
        <p:spPr>
          <a:xfrm>
            <a:off x="8911652" y="384539"/>
            <a:ext cx="2863121" cy="286312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Here to Add Picture</a:t>
            </a:r>
            <a:endParaRPr lang="id-ID" dirty="0"/>
          </a:p>
        </p:txBody>
      </p:sp>
      <p:sp>
        <p:nvSpPr>
          <p:cNvPr id="10" name="Picture Placeholder 8">
            <a:extLst>
              <a:ext uri="{FF2B5EF4-FFF2-40B4-BE49-F238E27FC236}">
                <a16:creationId xmlns:a16="http://schemas.microsoft.com/office/drawing/2014/main" id="{B7761A6D-402B-4023-8BFA-C230338B0E51}"/>
              </a:ext>
            </a:extLst>
          </p:cNvPr>
          <p:cNvSpPr>
            <a:spLocks noGrp="1"/>
          </p:cNvSpPr>
          <p:nvPr>
            <p:ph type="pic" sz="quarter" idx="16" hasCustomPrompt="1"/>
          </p:nvPr>
        </p:nvSpPr>
        <p:spPr>
          <a:xfrm>
            <a:off x="5703757" y="3613879"/>
            <a:ext cx="2863121" cy="286312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
        <p:nvSpPr>
          <p:cNvPr id="11" name="Picture Placeholder 8">
            <a:extLst>
              <a:ext uri="{FF2B5EF4-FFF2-40B4-BE49-F238E27FC236}">
                <a16:creationId xmlns:a16="http://schemas.microsoft.com/office/drawing/2014/main" id="{D63332BA-3228-4E24-B0BF-E9FBFC4A56CE}"/>
              </a:ext>
            </a:extLst>
          </p:cNvPr>
          <p:cNvSpPr>
            <a:spLocks noGrp="1"/>
          </p:cNvSpPr>
          <p:nvPr>
            <p:ph type="pic" sz="quarter" idx="17" hasCustomPrompt="1"/>
          </p:nvPr>
        </p:nvSpPr>
        <p:spPr>
          <a:xfrm>
            <a:off x="8911652" y="3613879"/>
            <a:ext cx="2863121" cy="286312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615601435"/>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38 Master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93ECE24E-DFB3-4B39-BE59-E16243F52784}"/>
              </a:ext>
            </a:extLst>
          </p:cNvPr>
          <p:cNvSpPr>
            <a:spLocks noGrp="1"/>
          </p:cNvSpPr>
          <p:nvPr>
            <p:ph type="pic" sz="quarter" idx="16" hasCustomPrompt="1"/>
          </p:nvPr>
        </p:nvSpPr>
        <p:spPr>
          <a:xfrm>
            <a:off x="374755" y="378501"/>
            <a:ext cx="4646951" cy="6100997"/>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3915943210"/>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42 Master Layout">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83896F39-CBD5-453C-81B7-A5537DED0276}"/>
              </a:ext>
            </a:extLst>
          </p:cNvPr>
          <p:cNvSpPr>
            <a:spLocks noGrp="1"/>
          </p:cNvSpPr>
          <p:nvPr>
            <p:ph type="pic" sz="quarter" idx="17" hasCustomPrompt="1"/>
          </p:nvPr>
        </p:nvSpPr>
        <p:spPr>
          <a:xfrm>
            <a:off x="0" y="1128008"/>
            <a:ext cx="9009089" cy="4601981"/>
          </a:xfrm>
          <a:prstGeom prst="rect">
            <a:avLst/>
          </a:prstGeom>
          <a:solidFill>
            <a:schemeClr val="accent1">
              <a:lumMod val="40000"/>
              <a:lumOff val="60000"/>
            </a:schemeClr>
          </a:solidFill>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Here to Add Picture</a:t>
            </a:r>
            <a:endParaRPr lang="id-ID"/>
          </a:p>
        </p:txBody>
      </p:sp>
    </p:spTree>
    <p:extLst>
      <p:ext uri="{BB962C8B-B14F-4D97-AF65-F5344CB8AC3E}">
        <p14:creationId xmlns:p14="http://schemas.microsoft.com/office/powerpoint/2010/main" val="1614225241"/>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Picture Placeholder 2"/>
          <p:cNvSpPr>
            <a:spLocks noGrp="1"/>
          </p:cNvSpPr>
          <p:nvPr>
            <p:ph type="pic" sz="quarter" idx="10"/>
          </p:nvPr>
        </p:nvSpPr>
        <p:spPr>
          <a:xfrm>
            <a:off x="891540" y="868680"/>
            <a:ext cx="4907898" cy="5109210"/>
          </a:xfrm>
          <a:prstGeom prst="rect">
            <a:avLst/>
          </a:prstGeom>
          <a:solidFill>
            <a:schemeClr val="accent1">
              <a:lumMod val="40000"/>
              <a:lumOff val="60000"/>
            </a:schemeClr>
          </a:solidFill>
        </p:spPr>
        <p:txBody>
          <a:bodyPr/>
          <a:lstStyle/>
          <a:p>
            <a:endParaRPr lang="en-US" dirty="0"/>
          </a:p>
        </p:txBody>
      </p:sp>
    </p:spTree>
    <p:extLst>
      <p:ext uri="{BB962C8B-B14F-4D97-AF65-F5344CB8AC3E}">
        <p14:creationId xmlns:p14="http://schemas.microsoft.com/office/powerpoint/2010/main" val="26196563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241608"/>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812801" y="1065702"/>
            <a:ext cx="6106583" cy="2844416"/>
          </a:xfrm>
          <a:prstGeom prst="rect">
            <a:avLst/>
          </a:prstGeom>
          <a:solidFill>
            <a:schemeClr val="accent1">
              <a:lumMod val="40000"/>
              <a:lumOff val="60000"/>
            </a:schemeClr>
          </a:solidFill>
        </p:spPr>
        <p:txBody>
          <a:bodyPr/>
          <a:lstStyle/>
          <a:p>
            <a:endParaRPr lang="en-US" dirty="0"/>
          </a:p>
        </p:txBody>
      </p:sp>
      <p:sp>
        <p:nvSpPr>
          <p:cNvPr id="5" name="Picture Placeholder 3"/>
          <p:cNvSpPr>
            <a:spLocks noGrp="1"/>
          </p:cNvSpPr>
          <p:nvPr>
            <p:ph type="pic" sz="quarter" idx="11"/>
          </p:nvPr>
        </p:nvSpPr>
        <p:spPr>
          <a:xfrm>
            <a:off x="7208253" y="1065702"/>
            <a:ext cx="4149558" cy="2844417"/>
          </a:xfrm>
          <a:prstGeom prst="rect">
            <a:avLst/>
          </a:prstGeom>
          <a:solidFill>
            <a:schemeClr val="accent1">
              <a:lumMod val="40000"/>
              <a:lumOff val="60000"/>
            </a:schemeClr>
          </a:solidFill>
        </p:spPr>
        <p:txBody>
          <a:bodyPr/>
          <a:lstStyle/>
          <a:p>
            <a:endParaRPr lang="en-US" dirty="0"/>
          </a:p>
        </p:txBody>
      </p:sp>
    </p:spTree>
    <p:extLst>
      <p:ext uri="{BB962C8B-B14F-4D97-AF65-F5344CB8AC3E}">
        <p14:creationId xmlns:p14="http://schemas.microsoft.com/office/powerpoint/2010/main" val="344888849"/>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Вертик. загол. и текст">
    <p:spTree>
      <p:nvGrpSpPr>
        <p:cNvPr id="1" name=""/>
        <p:cNvGrpSpPr/>
        <p:nvPr/>
      </p:nvGrpSpPr>
      <p:grpSpPr>
        <a:xfrm>
          <a:off x="0" y="0"/>
          <a:ext cx="0" cy="0"/>
          <a:chOff x="0" y="0"/>
          <a:chExt cx="0" cy="0"/>
        </a:xfrm>
      </p:grpSpPr>
      <p:sp>
        <p:nvSpPr>
          <p:cNvPr id="8" name="Рисунок 7"/>
          <p:cNvSpPr>
            <a:spLocks noGrp="1"/>
          </p:cNvSpPr>
          <p:nvPr>
            <p:ph type="pic" sz="quarter" idx="10"/>
          </p:nvPr>
        </p:nvSpPr>
        <p:spPr>
          <a:xfrm>
            <a:off x="0" y="0"/>
            <a:ext cx="3688080" cy="6858000"/>
          </a:xfrm>
          <a:solidFill>
            <a:schemeClr val="accent1">
              <a:lumMod val="40000"/>
              <a:lumOff val="60000"/>
            </a:schemeClr>
          </a:solidFill>
        </p:spPr>
        <p:txBody>
          <a:bodyPr/>
          <a:lstStyle/>
          <a:p>
            <a:endParaRPr lang="ru-RU"/>
          </a:p>
        </p:txBody>
      </p:sp>
    </p:spTree>
    <p:extLst>
      <p:ext uri="{BB962C8B-B14F-4D97-AF65-F5344CB8AC3E}">
        <p14:creationId xmlns:p14="http://schemas.microsoft.com/office/powerpoint/2010/main" val="226450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6821DCC-D00A-2447-BC1F-F99E6E2A38BD}"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IN" smtClean="0"/>
              <a:t>‹#›</a:t>
            </a:fld>
            <a:endParaRPr lang="en-IN"/>
          </a:p>
        </p:txBody>
      </p:sp>
    </p:spTree>
    <p:extLst>
      <p:ext uri="{BB962C8B-B14F-4D97-AF65-F5344CB8AC3E}">
        <p14:creationId xmlns:p14="http://schemas.microsoft.com/office/powerpoint/2010/main" val="34556581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4_Пользовательский макет">
    <p:spTree>
      <p:nvGrpSpPr>
        <p:cNvPr id="1" name=""/>
        <p:cNvGrpSpPr/>
        <p:nvPr/>
      </p:nvGrpSpPr>
      <p:grpSpPr>
        <a:xfrm>
          <a:off x="0" y="0"/>
          <a:ext cx="0" cy="0"/>
          <a:chOff x="0" y="0"/>
          <a:chExt cx="0" cy="0"/>
        </a:xfrm>
      </p:grpSpPr>
      <p:sp>
        <p:nvSpPr>
          <p:cNvPr id="14" name="Рисунок 13"/>
          <p:cNvSpPr>
            <a:spLocks noGrp="1"/>
          </p:cNvSpPr>
          <p:nvPr>
            <p:ph type="pic" sz="quarter" idx="11"/>
          </p:nvPr>
        </p:nvSpPr>
        <p:spPr>
          <a:xfrm>
            <a:off x="1192554" y="2441864"/>
            <a:ext cx="1641836" cy="1641835"/>
          </a:xfrm>
          <a:custGeom>
            <a:avLst/>
            <a:gdLst>
              <a:gd name="connsiteX0" fmla="*/ 826881 w 1641836"/>
              <a:gd name="connsiteY0" fmla="*/ 9 h 1641835"/>
              <a:gd name="connsiteX1" fmla="*/ 1089169 w 1641836"/>
              <a:gd name="connsiteY1" fmla="*/ 110891 h 1641835"/>
              <a:gd name="connsiteX2" fmla="*/ 1534767 w 1641836"/>
              <a:gd name="connsiteY2" fmla="*/ 563009 h 1641835"/>
              <a:gd name="connsiteX3" fmla="*/ 1530945 w 1641836"/>
              <a:gd name="connsiteY3" fmla="*/ 1089168 h 1641835"/>
              <a:gd name="connsiteX4" fmla="*/ 1078826 w 1641836"/>
              <a:gd name="connsiteY4" fmla="*/ 1534766 h 1641835"/>
              <a:gd name="connsiteX5" fmla="*/ 552667 w 1641836"/>
              <a:gd name="connsiteY5" fmla="*/ 1530944 h 1641835"/>
              <a:gd name="connsiteX6" fmla="*/ 107069 w 1641836"/>
              <a:gd name="connsiteY6" fmla="*/ 1078826 h 1641835"/>
              <a:gd name="connsiteX7" fmla="*/ 110891 w 1641836"/>
              <a:gd name="connsiteY7" fmla="*/ 552668 h 1641835"/>
              <a:gd name="connsiteX8" fmla="*/ 563010 w 1641836"/>
              <a:gd name="connsiteY8" fmla="*/ 107069 h 1641835"/>
              <a:gd name="connsiteX9" fmla="*/ 826881 w 1641836"/>
              <a:gd name="connsiteY9" fmla="*/ 9 h 164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836" h="1641835">
                <a:moveTo>
                  <a:pt x="826881" y="9"/>
                </a:moveTo>
                <a:cubicBezTo>
                  <a:pt x="922097" y="700"/>
                  <a:pt x="1017049" y="37716"/>
                  <a:pt x="1089169" y="110891"/>
                </a:cubicBezTo>
                <a:lnTo>
                  <a:pt x="1534767" y="563009"/>
                </a:lnTo>
                <a:cubicBezTo>
                  <a:pt x="1679006" y="709359"/>
                  <a:pt x="1677295" y="944928"/>
                  <a:pt x="1530945" y="1089168"/>
                </a:cubicBezTo>
                <a:lnTo>
                  <a:pt x="1078826" y="1534766"/>
                </a:lnTo>
                <a:cubicBezTo>
                  <a:pt x="932476" y="1679005"/>
                  <a:pt x="696906" y="1677294"/>
                  <a:pt x="552667" y="1530944"/>
                </a:cubicBezTo>
                <a:lnTo>
                  <a:pt x="107069" y="1078826"/>
                </a:lnTo>
                <a:cubicBezTo>
                  <a:pt x="-37170" y="932476"/>
                  <a:pt x="-35459" y="696907"/>
                  <a:pt x="110891" y="552668"/>
                </a:cubicBezTo>
                <a:lnTo>
                  <a:pt x="563010" y="107069"/>
                </a:lnTo>
                <a:cubicBezTo>
                  <a:pt x="636185" y="34949"/>
                  <a:pt x="731665" y="-683"/>
                  <a:pt x="826881" y="9"/>
                </a:cubicBezTo>
                <a:close/>
              </a:path>
            </a:pathLst>
          </a:custGeom>
          <a:solidFill>
            <a:schemeClr val="accent1">
              <a:lumMod val="40000"/>
              <a:lumOff val="60000"/>
            </a:schemeClr>
          </a:solidFill>
        </p:spPr>
        <p:txBody>
          <a:bodyPr wrap="square">
            <a:noAutofit/>
          </a:bodyPr>
          <a:lstStyle/>
          <a:p>
            <a:endParaRPr lang="ru-RU"/>
          </a:p>
        </p:txBody>
      </p:sp>
      <p:sp>
        <p:nvSpPr>
          <p:cNvPr id="15" name="Рисунок 14"/>
          <p:cNvSpPr>
            <a:spLocks noGrp="1"/>
          </p:cNvSpPr>
          <p:nvPr>
            <p:ph type="pic" sz="quarter" idx="12"/>
          </p:nvPr>
        </p:nvSpPr>
        <p:spPr>
          <a:xfrm>
            <a:off x="3948299" y="2441863"/>
            <a:ext cx="1641836" cy="1641835"/>
          </a:xfrm>
          <a:custGeom>
            <a:avLst/>
            <a:gdLst>
              <a:gd name="connsiteX0" fmla="*/ 826881 w 1641836"/>
              <a:gd name="connsiteY0" fmla="*/ 9 h 1641835"/>
              <a:gd name="connsiteX1" fmla="*/ 1089169 w 1641836"/>
              <a:gd name="connsiteY1" fmla="*/ 110891 h 1641835"/>
              <a:gd name="connsiteX2" fmla="*/ 1534767 w 1641836"/>
              <a:gd name="connsiteY2" fmla="*/ 563009 h 1641835"/>
              <a:gd name="connsiteX3" fmla="*/ 1530945 w 1641836"/>
              <a:gd name="connsiteY3" fmla="*/ 1089168 h 1641835"/>
              <a:gd name="connsiteX4" fmla="*/ 1078826 w 1641836"/>
              <a:gd name="connsiteY4" fmla="*/ 1534766 h 1641835"/>
              <a:gd name="connsiteX5" fmla="*/ 552667 w 1641836"/>
              <a:gd name="connsiteY5" fmla="*/ 1530944 h 1641835"/>
              <a:gd name="connsiteX6" fmla="*/ 107069 w 1641836"/>
              <a:gd name="connsiteY6" fmla="*/ 1078826 h 1641835"/>
              <a:gd name="connsiteX7" fmla="*/ 110891 w 1641836"/>
              <a:gd name="connsiteY7" fmla="*/ 552668 h 1641835"/>
              <a:gd name="connsiteX8" fmla="*/ 563010 w 1641836"/>
              <a:gd name="connsiteY8" fmla="*/ 107069 h 1641835"/>
              <a:gd name="connsiteX9" fmla="*/ 826881 w 1641836"/>
              <a:gd name="connsiteY9" fmla="*/ 9 h 164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836" h="1641835">
                <a:moveTo>
                  <a:pt x="826881" y="9"/>
                </a:moveTo>
                <a:cubicBezTo>
                  <a:pt x="922097" y="700"/>
                  <a:pt x="1017049" y="37716"/>
                  <a:pt x="1089169" y="110891"/>
                </a:cubicBezTo>
                <a:lnTo>
                  <a:pt x="1534767" y="563009"/>
                </a:lnTo>
                <a:cubicBezTo>
                  <a:pt x="1679006" y="709359"/>
                  <a:pt x="1677295" y="944928"/>
                  <a:pt x="1530945" y="1089168"/>
                </a:cubicBezTo>
                <a:lnTo>
                  <a:pt x="1078826" y="1534766"/>
                </a:lnTo>
                <a:cubicBezTo>
                  <a:pt x="932476" y="1679005"/>
                  <a:pt x="696906" y="1677294"/>
                  <a:pt x="552667" y="1530944"/>
                </a:cubicBezTo>
                <a:lnTo>
                  <a:pt x="107069" y="1078826"/>
                </a:lnTo>
                <a:cubicBezTo>
                  <a:pt x="-37170" y="932476"/>
                  <a:pt x="-35459" y="696907"/>
                  <a:pt x="110891" y="552668"/>
                </a:cubicBezTo>
                <a:lnTo>
                  <a:pt x="563010" y="107069"/>
                </a:lnTo>
                <a:cubicBezTo>
                  <a:pt x="636185" y="34949"/>
                  <a:pt x="731665" y="-683"/>
                  <a:pt x="826881" y="9"/>
                </a:cubicBezTo>
                <a:close/>
              </a:path>
            </a:pathLst>
          </a:custGeom>
          <a:solidFill>
            <a:schemeClr val="accent1">
              <a:lumMod val="40000"/>
              <a:lumOff val="60000"/>
            </a:schemeClr>
          </a:solidFill>
        </p:spPr>
        <p:txBody>
          <a:bodyPr wrap="square">
            <a:noAutofit/>
          </a:bodyPr>
          <a:lstStyle/>
          <a:p>
            <a:endParaRPr lang="ru-RU"/>
          </a:p>
        </p:txBody>
      </p:sp>
      <p:sp>
        <p:nvSpPr>
          <p:cNvPr id="16" name="Рисунок 15"/>
          <p:cNvSpPr>
            <a:spLocks noGrp="1"/>
          </p:cNvSpPr>
          <p:nvPr>
            <p:ph type="pic" sz="quarter" idx="13"/>
          </p:nvPr>
        </p:nvSpPr>
        <p:spPr>
          <a:xfrm>
            <a:off x="6704045" y="2441863"/>
            <a:ext cx="1641836" cy="1641835"/>
          </a:xfrm>
          <a:custGeom>
            <a:avLst/>
            <a:gdLst>
              <a:gd name="connsiteX0" fmla="*/ 826881 w 1641836"/>
              <a:gd name="connsiteY0" fmla="*/ 9 h 1641835"/>
              <a:gd name="connsiteX1" fmla="*/ 1089169 w 1641836"/>
              <a:gd name="connsiteY1" fmla="*/ 110891 h 1641835"/>
              <a:gd name="connsiteX2" fmla="*/ 1534767 w 1641836"/>
              <a:gd name="connsiteY2" fmla="*/ 563009 h 1641835"/>
              <a:gd name="connsiteX3" fmla="*/ 1530945 w 1641836"/>
              <a:gd name="connsiteY3" fmla="*/ 1089168 h 1641835"/>
              <a:gd name="connsiteX4" fmla="*/ 1078826 w 1641836"/>
              <a:gd name="connsiteY4" fmla="*/ 1534766 h 1641835"/>
              <a:gd name="connsiteX5" fmla="*/ 552667 w 1641836"/>
              <a:gd name="connsiteY5" fmla="*/ 1530944 h 1641835"/>
              <a:gd name="connsiteX6" fmla="*/ 107069 w 1641836"/>
              <a:gd name="connsiteY6" fmla="*/ 1078826 h 1641835"/>
              <a:gd name="connsiteX7" fmla="*/ 110891 w 1641836"/>
              <a:gd name="connsiteY7" fmla="*/ 552668 h 1641835"/>
              <a:gd name="connsiteX8" fmla="*/ 563010 w 1641836"/>
              <a:gd name="connsiteY8" fmla="*/ 107069 h 1641835"/>
              <a:gd name="connsiteX9" fmla="*/ 826881 w 1641836"/>
              <a:gd name="connsiteY9" fmla="*/ 9 h 164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836" h="1641835">
                <a:moveTo>
                  <a:pt x="826881" y="9"/>
                </a:moveTo>
                <a:cubicBezTo>
                  <a:pt x="922097" y="700"/>
                  <a:pt x="1017049" y="37716"/>
                  <a:pt x="1089169" y="110891"/>
                </a:cubicBezTo>
                <a:lnTo>
                  <a:pt x="1534767" y="563009"/>
                </a:lnTo>
                <a:cubicBezTo>
                  <a:pt x="1679006" y="709359"/>
                  <a:pt x="1677295" y="944928"/>
                  <a:pt x="1530945" y="1089168"/>
                </a:cubicBezTo>
                <a:lnTo>
                  <a:pt x="1078826" y="1534766"/>
                </a:lnTo>
                <a:cubicBezTo>
                  <a:pt x="932476" y="1679005"/>
                  <a:pt x="696906" y="1677294"/>
                  <a:pt x="552667" y="1530944"/>
                </a:cubicBezTo>
                <a:lnTo>
                  <a:pt x="107069" y="1078826"/>
                </a:lnTo>
                <a:cubicBezTo>
                  <a:pt x="-37170" y="932476"/>
                  <a:pt x="-35459" y="696907"/>
                  <a:pt x="110891" y="552668"/>
                </a:cubicBezTo>
                <a:lnTo>
                  <a:pt x="563010" y="107069"/>
                </a:lnTo>
                <a:cubicBezTo>
                  <a:pt x="636185" y="34949"/>
                  <a:pt x="731665" y="-683"/>
                  <a:pt x="826881" y="9"/>
                </a:cubicBezTo>
                <a:close/>
              </a:path>
            </a:pathLst>
          </a:custGeom>
          <a:solidFill>
            <a:schemeClr val="accent1">
              <a:lumMod val="40000"/>
              <a:lumOff val="60000"/>
            </a:schemeClr>
          </a:solidFill>
        </p:spPr>
        <p:txBody>
          <a:bodyPr wrap="square">
            <a:noAutofit/>
          </a:bodyPr>
          <a:lstStyle/>
          <a:p>
            <a:endParaRPr lang="ru-RU"/>
          </a:p>
        </p:txBody>
      </p:sp>
      <p:sp>
        <p:nvSpPr>
          <p:cNvPr id="17" name="Рисунок 16"/>
          <p:cNvSpPr>
            <a:spLocks noGrp="1"/>
          </p:cNvSpPr>
          <p:nvPr>
            <p:ph type="pic" sz="quarter" idx="14"/>
          </p:nvPr>
        </p:nvSpPr>
        <p:spPr>
          <a:xfrm>
            <a:off x="9459791" y="2441863"/>
            <a:ext cx="1641836" cy="1641835"/>
          </a:xfrm>
          <a:custGeom>
            <a:avLst/>
            <a:gdLst>
              <a:gd name="connsiteX0" fmla="*/ 826881 w 1641836"/>
              <a:gd name="connsiteY0" fmla="*/ 9 h 1641835"/>
              <a:gd name="connsiteX1" fmla="*/ 1089169 w 1641836"/>
              <a:gd name="connsiteY1" fmla="*/ 110891 h 1641835"/>
              <a:gd name="connsiteX2" fmla="*/ 1534767 w 1641836"/>
              <a:gd name="connsiteY2" fmla="*/ 563009 h 1641835"/>
              <a:gd name="connsiteX3" fmla="*/ 1530945 w 1641836"/>
              <a:gd name="connsiteY3" fmla="*/ 1089168 h 1641835"/>
              <a:gd name="connsiteX4" fmla="*/ 1078826 w 1641836"/>
              <a:gd name="connsiteY4" fmla="*/ 1534766 h 1641835"/>
              <a:gd name="connsiteX5" fmla="*/ 552667 w 1641836"/>
              <a:gd name="connsiteY5" fmla="*/ 1530944 h 1641835"/>
              <a:gd name="connsiteX6" fmla="*/ 107069 w 1641836"/>
              <a:gd name="connsiteY6" fmla="*/ 1078826 h 1641835"/>
              <a:gd name="connsiteX7" fmla="*/ 110891 w 1641836"/>
              <a:gd name="connsiteY7" fmla="*/ 552668 h 1641835"/>
              <a:gd name="connsiteX8" fmla="*/ 563010 w 1641836"/>
              <a:gd name="connsiteY8" fmla="*/ 107069 h 1641835"/>
              <a:gd name="connsiteX9" fmla="*/ 826881 w 1641836"/>
              <a:gd name="connsiteY9" fmla="*/ 9 h 164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1836" h="1641835">
                <a:moveTo>
                  <a:pt x="826881" y="9"/>
                </a:moveTo>
                <a:cubicBezTo>
                  <a:pt x="922097" y="700"/>
                  <a:pt x="1017049" y="37716"/>
                  <a:pt x="1089169" y="110891"/>
                </a:cubicBezTo>
                <a:lnTo>
                  <a:pt x="1534767" y="563009"/>
                </a:lnTo>
                <a:cubicBezTo>
                  <a:pt x="1679006" y="709359"/>
                  <a:pt x="1677295" y="944928"/>
                  <a:pt x="1530945" y="1089168"/>
                </a:cubicBezTo>
                <a:lnTo>
                  <a:pt x="1078826" y="1534766"/>
                </a:lnTo>
                <a:cubicBezTo>
                  <a:pt x="932476" y="1679005"/>
                  <a:pt x="696906" y="1677294"/>
                  <a:pt x="552667" y="1530944"/>
                </a:cubicBezTo>
                <a:lnTo>
                  <a:pt x="107069" y="1078826"/>
                </a:lnTo>
                <a:cubicBezTo>
                  <a:pt x="-37170" y="932476"/>
                  <a:pt x="-35459" y="696907"/>
                  <a:pt x="110891" y="552668"/>
                </a:cubicBezTo>
                <a:lnTo>
                  <a:pt x="563010" y="107069"/>
                </a:lnTo>
                <a:cubicBezTo>
                  <a:pt x="636185" y="34949"/>
                  <a:pt x="731665" y="-683"/>
                  <a:pt x="826881" y="9"/>
                </a:cubicBezTo>
                <a:close/>
              </a:path>
            </a:pathLst>
          </a:custGeom>
          <a:solidFill>
            <a:schemeClr val="accent1">
              <a:lumMod val="40000"/>
              <a:lumOff val="60000"/>
            </a:schemeClr>
          </a:solidFill>
        </p:spPr>
        <p:txBody>
          <a:bodyPr wrap="square">
            <a:noAutofit/>
          </a:bodyPr>
          <a:lstStyle/>
          <a:p>
            <a:endParaRPr lang="ru-RU"/>
          </a:p>
        </p:txBody>
      </p:sp>
    </p:spTree>
    <p:extLst>
      <p:ext uri="{BB962C8B-B14F-4D97-AF65-F5344CB8AC3E}">
        <p14:creationId xmlns:p14="http://schemas.microsoft.com/office/powerpoint/2010/main" val="156951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7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0" y="0"/>
            <a:ext cx="7660640" cy="6858000"/>
          </a:xfrm>
          <a:solidFill>
            <a:schemeClr val="accent1">
              <a:lumMod val="40000"/>
              <a:lumOff val="60000"/>
            </a:schemeClr>
          </a:solidFill>
        </p:spPr>
        <p:txBody>
          <a:bodyPr/>
          <a:lstStyle/>
          <a:p>
            <a:endParaRPr lang="ru-RU"/>
          </a:p>
        </p:txBody>
      </p:sp>
    </p:spTree>
    <p:extLst>
      <p:ext uri="{BB962C8B-B14F-4D97-AF65-F5344CB8AC3E}">
        <p14:creationId xmlns:p14="http://schemas.microsoft.com/office/powerpoint/2010/main" val="11934749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spTree>
      <p:nvGrpSpPr>
        <p:cNvPr id="1" name=""/>
        <p:cNvGrpSpPr/>
        <p:nvPr/>
      </p:nvGrpSpPr>
      <p:grpSpPr>
        <a:xfrm>
          <a:off x="0" y="0"/>
          <a:ext cx="0" cy="0"/>
          <a:chOff x="0" y="0"/>
          <a:chExt cx="0" cy="0"/>
        </a:xfrm>
      </p:grpSpPr>
      <p:sp>
        <p:nvSpPr>
          <p:cNvPr id="9" name="Рисунок 8"/>
          <p:cNvSpPr>
            <a:spLocks noGrp="1"/>
          </p:cNvSpPr>
          <p:nvPr>
            <p:ph type="pic" sz="quarter" idx="10"/>
          </p:nvPr>
        </p:nvSpPr>
        <p:spPr>
          <a:xfrm>
            <a:off x="0" y="0"/>
            <a:ext cx="6096000" cy="3429000"/>
          </a:xfrm>
          <a:solidFill>
            <a:schemeClr val="accent1">
              <a:lumMod val="40000"/>
              <a:lumOff val="60000"/>
            </a:schemeClr>
          </a:solidFill>
        </p:spPr>
        <p:txBody>
          <a:bodyPr/>
          <a:lstStyle/>
          <a:p>
            <a:endParaRPr lang="ru-RU"/>
          </a:p>
        </p:txBody>
      </p:sp>
      <p:sp>
        <p:nvSpPr>
          <p:cNvPr id="10" name="Рисунок 8"/>
          <p:cNvSpPr>
            <a:spLocks noGrp="1"/>
          </p:cNvSpPr>
          <p:nvPr>
            <p:ph type="pic" sz="quarter" idx="11"/>
          </p:nvPr>
        </p:nvSpPr>
        <p:spPr>
          <a:xfrm>
            <a:off x="6096000" y="3429000"/>
            <a:ext cx="6096000" cy="3429000"/>
          </a:xfrm>
          <a:solidFill>
            <a:schemeClr val="accent1">
              <a:lumMod val="40000"/>
              <a:lumOff val="60000"/>
            </a:schemeClr>
          </a:solidFill>
        </p:spPr>
        <p:txBody>
          <a:bodyPr/>
          <a:lstStyle/>
          <a:p>
            <a:endParaRPr lang="ru-RU"/>
          </a:p>
        </p:txBody>
      </p:sp>
    </p:spTree>
    <p:extLst>
      <p:ext uri="{BB962C8B-B14F-4D97-AF65-F5344CB8AC3E}">
        <p14:creationId xmlns:p14="http://schemas.microsoft.com/office/powerpoint/2010/main" val="41609561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5_Пользовательский макет">
    <p:spTree>
      <p:nvGrpSpPr>
        <p:cNvPr id="1" name=""/>
        <p:cNvGrpSpPr/>
        <p:nvPr/>
      </p:nvGrpSpPr>
      <p:grpSpPr>
        <a:xfrm>
          <a:off x="0" y="0"/>
          <a:ext cx="0" cy="0"/>
          <a:chOff x="0" y="0"/>
          <a:chExt cx="0" cy="0"/>
        </a:xfrm>
      </p:grpSpPr>
      <p:sp>
        <p:nvSpPr>
          <p:cNvPr id="7" name="Рисунок 6"/>
          <p:cNvSpPr>
            <a:spLocks noGrp="1"/>
          </p:cNvSpPr>
          <p:nvPr>
            <p:ph type="pic" sz="quarter" idx="10"/>
          </p:nvPr>
        </p:nvSpPr>
        <p:spPr>
          <a:xfrm>
            <a:off x="1073889" y="627063"/>
            <a:ext cx="6914816" cy="2722193"/>
          </a:xfrm>
          <a:solidFill>
            <a:schemeClr val="accent1">
              <a:lumMod val="40000"/>
              <a:lumOff val="60000"/>
            </a:schemeClr>
          </a:solidFill>
        </p:spPr>
        <p:txBody>
          <a:bodyPr/>
          <a:lstStyle/>
          <a:p>
            <a:endParaRPr lang="ru-RU"/>
          </a:p>
        </p:txBody>
      </p:sp>
      <p:sp>
        <p:nvSpPr>
          <p:cNvPr id="9" name="Рисунок 6"/>
          <p:cNvSpPr>
            <a:spLocks noGrp="1"/>
          </p:cNvSpPr>
          <p:nvPr>
            <p:ph type="pic" sz="quarter" idx="12"/>
          </p:nvPr>
        </p:nvSpPr>
        <p:spPr>
          <a:xfrm>
            <a:off x="4688958" y="3508743"/>
            <a:ext cx="3299747" cy="2722194"/>
          </a:xfrm>
          <a:solidFill>
            <a:schemeClr val="accent1">
              <a:lumMod val="40000"/>
              <a:lumOff val="60000"/>
            </a:schemeClr>
          </a:solidFill>
        </p:spPr>
        <p:txBody>
          <a:bodyPr/>
          <a:lstStyle/>
          <a:p>
            <a:endParaRPr lang="ru-RU"/>
          </a:p>
        </p:txBody>
      </p:sp>
      <p:sp>
        <p:nvSpPr>
          <p:cNvPr id="5" name="Рисунок 6"/>
          <p:cNvSpPr>
            <a:spLocks noGrp="1"/>
          </p:cNvSpPr>
          <p:nvPr>
            <p:ph type="pic" sz="quarter" idx="13"/>
          </p:nvPr>
        </p:nvSpPr>
        <p:spPr>
          <a:xfrm>
            <a:off x="1073889" y="3508744"/>
            <a:ext cx="3455692" cy="2722193"/>
          </a:xfrm>
          <a:solidFill>
            <a:schemeClr val="accent1">
              <a:lumMod val="40000"/>
              <a:lumOff val="60000"/>
            </a:schemeClr>
          </a:solidFill>
        </p:spPr>
        <p:txBody>
          <a:bodyPr/>
          <a:lstStyle/>
          <a:p>
            <a:endParaRPr lang="ru-RU"/>
          </a:p>
        </p:txBody>
      </p:sp>
    </p:spTree>
    <p:extLst>
      <p:ext uri="{BB962C8B-B14F-4D97-AF65-F5344CB8AC3E}">
        <p14:creationId xmlns:p14="http://schemas.microsoft.com/office/powerpoint/2010/main" val="29076496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10987" y="510988"/>
            <a:ext cx="4052047" cy="5836024"/>
          </a:xfrm>
          <a:custGeom>
            <a:avLst/>
            <a:gdLst>
              <a:gd name="connsiteX0" fmla="*/ 0 w 4052047"/>
              <a:gd name="connsiteY0" fmla="*/ 0 h 5836024"/>
              <a:gd name="connsiteX1" fmla="*/ 4052047 w 4052047"/>
              <a:gd name="connsiteY1" fmla="*/ 0 h 5836024"/>
              <a:gd name="connsiteX2" fmla="*/ 4052047 w 4052047"/>
              <a:gd name="connsiteY2" fmla="*/ 5836024 h 5836024"/>
              <a:gd name="connsiteX3" fmla="*/ 0 w 4052047"/>
              <a:gd name="connsiteY3" fmla="*/ 5836024 h 5836024"/>
            </a:gdLst>
            <a:ahLst/>
            <a:cxnLst>
              <a:cxn ang="0">
                <a:pos x="connsiteX0" y="connsiteY0"/>
              </a:cxn>
              <a:cxn ang="0">
                <a:pos x="connsiteX1" y="connsiteY1"/>
              </a:cxn>
              <a:cxn ang="0">
                <a:pos x="connsiteX2" y="connsiteY2"/>
              </a:cxn>
              <a:cxn ang="0">
                <a:pos x="connsiteX3" y="connsiteY3"/>
              </a:cxn>
            </a:cxnLst>
            <a:rect l="l" t="t" r="r" b="b"/>
            <a:pathLst>
              <a:path w="4052047" h="5836024">
                <a:moveTo>
                  <a:pt x="0" y="0"/>
                </a:moveTo>
                <a:lnTo>
                  <a:pt x="4052047" y="0"/>
                </a:lnTo>
                <a:lnTo>
                  <a:pt x="4052047" y="5836024"/>
                </a:lnTo>
                <a:lnTo>
                  <a:pt x="0" y="5836024"/>
                </a:lnTo>
                <a:close/>
              </a:path>
            </a:pathLst>
          </a:custGeom>
          <a:solidFill>
            <a:schemeClr val="accent1">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25157378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914400" y="914400"/>
            <a:ext cx="5029200" cy="5029200"/>
          </a:xfrm>
          <a:custGeom>
            <a:avLst/>
            <a:gdLst>
              <a:gd name="connsiteX0" fmla="*/ 0 w 5029200"/>
              <a:gd name="connsiteY0" fmla="*/ 0 h 5029200"/>
              <a:gd name="connsiteX1" fmla="*/ 5029200 w 5029200"/>
              <a:gd name="connsiteY1" fmla="*/ 0 h 5029200"/>
              <a:gd name="connsiteX2" fmla="*/ 5029200 w 5029200"/>
              <a:gd name="connsiteY2" fmla="*/ 5029200 h 5029200"/>
              <a:gd name="connsiteX3" fmla="*/ 0 w 5029200"/>
              <a:gd name="connsiteY3" fmla="*/ 5029200 h 5029200"/>
            </a:gdLst>
            <a:ahLst/>
            <a:cxnLst>
              <a:cxn ang="0">
                <a:pos x="connsiteX0" y="connsiteY0"/>
              </a:cxn>
              <a:cxn ang="0">
                <a:pos x="connsiteX1" y="connsiteY1"/>
              </a:cxn>
              <a:cxn ang="0">
                <a:pos x="connsiteX2" y="connsiteY2"/>
              </a:cxn>
              <a:cxn ang="0">
                <a:pos x="connsiteX3" y="connsiteY3"/>
              </a:cxn>
            </a:cxnLst>
            <a:rect l="l" t="t" r="r" b="b"/>
            <a:pathLst>
              <a:path w="5029200" h="5029200">
                <a:moveTo>
                  <a:pt x="0" y="0"/>
                </a:moveTo>
                <a:lnTo>
                  <a:pt x="5029200" y="0"/>
                </a:lnTo>
                <a:lnTo>
                  <a:pt x="5029200" y="5029200"/>
                </a:lnTo>
                <a:lnTo>
                  <a:pt x="0" y="5029200"/>
                </a:lnTo>
                <a:close/>
              </a:path>
            </a:pathLst>
          </a:custGeom>
          <a:solidFill>
            <a:schemeClr val="accent1">
              <a:lumMod val="40000"/>
              <a:lumOff val="60000"/>
            </a:schemeClr>
          </a:solidFill>
        </p:spPr>
        <p:txBody>
          <a:bodyPr wrap="square">
            <a:noAutofit/>
          </a:bodyPr>
          <a:lstStyle/>
          <a:p>
            <a:endParaRPr lang="en-US"/>
          </a:p>
        </p:txBody>
      </p:sp>
    </p:spTree>
    <p:extLst>
      <p:ext uri="{BB962C8B-B14F-4D97-AF65-F5344CB8AC3E}">
        <p14:creationId xmlns:p14="http://schemas.microsoft.com/office/powerpoint/2010/main" val="809931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slideLayout" Target="../slideLayouts/slideLayout81.xml"/><Relationship Id="rId26" Type="http://schemas.openxmlformats.org/officeDocument/2006/relationships/slideLayout" Target="../slideLayouts/slideLayout89.xml"/><Relationship Id="rId3" Type="http://schemas.openxmlformats.org/officeDocument/2006/relationships/slideLayout" Target="../slideLayouts/slideLayout66.xml"/><Relationship Id="rId21" Type="http://schemas.openxmlformats.org/officeDocument/2006/relationships/slideLayout" Target="../slideLayouts/slideLayout84.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5" Type="http://schemas.openxmlformats.org/officeDocument/2006/relationships/slideLayout" Target="../slideLayouts/slideLayout88.xml"/><Relationship Id="rId33" Type="http://schemas.openxmlformats.org/officeDocument/2006/relationships/theme" Target="../theme/theme3.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20" Type="http://schemas.openxmlformats.org/officeDocument/2006/relationships/slideLayout" Target="../slideLayouts/slideLayout83.xml"/><Relationship Id="rId29" Type="http://schemas.openxmlformats.org/officeDocument/2006/relationships/slideLayout" Target="../slideLayouts/slideLayout92.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24" Type="http://schemas.openxmlformats.org/officeDocument/2006/relationships/slideLayout" Target="../slideLayouts/slideLayout87.xml"/><Relationship Id="rId32" Type="http://schemas.openxmlformats.org/officeDocument/2006/relationships/slideLayout" Target="../slideLayouts/slideLayout95.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23" Type="http://schemas.openxmlformats.org/officeDocument/2006/relationships/slideLayout" Target="../slideLayouts/slideLayout86.xml"/><Relationship Id="rId28" Type="http://schemas.openxmlformats.org/officeDocument/2006/relationships/slideLayout" Target="../slideLayouts/slideLayout91.xml"/><Relationship Id="rId10" Type="http://schemas.openxmlformats.org/officeDocument/2006/relationships/slideLayout" Target="../slideLayouts/slideLayout73.xml"/><Relationship Id="rId19" Type="http://schemas.openxmlformats.org/officeDocument/2006/relationships/slideLayout" Target="../slideLayouts/slideLayout82.xml"/><Relationship Id="rId31" Type="http://schemas.openxmlformats.org/officeDocument/2006/relationships/slideLayout" Target="../slideLayouts/slideLayout94.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 Id="rId22" Type="http://schemas.openxmlformats.org/officeDocument/2006/relationships/slideLayout" Target="../slideLayouts/slideLayout85.xml"/><Relationship Id="rId27" Type="http://schemas.openxmlformats.org/officeDocument/2006/relationships/slideLayout" Target="../slideLayouts/slideLayout90.xml"/><Relationship Id="rId30"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21DCC-D00A-2447-BC1F-F99E6E2A38BD}" type="datetimeFigureOut">
              <a:rPr lang="en-US" smtClean="0"/>
              <a:t>3/19/2021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IN" smtClean="0"/>
              <a:t>‹#›</a:t>
            </a:fld>
            <a:endParaRPr lang="en-IN"/>
          </a:p>
        </p:txBody>
      </p:sp>
    </p:spTree>
    <p:extLst>
      <p:ext uri="{BB962C8B-B14F-4D97-AF65-F5344CB8AC3E}">
        <p14:creationId xmlns:p14="http://schemas.microsoft.com/office/powerpoint/2010/main" val="1516849523"/>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50" r:id="rId12"/>
    <p:sldLayoutId id="2147483951" r:id="rId13"/>
    <p:sldLayoutId id="2147483953" r:id="rId14"/>
    <p:sldLayoutId id="2147483954" r:id="rId15"/>
    <p:sldLayoutId id="2147483955" r:id="rId16"/>
    <p:sldLayoutId id="2147483957" r:id="rId17"/>
    <p:sldLayoutId id="2147483958" r:id="rId18"/>
    <p:sldLayoutId id="2147483959" r:id="rId19"/>
    <p:sldLayoutId id="2147483960" r:id="rId20"/>
    <p:sldLayoutId id="2147483961" r:id="rId21"/>
    <p:sldLayoutId id="2147483962" r:id="rId22"/>
    <p:sldLayoutId id="2147484077"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63043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3" r:id="rId38"/>
    <p:sldLayoutId id="2147484004" r:id="rId39"/>
    <p:sldLayoutId id="2147484005"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152">
          <p15:clr>
            <a:srgbClr val="F26B43"/>
          </p15:clr>
        </p15:guide>
        <p15:guide id="2" pos="528">
          <p15:clr>
            <a:srgbClr val="F26B43"/>
          </p15:clr>
        </p15:guide>
        <p15:guide id="3" orient="horz" pos="3888">
          <p15:clr>
            <a:srgbClr val="F26B43"/>
          </p15:clr>
        </p15:guide>
        <p15:guide id="4" orient="horz" pos="6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9D0FD8-33A4-4C83-8398-4FB2D01F9A5B}" type="datetimeFigureOut">
              <a:rPr lang="en-US" smtClean="0"/>
              <a:t>3/19/2021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1</a:t>
            </a:r>
          </a:p>
        </p:txBody>
      </p:sp>
    </p:spTree>
    <p:extLst>
      <p:ext uri="{BB962C8B-B14F-4D97-AF65-F5344CB8AC3E}">
        <p14:creationId xmlns:p14="http://schemas.microsoft.com/office/powerpoint/2010/main" val="1875424714"/>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 id="2147484024" r:id="rId18"/>
    <p:sldLayoutId id="2147484025" r:id="rId19"/>
    <p:sldLayoutId id="2147484026" r:id="rId20"/>
    <p:sldLayoutId id="2147484027" r:id="rId21"/>
    <p:sldLayoutId id="2147484028" r:id="rId22"/>
    <p:sldLayoutId id="2147484029" r:id="rId23"/>
    <p:sldLayoutId id="2147484030" r:id="rId24"/>
    <p:sldLayoutId id="2147484031" r:id="rId25"/>
    <p:sldLayoutId id="2147484032" r:id="rId26"/>
    <p:sldLayoutId id="2147484033" r:id="rId27"/>
    <p:sldLayoutId id="2147484034" r:id="rId28"/>
    <p:sldLayoutId id="2147484035" r:id="rId29"/>
    <p:sldLayoutId id="2147484036" r:id="rId30"/>
    <p:sldLayoutId id="2147484038" r:id="rId31"/>
    <p:sldLayoutId id="2147484039" r:id="rId3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2.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6.svg"/><Relationship Id="rId25" Type="http://schemas.openxmlformats.org/officeDocument/2006/relationships/image" Target="../media/image24.svg"/><Relationship Id="rId2" Type="http://schemas.openxmlformats.org/officeDocument/2006/relationships/notesSlide" Target="../notesSlides/notesSlide11.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svg"/><Relationship Id="rId1" Type="http://schemas.openxmlformats.org/officeDocument/2006/relationships/slideLayout" Target="../slideLayouts/slideLayout22.xml"/><Relationship Id="rId6" Type="http://schemas.openxmlformats.org/officeDocument/2006/relationships/image" Target="../media/image6.svg"/><Relationship Id="rId11" Type="http://schemas.openxmlformats.org/officeDocument/2006/relationships/image" Target="../media/image11.png"/><Relationship Id="rId24" Type="http://schemas.openxmlformats.org/officeDocument/2006/relationships/image" Target="../media/image23.png"/><Relationship Id="rId5" Type="http://schemas.openxmlformats.org/officeDocument/2006/relationships/image" Target="../media/image5.png"/><Relationship Id="rId15" Type="http://schemas.openxmlformats.org/officeDocument/2006/relationships/chart" Target="../charts/chart5.xml"/><Relationship Id="rId23" Type="http://schemas.openxmlformats.org/officeDocument/2006/relationships/image" Target="../media/image22.svg"/><Relationship Id="rId28" Type="http://schemas.openxmlformats.org/officeDocument/2006/relationships/image" Target="../media/image27.png"/><Relationship Id="rId10" Type="http://schemas.openxmlformats.org/officeDocument/2006/relationships/image" Target="../media/image10.svg"/><Relationship Id="rId19" Type="http://schemas.openxmlformats.org/officeDocument/2006/relationships/image" Target="../media/image18.svg"/><Relationship Id="rId4" Type="http://schemas.openxmlformats.org/officeDocument/2006/relationships/chart" Target="../charts/chart4.xml"/><Relationship Id="rId9" Type="http://schemas.openxmlformats.org/officeDocument/2006/relationships/image" Target="../media/image9.png"/><Relationship Id="rId14" Type="http://schemas.openxmlformats.org/officeDocument/2006/relationships/image" Target="../media/image14.svg"/><Relationship Id="rId22" Type="http://schemas.openxmlformats.org/officeDocument/2006/relationships/image" Target="../media/image21.png"/><Relationship Id="rId27" Type="http://schemas.openxmlformats.org/officeDocument/2006/relationships/image" Target="../media/image26.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40.png"/><Relationship Id="rId18" Type="http://schemas.openxmlformats.org/officeDocument/2006/relationships/image" Target="../media/image44.png"/><Relationship Id="rId3" Type="http://schemas.openxmlformats.org/officeDocument/2006/relationships/image" Target="../media/image33.png"/><Relationship Id="rId7" Type="http://schemas.openxmlformats.org/officeDocument/2006/relationships/image" Target="../media/image29.png"/><Relationship Id="rId12" Type="http://schemas.openxmlformats.org/officeDocument/2006/relationships/image" Target="../media/image31.png"/><Relationship Id="rId17" Type="http://schemas.openxmlformats.org/officeDocument/2006/relationships/image" Target="../media/image43.png"/><Relationship Id="rId2" Type="http://schemas.openxmlformats.org/officeDocument/2006/relationships/notesSlide" Target="../notesSlides/notesSlide20.xml"/><Relationship Id="rId16" Type="http://schemas.openxmlformats.org/officeDocument/2006/relationships/image" Target="../media/image42.png"/><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5" Type="http://schemas.openxmlformats.org/officeDocument/2006/relationships/image" Target="../media/image41.png"/><Relationship Id="rId10" Type="http://schemas.openxmlformats.org/officeDocument/2006/relationships/image" Target="../media/image38.png"/><Relationship Id="rId19" Type="http://schemas.openxmlformats.org/officeDocument/2006/relationships/image" Target="../media/image45.png"/><Relationship Id="rId4" Type="http://schemas.openxmlformats.org/officeDocument/2006/relationships/image" Target="../media/image34.png"/><Relationship Id="rId9" Type="http://schemas.openxmlformats.org/officeDocument/2006/relationships/image" Target="../media/image3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FF84201-7DA3-084E-BC40-A3CFCDC45329}"/>
              </a:ext>
            </a:extLst>
          </p:cNvPr>
          <p:cNvGrpSpPr/>
          <p:nvPr/>
        </p:nvGrpSpPr>
        <p:grpSpPr>
          <a:xfrm>
            <a:off x="-6868728" y="749169"/>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22" name="Group 21">
              <a:extLst>
                <a:ext uri="{FF2B5EF4-FFF2-40B4-BE49-F238E27FC236}">
                  <a16:creationId xmlns:a16="http://schemas.microsoft.com/office/drawing/2014/main" id="{9A74A33F-6966-7444-B1F9-EFDAB325E003}"/>
                </a:ext>
              </a:extLst>
            </p:cNvPr>
            <p:cNvGrpSpPr/>
            <p:nvPr/>
          </p:nvGrpSpPr>
          <p:grpSpPr>
            <a:xfrm>
              <a:off x="-39757" y="3538212"/>
              <a:ext cx="8471491" cy="294055"/>
              <a:chOff x="-39757" y="3538212"/>
              <a:chExt cx="8471491" cy="294055"/>
            </a:xfrm>
            <a:grpFill/>
          </p:grpSpPr>
          <p:sp>
            <p:nvSpPr>
              <p:cNvPr id="29" name="Freeform 28">
                <a:extLst>
                  <a:ext uri="{FF2B5EF4-FFF2-40B4-BE49-F238E27FC236}">
                    <a16:creationId xmlns:a16="http://schemas.microsoft.com/office/drawing/2014/main" id="{DD0F3A21-7749-6744-B35F-772BBF646FDF}"/>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0AB04DD4-F8FA-2E46-B85B-DE866BBA6F2E}"/>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23" name="Group 22">
              <a:extLst>
                <a:ext uri="{FF2B5EF4-FFF2-40B4-BE49-F238E27FC236}">
                  <a16:creationId xmlns:a16="http://schemas.microsoft.com/office/drawing/2014/main" id="{B632720C-732E-4A46-887C-1194611761E8}"/>
                </a:ext>
              </a:extLst>
            </p:cNvPr>
            <p:cNvGrpSpPr/>
            <p:nvPr/>
          </p:nvGrpSpPr>
          <p:grpSpPr>
            <a:xfrm>
              <a:off x="8431734" y="3539924"/>
              <a:ext cx="8471491" cy="294055"/>
              <a:chOff x="-39757" y="3538212"/>
              <a:chExt cx="8471491" cy="294055"/>
            </a:xfrm>
            <a:grpFill/>
          </p:grpSpPr>
          <p:sp>
            <p:nvSpPr>
              <p:cNvPr id="27" name="Freeform 26">
                <a:extLst>
                  <a:ext uri="{FF2B5EF4-FFF2-40B4-BE49-F238E27FC236}">
                    <a16:creationId xmlns:a16="http://schemas.microsoft.com/office/drawing/2014/main" id="{2D8C48B6-97FA-EF49-B6CB-3CD8F21B930E}"/>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28" name="Freeform 27">
                <a:extLst>
                  <a:ext uri="{FF2B5EF4-FFF2-40B4-BE49-F238E27FC236}">
                    <a16:creationId xmlns:a16="http://schemas.microsoft.com/office/drawing/2014/main" id="{6F876233-84A7-664B-84FE-CE3DC77943E3}"/>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24" name="Group 23">
              <a:extLst>
                <a:ext uri="{FF2B5EF4-FFF2-40B4-BE49-F238E27FC236}">
                  <a16:creationId xmlns:a16="http://schemas.microsoft.com/office/drawing/2014/main" id="{F589A830-A0AD-054D-8F77-E0DB07EC17BC}"/>
                </a:ext>
              </a:extLst>
            </p:cNvPr>
            <p:cNvGrpSpPr/>
            <p:nvPr/>
          </p:nvGrpSpPr>
          <p:grpSpPr>
            <a:xfrm>
              <a:off x="16897437" y="3538212"/>
              <a:ext cx="8471491" cy="294055"/>
              <a:chOff x="-39757" y="3538212"/>
              <a:chExt cx="8471491" cy="294055"/>
            </a:xfrm>
            <a:grpFill/>
          </p:grpSpPr>
          <p:sp>
            <p:nvSpPr>
              <p:cNvPr id="25" name="Freeform 24">
                <a:extLst>
                  <a:ext uri="{FF2B5EF4-FFF2-40B4-BE49-F238E27FC236}">
                    <a16:creationId xmlns:a16="http://schemas.microsoft.com/office/drawing/2014/main" id="{38A8657E-9BEA-CD4D-9174-36784372DAD8}"/>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26" name="Freeform 25">
                <a:extLst>
                  <a:ext uri="{FF2B5EF4-FFF2-40B4-BE49-F238E27FC236}">
                    <a16:creationId xmlns:a16="http://schemas.microsoft.com/office/drawing/2014/main" id="{68FE9105-512F-C84F-885E-0B7B9A8DD83A}"/>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1" name="Group 10">
            <a:extLst>
              <a:ext uri="{FF2B5EF4-FFF2-40B4-BE49-F238E27FC236}">
                <a16:creationId xmlns:a16="http://schemas.microsoft.com/office/drawing/2014/main" id="{DD4D632A-7C8C-704D-9BFC-61355B869551}"/>
              </a:ext>
            </a:extLst>
          </p:cNvPr>
          <p:cNvGrpSpPr/>
          <p:nvPr/>
        </p:nvGrpSpPr>
        <p:grpSpPr>
          <a:xfrm>
            <a:off x="0" y="320931"/>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2" name="Group 11">
              <a:extLst>
                <a:ext uri="{FF2B5EF4-FFF2-40B4-BE49-F238E27FC236}">
                  <a16:creationId xmlns:a16="http://schemas.microsoft.com/office/drawing/2014/main" id="{18E49C69-9F52-2E42-B195-738380303E5C}"/>
                </a:ext>
              </a:extLst>
            </p:cNvPr>
            <p:cNvGrpSpPr/>
            <p:nvPr/>
          </p:nvGrpSpPr>
          <p:grpSpPr>
            <a:xfrm>
              <a:off x="-39757" y="3538212"/>
              <a:ext cx="8471491" cy="294055"/>
              <a:chOff x="-39757" y="3538212"/>
              <a:chExt cx="8471491" cy="294055"/>
            </a:xfrm>
            <a:grpFill/>
          </p:grpSpPr>
          <p:sp>
            <p:nvSpPr>
              <p:cNvPr id="19" name="Freeform 18">
                <a:extLst>
                  <a:ext uri="{FF2B5EF4-FFF2-40B4-BE49-F238E27FC236}">
                    <a16:creationId xmlns:a16="http://schemas.microsoft.com/office/drawing/2014/main" id="{10192BB8-4C16-444D-8B10-1AE9FA60E123}"/>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20" name="Freeform 19">
                <a:extLst>
                  <a:ext uri="{FF2B5EF4-FFF2-40B4-BE49-F238E27FC236}">
                    <a16:creationId xmlns:a16="http://schemas.microsoft.com/office/drawing/2014/main" id="{F9F81A82-5C11-7447-846D-A7EF35D60AD6}"/>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3" name="Group 12">
              <a:extLst>
                <a:ext uri="{FF2B5EF4-FFF2-40B4-BE49-F238E27FC236}">
                  <a16:creationId xmlns:a16="http://schemas.microsoft.com/office/drawing/2014/main" id="{885DF9DA-7735-BE47-A242-2A83E4661805}"/>
                </a:ext>
              </a:extLst>
            </p:cNvPr>
            <p:cNvGrpSpPr/>
            <p:nvPr/>
          </p:nvGrpSpPr>
          <p:grpSpPr>
            <a:xfrm>
              <a:off x="8431734" y="3539924"/>
              <a:ext cx="8471491" cy="294055"/>
              <a:chOff x="-39757" y="3538212"/>
              <a:chExt cx="8471491" cy="294055"/>
            </a:xfrm>
            <a:grpFill/>
          </p:grpSpPr>
          <p:sp>
            <p:nvSpPr>
              <p:cNvPr id="17" name="Freeform 16">
                <a:extLst>
                  <a:ext uri="{FF2B5EF4-FFF2-40B4-BE49-F238E27FC236}">
                    <a16:creationId xmlns:a16="http://schemas.microsoft.com/office/drawing/2014/main" id="{AF027545-043F-6B43-96FF-75CCD28063D7}"/>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8" name="Freeform 17">
                <a:extLst>
                  <a:ext uri="{FF2B5EF4-FFF2-40B4-BE49-F238E27FC236}">
                    <a16:creationId xmlns:a16="http://schemas.microsoft.com/office/drawing/2014/main" id="{00799FB9-ACB0-6548-ABA1-F66D0EE064CE}"/>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4" name="Group 13">
              <a:extLst>
                <a:ext uri="{FF2B5EF4-FFF2-40B4-BE49-F238E27FC236}">
                  <a16:creationId xmlns:a16="http://schemas.microsoft.com/office/drawing/2014/main" id="{B06E3AF6-1FFA-E24E-A424-6F48D195ED1A}"/>
                </a:ext>
              </a:extLst>
            </p:cNvPr>
            <p:cNvGrpSpPr/>
            <p:nvPr/>
          </p:nvGrpSpPr>
          <p:grpSpPr>
            <a:xfrm>
              <a:off x="16897437" y="3538212"/>
              <a:ext cx="8471491" cy="294055"/>
              <a:chOff x="-39757" y="3538212"/>
              <a:chExt cx="8471491" cy="294055"/>
            </a:xfrm>
            <a:grpFill/>
          </p:grpSpPr>
          <p:sp>
            <p:nvSpPr>
              <p:cNvPr id="15" name="Freeform 14">
                <a:extLst>
                  <a:ext uri="{FF2B5EF4-FFF2-40B4-BE49-F238E27FC236}">
                    <a16:creationId xmlns:a16="http://schemas.microsoft.com/office/drawing/2014/main" id="{A2C18780-722A-3041-BC8D-B7B8C2CE65AA}"/>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4647E57E-CA55-8948-81EF-6887FDBD32B9}"/>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31" name="Group 30">
            <a:extLst>
              <a:ext uri="{FF2B5EF4-FFF2-40B4-BE49-F238E27FC236}">
                <a16:creationId xmlns:a16="http://schemas.microsoft.com/office/drawing/2014/main" id="{408A7A14-8FC4-FD44-902F-EA5A273EC2BD}"/>
              </a:ext>
            </a:extLst>
          </p:cNvPr>
          <p:cNvGrpSpPr/>
          <p:nvPr/>
        </p:nvGrpSpPr>
        <p:grpSpPr>
          <a:xfrm>
            <a:off x="-6870957" y="1615407"/>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32" name="Group 31">
              <a:extLst>
                <a:ext uri="{FF2B5EF4-FFF2-40B4-BE49-F238E27FC236}">
                  <a16:creationId xmlns:a16="http://schemas.microsoft.com/office/drawing/2014/main" id="{3DDDE45B-CFBF-9E47-AF75-0F79D0E432B4}"/>
                </a:ext>
              </a:extLst>
            </p:cNvPr>
            <p:cNvGrpSpPr/>
            <p:nvPr/>
          </p:nvGrpSpPr>
          <p:grpSpPr>
            <a:xfrm>
              <a:off x="-39757" y="3538212"/>
              <a:ext cx="8471491" cy="294055"/>
              <a:chOff x="-39757" y="3538212"/>
              <a:chExt cx="8471491" cy="294055"/>
            </a:xfrm>
            <a:grpFill/>
          </p:grpSpPr>
          <p:sp>
            <p:nvSpPr>
              <p:cNvPr id="39" name="Freeform 38">
                <a:extLst>
                  <a:ext uri="{FF2B5EF4-FFF2-40B4-BE49-F238E27FC236}">
                    <a16:creationId xmlns:a16="http://schemas.microsoft.com/office/drawing/2014/main" id="{A4FB91E0-9CBC-3B4D-94F3-6DEA28DD5482}"/>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40" name="Freeform 39">
                <a:extLst>
                  <a:ext uri="{FF2B5EF4-FFF2-40B4-BE49-F238E27FC236}">
                    <a16:creationId xmlns:a16="http://schemas.microsoft.com/office/drawing/2014/main" id="{D3EA246B-5796-F044-8258-8663DAB46B96}"/>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E7C4560B-88AE-9E4F-8B65-AC14BE5978C6}"/>
                </a:ext>
              </a:extLst>
            </p:cNvPr>
            <p:cNvGrpSpPr/>
            <p:nvPr/>
          </p:nvGrpSpPr>
          <p:grpSpPr>
            <a:xfrm>
              <a:off x="8431734" y="3539924"/>
              <a:ext cx="8471491" cy="294055"/>
              <a:chOff x="-39757" y="3538212"/>
              <a:chExt cx="8471491" cy="294055"/>
            </a:xfrm>
            <a:grpFill/>
          </p:grpSpPr>
          <p:sp>
            <p:nvSpPr>
              <p:cNvPr id="37" name="Freeform 36">
                <a:extLst>
                  <a:ext uri="{FF2B5EF4-FFF2-40B4-BE49-F238E27FC236}">
                    <a16:creationId xmlns:a16="http://schemas.microsoft.com/office/drawing/2014/main" id="{73FF50CB-20FD-9E45-B90B-671985BF0203}"/>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38" name="Freeform 37">
                <a:extLst>
                  <a:ext uri="{FF2B5EF4-FFF2-40B4-BE49-F238E27FC236}">
                    <a16:creationId xmlns:a16="http://schemas.microsoft.com/office/drawing/2014/main" id="{445C743F-7BCE-864E-9EDB-E6AE63679B9B}"/>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8F949BCA-96C1-1141-8D0D-65B90714C73A}"/>
                </a:ext>
              </a:extLst>
            </p:cNvPr>
            <p:cNvGrpSpPr/>
            <p:nvPr/>
          </p:nvGrpSpPr>
          <p:grpSpPr>
            <a:xfrm>
              <a:off x="16897437" y="3538212"/>
              <a:ext cx="8471491" cy="294055"/>
              <a:chOff x="-39757" y="3538212"/>
              <a:chExt cx="8471491" cy="294055"/>
            </a:xfrm>
            <a:grpFill/>
          </p:grpSpPr>
          <p:sp>
            <p:nvSpPr>
              <p:cNvPr id="35" name="Freeform 34">
                <a:extLst>
                  <a:ext uri="{FF2B5EF4-FFF2-40B4-BE49-F238E27FC236}">
                    <a16:creationId xmlns:a16="http://schemas.microsoft.com/office/drawing/2014/main" id="{E05FC34B-5E1E-EE48-BF06-F981D9998E84}"/>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36" name="Freeform 35">
                <a:extLst>
                  <a:ext uri="{FF2B5EF4-FFF2-40B4-BE49-F238E27FC236}">
                    <a16:creationId xmlns:a16="http://schemas.microsoft.com/office/drawing/2014/main" id="{FE53993B-2901-5A4C-B10A-8DF05794E2E0}"/>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1D059751-6A09-5041-B0AA-2514A1A95BC6}"/>
              </a:ext>
            </a:extLst>
          </p:cNvPr>
          <p:cNvGrpSpPr/>
          <p:nvPr/>
        </p:nvGrpSpPr>
        <p:grpSpPr>
          <a:xfrm>
            <a:off x="-2229" y="1187169"/>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42" name="Group 41">
              <a:extLst>
                <a:ext uri="{FF2B5EF4-FFF2-40B4-BE49-F238E27FC236}">
                  <a16:creationId xmlns:a16="http://schemas.microsoft.com/office/drawing/2014/main" id="{CC57277E-2C42-EC44-84BB-C3441C795441}"/>
                </a:ext>
              </a:extLst>
            </p:cNvPr>
            <p:cNvGrpSpPr/>
            <p:nvPr/>
          </p:nvGrpSpPr>
          <p:grpSpPr>
            <a:xfrm>
              <a:off x="-39757" y="3538212"/>
              <a:ext cx="8471491" cy="294055"/>
              <a:chOff x="-39757" y="3538212"/>
              <a:chExt cx="8471491" cy="294055"/>
            </a:xfrm>
            <a:grpFill/>
          </p:grpSpPr>
          <p:sp>
            <p:nvSpPr>
              <p:cNvPr id="49" name="Freeform 48">
                <a:extLst>
                  <a:ext uri="{FF2B5EF4-FFF2-40B4-BE49-F238E27FC236}">
                    <a16:creationId xmlns:a16="http://schemas.microsoft.com/office/drawing/2014/main" id="{2A3CC239-D14D-AC43-8D5E-8A4B258E5A75}"/>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50" name="Freeform 49">
                <a:extLst>
                  <a:ext uri="{FF2B5EF4-FFF2-40B4-BE49-F238E27FC236}">
                    <a16:creationId xmlns:a16="http://schemas.microsoft.com/office/drawing/2014/main" id="{385E4AED-5B3F-704E-80EB-A81BDCACAEE5}"/>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43" name="Group 42">
              <a:extLst>
                <a:ext uri="{FF2B5EF4-FFF2-40B4-BE49-F238E27FC236}">
                  <a16:creationId xmlns:a16="http://schemas.microsoft.com/office/drawing/2014/main" id="{0FC0FA0A-4872-4146-84B8-C3A86BC73608}"/>
                </a:ext>
              </a:extLst>
            </p:cNvPr>
            <p:cNvGrpSpPr/>
            <p:nvPr/>
          </p:nvGrpSpPr>
          <p:grpSpPr>
            <a:xfrm>
              <a:off x="8431734" y="3539924"/>
              <a:ext cx="8471491" cy="294055"/>
              <a:chOff x="-39757" y="3538212"/>
              <a:chExt cx="8471491" cy="294055"/>
            </a:xfrm>
            <a:grpFill/>
          </p:grpSpPr>
          <p:sp>
            <p:nvSpPr>
              <p:cNvPr id="47" name="Freeform 46">
                <a:extLst>
                  <a:ext uri="{FF2B5EF4-FFF2-40B4-BE49-F238E27FC236}">
                    <a16:creationId xmlns:a16="http://schemas.microsoft.com/office/drawing/2014/main" id="{002D95BA-ED34-9C42-816D-EDDC38D8DE27}"/>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48" name="Freeform 47">
                <a:extLst>
                  <a:ext uri="{FF2B5EF4-FFF2-40B4-BE49-F238E27FC236}">
                    <a16:creationId xmlns:a16="http://schemas.microsoft.com/office/drawing/2014/main" id="{11DCE65C-7657-4343-92CE-B8262FE38347}"/>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9E8FABB8-3C0B-0847-9D43-D415918C88BE}"/>
                </a:ext>
              </a:extLst>
            </p:cNvPr>
            <p:cNvGrpSpPr/>
            <p:nvPr/>
          </p:nvGrpSpPr>
          <p:grpSpPr>
            <a:xfrm>
              <a:off x="16897437" y="3538212"/>
              <a:ext cx="8471491" cy="294055"/>
              <a:chOff x="-39757" y="3538212"/>
              <a:chExt cx="8471491" cy="294055"/>
            </a:xfrm>
            <a:grpFill/>
          </p:grpSpPr>
          <p:sp>
            <p:nvSpPr>
              <p:cNvPr id="45" name="Freeform 44">
                <a:extLst>
                  <a:ext uri="{FF2B5EF4-FFF2-40B4-BE49-F238E27FC236}">
                    <a16:creationId xmlns:a16="http://schemas.microsoft.com/office/drawing/2014/main" id="{147D39D6-5CDC-9349-A0CE-4DA46F4C6C54}"/>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46" name="Freeform 45">
                <a:extLst>
                  <a:ext uri="{FF2B5EF4-FFF2-40B4-BE49-F238E27FC236}">
                    <a16:creationId xmlns:a16="http://schemas.microsoft.com/office/drawing/2014/main" id="{0F027AD5-E5EC-E24A-B147-080054A3F5BD}"/>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51" name="Group 50">
            <a:extLst>
              <a:ext uri="{FF2B5EF4-FFF2-40B4-BE49-F238E27FC236}">
                <a16:creationId xmlns:a16="http://schemas.microsoft.com/office/drawing/2014/main" id="{C9D99684-E255-9041-B885-328409D6A3A5}"/>
              </a:ext>
            </a:extLst>
          </p:cNvPr>
          <p:cNvGrpSpPr/>
          <p:nvPr/>
        </p:nvGrpSpPr>
        <p:grpSpPr>
          <a:xfrm>
            <a:off x="-6870957" y="2480325"/>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52" name="Group 51">
              <a:extLst>
                <a:ext uri="{FF2B5EF4-FFF2-40B4-BE49-F238E27FC236}">
                  <a16:creationId xmlns:a16="http://schemas.microsoft.com/office/drawing/2014/main" id="{2EF985F0-665D-8C42-BDB4-04AFE67005FA}"/>
                </a:ext>
              </a:extLst>
            </p:cNvPr>
            <p:cNvGrpSpPr/>
            <p:nvPr/>
          </p:nvGrpSpPr>
          <p:grpSpPr>
            <a:xfrm>
              <a:off x="-39757" y="3538212"/>
              <a:ext cx="8471491" cy="294055"/>
              <a:chOff x="-39757" y="3538212"/>
              <a:chExt cx="8471491" cy="294055"/>
            </a:xfrm>
            <a:grpFill/>
          </p:grpSpPr>
          <p:sp>
            <p:nvSpPr>
              <p:cNvPr id="59" name="Freeform 58">
                <a:extLst>
                  <a:ext uri="{FF2B5EF4-FFF2-40B4-BE49-F238E27FC236}">
                    <a16:creationId xmlns:a16="http://schemas.microsoft.com/office/drawing/2014/main" id="{73C1C6FA-19E0-2147-927C-2DC4A6FEECE2}"/>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3FE81CAD-F5D4-2A41-A254-380B650C8B64}"/>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53" name="Group 52">
              <a:extLst>
                <a:ext uri="{FF2B5EF4-FFF2-40B4-BE49-F238E27FC236}">
                  <a16:creationId xmlns:a16="http://schemas.microsoft.com/office/drawing/2014/main" id="{E1207590-2B2F-4740-B2EA-A2B668C6F934}"/>
                </a:ext>
              </a:extLst>
            </p:cNvPr>
            <p:cNvGrpSpPr/>
            <p:nvPr/>
          </p:nvGrpSpPr>
          <p:grpSpPr>
            <a:xfrm>
              <a:off x="8431734" y="3539924"/>
              <a:ext cx="8471491" cy="294055"/>
              <a:chOff x="-39757" y="3538212"/>
              <a:chExt cx="8471491" cy="294055"/>
            </a:xfrm>
            <a:grpFill/>
          </p:grpSpPr>
          <p:sp>
            <p:nvSpPr>
              <p:cNvPr id="57" name="Freeform 56">
                <a:extLst>
                  <a:ext uri="{FF2B5EF4-FFF2-40B4-BE49-F238E27FC236}">
                    <a16:creationId xmlns:a16="http://schemas.microsoft.com/office/drawing/2014/main" id="{F35E6DF7-B3C0-9047-83C7-87D3092DC866}"/>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42937D8C-A460-7347-B795-580329467F85}"/>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54" name="Group 53">
              <a:extLst>
                <a:ext uri="{FF2B5EF4-FFF2-40B4-BE49-F238E27FC236}">
                  <a16:creationId xmlns:a16="http://schemas.microsoft.com/office/drawing/2014/main" id="{E37C284A-9558-B449-98CC-527AE0D57A52}"/>
                </a:ext>
              </a:extLst>
            </p:cNvPr>
            <p:cNvGrpSpPr/>
            <p:nvPr/>
          </p:nvGrpSpPr>
          <p:grpSpPr>
            <a:xfrm>
              <a:off x="16897437" y="3538212"/>
              <a:ext cx="8471491" cy="294055"/>
              <a:chOff x="-39757" y="3538212"/>
              <a:chExt cx="8471491" cy="294055"/>
            </a:xfrm>
            <a:grpFill/>
          </p:grpSpPr>
          <p:sp>
            <p:nvSpPr>
              <p:cNvPr id="55" name="Freeform 54">
                <a:extLst>
                  <a:ext uri="{FF2B5EF4-FFF2-40B4-BE49-F238E27FC236}">
                    <a16:creationId xmlns:a16="http://schemas.microsoft.com/office/drawing/2014/main" id="{C8748D10-24C0-6340-936D-7D96CBD138BD}"/>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56" name="Freeform 55">
                <a:extLst>
                  <a:ext uri="{FF2B5EF4-FFF2-40B4-BE49-F238E27FC236}">
                    <a16:creationId xmlns:a16="http://schemas.microsoft.com/office/drawing/2014/main" id="{1E0D7B62-B2C4-F14B-AF1A-C3767CE8A988}"/>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61" name="Group 60">
            <a:extLst>
              <a:ext uri="{FF2B5EF4-FFF2-40B4-BE49-F238E27FC236}">
                <a16:creationId xmlns:a16="http://schemas.microsoft.com/office/drawing/2014/main" id="{C9F97D3C-8455-354C-A016-5B0185EC6B95}"/>
              </a:ext>
            </a:extLst>
          </p:cNvPr>
          <p:cNvGrpSpPr/>
          <p:nvPr/>
        </p:nvGrpSpPr>
        <p:grpSpPr>
          <a:xfrm>
            <a:off x="-2229" y="2052087"/>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62" name="Group 61">
              <a:extLst>
                <a:ext uri="{FF2B5EF4-FFF2-40B4-BE49-F238E27FC236}">
                  <a16:creationId xmlns:a16="http://schemas.microsoft.com/office/drawing/2014/main" id="{AC3DDB5C-6ADB-1841-A405-C3DA99203B93}"/>
                </a:ext>
              </a:extLst>
            </p:cNvPr>
            <p:cNvGrpSpPr/>
            <p:nvPr/>
          </p:nvGrpSpPr>
          <p:grpSpPr>
            <a:xfrm>
              <a:off x="-39757" y="3538212"/>
              <a:ext cx="8471491" cy="294055"/>
              <a:chOff x="-39757" y="3538212"/>
              <a:chExt cx="8471491" cy="294055"/>
            </a:xfrm>
            <a:grpFill/>
          </p:grpSpPr>
          <p:sp>
            <p:nvSpPr>
              <p:cNvPr id="69" name="Freeform 68">
                <a:extLst>
                  <a:ext uri="{FF2B5EF4-FFF2-40B4-BE49-F238E27FC236}">
                    <a16:creationId xmlns:a16="http://schemas.microsoft.com/office/drawing/2014/main" id="{6926D0D5-8A4B-AE49-9759-79A3217FA1EF}"/>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70" name="Freeform 69">
                <a:extLst>
                  <a:ext uri="{FF2B5EF4-FFF2-40B4-BE49-F238E27FC236}">
                    <a16:creationId xmlns:a16="http://schemas.microsoft.com/office/drawing/2014/main" id="{1DE1BB88-345A-4E4F-BC6C-27B1A2FCB4DC}"/>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63" name="Group 62">
              <a:extLst>
                <a:ext uri="{FF2B5EF4-FFF2-40B4-BE49-F238E27FC236}">
                  <a16:creationId xmlns:a16="http://schemas.microsoft.com/office/drawing/2014/main" id="{21521504-5C8F-FC43-AA19-A91CE4AE9199}"/>
                </a:ext>
              </a:extLst>
            </p:cNvPr>
            <p:cNvGrpSpPr/>
            <p:nvPr/>
          </p:nvGrpSpPr>
          <p:grpSpPr>
            <a:xfrm>
              <a:off x="8431734" y="3539924"/>
              <a:ext cx="8471491" cy="294055"/>
              <a:chOff x="-39757" y="3538212"/>
              <a:chExt cx="8471491" cy="294055"/>
            </a:xfrm>
            <a:grpFill/>
          </p:grpSpPr>
          <p:sp>
            <p:nvSpPr>
              <p:cNvPr id="67" name="Freeform 66">
                <a:extLst>
                  <a:ext uri="{FF2B5EF4-FFF2-40B4-BE49-F238E27FC236}">
                    <a16:creationId xmlns:a16="http://schemas.microsoft.com/office/drawing/2014/main" id="{1A3A8153-2327-4A4E-AAED-432C32C71DDF}"/>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68" name="Freeform 67">
                <a:extLst>
                  <a:ext uri="{FF2B5EF4-FFF2-40B4-BE49-F238E27FC236}">
                    <a16:creationId xmlns:a16="http://schemas.microsoft.com/office/drawing/2014/main" id="{A8C5B36A-BDEA-4A4B-8CB5-C6DEE56ACE41}"/>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64" name="Group 63">
              <a:extLst>
                <a:ext uri="{FF2B5EF4-FFF2-40B4-BE49-F238E27FC236}">
                  <a16:creationId xmlns:a16="http://schemas.microsoft.com/office/drawing/2014/main" id="{F5F81405-0035-C44B-BE99-5678DE35CBA9}"/>
                </a:ext>
              </a:extLst>
            </p:cNvPr>
            <p:cNvGrpSpPr/>
            <p:nvPr/>
          </p:nvGrpSpPr>
          <p:grpSpPr>
            <a:xfrm>
              <a:off x="16897437" y="3538212"/>
              <a:ext cx="8471491" cy="294055"/>
              <a:chOff x="-39757" y="3538212"/>
              <a:chExt cx="8471491" cy="294055"/>
            </a:xfrm>
            <a:grpFill/>
          </p:grpSpPr>
          <p:sp>
            <p:nvSpPr>
              <p:cNvPr id="65" name="Freeform 64">
                <a:extLst>
                  <a:ext uri="{FF2B5EF4-FFF2-40B4-BE49-F238E27FC236}">
                    <a16:creationId xmlns:a16="http://schemas.microsoft.com/office/drawing/2014/main" id="{9CF77A22-B6BC-9143-927C-E934E22E0312}"/>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01D3854E-BC6D-1A4F-8EBF-CB2103F808A9}"/>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71" name="Group 70">
            <a:extLst>
              <a:ext uri="{FF2B5EF4-FFF2-40B4-BE49-F238E27FC236}">
                <a16:creationId xmlns:a16="http://schemas.microsoft.com/office/drawing/2014/main" id="{C8A87E55-67F4-1849-BBCF-5A51FAE85D7B}"/>
              </a:ext>
            </a:extLst>
          </p:cNvPr>
          <p:cNvGrpSpPr/>
          <p:nvPr/>
        </p:nvGrpSpPr>
        <p:grpSpPr>
          <a:xfrm>
            <a:off x="-6873186" y="3346563"/>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72" name="Group 71">
              <a:extLst>
                <a:ext uri="{FF2B5EF4-FFF2-40B4-BE49-F238E27FC236}">
                  <a16:creationId xmlns:a16="http://schemas.microsoft.com/office/drawing/2014/main" id="{B0856CB1-2790-8241-9A78-48756854E35A}"/>
                </a:ext>
              </a:extLst>
            </p:cNvPr>
            <p:cNvGrpSpPr/>
            <p:nvPr/>
          </p:nvGrpSpPr>
          <p:grpSpPr>
            <a:xfrm>
              <a:off x="-39757" y="3538212"/>
              <a:ext cx="8471491" cy="294055"/>
              <a:chOff x="-39757" y="3538212"/>
              <a:chExt cx="8471491" cy="294055"/>
            </a:xfrm>
            <a:grpFill/>
          </p:grpSpPr>
          <p:sp>
            <p:nvSpPr>
              <p:cNvPr id="79" name="Freeform 78">
                <a:extLst>
                  <a:ext uri="{FF2B5EF4-FFF2-40B4-BE49-F238E27FC236}">
                    <a16:creationId xmlns:a16="http://schemas.microsoft.com/office/drawing/2014/main" id="{37E2AE2D-91BA-E649-86E7-B1366F1B1205}"/>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80" name="Freeform 79">
                <a:extLst>
                  <a:ext uri="{FF2B5EF4-FFF2-40B4-BE49-F238E27FC236}">
                    <a16:creationId xmlns:a16="http://schemas.microsoft.com/office/drawing/2014/main" id="{E464CF96-48E0-9644-96A5-6D64A2BD5B75}"/>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73" name="Group 72">
              <a:extLst>
                <a:ext uri="{FF2B5EF4-FFF2-40B4-BE49-F238E27FC236}">
                  <a16:creationId xmlns:a16="http://schemas.microsoft.com/office/drawing/2014/main" id="{2157BF4B-4FC9-8641-9C4B-F6E687ECF8A9}"/>
                </a:ext>
              </a:extLst>
            </p:cNvPr>
            <p:cNvGrpSpPr/>
            <p:nvPr/>
          </p:nvGrpSpPr>
          <p:grpSpPr>
            <a:xfrm>
              <a:off x="8431734" y="3539924"/>
              <a:ext cx="8471491" cy="294055"/>
              <a:chOff x="-39757" y="3538212"/>
              <a:chExt cx="8471491" cy="294055"/>
            </a:xfrm>
            <a:grpFill/>
          </p:grpSpPr>
          <p:sp>
            <p:nvSpPr>
              <p:cNvPr id="77" name="Freeform 76">
                <a:extLst>
                  <a:ext uri="{FF2B5EF4-FFF2-40B4-BE49-F238E27FC236}">
                    <a16:creationId xmlns:a16="http://schemas.microsoft.com/office/drawing/2014/main" id="{D8079A9A-982B-894B-A793-AF28EEAFAD65}"/>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78" name="Freeform 77">
                <a:extLst>
                  <a:ext uri="{FF2B5EF4-FFF2-40B4-BE49-F238E27FC236}">
                    <a16:creationId xmlns:a16="http://schemas.microsoft.com/office/drawing/2014/main" id="{BC769D6A-9739-DB4A-B828-B1260C302BFB}"/>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B89257C6-E0CD-BC4D-86F3-E65CF468A487}"/>
                </a:ext>
              </a:extLst>
            </p:cNvPr>
            <p:cNvGrpSpPr/>
            <p:nvPr/>
          </p:nvGrpSpPr>
          <p:grpSpPr>
            <a:xfrm>
              <a:off x="16897437" y="3538212"/>
              <a:ext cx="8471491" cy="294055"/>
              <a:chOff x="-39757" y="3538212"/>
              <a:chExt cx="8471491" cy="294055"/>
            </a:xfrm>
            <a:grpFill/>
          </p:grpSpPr>
          <p:sp>
            <p:nvSpPr>
              <p:cNvPr id="75" name="Freeform 74">
                <a:extLst>
                  <a:ext uri="{FF2B5EF4-FFF2-40B4-BE49-F238E27FC236}">
                    <a16:creationId xmlns:a16="http://schemas.microsoft.com/office/drawing/2014/main" id="{E1C06B10-C36A-C64F-AE59-E96B682C0371}"/>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76" name="Freeform 75">
                <a:extLst>
                  <a:ext uri="{FF2B5EF4-FFF2-40B4-BE49-F238E27FC236}">
                    <a16:creationId xmlns:a16="http://schemas.microsoft.com/office/drawing/2014/main" id="{A70A4108-DFE2-7140-85D6-9710011552A7}"/>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81" name="Group 80">
            <a:extLst>
              <a:ext uri="{FF2B5EF4-FFF2-40B4-BE49-F238E27FC236}">
                <a16:creationId xmlns:a16="http://schemas.microsoft.com/office/drawing/2014/main" id="{B5F17B42-4BE3-A042-BD0F-9646EA6A115B}"/>
              </a:ext>
            </a:extLst>
          </p:cNvPr>
          <p:cNvGrpSpPr/>
          <p:nvPr/>
        </p:nvGrpSpPr>
        <p:grpSpPr>
          <a:xfrm>
            <a:off x="-4458" y="2918325"/>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82" name="Group 81">
              <a:extLst>
                <a:ext uri="{FF2B5EF4-FFF2-40B4-BE49-F238E27FC236}">
                  <a16:creationId xmlns:a16="http://schemas.microsoft.com/office/drawing/2014/main" id="{D6FEDE33-CB9E-564C-8E16-5CA112CFBE29}"/>
                </a:ext>
              </a:extLst>
            </p:cNvPr>
            <p:cNvGrpSpPr/>
            <p:nvPr/>
          </p:nvGrpSpPr>
          <p:grpSpPr>
            <a:xfrm>
              <a:off x="-39757" y="3538212"/>
              <a:ext cx="8471491" cy="294055"/>
              <a:chOff x="-39757" y="3538212"/>
              <a:chExt cx="8471491" cy="294055"/>
            </a:xfrm>
            <a:grpFill/>
          </p:grpSpPr>
          <p:sp>
            <p:nvSpPr>
              <p:cNvPr id="89" name="Freeform 88">
                <a:extLst>
                  <a:ext uri="{FF2B5EF4-FFF2-40B4-BE49-F238E27FC236}">
                    <a16:creationId xmlns:a16="http://schemas.microsoft.com/office/drawing/2014/main" id="{F837C51A-CBAC-674A-BB26-0990F1E41777}"/>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0" name="Freeform 89">
                <a:extLst>
                  <a:ext uri="{FF2B5EF4-FFF2-40B4-BE49-F238E27FC236}">
                    <a16:creationId xmlns:a16="http://schemas.microsoft.com/office/drawing/2014/main" id="{7A3849C8-249C-404B-B2A5-C8493A806D77}"/>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83" name="Group 82">
              <a:extLst>
                <a:ext uri="{FF2B5EF4-FFF2-40B4-BE49-F238E27FC236}">
                  <a16:creationId xmlns:a16="http://schemas.microsoft.com/office/drawing/2014/main" id="{0EAF2D5D-A12B-5345-A6DA-2CB4713A6080}"/>
                </a:ext>
              </a:extLst>
            </p:cNvPr>
            <p:cNvGrpSpPr/>
            <p:nvPr/>
          </p:nvGrpSpPr>
          <p:grpSpPr>
            <a:xfrm>
              <a:off x="8431734" y="3539924"/>
              <a:ext cx="8471491" cy="294055"/>
              <a:chOff x="-39757" y="3538212"/>
              <a:chExt cx="8471491" cy="294055"/>
            </a:xfrm>
            <a:grpFill/>
          </p:grpSpPr>
          <p:sp>
            <p:nvSpPr>
              <p:cNvPr id="87" name="Freeform 86">
                <a:extLst>
                  <a:ext uri="{FF2B5EF4-FFF2-40B4-BE49-F238E27FC236}">
                    <a16:creationId xmlns:a16="http://schemas.microsoft.com/office/drawing/2014/main" id="{3F9A368E-AA45-F647-89B2-129174A69FD2}"/>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88" name="Freeform 87">
                <a:extLst>
                  <a:ext uri="{FF2B5EF4-FFF2-40B4-BE49-F238E27FC236}">
                    <a16:creationId xmlns:a16="http://schemas.microsoft.com/office/drawing/2014/main" id="{B1E27283-F6C6-BA41-86DA-F50A4B0EB288}"/>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84" name="Group 83">
              <a:extLst>
                <a:ext uri="{FF2B5EF4-FFF2-40B4-BE49-F238E27FC236}">
                  <a16:creationId xmlns:a16="http://schemas.microsoft.com/office/drawing/2014/main" id="{135EACBF-A2F7-6F46-B87A-5628A72CF878}"/>
                </a:ext>
              </a:extLst>
            </p:cNvPr>
            <p:cNvGrpSpPr/>
            <p:nvPr/>
          </p:nvGrpSpPr>
          <p:grpSpPr>
            <a:xfrm>
              <a:off x="16897437" y="3538212"/>
              <a:ext cx="8471491" cy="294055"/>
              <a:chOff x="-39757" y="3538212"/>
              <a:chExt cx="8471491" cy="294055"/>
            </a:xfrm>
            <a:grpFill/>
          </p:grpSpPr>
          <p:sp>
            <p:nvSpPr>
              <p:cNvPr id="85" name="Freeform 84">
                <a:extLst>
                  <a:ext uri="{FF2B5EF4-FFF2-40B4-BE49-F238E27FC236}">
                    <a16:creationId xmlns:a16="http://schemas.microsoft.com/office/drawing/2014/main" id="{9F1D3F83-6CB1-D343-BE42-EFCC174C4EF6}"/>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86" name="Freeform 85">
                <a:extLst>
                  <a:ext uri="{FF2B5EF4-FFF2-40B4-BE49-F238E27FC236}">
                    <a16:creationId xmlns:a16="http://schemas.microsoft.com/office/drawing/2014/main" id="{D8322854-25ED-9643-91EA-55C9F9AAAC1B}"/>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91" name="Group 90">
            <a:extLst>
              <a:ext uri="{FF2B5EF4-FFF2-40B4-BE49-F238E27FC236}">
                <a16:creationId xmlns:a16="http://schemas.microsoft.com/office/drawing/2014/main" id="{879B28FF-3FAE-5142-813C-40978DE22ADE}"/>
              </a:ext>
            </a:extLst>
          </p:cNvPr>
          <p:cNvGrpSpPr/>
          <p:nvPr/>
        </p:nvGrpSpPr>
        <p:grpSpPr>
          <a:xfrm>
            <a:off x="-6873186" y="4211481"/>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92" name="Group 91">
              <a:extLst>
                <a:ext uri="{FF2B5EF4-FFF2-40B4-BE49-F238E27FC236}">
                  <a16:creationId xmlns:a16="http://schemas.microsoft.com/office/drawing/2014/main" id="{F4C99DE7-16EE-C84C-A684-D33D626A6F3B}"/>
                </a:ext>
              </a:extLst>
            </p:cNvPr>
            <p:cNvGrpSpPr/>
            <p:nvPr/>
          </p:nvGrpSpPr>
          <p:grpSpPr>
            <a:xfrm>
              <a:off x="-39757" y="3538212"/>
              <a:ext cx="8471491" cy="294055"/>
              <a:chOff x="-39757" y="3538212"/>
              <a:chExt cx="8471491" cy="294055"/>
            </a:xfrm>
            <a:grpFill/>
          </p:grpSpPr>
          <p:sp>
            <p:nvSpPr>
              <p:cNvPr id="99" name="Freeform 98">
                <a:extLst>
                  <a:ext uri="{FF2B5EF4-FFF2-40B4-BE49-F238E27FC236}">
                    <a16:creationId xmlns:a16="http://schemas.microsoft.com/office/drawing/2014/main" id="{03B3D5F1-ADD7-B647-9566-C7BCCE81A47F}"/>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00" name="Freeform 99">
                <a:extLst>
                  <a:ext uri="{FF2B5EF4-FFF2-40B4-BE49-F238E27FC236}">
                    <a16:creationId xmlns:a16="http://schemas.microsoft.com/office/drawing/2014/main" id="{B1F2AE90-CEE7-244E-A62C-477AE1CEF42D}"/>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4C023CA8-E1C1-A24E-9DB6-948BEDE14049}"/>
                </a:ext>
              </a:extLst>
            </p:cNvPr>
            <p:cNvGrpSpPr/>
            <p:nvPr/>
          </p:nvGrpSpPr>
          <p:grpSpPr>
            <a:xfrm>
              <a:off x="8431734" y="3539924"/>
              <a:ext cx="8471491" cy="294055"/>
              <a:chOff x="-39757" y="3538212"/>
              <a:chExt cx="8471491" cy="294055"/>
            </a:xfrm>
            <a:grpFill/>
          </p:grpSpPr>
          <p:sp>
            <p:nvSpPr>
              <p:cNvPr id="97" name="Freeform 96">
                <a:extLst>
                  <a:ext uri="{FF2B5EF4-FFF2-40B4-BE49-F238E27FC236}">
                    <a16:creationId xmlns:a16="http://schemas.microsoft.com/office/drawing/2014/main" id="{5A272291-0A8E-F14E-A1D8-F6056494E8C1}"/>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4FAC7298-A36D-5949-89AD-B985C563D7C3}"/>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94" name="Group 93">
              <a:extLst>
                <a:ext uri="{FF2B5EF4-FFF2-40B4-BE49-F238E27FC236}">
                  <a16:creationId xmlns:a16="http://schemas.microsoft.com/office/drawing/2014/main" id="{C39346CF-2FDA-EF4C-9F19-71D38361F128}"/>
                </a:ext>
              </a:extLst>
            </p:cNvPr>
            <p:cNvGrpSpPr/>
            <p:nvPr/>
          </p:nvGrpSpPr>
          <p:grpSpPr>
            <a:xfrm>
              <a:off x="16897437" y="3538212"/>
              <a:ext cx="8471491" cy="294055"/>
              <a:chOff x="-39757" y="3538212"/>
              <a:chExt cx="8471491" cy="294055"/>
            </a:xfrm>
            <a:grpFill/>
          </p:grpSpPr>
          <p:sp>
            <p:nvSpPr>
              <p:cNvPr id="95" name="Freeform 94">
                <a:extLst>
                  <a:ext uri="{FF2B5EF4-FFF2-40B4-BE49-F238E27FC236}">
                    <a16:creationId xmlns:a16="http://schemas.microsoft.com/office/drawing/2014/main" id="{546EE456-2074-5A4E-982F-524B48817513}"/>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6" name="Freeform 95">
                <a:extLst>
                  <a:ext uri="{FF2B5EF4-FFF2-40B4-BE49-F238E27FC236}">
                    <a16:creationId xmlns:a16="http://schemas.microsoft.com/office/drawing/2014/main" id="{32039EC5-51B9-1A4E-B8C0-072BC2376D1A}"/>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01" name="Group 100">
            <a:extLst>
              <a:ext uri="{FF2B5EF4-FFF2-40B4-BE49-F238E27FC236}">
                <a16:creationId xmlns:a16="http://schemas.microsoft.com/office/drawing/2014/main" id="{242C1398-5FB1-DA43-AA7B-D8ADE19207BC}"/>
              </a:ext>
            </a:extLst>
          </p:cNvPr>
          <p:cNvGrpSpPr/>
          <p:nvPr/>
        </p:nvGrpSpPr>
        <p:grpSpPr>
          <a:xfrm>
            <a:off x="-4458" y="3783243"/>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02" name="Group 101">
              <a:extLst>
                <a:ext uri="{FF2B5EF4-FFF2-40B4-BE49-F238E27FC236}">
                  <a16:creationId xmlns:a16="http://schemas.microsoft.com/office/drawing/2014/main" id="{8D84B653-C6C7-A341-AD52-304049176C85}"/>
                </a:ext>
              </a:extLst>
            </p:cNvPr>
            <p:cNvGrpSpPr/>
            <p:nvPr/>
          </p:nvGrpSpPr>
          <p:grpSpPr>
            <a:xfrm>
              <a:off x="-39757" y="3538212"/>
              <a:ext cx="8471491" cy="294055"/>
              <a:chOff x="-39757" y="3538212"/>
              <a:chExt cx="8471491" cy="294055"/>
            </a:xfrm>
            <a:grpFill/>
          </p:grpSpPr>
          <p:sp>
            <p:nvSpPr>
              <p:cNvPr id="109" name="Freeform 108">
                <a:extLst>
                  <a:ext uri="{FF2B5EF4-FFF2-40B4-BE49-F238E27FC236}">
                    <a16:creationId xmlns:a16="http://schemas.microsoft.com/office/drawing/2014/main" id="{7C336845-E83A-B946-AE98-723FAEE300E7}"/>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10" name="Freeform 109">
                <a:extLst>
                  <a:ext uri="{FF2B5EF4-FFF2-40B4-BE49-F238E27FC236}">
                    <a16:creationId xmlns:a16="http://schemas.microsoft.com/office/drawing/2014/main" id="{A8F81275-4770-4A49-A124-D814EEC171C8}"/>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14B0B392-5773-2044-A01E-50760AFABD00}"/>
                </a:ext>
              </a:extLst>
            </p:cNvPr>
            <p:cNvGrpSpPr/>
            <p:nvPr/>
          </p:nvGrpSpPr>
          <p:grpSpPr>
            <a:xfrm>
              <a:off x="8431734" y="3539924"/>
              <a:ext cx="8471491" cy="294055"/>
              <a:chOff x="-39757" y="3538212"/>
              <a:chExt cx="8471491" cy="294055"/>
            </a:xfrm>
            <a:grpFill/>
          </p:grpSpPr>
          <p:sp>
            <p:nvSpPr>
              <p:cNvPr id="107" name="Freeform 106">
                <a:extLst>
                  <a:ext uri="{FF2B5EF4-FFF2-40B4-BE49-F238E27FC236}">
                    <a16:creationId xmlns:a16="http://schemas.microsoft.com/office/drawing/2014/main" id="{6045E902-4389-8841-A238-61882144337E}"/>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08" name="Freeform 107">
                <a:extLst>
                  <a:ext uri="{FF2B5EF4-FFF2-40B4-BE49-F238E27FC236}">
                    <a16:creationId xmlns:a16="http://schemas.microsoft.com/office/drawing/2014/main" id="{DFCF63C0-0230-CF44-AD88-C9E4239ABE95}"/>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04" name="Group 103">
              <a:extLst>
                <a:ext uri="{FF2B5EF4-FFF2-40B4-BE49-F238E27FC236}">
                  <a16:creationId xmlns:a16="http://schemas.microsoft.com/office/drawing/2014/main" id="{0E828AB3-D815-5547-855D-76A3D5CEFC40}"/>
                </a:ext>
              </a:extLst>
            </p:cNvPr>
            <p:cNvGrpSpPr/>
            <p:nvPr/>
          </p:nvGrpSpPr>
          <p:grpSpPr>
            <a:xfrm>
              <a:off x="16897437" y="3538212"/>
              <a:ext cx="8471491" cy="294055"/>
              <a:chOff x="-39757" y="3538212"/>
              <a:chExt cx="8471491" cy="294055"/>
            </a:xfrm>
            <a:grpFill/>
          </p:grpSpPr>
          <p:sp>
            <p:nvSpPr>
              <p:cNvPr id="105" name="Freeform 104">
                <a:extLst>
                  <a:ext uri="{FF2B5EF4-FFF2-40B4-BE49-F238E27FC236}">
                    <a16:creationId xmlns:a16="http://schemas.microsoft.com/office/drawing/2014/main" id="{16389A0B-5C41-6F4D-A054-CD5EBFA3AA89}"/>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06" name="Freeform 105">
                <a:extLst>
                  <a:ext uri="{FF2B5EF4-FFF2-40B4-BE49-F238E27FC236}">
                    <a16:creationId xmlns:a16="http://schemas.microsoft.com/office/drawing/2014/main" id="{A0E03EEF-B180-4E48-B529-1072A7E7576B}"/>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11" name="Group 110">
            <a:extLst>
              <a:ext uri="{FF2B5EF4-FFF2-40B4-BE49-F238E27FC236}">
                <a16:creationId xmlns:a16="http://schemas.microsoft.com/office/drawing/2014/main" id="{F3C0AB10-910C-F44D-930E-3CC27C4548C8}"/>
              </a:ext>
            </a:extLst>
          </p:cNvPr>
          <p:cNvGrpSpPr/>
          <p:nvPr/>
        </p:nvGrpSpPr>
        <p:grpSpPr>
          <a:xfrm>
            <a:off x="-6875415" y="5077719"/>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12" name="Group 111">
              <a:extLst>
                <a:ext uri="{FF2B5EF4-FFF2-40B4-BE49-F238E27FC236}">
                  <a16:creationId xmlns:a16="http://schemas.microsoft.com/office/drawing/2014/main" id="{1A1DDA6B-1730-EB41-8C9B-6161C01DE63E}"/>
                </a:ext>
              </a:extLst>
            </p:cNvPr>
            <p:cNvGrpSpPr/>
            <p:nvPr/>
          </p:nvGrpSpPr>
          <p:grpSpPr>
            <a:xfrm>
              <a:off x="-39757" y="3538212"/>
              <a:ext cx="8471491" cy="294055"/>
              <a:chOff x="-39757" y="3538212"/>
              <a:chExt cx="8471491" cy="294055"/>
            </a:xfrm>
            <a:grpFill/>
          </p:grpSpPr>
          <p:sp>
            <p:nvSpPr>
              <p:cNvPr id="119" name="Freeform 118">
                <a:extLst>
                  <a:ext uri="{FF2B5EF4-FFF2-40B4-BE49-F238E27FC236}">
                    <a16:creationId xmlns:a16="http://schemas.microsoft.com/office/drawing/2014/main" id="{DFC851BF-FD50-6E45-99AA-F58E5540BB24}"/>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20" name="Freeform 119">
                <a:extLst>
                  <a:ext uri="{FF2B5EF4-FFF2-40B4-BE49-F238E27FC236}">
                    <a16:creationId xmlns:a16="http://schemas.microsoft.com/office/drawing/2014/main" id="{18918EE9-5F02-584B-B9CE-52CDA74C2D71}"/>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13" name="Group 112">
              <a:extLst>
                <a:ext uri="{FF2B5EF4-FFF2-40B4-BE49-F238E27FC236}">
                  <a16:creationId xmlns:a16="http://schemas.microsoft.com/office/drawing/2014/main" id="{C59F4507-2C78-F54B-942B-1D8655463403}"/>
                </a:ext>
              </a:extLst>
            </p:cNvPr>
            <p:cNvGrpSpPr/>
            <p:nvPr/>
          </p:nvGrpSpPr>
          <p:grpSpPr>
            <a:xfrm>
              <a:off x="8431734" y="3539924"/>
              <a:ext cx="8471491" cy="294055"/>
              <a:chOff x="-39757" y="3538212"/>
              <a:chExt cx="8471491" cy="294055"/>
            </a:xfrm>
            <a:grpFill/>
          </p:grpSpPr>
          <p:sp>
            <p:nvSpPr>
              <p:cNvPr id="117" name="Freeform 116">
                <a:extLst>
                  <a:ext uri="{FF2B5EF4-FFF2-40B4-BE49-F238E27FC236}">
                    <a16:creationId xmlns:a16="http://schemas.microsoft.com/office/drawing/2014/main" id="{50B8FF94-D400-574F-A311-488DF99374AC}"/>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E112A910-5273-B149-A0DD-2AA4D0811611}"/>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14" name="Group 113">
              <a:extLst>
                <a:ext uri="{FF2B5EF4-FFF2-40B4-BE49-F238E27FC236}">
                  <a16:creationId xmlns:a16="http://schemas.microsoft.com/office/drawing/2014/main" id="{F915CA0F-AA6B-5C41-95DF-456B38424B58}"/>
                </a:ext>
              </a:extLst>
            </p:cNvPr>
            <p:cNvGrpSpPr/>
            <p:nvPr/>
          </p:nvGrpSpPr>
          <p:grpSpPr>
            <a:xfrm>
              <a:off x="16897437" y="3538212"/>
              <a:ext cx="8471491" cy="294055"/>
              <a:chOff x="-39757" y="3538212"/>
              <a:chExt cx="8471491" cy="294055"/>
            </a:xfrm>
            <a:grpFill/>
          </p:grpSpPr>
          <p:sp>
            <p:nvSpPr>
              <p:cNvPr id="115" name="Freeform 114">
                <a:extLst>
                  <a:ext uri="{FF2B5EF4-FFF2-40B4-BE49-F238E27FC236}">
                    <a16:creationId xmlns:a16="http://schemas.microsoft.com/office/drawing/2014/main" id="{F097F334-7D1D-8A49-88BA-47AD03990004}"/>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5A56BA13-F538-9E4C-8FA2-B88BDC6591FF}"/>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1B78C57F-A7C0-104C-91C7-9088561ADE79}"/>
              </a:ext>
            </a:extLst>
          </p:cNvPr>
          <p:cNvGrpSpPr/>
          <p:nvPr/>
        </p:nvGrpSpPr>
        <p:grpSpPr>
          <a:xfrm>
            <a:off x="-6687" y="4649481"/>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22" name="Group 121">
              <a:extLst>
                <a:ext uri="{FF2B5EF4-FFF2-40B4-BE49-F238E27FC236}">
                  <a16:creationId xmlns:a16="http://schemas.microsoft.com/office/drawing/2014/main" id="{DD922B82-BFB2-2646-A8AD-F5315E83ABCF}"/>
                </a:ext>
              </a:extLst>
            </p:cNvPr>
            <p:cNvGrpSpPr/>
            <p:nvPr/>
          </p:nvGrpSpPr>
          <p:grpSpPr>
            <a:xfrm>
              <a:off x="-39757" y="3538212"/>
              <a:ext cx="8471491" cy="294055"/>
              <a:chOff x="-39757" y="3538212"/>
              <a:chExt cx="8471491" cy="294055"/>
            </a:xfrm>
            <a:grpFill/>
          </p:grpSpPr>
          <p:sp>
            <p:nvSpPr>
              <p:cNvPr id="129" name="Freeform 128">
                <a:extLst>
                  <a:ext uri="{FF2B5EF4-FFF2-40B4-BE49-F238E27FC236}">
                    <a16:creationId xmlns:a16="http://schemas.microsoft.com/office/drawing/2014/main" id="{94CF931E-03B9-8146-81E1-701DE88A5844}"/>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30" name="Freeform 129">
                <a:extLst>
                  <a:ext uri="{FF2B5EF4-FFF2-40B4-BE49-F238E27FC236}">
                    <a16:creationId xmlns:a16="http://schemas.microsoft.com/office/drawing/2014/main" id="{5AA0F2C2-24CA-484B-A1F7-8A3D131A42D2}"/>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23" name="Group 122">
              <a:extLst>
                <a:ext uri="{FF2B5EF4-FFF2-40B4-BE49-F238E27FC236}">
                  <a16:creationId xmlns:a16="http://schemas.microsoft.com/office/drawing/2014/main" id="{A40CA353-6276-8348-8A68-B5E43CC10A35}"/>
                </a:ext>
              </a:extLst>
            </p:cNvPr>
            <p:cNvGrpSpPr/>
            <p:nvPr/>
          </p:nvGrpSpPr>
          <p:grpSpPr>
            <a:xfrm>
              <a:off x="8431734" y="3539924"/>
              <a:ext cx="8471491" cy="294055"/>
              <a:chOff x="-39757" y="3538212"/>
              <a:chExt cx="8471491" cy="294055"/>
            </a:xfrm>
            <a:grpFill/>
          </p:grpSpPr>
          <p:sp>
            <p:nvSpPr>
              <p:cNvPr id="127" name="Freeform 126">
                <a:extLst>
                  <a:ext uri="{FF2B5EF4-FFF2-40B4-BE49-F238E27FC236}">
                    <a16:creationId xmlns:a16="http://schemas.microsoft.com/office/drawing/2014/main" id="{68DA1789-EC70-9040-B92C-2B66F55619BC}"/>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C64E309A-32D9-0348-9847-5A49B08A8F1C}"/>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24" name="Group 123">
              <a:extLst>
                <a:ext uri="{FF2B5EF4-FFF2-40B4-BE49-F238E27FC236}">
                  <a16:creationId xmlns:a16="http://schemas.microsoft.com/office/drawing/2014/main" id="{5BDDB21E-2F6F-A246-B62A-B4FCF3B3B238}"/>
                </a:ext>
              </a:extLst>
            </p:cNvPr>
            <p:cNvGrpSpPr/>
            <p:nvPr/>
          </p:nvGrpSpPr>
          <p:grpSpPr>
            <a:xfrm>
              <a:off x="16897437" y="3538212"/>
              <a:ext cx="8471491" cy="294055"/>
              <a:chOff x="-39757" y="3538212"/>
              <a:chExt cx="8471491" cy="294055"/>
            </a:xfrm>
            <a:grpFill/>
          </p:grpSpPr>
          <p:sp>
            <p:nvSpPr>
              <p:cNvPr id="125" name="Freeform 124">
                <a:extLst>
                  <a:ext uri="{FF2B5EF4-FFF2-40B4-BE49-F238E27FC236}">
                    <a16:creationId xmlns:a16="http://schemas.microsoft.com/office/drawing/2014/main" id="{72802DF8-E4F2-914F-BDCD-14FC221C0EFC}"/>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26" name="Freeform 125">
                <a:extLst>
                  <a:ext uri="{FF2B5EF4-FFF2-40B4-BE49-F238E27FC236}">
                    <a16:creationId xmlns:a16="http://schemas.microsoft.com/office/drawing/2014/main" id="{F8BEC225-9C91-6F46-9FE2-6307B19D0C7A}"/>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31" name="Group 130">
            <a:extLst>
              <a:ext uri="{FF2B5EF4-FFF2-40B4-BE49-F238E27FC236}">
                <a16:creationId xmlns:a16="http://schemas.microsoft.com/office/drawing/2014/main" id="{E8CB43A3-259A-C644-83C3-6ECAB248BFD8}"/>
              </a:ext>
            </a:extLst>
          </p:cNvPr>
          <p:cNvGrpSpPr/>
          <p:nvPr/>
        </p:nvGrpSpPr>
        <p:grpSpPr>
          <a:xfrm>
            <a:off x="-6875415" y="5942637"/>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32" name="Group 131">
              <a:extLst>
                <a:ext uri="{FF2B5EF4-FFF2-40B4-BE49-F238E27FC236}">
                  <a16:creationId xmlns:a16="http://schemas.microsoft.com/office/drawing/2014/main" id="{8A7C18D8-D294-B749-A3C1-99F867B84112}"/>
                </a:ext>
              </a:extLst>
            </p:cNvPr>
            <p:cNvGrpSpPr/>
            <p:nvPr/>
          </p:nvGrpSpPr>
          <p:grpSpPr>
            <a:xfrm>
              <a:off x="-39757" y="3538212"/>
              <a:ext cx="8471491" cy="294055"/>
              <a:chOff x="-39757" y="3538212"/>
              <a:chExt cx="8471491" cy="294055"/>
            </a:xfrm>
            <a:grpFill/>
          </p:grpSpPr>
          <p:sp>
            <p:nvSpPr>
              <p:cNvPr id="139" name="Freeform 138">
                <a:extLst>
                  <a:ext uri="{FF2B5EF4-FFF2-40B4-BE49-F238E27FC236}">
                    <a16:creationId xmlns:a16="http://schemas.microsoft.com/office/drawing/2014/main" id="{0EADE12C-68DF-B44F-9B6B-1234D0F24749}"/>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40" name="Freeform 139">
                <a:extLst>
                  <a:ext uri="{FF2B5EF4-FFF2-40B4-BE49-F238E27FC236}">
                    <a16:creationId xmlns:a16="http://schemas.microsoft.com/office/drawing/2014/main" id="{ED23ACD1-2AD5-3E43-B3A3-1EB7637D8F75}"/>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33" name="Group 132">
              <a:extLst>
                <a:ext uri="{FF2B5EF4-FFF2-40B4-BE49-F238E27FC236}">
                  <a16:creationId xmlns:a16="http://schemas.microsoft.com/office/drawing/2014/main" id="{BA6EBCBA-A7F6-C34D-B9BF-811F764B1B2D}"/>
                </a:ext>
              </a:extLst>
            </p:cNvPr>
            <p:cNvGrpSpPr/>
            <p:nvPr/>
          </p:nvGrpSpPr>
          <p:grpSpPr>
            <a:xfrm>
              <a:off x="8431734" y="3539924"/>
              <a:ext cx="8471491" cy="294055"/>
              <a:chOff x="-39757" y="3538212"/>
              <a:chExt cx="8471491" cy="294055"/>
            </a:xfrm>
            <a:grpFill/>
          </p:grpSpPr>
          <p:sp>
            <p:nvSpPr>
              <p:cNvPr id="137" name="Freeform 136">
                <a:extLst>
                  <a:ext uri="{FF2B5EF4-FFF2-40B4-BE49-F238E27FC236}">
                    <a16:creationId xmlns:a16="http://schemas.microsoft.com/office/drawing/2014/main" id="{F7816C1D-4C89-6942-A9EC-34D79D4EE23E}"/>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38" name="Freeform 137">
                <a:extLst>
                  <a:ext uri="{FF2B5EF4-FFF2-40B4-BE49-F238E27FC236}">
                    <a16:creationId xmlns:a16="http://schemas.microsoft.com/office/drawing/2014/main" id="{317C33F6-68A8-EF44-A9BC-720A678D9BA1}"/>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34" name="Group 133">
              <a:extLst>
                <a:ext uri="{FF2B5EF4-FFF2-40B4-BE49-F238E27FC236}">
                  <a16:creationId xmlns:a16="http://schemas.microsoft.com/office/drawing/2014/main" id="{9328B782-4A81-9F49-BE7D-448DCA3ED980}"/>
                </a:ext>
              </a:extLst>
            </p:cNvPr>
            <p:cNvGrpSpPr/>
            <p:nvPr/>
          </p:nvGrpSpPr>
          <p:grpSpPr>
            <a:xfrm>
              <a:off x="16897437" y="3538212"/>
              <a:ext cx="8471491" cy="294055"/>
              <a:chOff x="-39757" y="3538212"/>
              <a:chExt cx="8471491" cy="294055"/>
            </a:xfrm>
            <a:grpFill/>
          </p:grpSpPr>
          <p:sp>
            <p:nvSpPr>
              <p:cNvPr id="135" name="Freeform 134">
                <a:extLst>
                  <a:ext uri="{FF2B5EF4-FFF2-40B4-BE49-F238E27FC236}">
                    <a16:creationId xmlns:a16="http://schemas.microsoft.com/office/drawing/2014/main" id="{4A73FAE8-84BD-E040-BABD-1AFF8792C22E}"/>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BABEAEA6-1044-CC43-B99E-A4022DD51EE6}"/>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41" name="Group 140">
            <a:extLst>
              <a:ext uri="{FF2B5EF4-FFF2-40B4-BE49-F238E27FC236}">
                <a16:creationId xmlns:a16="http://schemas.microsoft.com/office/drawing/2014/main" id="{306FC503-8C8D-BF4F-B6F2-480FB893298A}"/>
              </a:ext>
            </a:extLst>
          </p:cNvPr>
          <p:cNvGrpSpPr/>
          <p:nvPr/>
        </p:nvGrpSpPr>
        <p:grpSpPr>
          <a:xfrm>
            <a:off x="-6687" y="5514399"/>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42" name="Group 141">
              <a:extLst>
                <a:ext uri="{FF2B5EF4-FFF2-40B4-BE49-F238E27FC236}">
                  <a16:creationId xmlns:a16="http://schemas.microsoft.com/office/drawing/2014/main" id="{A6C89D77-DAEA-0047-9A73-61491F20BCB8}"/>
                </a:ext>
              </a:extLst>
            </p:cNvPr>
            <p:cNvGrpSpPr/>
            <p:nvPr/>
          </p:nvGrpSpPr>
          <p:grpSpPr>
            <a:xfrm>
              <a:off x="-39757" y="3538212"/>
              <a:ext cx="8471491" cy="294055"/>
              <a:chOff x="-39757" y="3538212"/>
              <a:chExt cx="8471491" cy="294055"/>
            </a:xfrm>
            <a:grpFill/>
          </p:grpSpPr>
          <p:sp>
            <p:nvSpPr>
              <p:cNvPr id="149" name="Freeform 148">
                <a:extLst>
                  <a:ext uri="{FF2B5EF4-FFF2-40B4-BE49-F238E27FC236}">
                    <a16:creationId xmlns:a16="http://schemas.microsoft.com/office/drawing/2014/main" id="{4F021B8D-47E8-8D43-9EE6-22305BDDA86A}"/>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61BF766E-7E56-3A45-A7A5-85DCF2AEEDA3}"/>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43" name="Group 142">
              <a:extLst>
                <a:ext uri="{FF2B5EF4-FFF2-40B4-BE49-F238E27FC236}">
                  <a16:creationId xmlns:a16="http://schemas.microsoft.com/office/drawing/2014/main" id="{F0CCF34E-EE8F-1940-A238-4B98A9DC79F4}"/>
                </a:ext>
              </a:extLst>
            </p:cNvPr>
            <p:cNvGrpSpPr/>
            <p:nvPr/>
          </p:nvGrpSpPr>
          <p:grpSpPr>
            <a:xfrm>
              <a:off x="8431734" y="3539924"/>
              <a:ext cx="8471491" cy="294055"/>
              <a:chOff x="-39757" y="3538212"/>
              <a:chExt cx="8471491" cy="294055"/>
            </a:xfrm>
            <a:grpFill/>
          </p:grpSpPr>
          <p:sp>
            <p:nvSpPr>
              <p:cNvPr id="147" name="Freeform 146">
                <a:extLst>
                  <a:ext uri="{FF2B5EF4-FFF2-40B4-BE49-F238E27FC236}">
                    <a16:creationId xmlns:a16="http://schemas.microsoft.com/office/drawing/2014/main" id="{83C582D1-1AAF-6A4B-9BEE-2BA5DB3073B1}"/>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48" name="Freeform 147">
                <a:extLst>
                  <a:ext uri="{FF2B5EF4-FFF2-40B4-BE49-F238E27FC236}">
                    <a16:creationId xmlns:a16="http://schemas.microsoft.com/office/drawing/2014/main" id="{A9E29BDA-51F0-7542-A33A-6EA2492DBD72}"/>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44" name="Group 143">
              <a:extLst>
                <a:ext uri="{FF2B5EF4-FFF2-40B4-BE49-F238E27FC236}">
                  <a16:creationId xmlns:a16="http://schemas.microsoft.com/office/drawing/2014/main" id="{27FE8B18-C755-784B-A375-C101AA84E1CC}"/>
                </a:ext>
              </a:extLst>
            </p:cNvPr>
            <p:cNvGrpSpPr/>
            <p:nvPr/>
          </p:nvGrpSpPr>
          <p:grpSpPr>
            <a:xfrm>
              <a:off x="16897437" y="3538212"/>
              <a:ext cx="8471491" cy="294055"/>
              <a:chOff x="-39757" y="3538212"/>
              <a:chExt cx="8471491" cy="294055"/>
            </a:xfrm>
            <a:grpFill/>
          </p:grpSpPr>
          <p:sp>
            <p:nvSpPr>
              <p:cNvPr id="145" name="Freeform 144">
                <a:extLst>
                  <a:ext uri="{FF2B5EF4-FFF2-40B4-BE49-F238E27FC236}">
                    <a16:creationId xmlns:a16="http://schemas.microsoft.com/office/drawing/2014/main" id="{38798505-5704-154B-A751-C9246A8ABAE1}"/>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46" name="Freeform 145">
                <a:extLst>
                  <a:ext uri="{FF2B5EF4-FFF2-40B4-BE49-F238E27FC236}">
                    <a16:creationId xmlns:a16="http://schemas.microsoft.com/office/drawing/2014/main" id="{0BBA37B2-976D-F749-8DA9-58B1719D36AF}"/>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grpSp>
        <p:nvGrpSpPr>
          <p:cNvPr id="161" name="Group 160">
            <a:extLst>
              <a:ext uri="{FF2B5EF4-FFF2-40B4-BE49-F238E27FC236}">
                <a16:creationId xmlns:a16="http://schemas.microsoft.com/office/drawing/2014/main" id="{650368B3-B145-F44B-8D9C-CCD853F57F26}"/>
              </a:ext>
            </a:extLst>
          </p:cNvPr>
          <p:cNvGrpSpPr/>
          <p:nvPr/>
        </p:nvGrpSpPr>
        <p:grpSpPr>
          <a:xfrm>
            <a:off x="-8916" y="6380637"/>
            <a:ext cx="19568728" cy="227788"/>
            <a:chOff x="-39757" y="3538212"/>
            <a:chExt cx="25408685" cy="295767"/>
          </a:xfrm>
          <a:gradFill flip="none" rotWithShape="1">
            <a:gsLst>
              <a:gs pos="100000">
                <a:srgbClr val="74BFAB">
                  <a:alpha val="20000"/>
                </a:srgbClr>
              </a:gs>
              <a:gs pos="73000">
                <a:srgbClr val="55ADB3">
                  <a:alpha val="20000"/>
                </a:srgbClr>
              </a:gs>
              <a:gs pos="25000">
                <a:srgbClr val="46A4B7">
                  <a:alpha val="20000"/>
                </a:srgbClr>
              </a:gs>
              <a:gs pos="50000">
                <a:srgbClr val="369ABA">
                  <a:alpha val="20000"/>
                </a:srgbClr>
              </a:gs>
              <a:gs pos="0">
                <a:srgbClr val="74BFAB">
                  <a:alpha val="20000"/>
                </a:srgbClr>
              </a:gs>
            </a:gsLst>
            <a:lin ang="0" scaled="1"/>
            <a:tileRect/>
          </a:gradFill>
        </p:grpSpPr>
        <p:grpSp>
          <p:nvGrpSpPr>
            <p:cNvPr id="162" name="Group 161">
              <a:extLst>
                <a:ext uri="{FF2B5EF4-FFF2-40B4-BE49-F238E27FC236}">
                  <a16:creationId xmlns:a16="http://schemas.microsoft.com/office/drawing/2014/main" id="{F16BCEBF-4A6C-EE4E-B5C4-D4BA1761E570}"/>
                </a:ext>
              </a:extLst>
            </p:cNvPr>
            <p:cNvGrpSpPr/>
            <p:nvPr/>
          </p:nvGrpSpPr>
          <p:grpSpPr>
            <a:xfrm>
              <a:off x="-39757" y="3538212"/>
              <a:ext cx="8471491" cy="294055"/>
              <a:chOff x="-39757" y="3538212"/>
              <a:chExt cx="8471491" cy="294055"/>
            </a:xfrm>
            <a:grpFill/>
          </p:grpSpPr>
          <p:sp>
            <p:nvSpPr>
              <p:cNvPr id="169" name="Freeform 168">
                <a:extLst>
                  <a:ext uri="{FF2B5EF4-FFF2-40B4-BE49-F238E27FC236}">
                    <a16:creationId xmlns:a16="http://schemas.microsoft.com/office/drawing/2014/main" id="{0394C0C4-6826-8648-AFB6-A199BECFFBD7}"/>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70" name="Freeform 169">
                <a:extLst>
                  <a:ext uri="{FF2B5EF4-FFF2-40B4-BE49-F238E27FC236}">
                    <a16:creationId xmlns:a16="http://schemas.microsoft.com/office/drawing/2014/main" id="{AE7310B0-A36F-F549-BD74-EEE01361DF37}"/>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486B032B-0984-1B4A-9F85-C3886B610A57}"/>
                </a:ext>
              </a:extLst>
            </p:cNvPr>
            <p:cNvGrpSpPr/>
            <p:nvPr/>
          </p:nvGrpSpPr>
          <p:grpSpPr>
            <a:xfrm>
              <a:off x="8431734" y="3539924"/>
              <a:ext cx="8471491" cy="294055"/>
              <a:chOff x="-39757" y="3538212"/>
              <a:chExt cx="8471491" cy="294055"/>
            </a:xfrm>
            <a:grpFill/>
          </p:grpSpPr>
          <p:sp>
            <p:nvSpPr>
              <p:cNvPr id="167" name="Freeform 166">
                <a:extLst>
                  <a:ext uri="{FF2B5EF4-FFF2-40B4-BE49-F238E27FC236}">
                    <a16:creationId xmlns:a16="http://schemas.microsoft.com/office/drawing/2014/main" id="{66C9F98E-5243-1745-9CFF-FFA1075FF6B0}"/>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68" name="Freeform 167">
                <a:extLst>
                  <a:ext uri="{FF2B5EF4-FFF2-40B4-BE49-F238E27FC236}">
                    <a16:creationId xmlns:a16="http://schemas.microsoft.com/office/drawing/2014/main" id="{3485877A-2800-6949-A305-1A50FB746411}"/>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nvGrpSpPr>
            <p:cNvPr id="164" name="Group 163">
              <a:extLst>
                <a:ext uri="{FF2B5EF4-FFF2-40B4-BE49-F238E27FC236}">
                  <a16:creationId xmlns:a16="http://schemas.microsoft.com/office/drawing/2014/main" id="{547A661B-D1E5-514E-B086-B4F7B56CC079}"/>
                </a:ext>
              </a:extLst>
            </p:cNvPr>
            <p:cNvGrpSpPr/>
            <p:nvPr/>
          </p:nvGrpSpPr>
          <p:grpSpPr>
            <a:xfrm>
              <a:off x="16897437" y="3538212"/>
              <a:ext cx="8471491" cy="294055"/>
              <a:chOff x="-39757" y="3538212"/>
              <a:chExt cx="8471491" cy="294055"/>
            </a:xfrm>
            <a:grpFill/>
          </p:grpSpPr>
          <p:sp>
            <p:nvSpPr>
              <p:cNvPr id="165" name="Freeform 164">
                <a:extLst>
                  <a:ext uri="{FF2B5EF4-FFF2-40B4-BE49-F238E27FC236}">
                    <a16:creationId xmlns:a16="http://schemas.microsoft.com/office/drawing/2014/main" id="{EA5FF6D6-FFE4-034D-8BE8-94F2508F6F2C}"/>
                  </a:ext>
                </a:extLst>
              </p:cNvPr>
              <p:cNvSpPr>
                <a:spLocks noChangeArrowheads="1"/>
              </p:cNvSpPr>
              <p:nvPr/>
            </p:nvSpPr>
            <p:spPr bwMode="auto">
              <a:xfrm>
                <a:off x="-39757"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166" name="Freeform 165">
                <a:extLst>
                  <a:ext uri="{FF2B5EF4-FFF2-40B4-BE49-F238E27FC236}">
                    <a16:creationId xmlns:a16="http://schemas.microsoft.com/office/drawing/2014/main" id="{9A72CA65-3922-4A44-AF03-612DD777220B}"/>
                  </a:ext>
                </a:extLst>
              </p:cNvPr>
              <p:cNvSpPr>
                <a:spLocks noChangeArrowheads="1"/>
              </p:cNvSpPr>
              <p:nvPr/>
            </p:nvSpPr>
            <p:spPr bwMode="auto">
              <a:xfrm flipH="1">
                <a:off x="4190201" y="3538212"/>
                <a:ext cx="4241533" cy="294055"/>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grpSp>
      <p:sp>
        <p:nvSpPr>
          <p:cNvPr id="2" name="Round Diagonal Corner Rectangle 1">
            <a:extLst>
              <a:ext uri="{FF2B5EF4-FFF2-40B4-BE49-F238E27FC236}">
                <a16:creationId xmlns:a16="http://schemas.microsoft.com/office/drawing/2014/main" id="{184002BF-F411-504A-808E-7A048C037F6E}"/>
              </a:ext>
            </a:extLst>
          </p:cNvPr>
          <p:cNvSpPr/>
          <p:nvPr/>
        </p:nvSpPr>
        <p:spPr>
          <a:xfrm>
            <a:off x="4434856" y="744974"/>
            <a:ext cx="6803208" cy="5304953"/>
          </a:xfrm>
          <a:prstGeom prst="round2DiagRect">
            <a:avLst>
              <a:gd name="adj1" fmla="val 31905"/>
              <a:gd name="adj2" fmla="val 0"/>
            </a:avLst>
          </a:prstGeom>
          <a:gradFill>
            <a:gsLst>
              <a:gs pos="100000">
                <a:srgbClr val="369ABA"/>
              </a:gs>
              <a:gs pos="28000">
                <a:srgbClr val="74BFAB"/>
              </a:gs>
            </a:gsLst>
            <a:lin ang="2700000" scaled="1"/>
          </a:gradFill>
          <a:ln>
            <a:noFill/>
          </a:ln>
          <a:effectLst>
            <a:outerShdw blurRad="152400" dist="381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Diagonal Corner Rectangle 2">
            <a:extLst>
              <a:ext uri="{FF2B5EF4-FFF2-40B4-BE49-F238E27FC236}">
                <a16:creationId xmlns:a16="http://schemas.microsoft.com/office/drawing/2014/main" id="{97607AB2-8904-1546-967A-174D3A3204A9}"/>
              </a:ext>
            </a:extLst>
          </p:cNvPr>
          <p:cNvSpPr/>
          <p:nvPr/>
        </p:nvSpPr>
        <p:spPr>
          <a:xfrm>
            <a:off x="4565712" y="1513636"/>
            <a:ext cx="5727699" cy="4191000"/>
          </a:xfrm>
          <a:prstGeom prst="round2DiagRect">
            <a:avLst>
              <a:gd name="adj1" fmla="val 31905"/>
              <a:gd name="adj2" fmla="val 0"/>
            </a:avLst>
          </a:prstGeom>
          <a:solidFill>
            <a:srgbClr val="FFFFFF"/>
          </a:solidFill>
          <a:ln>
            <a:noFill/>
          </a:ln>
          <a:effectLst>
            <a:outerShdw blurRad="152400" dist="381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2A6BD9C-CAF4-D140-9843-E517FD4644D1}"/>
              </a:ext>
            </a:extLst>
          </p:cNvPr>
          <p:cNvSpPr/>
          <p:nvPr/>
        </p:nvSpPr>
        <p:spPr>
          <a:xfrm>
            <a:off x="3860551" y="2383588"/>
            <a:ext cx="4107398" cy="1985384"/>
          </a:xfrm>
          <a:prstGeom prst="rect">
            <a:avLst/>
          </a:prstGeom>
          <a:solidFill>
            <a:schemeClr val="bg1"/>
          </a:solidFill>
        </p:spPr>
        <p:txBody>
          <a:bodyPr wrap="square" lIns="91440" tIns="45720" rIns="91440" bIns="45720" anchor="ctr">
            <a:noAutofit/>
          </a:bodyPr>
          <a:lstStyle/>
          <a:p>
            <a:pPr>
              <a:lnSpc>
                <a:spcPts val="5780"/>
              </a:lnSpc>
            </a:pPr>
            <a:r>
              <a:rPr lang="en-US" sz="4400" b="1" cap="none" spc="0" dirty="0">
                <a:ln w="12700">
                  <a:noFill/>
                  <a:prstDash val="solid"/>
                </a:ln>
                <a:gradFill flip="none" rotWithShape="1">
                  <a:gsLst>
                    <a:gs pos="18000">
                      <a:srgbClr val="74BFAB"/>
                    </a:gs>
                    <a:gs pos="74000">
                      <a:srgbClr val="9BCDDD"/>
                    </a:gs>
                  </a:gsLst>
                  <a:lin ang="10800000" scaled="1"/>
                  <a:tileRect/>
                </a:gradFill>
                <a:latin typeface="Century Gothic" panose="020B0502020202020204" pitchFamily="34" charset="0"/>
              </a:rPr>
              <a:t>Sustainability</a:t>
            </a:r>
            <a:r>
              <a:rPr lang="en-US" sz="4400" b="1" cap="none" spc="0" dirty="0">
                <a:ln w="12700">
                  <a:noFill/>
                  <a:prstDash val="solid"/>
                </a:ln>
                <a:gradFill flip="none" rotWithShape="1">
                  <a:gsLst>
                    <a:gs pos="100000">
                      <a:srgbClr val="369ABA"/>
                    </a:gs>
                    <a:gs pos="63500">
                      <a:srgbClr val="9BCDDD"/>
                    </a:gs>
                  </a:gsLst>
                  <a:lin ang="10800000" scaled="1"/>
                  <a:tileRect/>
                </a:gradFill>
                <a:latin typeface="Century Gothic" panose="020B0502020202020204" pitchFamily="34" charset="0"/>
              </a:rPr>
              <a:t> </a:t>
            </a:r>
            <a:r>
              <a:rPr lang="en-US" sz="4400" b="1" cap="none" spc="0" dirty="0">
                <a:ln w="12700">
                  <a:noFill/>
                  <a:prstDash val="solid"/>
                </a:ln>
                <a:solidFill>
                  <a:srgbClr val="74BFAB"/>
                </a:solidFill>
                <a:latin typeface="Century Gothic" panose="020B0502020202020204" pitchFamily="34" charset="0"/>
              </a:rPr>
              <a:t>Report</a:t>
            </a:r>
            <a:r>
              <a:rPr lang="en-US" sz="4400" b="1" cap="none" spc="0" dirty="0">
                <a:ln w="12700">
                  <a:noFill/>
                  <a:prstDash val="solid"/>
                </a:ln>
                <a:gradFill flip="none" rotWithShape="1">
                  <a:gsLst>
                    <a:gs pos="100000">
                      <a:srgbClr val="369ABA"/>
                    </a:gs>
                    <a:gs pos="63500">
                      <a:srgbClr val="9BCDDD"/>
                    </a:gs>
                  </a:gsLst>
                  <a:lin ang="10800000" scaled="1"/>
                  <a:tileRect/>
                </a:gradFill>
                <a:latin typeface="Century Gothic" panose="020B0502020202020204" pitchFamily="34" charset="0"/>
              </a:rPr>
              <a:t> </a:t>
            </a:r>
            <a:r>
              <a:rPr lang="en-US" sz="4400" cap="none" spc="0" dirty="0">
                <a:ln w="12700">
                  <a:noFill/>
                  <a:prstDash val="solid"/>
                </a:ln>
                <a:gradFill>
                  <a:gsLst>
                    <a:gs pos="100000">
                      <a:srgbClr val="369ABA"/>
                    </a:gs>
                    <a:gs pos="28000">
                      <a:srgbClr val="74BFAB"/>
                    </a:gs>
                  </a:gsLst>
                  <a:lin ang="2700000" scaled="1"/>
                </a:gradFill>
                <a:latin typeface="Century Gothic" panose="020B0502020202020204" pitchFamily="34" charset="0"/>
              </a:rPr>
              <a:t>2019</a:t>
            </a:r>
            <a:endParaRPr lang="en-US" sz="4400" cap="none" spc="0" dirty="0">
              <a:ln w="12700">
                <a:noFill/>
                <a:prstDash val="solid"/>
              </a:ln>
              <a:gradFill>
                <a:gsLst>
                  <a:gs pos="100000">
                    <a:srgbClr val="369ABA"/>
                  </a:gs>
                  <a:gs pos="28000">
                    <a:srgbClr val="74BFAB"/>
                  </a:gs>
                </a:gsLst>
                <a:lin ang="2700000" scaled="1"/>
              </a:gradFill>
            </a:endParaRPr>
          </a:p>
        </p:txBody>
      </p:sp>
      <p:sp>
        <p:nvSpPr>
          <p:cNvPr id="171" name="Round Diagonal Corner Rectangle 170">
            <a:extLst>
              <a:ext uri="{FF2B5EF4-FFF2-40B4-BE49-F238E27FC236}">
                <a16:creationId xmlns:a16="http://schemas.microsoft.com/office/drawing/2014/main" id="{BB233AC7-0CD8-3B41-AAEF-A70FA049D124}"/>
              </a:ext>
            </a:extLst>
          </p:cNvPr>
          <p:cNvSpPr/>
          <p:nvPr/>
        </p:nvSpPr>
        <p:spPr>
          <a:xfrm>
            <a:off x="2922321" y="4295772"/>
            <a:ext cx="2388759" cy="2016831"/>
          </a:xfrm>
          <a:prstGeom prst="round2DiagRect">
            <a:avLst>
              <a:gd name="adj1" fmla="val 0"/>
              <a:gd name="adj2" fmla="val 50000"/>
            </a:avLst>
          </a:prstGeom>
          <a:gradFill flip="none" rotWithShape="1">
            <a:gsLst>
              <a:gs pos="78000">
                <a:srgbClr val="55ADB3"/>
              </a:gs>
              <a:gs pos="100000">
                <a:srgbClr val="369ABA"/>
              </a:gs>
              <a:gs pos="26000">
                <a:srgbClr val="74BFAB"/>
              </a:gs>
            </a:gsLst>
            <a:path path="circle">
              <a:fillToRect l="100000" t="100000"/>
            </a:path>
            <a:tileRect r="-100000" b="-100000"/>
          </a:gradFill>
          <a:ln>
            <a:noFill/>
          </a:ln>
          <a:effectLst>
            <a:outerShdw blurRad="203200" dist="381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2FEF1D12-C1C5-E049-8EAD-F871E65D5AFA}"/>
              </a:ext>
            </a:extLst>
          </p:cNvPr>
          <p:cNvSpPr txBox="1"/>
          <p:nvPr/>
        </p:nvSpPr>
        <p:spPr>
          <a:xfrm>
            <a:off x="6227988" y="5107516"/>
            <a:ext cx="3017968" cy="369332"/>
          </a:xfrm>
          <a:prstGeom prst="rect">
            <a:avLst/>
          </a:prstGeom>
          <a:noFill/>
        </p:spPr>
        <p:txBody>
          <a:bodyPr wrap="square" rtlCol="0">
            <a:spAutoFit/>
          </a:bodyPr>
          <a:lstStyle/>
          <a:p>
            <a:pPr algn="r"/>
            <a:r>
              <a:rPr lang="en-US" dirty="0">
                <a:solidFill>
                  <a:srgbClr val="797777"/>
                </a:solidFill>
                <a:latin typeface="Century Gothic" panose="020B0502020202020204" pitchFamily="34" charset="0"/>
              </a:rPr>
              <a:t>Presented by You Exec</a:t>
            </a:r>
          </a:p>
        </p:txBody>
      </p:sp>
    </p:spTree>
    <p:extLst>
      <p:ext uri="{BB962C8B-B14F-4D97-AF65-F5344CB8AC3E}">
        <p14:creationId xmlns:p14="http://schemas.microsoft.com/office/powerpoint/2010/main" val="382591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utoRev="1" fill="hold" nodeType="withEffect">
                                  <p:stCondLst>
                                    <p:cond delay="0"/>
                                  </p:stCondLst>
                                  <p:endCondLst>
                                    <p:cond evt="onNext" delay="0">
                                      <p:tgtEl>
                                        <p:sldTgt/>
                                      </p:tgtEl>
                                    </p:cond>
                                  </p:endCondLst>
                                  <p:childTnLst>
                                    <p:animMotion origin="layout" path="M -3.95833E-6 4.07407E-6 L -0.60559 0.00092 " pathEditMode="relative" rAng="0" ptsTypes="AA">
                                      <p:cBhvr>
                                        <p:cTn id="6" dur="20000" fill="hold"/>
                                        <p:tgtEl>
                                          <p:spTgt spid="11"/>
                                        </p:tgtEl>
                                        <p:attrNameLst>
                                          <p:attrName>ppt_x</p:attrName>
                                          <p:attrName>ppt_y</p:attrName>
                                        </p:attrNameLst>
                                      </p:cBhvr>
                                      <p:rCtr x="-30286" y="46"/>
                                    </p:animMotion>
                                  </p:childTnLst>
                                </p:cTn>
                              </p:par>
                              <p:par>
                                <p:cTn id="7" presetID="0" presetClass="path" presetSubtype="0" repeatCount="indefinite" autoRev="1" fill="hold" nodeType="withEffect">
                                  <p:stCondLst>
                                    <p:cond delay="0"/>
                                  </p:stCondLst>
                                  <p:endCondLst>
                                    <p:cond evt="onNext" delay="0">
                                      <p:tgtEl>
                                        <p:sldTgt/>
                                      </p:tgtEl>
                                    </p:cond>
                                  </p:endCondLst>
                                  <p:childTnLst>
                                    <p:animMotion origin="layout" path="M -0.03333 -4.44444E-6 L 0.5625 0.00186 " pathEditMode="relative" rAng="0" ptsTypes="AA">
                                      <p:cBhvr>
                                        <p:cTn id="8" dur="20000" fill="hold"/>
                                        <p:tgtEl>
                                          <p:spTgt spid="21"/>
                                        </p:tgtEl>
                                        <p:attrNameLst>
                                          <p:attrName>ppt_x</p:attrName>
                                          <p:attrName>ppt_y</p:attrName>
                                        </p:attrNameLst>
                                      </p:cBhvr>
                                      <p:rCtr x="29792" y="93"/>
                                    </p:animMotion>
                                  </p:childTnLst>
                                </p:cTn>
                              </p:par>
                              <p:par>
                                <p:cTn id="9" presetID="0" presetClass="path" presetSubtype="0" repeatCount="indefinite" autoRev="1" fill="hold" nodeType="withEffect">
                                  <p:stCondLst>
                                    <p:cond delay="0"/>
                                  </p:stCondLst>
                                  <p:endCondLst>
                                    <p:cond evt="onNext" delay="0">
                                      <p:tgtEl>
                                        <p:sldTgt/>
                                      </p:tgtEl>
                                    </p:cond>
                                  </p:endCondLst>
                                  <p:childTnLst>
                                    <p:animMotion origin="layout" path="M -3.75E-6 -3.33333E-6 L -0.6056 0.00093 " pathEditMode="relative" rAng="0" ptsTypes="AA">
                                      <p:cBhvr>
                                        <p:cTn id="10" dur="20000" fill="hold"/>
                                        <p:tgtEl>
                                          <p:spTgt spid="41"/>
                                        </p:tgtEl>
                                        <p:attrNameLst>
                                          <p:attrName>ppt_x</p:attrName>
                                          <p:attrName>ppt_y</p:attrName>
                                        </p:attrNameLst>
                                      </p:cBhvr>
                                      <p:rCtr x="-30286" y="46"/>
                                    </p:animMotion>
                                  </p:childTnLst>
                                </p:cTn>
                              </p:par>
                              <p:par>
                                <p:cTn id="11" presetID="0" presetClass="path" presetSubtype="0" repeatCount="indefinite" autoRev="1" fill="hold" nodeType="withEffect">
                                  <p:stCondLst>
                                    <p:cond delay="0"/>
                                  </p:stCondLst>
                                  <p:endCondLst>
                                    <p:cond evt="onNext" delay="0">
                                      <p:tgtEl>
                                        <p:sldTgt/>
                                      </p:tgtEl>
                                    </p:cond>
                                  </p:endCondLst>
                                  <p:childTnLst>
                                    <p:animMotion origin="layout" path="M -0.03333 -3.33333E-6 L 0.5638 -0.00208 " pathEditMode="relative" rAng="0" ptsTypes="AA">
                                      <p:cBhvr>
                                        <p:cTn id="12" dur="20000" fill="hold"/>
                                        <p:tgtEl>
                                          <p:spTgt spid="31"/>
                                        </p:tgtEl>
                                        <p:attrNameLst>
                                          <p:attrName>ppt_x</p:attrName>
                                          <p:attrName>ppt_y</p:attrName>
                                        </p:attrNameLst>
                                      </p:cBhvr>
                                      <p:rCtr x="29857" y="-116"/>
                                    </p:animMotion>
                                  </p:childTnLst>
                                </p:cTn>
                              </p:par>
                              <p:par>
                                <p:cTn id="13" presetID="0" presetClass="path" presetSubtype="0" repeatCount="indefinite" autoRev="1" fill="hold" nodeType="withEffect">
                                  <p:stCondLst>
                                    <p:cond delay="0"/>
                                  </p:stCondLst>
                                  <p:endCondLst>
                                    <p:cond evt="onNext" delay="0">
                                      <p:tgtEl>
                                        <p:sldTgt/>
                                      </p:tgtEl>
                                    </p:cond>
                                  </p:endCondLst>
                                  <p:childTnLst>
                                    <p:animMotion origin="layout" path="M -3.75E-6 -7.40741E-7 L -0.6056 0.00093 " pathEditMode="relative" rAng="0" ptsTypes="AA">
                                      <p:cBhvr>
                                        <p:cTn id="14" dur="20000" fill="hold"/>
                                        <p:tgtEl>
                                          <p:spTgt spid="61"/>
                                        </p:tgtEl>
                                        <p:attrNameLst>
                                          <p:attrName>ppt_x</p:attrName>
                                          <p:attrName>ppt_y</p:attrName>
                                        </p:attrNameLst>
                                      </p:cBhvr>
                                      <p:rCtr x="-30286" y="46"/>
                                    </p:animMotion>
                                  </p:childTnLst>
                                </p:cTn>
                              </p:par>
                              <p:par>
                                <p:cTn id="15" presetID="0" presetClass="path" presetSubtype="0" repeatCount="indefinite" autoRev="1" fill="hold" nodeType="withEffect">
                                  <p:stCondLst>
                                    <p:cond delay="0"/>
                                  </p:stCondLst>
                                  <p:endCondLst>
                                    <p:cond evt="onNext" delay="0">
                                      <p:tgtEl>
                                        <p:sldTgt/>
                                      </p:tgtEl>
                                    </p:cond>
                                  </p:endCondLst>
                                  <p:childTnLst>
                                    <p:animMotion origin="layout" path="M -0.03333 -7.40741E-7 L 0.56263 -0.00046 " pathEditMode="relative" rAng="0" ptsTypes="AA">
                                      <p:cBhvr>
                                        <p:cTn id="16" dur="20000" fill="hold"/>
                                        <p:tgtEl>
                                          <p:spTgt spid="51"/>
                                        </p:tgtEl>
                                        <p:attrNameLst>
                                          <p:attrName>ppt_x</p:attrName>
                                          <p:attrName>ppt_y</p:attrName>
                                        </p:attrNameLst>
                                      </p:cBhvr>
                                      <p:rCtr x="29792" y="-23"/>
                                    </p:animMotion>
                                  </p:childTnLst>
                                </p:cTn>
                              </p:par>
                              <p:par>
                                <p:cTn id="17" presetID="0" presetClass="path" presetSubtype="0" repeatCount="indefinite" autoRev="1" fill="hold" nodeType="withEffect">
                                  <p:stCondLst>
                                    <p:cond delay="0"/>
                                  </p:stCondLst>
                                  <p:endCondLst>
                                    <p:cond evt="onNext" delay="0">
                                      <p:tgtEl>
                                        <p:sldTgt/>
                                      </p:tgtEl>
                                    </p:cond>
                                  </p:endCondLst>
                                  <p:childTnLst>
                                    <p:animMotion origin="layout" path="M -3.33333E-6 3.7037E-7 L -0.6056 0.00093 " pathEditMode="relative" rAng="0" ptsTypes="AA">
                                      <p:cBhvr>
                                        <p:cTn id="18" dur="20000" fill="hold"/>
                                        <p:tgtEl>
                                          <p:spTgt spid="81"/>
                                        </p:tgtEl>
                                        <p:attrNameLst>
                                          <p:attrName>ppt_x</p:attrName>
                                          <p:attrName>ppt_y</p:attrName>
                                        </p:attrNameLst>
                                      </p:cBhvr>
                                      <p:rCtr x="-30286" y="46"/>
                                    </p:animMotion>
                                  </p:childTnLst>
                                </p:cTn>
                              </p:par>
                              <p:par>
                                <p:cTn id="19" presetID="0" presetClass="path" presetSubtype="0" repeatCount="indefinite" autoRev="1" fill="hold" nodeType="withEffect">
                                  <p:stCondLst>
                                    <p:cond delay="0"/>
                                  </p:stCondLst>
                                  <p:endCondLst>
                                    <p:cond evt="onNext" delay="0">
                                      <p:tgtEl>
                                        <p:sldTgt/>
                                      </p:tgtEl>
                                    </p:cond>
                                  </p:endCondLst>
                                  <p:childTnLst>
                                    <p:animMotion origin="layout" path="M -0.03333 3.7037E-7 L 0.56289 -0.00463 " pathEditMode="relative" rAng="0" ptsTypes="AA">
                                      <p:cBhvr>
                                        <p:cTn id="20" dur="20000" fill="hold"/>
                                        <p:tgtEl>
                                          <p:spTgt spid="71"/>
                                        </p:tgtEl>
                                        <p:attrNameLst>
                                          <p:attrName>ppt_x</p:attrName>
                                          <p:attrName>ppt_y</p:attrName>
                                        </p:attrNameLst>
                                      </p:cBhvr>
                                      <p:rCtr x="29805" y="-231"/>
                                    </p:animMotion>
                                  </p:childTnLst>
                                </p:cTn>
                              </p:par>
                              <p:par>
                                <p:cTn id="21" presetID="0" presetClass="path" presetSubtype="0" repeatCount="indefinite" autoRev="1" fill="hold" nodeType="withEffect">
                                  <p:stCondLst>
                                    <p:cond delay="0"/>
                                  </p:stCondLst>
                                  <p:endCondLst>
                                    <p:cond evt="onNext" delay="0">
                                      <p:tgtEl>
                                        <p:sldTgt/>
                                      </p:tgtEl>
                                    </p:cond>
                                  </p:endCondLst>
                                  <p:childTnLst>
                                    <p:animMotion origin="layout" path="M -3.33333E-6 2.96296E-6 L -0.6056 0.00092 " pathEditMode="relative" rAng="0" ptsTypes="AA">
                                      <p:cBhvr>
                                        <p:cTn id="22" dur="20000" fill="hold"/>
                                        <p:tgtEl>
                                          <p:spTgt spid="101"/>
                                        </p:tgtEl>
                                        <p:attrNameLst>
                                          <p:attrName>ppt_x</p:attrName>
                                          <p:attrName>ppt_y</p:attrName>
                                        </p:attrNameLst>
                                      </p:cBhvr>
                                      <p:rCtr x="-30286" y="46"/>
                                    </p:animMotion>
                                  </p:childTnLst>
                                </p:cTn>
                              </p:par>
                              <p:par>
                                <p:cTn id="23" presetID="0" presetClass="path" presetSubtype="0" repeatCount="indefinite" autoRev="1" fill="hold" nodeType="withEffect">
                                  <p:stCondLst>
                                    <p:cond delay="0"/>
                                  </p:stCondLst>
                                  <p:endCondLst>
                                    <p:cond evt="onNext" delay="0">
                                      <p:tgtEl>
                                        <p:sldTgt/>
                                      </p:tgtEl>
                                    </p:cond>
                                  </p:endCondLst>
                                  <p:childTnLst>
                                    <p:animMotion origin="layout" path="M -0.03333 4.44444E-6 L 0.56289 -0.00093 " pathEditMode="relative" rAng="0" ptsTypes="AA">
                                      <p:cBhvr>
                                        <p:cTn id="24" dur="20000" fill="hold"/>
                                        <p:tgtEl>
                                          <p:spTgt spid="91"/>
                                        </p:tgtEl>
                                        <p:attrNameLst>
                                          <p:attrName>ppt_x</p:attrName>
                                          <p:attrName>ppt_y</p:attrName>
                                        </p:attrNameLst>
                                      </p:cBhvr>
                                      <p:rCtr x="29805" y="-46"/>
                                    </p:animMotion>
                                  </p:childTnLst>
                                </p:cTn>
                              </p:par>
                              <p:par>
                                <p:cTn id="25" presetID="0" presetClass="path" presetSubtype="0" repeatCount="indefinite" autoRev="1" fill="hold" nodeType="withEffect">
                                  <p:stCondLst>
                                    <p:cond delay="0"/>
                                  </p:stCondLst>
                                  <p:endCondLst>
                                    <p:cond evt="onNext" delay="0">
                                      <p:tgtEl>
                                        <p:sldTgt/>
                                      </p:tgtEl>
                                    </p:cond>
                                  </p:endCondLst>
                                  <p:childTnLst>
                                    <p:animMotion origin="layout" path="M -3.125E-6 -4.44444E-6 L -0.6056 0.00093 " pathEditMode="relative" rAng="0" ptsTypes="AA">
                                      <p:cBhvr>
                                        <p:cTn id="26" dur="20000" fill="hold"/>
                                        <p:tgtEl>
                                          <p:spTgt spid="121"/>
                                        </p:tgtEl>
                                        <p:attrNameLst>
                                          <p:attrName>ppt_x</p:attrName>
                                          <p:attrName>ppt_y</p:attrName>
                                        </p:attrNameLst>
                                      </p:cBhvr>
                                      <p:rCtr x="-30286" y="46"/>
                                    </p:animMotion>
                                  </p:childTnLst>
                                </p:cTn>
                              </p:par>
                              <p:par>
                                <p:cTn id="27" presetID="0" presetClass="path" presetSubtype="0" repeatCount="indefinite" autoRev="1" fill="hold" nodeType="withEffect">
                                  <p:stCondLst>
                                    <p:cond delay="0"/>
                                  </p:stCondLst>
                                  <p:endCondLst>
                                    <p:cond evt="onNext" delay="0">
                                      <p:tgtEl>
                                        <p:sldTgt/>
                                      </p:tgtEl>
                                    </p:cond>
                                  </p:endCondLst>
                                  <p:childTnLst>
                                    <p:animMotion origin="layout" path="M -0.03333 -4.44444E-6 L 0.56302 0.00741 " pathEditMode="relative" rAng="0" ptsTypes="AA">
                                      <p:cBhvr>
                                        <p:cTn id="28" dur="20000" fill="hold"/>
                                        <p:tgtEl>
                                          <p:spTgt spid="111"/>
                                        </p:tgtEl>
                                        <p:attrNameLst>
                                          <p:attrName>ppt_x</p:attrName>
                                          <p:attrName>ppt_y</p:attrName>
                                        </p:attrNameLst>
                                      </p:cBhvr>
                                      <p:rCtr x="29818" y="370"/>
                                    </p:animMotion>
                                  </p:childTnLst>
                                </p:cTn>
                              </p:par>
                              <p:par>
                                <p:cTn id="29" presetID="0" presetClass="path" presetSubtype="0" repeatCount="indefinite" autoRev="1" fill="hold" nodeType="withEffect">
                                  <p:stCondLst>
                                    <p:cond delay="0"/>
                                  </p:stCondLst>
                                  <p:endCondLst>
                                    <p:cond evt="onNext" delay="0">
                                      <p:tgtEl>
                                        <p:sldTgt/>
                                      </p:tgtEl>
                                    </p:cond>
                                  </p:endCondLst>
                                  <p:childTnLst>
                                    <p:animMotion origin="layout" path="M -3.125E-6 -1.85185E-6 L -0.6056 0.00093 " pathEditMode="relative" rAng="0" ptsTypes="AA">
                                      <p:cBhvr>
                                        <p:cTn id="30" dur="20000" fill="hold"/>
                                        <p:tgtEl>
                                          <p:spTgt spid="141"/>
                                        </p:tgtEl>
                                        <p:attrNameLst>
                                          <p:attrName>ppt_x</p:attrName>
                                          <p:attrName>ppt_y</p:attrName>
                                        </p:attrNameLst>
                                      </p:cBhvr>
                                      <p:rCtr x="-30286" y="46"/>
                                    </p:animMotion>
                                  </p:childTnLst>
                                </p:cTn>
                              </p:par>
                              <p:par>
                                <p:cTn id="31" presetID="0" presetClass="path" presetSubtype="0" repeatCount="indefinite" autoRev="1" fill="hold" nodeType="withEffect">
                                  <p:stCondLst>
                                    <p:cond delay="0"/>
                                  </p:stCondLst>
                                  <p:endCondLst>
                                    <p:cond evt="onNext" delay="0">
                                      <p:tgtEl>
                                        <p:sldTgt/>
                                      </p:tgtEl>
                                    </p:cond>
                                  </p:endCondLst>
                                  <p:childTnLst>
                                    <p:animMotion origin="layout" path="M -0.03333 -1.85185E-6 L 0.56302 0.00741 " pathEditMode="relative" rAng="0" ptsTypes="AA">
                                      <p:cBhvr>
                                        <p:cTn id="32" dur="20000" fill="hold"/>
                                        <p:tgtEl>
                                          <p:spTgt spid="131"/>
                                        </p:tgtEl>
                                        <p:attrNameLst>
                                          <p:attrName>ppt_x</p:attrName>
                                          <p:attrName>ppt_y</p:attrName>
                                        </p:attrNameLst>
                                      </p:cBhvr>
                                      <p:rCtr x="29818" y="370"/>
                                    </p:animMotion>
                                  </p:childTnLst>
                                </p:cTn>
                              </p:par>
                              <p:par>
                                <p:cTn id="33" presetID="0" presetClass="path" presetSubtype="0" repeatCount="indefinite" autoRev="1" fill="hold" nodeType="withEffect">
                                  <p:stCondLst>
                                    <p:cond delay="0"/>
                                  </p:stCondLst>
                                  <p:endCondLst>
                                    <p:cond evt="onNext" delay="0">
                                      <p:tgtEl>
                                        <p:sldTgt/>
                                      </p:tgtEl>
                                    </p:cond>
                                  </p:endCondLst>
                                  <p:childTnLst>
                                    <p:animMotion origin="layout" path="M -2.70833E-6 -7.40741E-7 L -0.6056 0.00093 " pathEditMode="relative" rAng="0" ptsTypes="AA">
                                      <p:cBhvr>
                                        <p:cTn id="34" dur="20000" fill="hold"/>
                                        <p:tgtEl>
                                          <p:spTgt spid="161"/>
                                        </p:tgtEl>
                                        <p:attrNameLst>
                                          <p:attrName>ppt_x</p:attrName>
                                          <p:attrName>ppt_y</p:attrName>
                                        </p:attrNameLst>
                                      </p:cBhvr>
                                      <p:rCtr x="-30286" y="46"/>
                                    </p:animMotion>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30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fade">
                                      <p:cBhvr>
                                        <p:cTn id="40" dur="3000"/>
                                        <p:tgtEl>
                                          <p:spTgt spid="171"/>
                                        </p:tgtEl>
                                      </p:cBhvr>
                                    </p:animEffect>
                                  </p:childTnLst>
                                </p:cTn>
                              </p:par>
                              <p:par>
                                <p:cTn id="41" presetID="0" presetClass="path" presetSubtype="0" accel="50000" decel="50000" fill="hold" grpId="1" nodeType="withEffect">
                                  <p:stCondLst>
                                    <p:cond delay="0"/>
                                  </p:stCondLst>
                                  <p:childTnLst>
                                    <p:animMotion origin="layout" path="M -0.19102 0.08773 L -1.04167E-6 -3.46945E-17 " pathEditMode="relative" rAng="0" ptsTypes="AA">
                                      <p:cBhvr>
                                        <p:cTn id="42" dur="3000" fill="hold"/>
                                        <p:tgtEl>
                                          <p:spTgt spid="2"/>
                                        </p:tgtEl>
                                        <p:attrNameLst>
                                          <p:attrName>ppt_x</p:attrName>
                                          <p:attrName>ppt_y</p:attrName>
                                        </p:attrNameLst>
                                      </p:cBhvr>
                                      <p:rCtr x="9323" y="-4167"/>
                                    </p:animMotion>
                                  </p:childTnLst>
                                </p:cTn>
                              </p:par>
                              <p:par>
                                <p:cTn id="43" presetID="0" presetClass="path" presetSubtype="0" accel="50000" decel="50000" fill="hold" grpId="1" nodeType="withEffect">
                                  <p:stCondLst>
                                    <p:cond delay="0"/>
                                  </p:stCondLst>
                                  <p:childTnLst>
                                    <p:animMotion origin="layout" path="M 0.15833 0.22662 L 2.08333E-6 1.85185E-6 " pathEditMode="relative" rAng="0" ptsTypes="AA">
                                      <p:cBhvr>
                                        <p:cTn id="44" dur="3000" fill="hold"/>
                                        <p:tgtEl>
                                          <p:spTgt spid="171"/>
                                        </p:tgtEl>
                                        <p:attrNameLst>
                                          <p:attrName>ppt_x</p:attrName>
                                          <p:attrName>ppt_y</p:attrName>
                                        </p:attrNameLst>
                                      </p:cBhvr>
                                      <p:rCtr x="-7682" y="-11042"/>
                                    </p:animMotion>
                                  </p:childTnLst>
                                </p:cTn>
                              </p:par>
                              <p:par>
                                <p:cTn id="45" presetID="10" presetClass="entr" presetSubtype="0" fill="hold" grpId="0" nodeType="withEffect">
                                  <p:stCondLst>
                                    <p:cond delay="200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2000"/>
                                        <p:tgtEl>
                                          <p:spTgt spid="3"/>
                                        </p:tgtEl>
                                      </p:cBhvr>
                                    </p:animEffect>
                                  </p:childTnLst>
                                </p:cTn>
                              </p:par>
                              <p:par>
                                <p:cTn id="48" presetID="10" presetClass="entr" presetSubtype="0" fill="hold" grpId="0" nodeType="withEffect">
                                  <p:stCondLst>
                                    <p:cond delay="300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3000"/>
                                        <p:tgtEl>
                                          <p:spTgt spid="5"/>
                                        </p:tgtEl>
                                      </p:cBhvr>
                                    </p:animEffect>
                                  </p:childTnLst>
                                </p:cTn>
                              </p:par>
                              <p:par>
                                <p:cTn id="51" presetID="12" presetClass="entr" presetSubtype="8" fill="hold" grpId="0" nodeType="withEffect">
                                  <p:stCondLst>
                                    <p:cond delay="2500"/>
                                  </p:stCondLst>
                                  <p:childTnLst>
                                    <p:set>
                                      <p:cBhvr>
                                        <p:cTn id="52" dur="1" fill="hold">
                                          <p:stCondLst>
                                            <p:cond delay="0"/>
                                          </p:stCondLst>
                                        </p:cTn>
                                        <p:tgtEl>
                                          <p:spTgt spid="173"/>
                                        </p:tgtEl>
                                        <p:attrNameLst>
                                          <p:attrName>style.visibility</p:attrName>
                                        </p:attrNameLst>
                                      </p:cBhvr>
                                      <p:to>
                                        <p:strVal val="visible"/>
                                      </p:to>
                                    </p:set>
                                    <p:anim calcmode="lin" valueType="num">
                                      <p:cBhvr additive="base">
                                        <p:cTn id="53" dur="2000"/>
                                        <p:tgtEl>
                                          <p:spTgt spid="173"/>
                                        </p:tgtEl>
                                        <p:attrNameLst>
                                          <p:attrName>ppt_x</p:attrName>
                                        </p:attrNameLst>
                                      </p:cBhvr>
                                      <p:tavLst>
                                        <p:tav tm="0">
                                          <p:val>
                                            <p:strVal val="#ppt_x-#ppt_w*1.125000"/>
                                          </p:val>
                                        </p:tav>
                                        <p:tav tm="100000">
                                          <p:val>
                                            <p:strVal val="#ppt_x"/>
                                          </p:val>
                                        </p:tav>
                                      </p:tavLst>
                                    </p:anim>
                                    <p:animEffect transition="in" filter="wipe(right)">
                                      <p:cBhvr>
                                        <p:cTn id="54" dur="2000"/>
                                        <p:tgtEl>
                                          <p:spTgt spid="173"/>
                                        </p:tgtEl>
                                      </p:cBhvr>
                                    </p:animEffect>
                                  </p:childTnLst>
                                </p:cTn>
                              </p:par>
                              <p:par>
                                <p:cTn id="55" presetID="0" presetClass="path" presetSubtype="0" decel="50000" fill="hold" grpId="1" nodeType="withEffect">
                                  <p:stCondLst>
                                    <p:cond delay="3000"/>
                                  </p:stCondLst>
                                  <p:childTnLst>
                                    <p:animMotion origin="layout" path="M 0.15768 0.00324 L -2.08333E-7 1.48148E-6 " pathEditMode="relative" rAng="0" ptsTypes="AA">
                                      <p:cBhvr>
                                        <p:cTn id="56" dur="3000" fill="hold"/>
                                        <p:tgtEl>
                                          <p:spTgt spid="5"/>
                                        </p:tgtEl>
                                        <p:attrNameLst>
                                          <p:attrName>ppt_x</p:attrName>
                                          <p:attrName>ppt_y</p:attrName>
                                        </p:attrNameLst>
                                      </p:cBhvr>
                                      <p:rCtr x="-7448" y="-417"/>
                                    </p:animMotion>
                                  </p:childTnLst>
                                </p:cTn>
                              </p:par>
                              <p:par>
                                <p:cTn id="57" presetID="6" presetClass="emph" presetSubtype="0" repeatCount="indefinite" autoRev="1" fill="hold" grpId="2" nodeType="withEffect">
                                  <p:stCondLst>
                                    <p:cond delay="2500"/>
                                  </p:stCondLst>
                                  <p:endCondLst>
                                    <p:cond evt="onNext" delay="0">
                                      <p:tgtEl>
                                        <p:sldTgt/>
                                      </p:tgtEl>
                                    </p:cond>
                                  </p:endCondLst>
                                  <p:childTnLst>
                                    <p:animScale>
                                      <p:cBhvr>
                                        <p:cTn id="58" dur="5000" fill="hold"/>
                                        <p:tgtEl>
                                          <p:spTgt spid="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3" grpId="0" animBg="1"/>
      <p:bldP spid="5" grpId="0" animBg="1"/>
      <p:bldP spid="5" grpId="1" animBg="1"/>
      <p:bldP spid="171" grpId="0" animBg="1"/>
      <p:bldP spid="171" grpId="1" animBg="1"/>
      <p:bldP spid="17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Single Corner Rounded 3">
            <a:extLst>
              <a:ext uri="{FF2B5EF4-FFF2-40B4-BE49-F238E27FC236}">
                <a16:creationId xmlns:a16="http://schemas.microsoft.com/office/drawing/2014/main" id="{E9CE6684-69A2-2842-A630-3F688586A359}"/>
              </a:ext>
            </a:extLst>
          </p:cNvPr>
          <p:cNvSpPr/>
          <p:nvPr/>
        </p:nvSpPr>
        <p:spPr>
          <a:xfrm flipH="1">
            <a:off x="571628" y="1034593"/>
            <a:ext cx="4114800" cy="1097122"/>
          </a:xfrm>
          <a:prstGeom prst="round1Rect">
            <a:avLst>
              <a:gd name="adj" fmla="val 30982"/>
            </a:avLst>
          </a:prstGeom>
          <a:gradFill>
            <a:gsLst>
              <a:gs pos="56000">
                <a:srgbClr val="369ABA"/>
              </a:gs>
              <a:gs pos="0">
                <a:srgbClr val="74BFAB"/>
              </a:gs>
            </a:gsLst>
            <a:lin ang="2700000" scaled="1"/>
          </a:gra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Single Corner Rounded 3">
            <a:extLst>
              <a:ext uri="{FF2B5EF4-FFF2-40B4-BE49-F238E27FC236}">
                <a16:creationId xmlns:a16="http://schemas.microsoft.com/office/drawing/2014/main" id="{FD45792C-25E5-3047-BC79-F897552B866B}"/>
              </a:ext>
            </a:extLst>
          </p:cNvPr>
          <p:cNvSpPr/>
          <p:nvPr/>
        </p:nvSpPr>
        <p:spPr>
          <a:xfrm flipH="1">
            <a:off x="494270" y="1085904"/>
            <a:ext cx="4114800" cy="1097122"/>
          </a:xfrm>
          <a:prstGeom prst="round1Rect">
            <a:avLst>
              <a:gd name="adj" fmla="val 30982"/>
            </a:avLst>
          </a:prstGeom>
          <a:solidFill>
            <a:schemeClr val="bg1"/>
          </a:solidFill>
          <a:ln w="19050">
            <a:solidFill>
              <a:srgbClr val="74BFA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71FAA45-2D7C-4255-B3FC-BC3E32CDC5FB}"/>
              </a:ext>
            </a:extLst>
          </p:cNvPr>
          <p:cNvSpPr/>
          <p:nvPr/>
        </p:nvSpPr>
        <p:spPr>
          <a:xfrm flipH="1">
            <a:off x="6659309" y="0"/>
            <a:ext cx="5532690" cy="6858000"/>
          </a:xfrm>
          <a:custGeom>
            <a:avLst/>
            <a:gdLst>
              <a:gd name="connsiteX0" fmla="*/ 0 w 5530135"/>
              <a:gd name="connsiteY0" fmla="*/ 0 h 6858000"/>
              <a:gd name="connsiteX1" fmla="*/ 1934601 w 5530135"/>
              <a:gd name="connsiteY1" fmla="*/ 0 h 6858000"/>
              <a:gd name="connsiteX2" fmla="*/ 2355135 w 5530135"/>
              <a:gd name="connsiteY2" fmla="*/ 0 h 6858000"/>
              <a:gd name="connsiteX3" fmla="*/ 4599062 w 5530135"/>
              <a:gd name="connsiteY3" fmla="*/ 0 h 6858000"/>
              <a:gd name="connsiteX4" fmla="*/ 4711311 w 5530135"/>
              <a:gd name="connsiteY4" fmla="*/ 195220 h 6858000"/>
              <a:gd name="connsiteX5" fmla="*/ 5530135 w 5530135"/>
              <a:gd name="connsiteY5" fmla="*/ 3429000 h 6858000"/>
              <a:gd name="connsiteX6" fmla="*/ 4711311 w 5530135"/>
              <a:gd name="connsiteY6" fmla="*/ 6662780 h 6858000"/>
              <a:gd name="connsiteX7" fmla="*/ 4599062 w 5530135"/>
              <a:gd name="connsiteY7" fmla="*/ 6858000 h 6858000"/>
              <a:gd name="connsiteX8" fmla="*/ 2355135 w 5530135"/>
              <a:gd name="connsiteY8" fmla="*/ 6858000 h 6858000"/>
              <a:gd name="connsiteX9" fmla="*/ 1934601 w 5530135"/>
              <a:gd name="connsiteY9" fmla="*/ 6858000 h 6858000"/>
              <a:gd name="connsiteX10" fmla="*/ 0 w 55301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0135" h="6858000">
                <a:moveTo>
                  <a:pt x="0" y="0"/>
                </a:moveTo>
                <a:lnTo>
                  <a:pt x="1934601" y="0"/>
                </a:lnTo>
                <a:lnTo>
                  <a:pt x="2355135" y="0"/>
                </a:lnTo>
                <a:lnTo>
                  <a:pt x="4599062" y="0"/>
                </a:lnTo>
                <a:lnTo>
                  <a:pt x="4711311" y="195220"/>
                </a:lnTo>
                <a:cubicBezTo>
                  <a:pt x="5233512" y="1156504"/>
                  <a:pt x="5530135" y="2258112"/>
                  <a:pt x="5530135" y="3429000"/>
                </a:cubicBezTo>
                <a:cubicBezTo>
                  <a:pt x="5530135" y="4599888"/>
                  <a:pt x="5233512" y="5701497"/>
                  <a:pt x="4711311" y="6662780"/>
                </a:cubicBezTo>
                <a:lnTo>
                  <a:pt x="4599062" y="6858000"/>
                </a:lnTo>
                <a:lnTo>
                  <a:pt x="2355135" y="6858000"/>
                </a:lnTo>
                <a:lnTo>
                  <a:pt x="1934601" y="6858000"/>
                </a:lnTo>
                <a:lnTo>
                  <a:pt x="0" y="6858000"/>
                </a:lnTo>
                <a:close/>
              </a:path>
            </a:pathLst>
          </a:custGeom>
          <a:gradFill flip="none" rotWithShape="1">
            <a:gsLst>
              <a:gs pos="0">
                <a:schemeClr val="accent2">
                  <a:lumMod val="0"/>
                  <a:lumOff val="100000"/>
                  <a:alpha val="79000"/>
                </a:schemeClr>
              </a:gs>
              <a:gs pos="0">
                <a:srgbClr val="D5D5D5">
                  <a:alpha val="64000"/>
                </a:srgbClr>
              </a:gs>
              <a:gs pos="99000">
                <a:srgbClr val="797777">
                  <a:alpha val="55000"/>
                </a:srgb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F5221336-F9E5-9246-9047-3A77B63B17F1}"/>
              </a:ext>
            </a:extLst>
          </p:cNvPr>
          <p:cNvGrpSpPr/>
          <p:nvPr/>
        </p:nvGrpSpPr>
        <p:grpSpPr>
          <a:xfrm>
            <a:off x="10620280" y="5436332"/>
            <a:ext cx="1470297" cy="600635"/>
            <a:chOff x="14547068" y="3046436"/>
            <a:chExt cx="3417861" cy="1396240"/>
          </a:xfrm>
          <a:solidFill>
            <a:srgbClr val="FFFFFF"/>
          </a:solidFill>
        </p:grpSpPr>
        <p:sp>
          <p:nvSpPr>
            <p:cNvPr id="94" name="Freeform 93">
              <a:extLst>
                <a:ext uri="{FF2B5EF4-FFF2-40B4-BE49-F238E27FC236}">
                  <a16:creationId xmlns:a16="http://schemas.microsoft.com/office/drawing/2014/main" id="{0C21031B-D803-9A4C-A89D-8FC56B749EEC}"/>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5" name="Freeform 94">
              <a:extLst>
                <a:ext uri="{FF2B5EF4-FFF2-40B4-BE49-F238E27FC236}">
                  <a16:creationId xmlns:a16="http://schemas.microsoft.com/office/drawing/2014/main" id="{950479DB-48E3-8D48-AD4F-8B421FBFF8EF}"/>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6" name="Freeform 95">
              <a:extLst>
                <a:ext uri="{FF2B5EF4-FFF2-40B4-BE49-F238E27FC236}">
                  <a16:creationId xmlns:a16="http://schemas.microsoft.com/office/drawing/2014/main" id="{83A1B905-45AA-B04F-A315-DEBE5F7075B6}"/>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64" name="moving straight is what we do">
            <a:extLst>
              <a:ext uri="{FF2B5EF4-FFF2-40B4-BE49-F238E27FC236}">
                <a16:creationId xmlns:a16="http://schemas.microsoft.com/office/drawing/2014/main" id="{659BA5D0-5F71-144E-BD76-0FAC397F6D0D}"/>
              </a:ext>
            </a:extLst>
          </p:cNvPr>
          <p:cNvSpPr txBox="1"/>
          <p:nvPr/>
        </p:nvSpPr>
        <p:spPr>
          <a:xfrm>
            <a:off x="861102" y="1331257"/>
            <a:ext cx="3411824"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Our Ambitions &amp; Goals</a:t>
            </a:r>
          </a:p>
        </p:txBody>
      </p:sp>
      <p:sp>
        <p:nvSpPr>
          <p:cNvPr id="66" name="Rectangle: Single Corner Rounded 39">
            <a:extLst>
              <a:ext uri="{FF2B5EF4-FFF2-40B4-BE49-F238E27FC236}">
                <a16:creationId xmlns:a16="http://schemas.microsoft.com/office/drawing/2014/main" id="{0C613510-21E1-6541-BA13-2DC8D2115660}"/>
              </a:ext>
            </a:extLst>
          </p:cNvPr>
          <p:cNvSpPr/>
          <p:nvPr/>
        </p:nvSpPr>
        <p:spPr>
          <a:xfrm>
            <a:off x="662795" y="1965527"/>
            <a:ext cx="10881901" cy="3969507"/>
          </a:xfrm>
          <a:prstGeom prst="round1Rect">
            <a:avLst>
              <a:gd name="adj" fmla="val 9385"/>
            </a:avLst>
          </a:prstGeom>
          <a:solidFill>
            <a:schemeClr val="bg1"/>
          </a:soli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aphicFrame>
        <p:nvGraphicFramePr>
          <p:cNvPr id="74" name="Table 73">
            <a:extLst>
              <a:ext uri="{FF2B5EF4-FFF2-40B4-BE49-F238E27FC236}">
                <a16:creationId xmlns:a16="http://schemas.microsoft.com/office/drawing/2014/main" id="{6E9DF484-1D32-0347-9EDA-6638FDF52BC8}"/>
              </a:ext>
            </a:extLst>
          </p:cNvPr>
          <p:cNvGraphicFramePr>
            <a:graphicFrameLocks noGrp="1"/>
          </p:cNvGraphicFramePr>
          <p:nvPr>
            <p:extLst>
              <p:ext uri="{D42A27DB-BD31-4B8C-83A1-F6EECF244321}">
                <p14:modId xmlns:p14="http://schemas.microsoft.com/office/powerpoint/2010/main" val="311330781"/>
              </p:ext>
            </p:extLst>
          </p:nvPr>
        </p:nvGraphicFramePr>
        <p:xfrm>
          <a:off x="1001789" y="2829503"/>
          <a:ext cx="10164372" cy="2725326"/>
        </p:xfrm>
        <a:graphic>
          <a:graphicData uri="http://schemas.openxmlformats.org/drawingml/2006/table">
            <a:tbl>
              <a:tblPr firstRow="1" bandRow="1">
                <a:tableStyleId>{5940675A-B579-460E-94D1-54222C63F5DA}</a:tableStyleId>
              </a:tblPr>
              <a:tblGrid>
                <a:gridCol w="450438">
                  <a:extLst>
                    <a:ext uri="{9D8B030D-6E8A-4147-A177-3AD203B41FA5}">
                      <a16:colId xmlns:a16="http://schemas.microsoft.com/office/drawing/2014/main" val="3355708946"/>
                    </a:ext>
                  </a:extLst>
                </a:gridCol>
                <a:gridCol w="1421293">
                  <a:extLst>
                    <a:ext uri="{9D8B030D-6E8A-4147-A177-3AD203B41FA5}">
                      <a16:colId xmlns:a16="http://schemas.microsoft.com/office/drawing/2014/main" val="2605795613"/>
                    </a:ext>
                  </a:extLst>
                </a:gridCol>
                <a:gridCol w="1413096">
                  <a:extLst>
                    <a:ext uri="{9D8B030D-6E8A-4147-A177-3AD203B41FA5}">
                      <a16:colId xmlns:a16="http://schemas.microsoft.com/office/drawing/2014/main" val="424863453"/>
                    </a:ext>
                  </a:extLst>
                </a:gridCol>
                <a:gridCol w="1276744">
                  <a:extLst>
                    <a:ext uri="{9D8B030D-6E8A-4147-A177-3AD203B41FA5}">
                      <a16:colId xmlns:a16="http://schemas.microsoft.com/office/drawing/2014/main" val="2510247906"/>
                    </a:ext>
                  </a:extLst>
                </a:gridCol>
                <a:gridCol w="1375909">
                  <a:extLst>
                    <a:ext uri="{9D8B030D-6E8A-4147-A177-3AD203B41FA5}">
                      <a16:colId xmlns:a16="http://schemas.microsoft.com/office/drawing/2014/main" val="1792367648"/>
                    </a:ext>
                  </a:extLst>
                </a:gridCol>
                <a:gridCol w="1413097">
                  <a:extLst>
                    <a:ext uri="{9D8B030D-6E8A-4147-A177-3AD203B41FA5}">
                      <a16:colId xmlns:a16="http://schemas.microsoft.com/office/drawing/2014/main" val="3867215156"/>
                    </a:ext>
                  </a:extLst>
                </a:gridCol>
                <a:gridCol w="1437887">
                  <a:extLst>
                    <a:ext uri="{9D8B030D-6E8A-4147-A177-3AD203B41FA5}">
                      <a16:colId xmlns:a16="http://schemas.microsoft.com/office/drawing/2014/main" val="3363720315"/>
                    </a:ext>
                  </a:extLst>
                </a:gridCol>
                <a:gridCol w="1375908">
                  <a:extLst>
                    <a:ext uri="{9D8B030D-6E8A-4147-A177-3AD203B41FA5}">
                      <a16:colId xmlns:a16="http://schemas.microsoft.com/office/drawing/2014/main" val="1152471582"/>
                    </a:ext>
                  </a:extLst>
                </a:gridCol>
              </a:tblGrid>
              <a:tr h="624711">
                <a:tc>
                  <a:txBody>
                    <a:bodyPr/>
                    <a:lstStyle/>
                    <a:p>
                      <a:pPr algn="ctr"/>
                      <a:r>
                        <a:rPr lang="en-US" sz="900" b="1" dirty="0">
                          <a:solidFill>
                            <a:schemeClr val="bg1"/>
                          </a:solidFill>
                          <a:latin typeface="Century Gothic" panose="020B0502020202020204" pitchFamily="34" charset="0"/>
                        </a:rPr>
                        <a:t>Focus</a:t>
                      </a:r>
                    </a:p>
                  </a:txBody>
                  <a:tcPr marL="180000" marR="144000" marT="23400" marB="22860" vert="vert270" anchor="ctr">
                    <a:lnL w="12700" cap="flat" cmpd="sng" algn="ctr">
                      <a:solidFill>
                        <a:srgbClr val="369ABA"/>
                      </a:solidFill>
                      <a:prstDash val="solid"/>
                      <a:round/>
                      <a:headEnd type="none" w="med" len="med"/>
                      <a:tailEnd type="none" w="med" len="med"/>
                    </a:lnL>
                    <a:lnR w="12700" cap="flat" cmpd="sng" algn="ctr">
                      <a:solidFill>
                        <a:srgbClr val="369ABA"/>
                      </a:solidFill>
                      <a:prstDash val="solid"/>
                      <a:round/>
                      <a:headEnd type="none" w="med" len="med"/>
                      <a:tailEnd type="none" w="med" len="med"/>
                    </a:lnR>
                    <a:lnT w="12700" cap="flat" cmpd="sng" algn="ctr">
                      <a:solidFill>
                        <a:srgbClr val="369ABA"/>
                      </a:solidFill>
                      <a:prstDash val="solid"/>
                      <a:round/>
                      <a:headEnd type="none" w="med" len="med"/>
                      <a:tailEnd type="none" w="med" len="med"/>
                    </a:lnT>
                    <a:lnB w="12700" cap="flat" cmpd="sng" algn="ctr">
                      <a:solidFill>
                        <a:srgbClr val="369ABA"/>
                      </a:solidFill>
                      <a:prstDash val="solid"/>
                      <a:round/>
                      <a:headEnd type="none" w="med" len="med"/>
                      <a:tailEnd type="none" w="med" len="med"/>
                    </a:lnB>
                    <a:solidFill>
                      <a:srgbClr val="369ABA"/>
                    </a:solidFill>
                  </a:tcPr>
                </a:tc>
                <a:tc>
                  <a:txBody>
                    <a:bodyPr/>
                    <a:lstStyle/>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Health </a:t>
                      </a:r>
                    </a:p>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&amp; Safety </a:t>
                      </a:r>
                      <a:endParaRPr lang="en-IN" sz="900" b="1" dirty="0">
                        <a:solidFill>
                          <a:schemeClr val="tx1"/>
                        </a:solidFill>
                        <a:latin typeface="Century Gothic" panose="020B0502020202020204" pitchFamily="34" charset="0"/>
                      </a:endParaRPr>
                    </a:p>
                  </a:txBody>
                  <a:tcPr marL="0" marR="0" marT="0" marB="0" anchor="ctr">
                    <a:lnL w="12700" cap="flat" cmpd="sng" algn="ctr">
                      <a:solidFill>
                        <a:srgbClr val="369ABA"/>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Human </a:t>
                      </a:r>
                    </a:p>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Rights </a:t>
                      </a:r>
                      <a:endParaRPr lang="en-IN" sz="900" b="1" dirty="0">
                        <a:solidFill>
                          <a:schemeClr val="tx1"/>
                        </a:solidFill>
                        <a:latin typeface="Century Gothic" panose="020B0502020202020204" pitchFamily="34" charset="0"/>
                      </a:endParaRPr>
                    </a:p>
                  </a:txBody>
                  <a:tcPr marL="0" marR="0" marT="0" marB="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Employee Engagement </a:t>
                      </a:r>
                    </a:p>
                  </a:txBody>
                  <a:tcPr marL="0" marR="0" marT="0" marB="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Sustainable </a:t>
                      </a:r>
                    </a:p>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Technology </a:t>
                      </a:r>
                      <a:endParaRPr lang="en-IN" sz="900" b="1" dirty="0">
                        <a:solidFill>
                          <a:schemeClr val="tx1"/>
                        </a:solidFill>
                        <a:latin typeface="Century Gothic" panose="020B0502020202020204" pitchFamily="34" charset="0"/>
                      </a:endParaRPr>
                    </a:p>
                  </a:txBody>
                  <a:tcPr marL="0" marR="0" marT="0" marB="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Climate</a:t>
                      </a:r>
                    </a:p>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 Change </a:t>
                      </a:r>
                      <a:endParaRPr lang="en-IN" sz="900" b="1" dirty="0">
                        <a:solidFill>
                          <a:schemeClr val="tx1"/>
                        </a:solidFill>
                        <a:latin typeface="Century Gothic" panose="020B0502020202020204" pitchFamily="34" charset="0"/>
                      </a:endParaRPr>
                    </a:p>
                  </a:txBody>
                  <a:tcPr marL="0" marR="0" marT="0" marB="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Water </a:t>
                      </a:r>
                    </a:p>
                    <a:p>
                      <a:pPr marL="0" marR="0" lvl="0" indent="0" algn="ctr" defTabSz="825500" eaLnBrk="1" fontAlgn="auto" latinLnBrk="0" hangingPunct="1">
                        <a:lnSpc>
                          <a:spcPts val="1380"/>
                        </a:lnSpc>
                        <a:spcBef>
                          <a:spcPts val="0"/>
                        </a:spcBef>
                        <a:spcAft>
                          <a:spcPts val="0"/>
                        </a:spcAft>
                        <a:buClrTx/>
                        <a:buSzTx/>
                        <a:buFontTx/>
                        <a:buNone/>
                        <a:tabLst/>
                        <a:defRPr/>
                      </a:pPr>
                      <a:r>
                        <a:rPr lang="en-US" sz="900" b="1" i="0" u="none" strike="noStrike" cap="none" spc="0" baseline="0" dirty="0">
                          <a:solidFill>
                            <a:schemeClr val="tx1"/>
                          </a:solidFill>
                          <a:effectLst/>
                          <a:uFillTx/>
                          <a:latin typeface="Century Gothic" panose="020B0502020202020204" pitchFamily="34" charset="0"/>
                          <a:ea typeface="+mn-ea"/>
                          <a:cs typeface="+mn-cs"/>
                          <a:sym typeface="Helvetica Neue Light"/>
                        </a:rPr>
                        <a:t>Impact</a:t>
                      </a:r>
                    </a:p>
                  </a:txBody>
                  <a:tcPr marL="0" marR="0" marT="0" marB="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Reduce &amp; </a:t>
                      </a:r>
                    </a:p>
                    <a:p>
                      <a:pPr marL="0" marR="0" lvl="0" indent="0" algn="ctr" defTabSz="412750" eaLnBrk="1" fontAlgn="auto" latinLnBrk="0" hangingPunct="1">
                        <a:lnSpc>
                          <a:spcPts val="1380"/>
                        </a:lnSpc>
                        <a:spcBef>
                          <a:spcPts val="0"/>
                        </a:spcBef>
                        <a:spcAft>
                          <a:spcPts val="0"/>
                        </a:spcAft>
                        <a:buClrTx/>
                        <a:buSzTx/>
                        <a:buFontTx/>
                        <a:buNone/>
                        <a:tabLst/>
                        <a:defRPr/>
                      </a:pPr>
                      <a:r>
                        <a:rPr lang="en-IN" sz="900" b="1" i="0" u="none" strike="noStrike" cap="none" spc="0" baseline="0" dirty="0">
                          <a:solidFill>
                            <a:schemeClr val="tx1"/>
                          </a:solidFill>
                          <a:effectLst/>
                          <a:uFillTx/>
                          <a:latin typeface="Century Gothic" panose="020B0502020202020204" pitchFamily="34" charset="0"/>
                          <a:ea typeface="+mn-ea"/>
                          <a:cs typeface="+mn-cs"/>
                          <a:sym typeface="Helvetica Neue Light"/>
                        </a:rPr>
                        <a:t>Recycle</a:t>
                      </a:r>
                    </a:p>
                  </a:txBody>
                  <a:tcPr marL="0" marR="0" marT="0" marB="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extLst>
                  <a:ext uri="{0D108BD9-81ED-4DB2-BD59-A6C34878D82A}">
                    <a16:rowId xmlns:a16="http://schemas.microsoft.com/office/drawing/2014/main" val="1229378837"/>
                  </a:ext>
                </a:extLst>
              </a:tr>
              <a:tr h="1051729">
                <a:tc>
                  <a:txBody>
                    <a:bodyPr/>
                    <a:lstStyle/>
                    <a:p>
                      <a:pPr algn="ctr"/>
                      <a:r>
                        <a:rPr lang="en-US" sz="900" b="1" dirty="0">
                          <a:solidFill>
                            <a:schemeClr val="bg1"/>
                          </a:solidFill>
                          <a:latin typeface="Century Gothic" panose="020B0502020202020204" pitchFamily="34" charset="0"/>
                        </a:rPr>
                        <a:t>Ambition</a:t>
                      </a:r>
                    </a:p>
                  </a:txBody>
                  <a:tcPr marL="180000" marR="144000" marT="23400" marB="22860" vert="vert270" anchor="ctr">
                    <a:lnL w="12700" cap="flat" cmpd="sng" algn="ctr">
                      <a:solidFill>
                        <a:srgbClr val="369ABA"/>
                      </a:solidFill>
                      <a:prstDash val="solid"/>
                      <a:round/>
                      <a:headEnd type="none" w="med" len="med"/>
                      <a:tailEnd type="none" w="med" len="med"/>
                    </a:lnL>
                    <a:lnR w="12700" cap="flat" cmpd="sng" algn="ctr">
                      <a:solidFill>
                        <a:srgbClr val="369ABA"/>
                      </a:solidFill>
                      <a:prstDash val="solid"/>
                      <a:round/>
                      <a:headEnd type="none" w="med" len="med"/>
                      <a:tailEnd type="none" w="med" len="med"/>
                    </a:lnR>
                    <a:lnT w="12700" cap="flat" cmpd="sng" algn="ctr">
                      <a:solidFill>
                        <a:srgbClr val="369ABA"/>
                      </a:solidFill>
                      <a:prstDash val="solid"/>
                      <a:round/>
                      <a:headEnd type="none" w="med" len="med"/>
                      <a:tailEnd type="none" w="med" len="med"/>
                    </a:lnT>
                    <a:lnB w="12700" cap="flat" cmpd="sng" algn="ctr">
                      <a:solidFill>
                        <a:srgbClr val="369ABA"/>
                      </a:solidFill>
                      <a:prstDash val="solid"/>
                      <a:round/>
                      <a:headEnd type="none" w="med" len="med"/>
                      <a:tailEnd type="none" w="med" len="med"/>
                    </a:lnB>
                    <a:solidFill>
                      <a:srgbClr val="369ABA"/>
                    </a:solidFill>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Be a safe workplace with zero injuries </a:t>
                      </a:r>
                    </a:p>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and hazards.</a:t>
                      </a:r>
                      <a:endParaRPr lang="en-US" sz="900" dirty="0">
                        <a:solidFill>
                          <a:schemeClr val="bg2">
                            <a:lumMod val="10000"/>
                          </a:schemeClr>
                        </a:solidFill>
                        <a:latin typeface="Century Gothic" panose="020B0502020202020204" pitchFamily="34" charset="0"/>
                      </a:endParaRPr>
                    </a:p>
                  </a:txBody>
                  <a:tcPr marT="91440" marB="91440" anchor="ctr">
                    <a:lnL w="12700" cap="flat" cmpd="sng" algn="ctr">
                      <a:solidFill>
                        <a:srgbClr val="369ABA"/>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Be recognized as a leader in labour </a:t>
                      </a:r>
                    </a:p>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and human rights.</a:t>
                      </a:r>
                      <a:endParaRPr lang="en-US" sz="900" dirty="0">
                        <a:solidFill>
                          <a:schemeClr val="bg2">
                            <a:lumMod val="10000"/>
                          </a:schemeClr>
                        </a:solidFill>
                        <a:latin typeface="Century Gothic" panose="020B0502020202020204" pitchFamily="34" charset="0"/>
                      </a:endParaRPr>
                    </a:p>
                  </a:txBody>
                  <a:tcPr marT="91440" marB="9144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Offer the best experience in all operating locations</a:t>
                      </a:r>
                      <a:endParaRPr lang="en-IN" sz="900" dirty="0">
                        <a:solidFill>
                          <a:schemeClr val="bg2">
                            <a:lumMod val="10000"/>
                          </a:schemeClr>
                        </a:solidFill>
                        <a:effectLst/>
                        <a:latin typeface="Century Gothic" panose="020B0502020202020204" pitchFamily="34" charset="0"/>
                      </a:endParaRPr>
                    </a:p>
                  </a:txBody>
                  <a:tcPr marT="91440" marB="9144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Make products with the greatest positive impact for society</a:t>
                      </a:r>
                      <a:r>
                        <a:rPr lang="en-US"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a:t>
                      </a:r>
                      <a:endParaRPr lang="en-IN" sz="900" dirty="0">
                        <a:solidFill>
                          <a:schemeClr val="bg2">
                            <a:lumMod val="10000"/>
                          </a:schemeClr>
                        </a:solidFill>
                        <a:latin typeface="Century Gothic" panose="020B0502020202020204" pitchFamily="34" charset="0"/>
                      </a:endParaRPr>
                    </a:p>
                  </a:txBody>
                  <a:tcPr marT="91440" marB="9144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Reduce our carbon footprint as well as GHG emissions.</a:t>
                      </a:r>
                      <a:endParaRPr lang="en-IN" sz="900" dirty="0">
                        <a:solidFill>
                          <a:schemeClr val="bg2">
                            <a:lumMod val="10000"/>
                          </a:schemeClr>
                        </a:solidFill>
                        <a:latin typeface="Century Gothic" panose="020B0502020202020204" pitchFamily="34" charset="0"/>
                      </a:endParaRPr>
                    </a:p>
                  </a:txBody>
                  <a:tcPr marT="91440" marB="9144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Maintain our leadership in </a:t>
                      </a:r>
                    </a:p>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water efficiency.</a:t>
                      </a:r>
                      <a:endParaRPr lang="en-IN" sz="900" dirty="0">
                        <a:solidFill>
                          <a:schemeClr val="bg2">
                            <a:lumMod val="10000"/>
                          </a:schemeClr>
                        </a:solidFill>
                        <a:latin typeface="Century Gothic" panose="020B0502020202020204" pitchFamily="34" charset="0"/>
                      </a:endParaRPr>
                    </a:p>
                  </a:txBody>
                  <a:tcPr marT="91440" marB="9144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marL="0" marR="0" lvl="0" indent="0" algn="ctr" defTabSz="825500" eaLnBrk="1" fontAlgn="auto" latinLnBrk="0" hangingPunct="1">
                        <a:lnSpc>
                          <a:spcPts val="1380"/>
                        </a:lnSpc>
                        <a:spcBef>
                          <a:spcPts val="0"/>
                        </a:spcBef>
                        <a:spcAft>
                          <a:spcPts val="0"/>
                        </a:spcAft>
                        <a:buClrTx/>
                        <a:buSzTx/>
                        <a:buFontTx/>
                        <a:buNone/>
                        <a:tabLst/>
                        <a:defRPr/>
                      </a:pPr>
                      <a:r>
                        <a:rPr lang="en-IN" sz="90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rPr>
                        <a:t>Strive for zero waste in landfill and zero hazardous materials. </a:t>
                      </a:r>
                    </a:p>
                  </a:txBody>
                  <a:tcPr marT="91440" marB="9144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extLst>
                  <a:ext uri="{0D108BD9-81ED-4DB2-BD59-A6C34878D82A}">
                    <a16:rowId xmlns:a16="http://schemas.microsoft.com/office/drawing/2014/main" val="2904347097"/>
                  </a:ext>
                </a:extLst>
              </a:tr>
              <a:tr h="1048886">
                <a:tc>
                  <a:txBody>
                    <a:bodyPr/>
                    <a:lstStyle/>
                    <a:p>
                      <a:pPr algn="ctr"/>
                      <a:r>
                        <a:rPr lang="en-US" sz="900" b="1" dirty="0">
                          <a:solidFill>
                            <a:schemeClr val="bg1"/>
                          </a:solidFill>
                          <a:latin typeface="Century Gothic" panose="020B0502020202020204" pitchFamily="34" charset="0"/>
                        </a:rPr>
                        <a:t>2020 Goals</a:t>
                      </a:r>
                    </a:p>
                  </a:txBody>
                  <a:tcPr marL="180000" marR="144000" marT="23400" marB="22860" vert="vert270" anchor="ctr">
                    <a:lnL w="12700" cap="flat" cmpd="sng" algn="ctr">
                      <a:solidFill>
                        <a:srgbClr val="369ABA"/>
                      </a:solidFill>
                      <a:prstDash val="solid"/>
                      <a:round/>
                      <a:headEnd type="none" w="med" len="med"/>
                      <a:tailEnd type="none" w="med" len="med"/>
                    </a:lnL>
                    <a:lnR w="12700" cap="flat" cmpd="sng" algn="ctr">
                      <a:solidFill>
                        <a:srgbClr val="369ABA"/>
                      </a:solidFill>
                      <a:prstDash val="solid"/>
                      <a:round/>
                      <a:headEnd type="none" w="med" len="med"/>
                      <a:tailEnd type="none" w="med" len="med"/>
                    </a:lnR>
                    <a:lnT w="12700" cap="flat" cmpd="sng" algn="ctr">
                      <a:solidFill>
                        <a:srgbClr val="369ABA"/>
                      </a:solidFill>
                      <a:prstDash val="solid"/>
                      <a:round/>
                      <a:headEnd type="none" w="med" len="med"/>
                      <a:tailEnd type="none" w="med" len="med"/>
                    </a:lnT>
                    <a:lnB w="12700" cap="flat" cmpd="sng" algn="ctr">
                      <a:solidFill>
                        <a:srgbClr val="369ABA"/>
                      </a:solidFill>
                      <a:prstDash val="solid"/>
                      <a:round/>
                      <a:headEnd type="none" w="med" len="med"/>
                      <a:tailEnd type="none" w="med" len="med"/>
                    </a:lnB>
                    <a:solidFill>
                      <a:srgbClr val="369ABA"/>
                    </a:solidFill>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&lt;0.1%</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For employees   and contractors</a:t>
                      </a:r>
                    </a:p>
                  </a:txBody>
                  <a:tcPr marL="180000" marR="144000" marT="23400" marB="22860" anchor="ctr">
                    <a:lnL w="12700" cap="flat" cmpd="sng" algn="ctr">
                      <a:solidFill>
                        <a:srgbClr val="369ABA"/>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100%</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Recognized by external bodies</a:t>
                      </a:r>
                    </a:p>
                  </a:txBody>
                  <a:tcPr marL="180000" marR="144000" marT="23400" marB="2286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+10 </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experiences every quarter</a:t>
                      </a:r>
                    </a:p>
                  </a:txBody>
                  <a:tcPr marL="180000" marR="144000" marT="23400" marB="2286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10%</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Reduction in product pricing</a:t>
                      </a:r>
                    </a:p>
                  </a:txBody>
                  <a:tcPr marL="180000" marR="144000" marT="23400" marB="2286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20%</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Less energy consumption</a:t>
                      </a:r>
                    </a:p>
                  </a:txBody>
                  <a:tcPr marL="180000" marR="144000" marT="23400" marB="2286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20%</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Less unnecessary water consumption</a:t>
                      </a:r>
                    </a:p>
                  </a:txBody>
                  <a:tcPr marL="180000" marR="144000" marT="23400" marB="2286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tc>
                  <a:txBody>
                    <a:bodyPr/>
                    <a:lstStyle/>
                    <a:p>
                      <a:pPr algn="ctr">
                        <a:lnSpc>
                          <a:spcPts val="1380"/>
                        </a:lnSpc>
                        <a:spcBef>
                          <a:spcPts val="600"/>
                        </a:spcBef>
                      </a:pPr>
                      <a:r>
                        <a:rPr lang="en-US" sz="1500" b="1" dirty="0">
                          <a:solidFill>
                            <a:srgbClr val="369ABA"/>
                          </a:solidFill>
                          <a:latin typeface="Century Gothic" panose="020B0502020202020204" pitchFamily="34" charset="0"/>
                        </a:rPr>
                        <a:t>90%</a:t>
                      </a:r>
                      <a:endParaRPr lang="en-US" sz="900" dirty="0">
                        <a:solidFill>
                          <a:srgbClr val="369ABA"/>
                        </a:solidFill>
                        <a:latin typeface="Century Gothic" panose="020B0502020202020204" pitchFamily="34" charset="0"/>
                      </a:endParaRPr>
                    </a:p>
                    <a:p>
                      <a:pPr algn="ctr">
                        <a:lnSpc>
                          <a:spcPts val="1380"/>
                        </a:lnSpc>
                        <a:spcBef>
                          <a:spcPts val="600"/>
                        </a:spcBef>
                      </a:pPr>
                      <a:r>
                        <a:rPr lang="en-US" sz="900" dirty="0">
                          <a:solidFill>
                            <a:schemeClr val="bg2">
                              <a:lumMod val="10000"/>
                            </a:schemeClr>
                          </a:solidFill>
                          <a:latin typeface="Century Gothic" panose="020B0502020202020204" pitchFamily="34" charset="0"/>
                        </a:rPr>
                        <a:t>Of waste reused  or recycled</a:t>
                      </a:r>
                    </a:p>
                  </a:txBody>
                  <a:tcPr marL="180000" marR="144000" marT="23400" marB="22860" anchor="ctr">
                    <a:lnL w="12700" cap="flat" cmpd="sng" algn="ctr">
                      <a:solidFill>
                        <a:srgbClr val="9F9FA0"/>
                      </a:solidFill>
                      <a:prstDash val="solid"/>
                      <a:round/>
                      <a:headEnd type="none" w="med" len="med"/>
                      <a:tailEnd type="none" w="med" len="med"/>
                    </a:lnL>
                    <a:lnR w="12700" cap="flat" cmpd="sng" algn="ctr">
                      <a:solidFill>
                        <a:srgbClr val="9F9FA0"/>
                      </a:solidFill>
                      <a:prstDash val="solid"/>
                      <a:round/>
                      <a:headEnd type="none" w="med" len="med"/>
                      <a:tailEnd type="none" w="med" len="med"/>
                    </a:lnR>
                    <a:lnT w="12700" cap="flat" cmpd="sng" algn="ctr">
                      <a:solidFill>
                        <a:srgbClr val="9F9FA0"/>
                      </a:solidFill>
                      <a:prstDash val="solid"/>
                      <a:round/>
                      <a:headEnd type="none" w="med" len="med"/>
                      <a:tailEnd type="none" w="med" len="med"/>
                    </a:lnT>
                    <a:lnB w="12700" cap="flat" cmpd="sng" algn="ctr">
                      <a:solidFill>
                        <a:srgbClr val="9F9FA0"/>
                      </a:solidFill>
                      <a:prstDash val="solid"/>
                      <a:round/>
                      <a:headEnd type="none" w="med" len="med"/>
                      <a:tailEnd type="none" w="med" len="med"/>
                    </a:lnB>
                  </a:tcPr>
                </a:tc>
                <a:extLst>
                  <a:ext uri="{0D108BD9-81ED-4DB2-BD59-A6C34878D82A}">
                    <a16:rowId xmlns:a16="http://schemas.microsoft.com/office/drawing/2014/main" val="4193669581"/>
                  </a:ext>
                </a:extLst>
              </a:tr>
            </a:tbl>
          </a:graphicData>
        </a:graphic>
      </p:graphicFrame>
      <p:sp>
        <p:nvSpPr>
          <p:cNvPr id="68" name="Rectangle: Single Corner Rounded 42">
            <a:extLst>
              <a:ext uri="{FF2B5EF4-FFF2-40B4-BE49-F238E27FC236}">
                <a16:creationId xmlns:a16="http://schemas.microsoft.com/office/drawing/2014/main" id="{DA39946A-5B1A-5747-B4D4-EA10678C99D8}"/>
              </a:ext>
            </a:extLst>
          </p:cNvPr>
          <p:cNvSpPr/>
          <p:nvPr/>
        </p:nvSpPr>
        <p:spPr>
          <a:xfrm>
            <a:off x="1463612" y="2336529"/>
            <a:ext cx="4084570" cy="490823"/>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dirty="0">
                <a:solidFill>
                  <a:schemeClr val="bg1"/>
                </a:solidFill>
                <a:latin typeface="Century Gothic" panose="020B0502020202020204" pitchFamily="34" charset="0"/>
                <a:cs typeface="Segoe UI Light" panose="020B0502040204020203" pitchFamily="34" charset="0"/>
              </a:rPr>
              <a:t>Workplace</a:t>
            </a:r>
          </a:p>
        </p:txBody>
      </p:sp>
      <p:sp>
        <p:nvSpPr>
          <p:cNvPr id="75" name="Rectangle: Single Corner Rounded 42">
            <a:extLst>
              <a:ext uri="{FF2B5EF4-FFF2-40B4-BE49-F238E27FC236}">
                <a16:creationId xmlns:a16="http://schemas.microsoft.com/office/drawing/2014/main" id="{1B2A330A-77B2-9E4D-84A3-DB85B9E9F28F}"/>
              </a:ext>
            </a:extLst>
          </p:cNvPr>
          <p:cNvSpPr/>
          <p:nvPr/>
        </p:nvSpPr>
        <p:spPr>
          <a:xfrm>
            <a:off x="5548182" y="2337612"/>
            <a:ext cx="1396768" cy="490823"/>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dirty="0">
                <a:solidFill>
                  <a:schemeClr val="bg1"/>
                </a:solidFill>
                <a:latin typeface="Century Gothic" panose="020B0502020202020204" pitchFamily="34" charset="0"/>
                <a:cs typeface="Segoe UI Light" panose="020B0502040204020203" pitchFamily="34" charset="0"/>
              </a:rPr>
              <a:t>Product</a:t>
            </a:r>
          </a:p>
        </p:txBody>
      </p:sp>
      <p:sp>
        <p:nvSpPr>
          <p:cNvPr id="76" name="Rectangle: Single Corner Rounded 42">
            <a:extLst>
              <a:ext uri="{FF2B5EF4-FFF2-40B4-BE49-F238E27FC236}">
                <a16:creationId xmlns:a16="http://schemas.microsoft.com/office/drawing/2014/main" id="{1CFBEA87-DFB3-D74F-B18A-CBCDF39F7235}"/>
              </a:ext>
            </a:extLst>
          </p:cNvPr>
          <p:cNvSpPr/>
          <p:nvPr/>
        </p:nvSpPr>
        <p:spPr>
          <a:xfrm>
            <a:off x="6944950" y="2336529"/>
            <a:ext cx="4221211" cy="490823"/>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dirty="0">
                <a:solidFill>
                  <a:schemeClr val="bg1"/>
                </a:solidFill>
                <a:latin typeface="Century Gothic" panose="020B0502020202020204" pitchFamily="34" charset="0"/>
                <a:cs typeface="Segoe UI Light" panose="020B0502040204020203" pitchFamily="34" charset="0"/>
              </a:rPr>
              <a:t>Environmental Contribution</a:t>
            </a:r>
          </a:p>
        </p:txBody>
      </p:sp>
    </p:spTree>
    <p:extLst>
      <p:ext uri="{BB962C8B-B14F-4D97-AF65-F5344CB8AC3E}">
        <p14:creationId xmlns:p14="http://schemas.microsoft.com/office/powerpoint/2010/main" val="3880128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DDEECD0-FBEF-E24E-9E67-3CB0A7735CC8}"/>
              </a:ext>
            </a:extLst>
          </p:cNvPr>
          <p:cNvGrpSpPr/>
          <p:nvPr/>
        </p:nvGrpSpPr>
        <p:grpSpPr>
          <a:xfrm>
            <a:off x="4917967" y="1238993"/>
            <a:ext cx="3233290" cy="624844"/>
            <a:chOff x="4099825" y="1279539"/>
            <a:chExt cx="4432069" cy="1084943"/>
          </a:xfrm>
        </p:grpSpPr>
        <p:sp>
          <p:nvSpPr>
            <p:cNvPr id="26" name="Rectangle: Single Corner Rounded 21">
              <a:extLst>
                <a:ext uri="{FF2B5EF4-FFF2-40B4-BE49-F238E27FC236}">
                  <a16:creationId xmlns:a16="http://schemas.microsoft.com/office/drawing/2014/main" id="{0917B469-F791-9C4A-937A-93F4C9B458F1}"/>
                </a:ext>
              </a:extLst>
            </p:cNvPr>
            <p:cNvSpPr/>
            <p:nvPr/>
          </p:nvSpPr>
          <p:spPr>
            <a:xfrm rot="16200000" flipH="1" flipV="1">
              <a:off x="5773388" y="-394024"/>
              <a:ext cx="1084943" cy="4432069"/>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moving straight is what we do">
              <a:extLst>
                <a:ext uri="{FF2B5EF4-FFF2-40B4-BE49-F238E27FC236}">
                  <a16:creationId xmlns:a16="http://schemas.microsoft.com/office/drawing/2014/main" id="{B42B0037-960D-BE4D-9E1F-ADC965221CD3}"/>
                </a:ext>
              </a:extLst>
            </p:cNvPr>
            <p:cNvSpPr txBox="1"/>
            <p:nvPr/>
          </p:nvSpPr>
          <p:spPr>
            <a:xfrm>
              <a:off x="4724105" y="1590433"/>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defTabSz="1828800">
                <a:lnSpc>
                  <a:spcPct val="100000"/>
                </a:lnSpc>
                <a:defRPr/>
              </a:pPr>
              <a:r>
                <a:rPr lang="en-US" sz="1400" cap="none" dirty="0">
                  <a:solidFill>
                    <a:srgbClr val="FFFFFF"/>
                  </a:solidFill>
                  <a:latin typeface="Century Gothic"/>
                  <a:cs typeface="Century Gothic"/>
                </a:rPr>
                <a:t>Business Overview</a:t>
              </a:r>
            </a:p>
          </p:txBody>
        </p:sp>
      </p:grpSp>
      <p:grpSp>
        <p:nvGrpSpPr>
          <p:cNvPr id="15" name="Group 14">
            <a:extLst>
              <a:ext uri="{FF2B5EF4-FFF2-40B4-BE49-F238E27FC236}">
                <a16:creationId xmlns:a16="http://schemas.microsoft.com/office/drawing/2014/main" id="{AC2D7BB5-BFA3-C545-9D80-56A51DF960FC}"/>
              </a:ext>
            </a:extLst>
          </p:cNvPr>
          <p:cNvGrpSpPr/>
          <p:nvPr/>
        </p:nvGrpSpPr>
        <p:grpSpPr>
          <a:xfrm>
            <a:off x="4917972" y="3287516"/>
            <a:ext cx="3233285" cy="624844"/>
            <a:chOff x="4099828" y="1279541"/>
            <a:chExt cx="4432062" cy="1084943"/>
          </a:xfrm>
        </p:grpSpPr>
        <p:sp>
          <p:nvSpPr>
            <p:cNvPr id="24" name="Rectangle: Single Corner Rounded 21">
              <a:extLst>
                <a:ext uri="{FF2B5EF4-FFF2-40B4-BE49-F238E27FC236}">
                  <a16:creationId xmlns:a16="http://schemas.microsoft.com/office/drawing/2014/main" id="{75295706-AB1F-EB49-9A3A-AD67AD52FB29}"/>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moving straight is what we do">
              <a:extLst>
                <a:ext uri="{FF2B5EF4-FFF2-40B4-BE49-F238E27FC236}">
                  <a16:creationId xmlns:a16="http://schemas.microsoft.com/office/drawing/2014/main" id="{8287A643-EECA-CA49-B259-33E6032031C9}"/>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Professional Excellence</a:t>
              </a:r>
            </a:p>
          </p:txBody>
        </p:sp>
      </p:grpSp>
      <p:grpSp>
        <p:nvGrpSpPr>
          <p:cNvPr id="16" name="Group 15">
            <a:extLst>
              <a:ext uri="{FF2B5EF4-FFF2-40B4-BE49-F238E27FC236}">
                <a16:creationId xmlns:a16="http://schemas.microsoft.com/office/drawing/2014/main" id="{881B755A-AA1E-3F44-A8DC-2B233FF62285}"/>
              </a:ext>
            </a:extLst>
          </p:cNvPr>
          <p:cNvGrpSpPr/>
          <p:nvPr/>
        </p:nvGrpSpPr>
        <p:grpSpPr>
          <a:xfrm>
            <a:off x="4917969" y="4229127"/>
            <a:ext cx="3233286" cy="624844"/>
            <a:chOff x="4099827" y="1279537"/>
            <a:chExt cx="4432064" cy="1084943"/>
          </a:xfrm>
        </p:grpSpPr>
        <p:sp>
          <p:nvSpPr>
            <p:cNvPr id="22" name="Rectangle: Single Corner Rounded 21">
              <a:extLst>
                <a:ext uri="{FF2B5EF4-FFF2-40B4-BE49-F238E27FC236}">
                  <a16:creationId xmlns:a16="http://schemas.microsoft.com/office/drawing/2014/main" id="{9A86891C-36AB-1843-B88B-09E7BBE7FC51}"/>
                </a:ext>
              </a:extLst>
            </p:cNvPr>
            <p:cNvSpPr/>
            <p:nvPr/>
          </p:nvSpPr>
          <p:spPr>
            <a:xfrm rot="16200000" flipH="1" flipV="1">
              <a:off x="5773387" y="-394023"/>
              <a:ext cx="1084943" cy="4432064"/>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moving straight is what we do">
              <a:extLst>
                <a:ext uri="{FF2B5EF4-FFF2-40B4-BE49-F238E27FC236}">
                  <a16:creationId xmlns:a16="http://schemas.microsoft.com/office/drawing/2014/main" id="{C2A94C70-E312-714E-A4D8-D65B02420A6F}"/>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Environmental Experience</a:t>
              </a:r>
            </a:p>
          </p:txBody>
        </p:sp>
      </p:grpSp>
      <p:grpSp>
        <p:nvGrpSpPr>
          <p:cNvPr id="17" name="Group 16">
            <a:extLst>
              <a:ext uri="{FF2B5EF4-FFF2-40B4-BE49-F238E27FC236}">
                <a16:creationId xmlns:a16="http://schemas.microsoft.com/office/drawing/2014/main" id="{AE762B38-6CC2-6240-A302-490A1AF0C0E8}"/>
              </a:ext>
            </a:extLst>
          </p:cNvPr>
          <p:cNvGrpSpPr/>
          <p:nvPr/>
        </p:nvGrpSpPr>
        <p:grpSpPr>
          <a:xfrm>
            <a:off x="4917972" y="5170747"/>
            <a:ext cx="3233282" cy="624844"/>
            <a:chOff x="4099827" y="1279541"/>
            <a:chExt cx="4432057" cy="1084943"/>
          </a:xfrm>
        </p:grpSpPr>
        <p:sp>
          <p:nvSpPr>
            <p:cNvPr id="20" name="Rectangle: Single Corner Rounded 21">
              <a:extLst>
                <a:ext uri="{FF2B5EF4-FFF2-40B4-BE49-F238E27FC236}">
                  <a16:creationId xmlns:a16="http://schemas.microsoft.com/office/drawing/2014/main" id="{33F266CB-AF64-A945-A710-5C7CAED4DD49}"/>
                </a:ext>
              </a:extLst>
            </p:cNvPr>
            <p:cNvSpPr/>
            <p:nvPr/>
          </p:nvSpPr>
          <p:spPr>
            <a:xfrm rot="16200000" flipH="1" flipV="1">
              <a:off x="5773384" y="-394016"/>
              <a:ext cx="1084943" cy="4432057"/>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moving straight is what we do">
              <a:extLst>
                <a:ext uri="{FF2B5EF4-FFF2-40B4-BE49-F238E27FC236}">
                  <a16:creationId xmlns:a16="http://schemas.microsoft.com/office/drawing/2014/main" id="{1F922AA9-35B1-EC47-8777-64FA4CDDD134}"/>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Sustainability Appendix</a:t>
              </a:r>
            </a:p>
          </p:txBody>
        </p:sp>
      </p:grpSp>
      <p:grpSp>
        <p:nvGrpSpPr>
          <p:cNvPr id="4" name="Group 3">
            <a:extLst>
              <a:ext uri="{FF2B5EF4-FFF2-40B4-BE49-F238E27FC236}">
                <a16:creationId xmlns:a16="http://schemas.microsoft.com/office/drawing/2014/main" id="{C3381560-BCF4-2148-8FB5-7D892D501369}"/>
              </a:ext>
            </a:extLst>
          </p:cNvPr>
          <p:cNvGrpSpPr/>
          <p:nvPr/>
        </p:nvGrpSpPr>
        <p:grpSpPr>
          <a:xfrm>
            <a:off x="1317942" y="1944510"/>
            <a:ext cx="3210196" cy="2029786"/>
            <a:chOff x="1352448" y="1944510"/>
            <a:chExt cx="3210196" cy="2029786"/>
          </a:xfrm>
        </p:grpSpPr>
        <p:grpSp>
          <p:nvGrpSpPr>
            <p:cNvPr id="2" name="Group 1">
              <a:extLst>
                <a:ext uri="{FF2B5EF4-FFF2-40B4-BE49-F238E27FC236}">
                  <a16:creationId xmlns:a16="http://schemas.microsoft.com/office/drawing/2014/main" id="{8C133A09-25EA-C148-87D3-E277B51A53F6}"/>
                </a:ext>
              </a:extLst>
            </p:cNvPr>
            <p:cNvGrpSpPr/>
            <p:nvPr/>
          </p:nvGrpSpPr>
          <p:grpSpPr>
            <a:xfrm>
              <a:off x="1352448" y="1944510"/>
              <a:ext cx="3210196" cy="2029786"/>
              <a:chOff x="694724" y="998026"/>
              <a:chExt cx="3210196" cy="2029786"/>
            </a:xfrm>
          </p:grpSpPr>
          <p:sp>
            <p:nvSpPr>
              <p:cNvPr id="31" name="TextBox 30">
                <a:extLst>
                  <a:ext uri="{FF2B5EF4-FFF2-40B4-BE49-F238E27FC236}">
                    <a16:creationId xmlns:a16="http://schemas.microsoft.com/office/drawing/2014/main" id="{61F1F385-C152-7C42-9035-09AEF3582DD6}"/>
                  </a:ext>
                </a:extLst>
              </p:cNvPr>
              <p:cNvSpPr txBox="1"/>
              <p:nvPr/>
            </p:nvSpPr>
            <p:spPr>
              <a:xfrm>
                <a:off x="694724" y="998026"/>
                <a:ext cx="2890752" cy="2029786"/>
              </a:xfrm>
              <a:prstGeom prst="rect">
                <a:avLst/>
              </a:prstGeom>
              <a:noFill/>
            </p:spPr>
            <p:txBody>
              <a:bodyPr wrap="square" lIns="25200" rIns="90000" rtlCol="0">
                <a:spAutoFit/>
              </a:bodyPr>
              <a:lstStyle/>
              <a:p>
                <a:pPr algn="r">
                  <a:lnSpc>
                    <a:spcPct val="200000"/>
                  </a:lnSpc>
                </a:pPr>
                <a:r>
                  <a:rPr lang="en-IN" sz="1300" dirty="0">
                    <a:solidFill>
                      <a:srgbClr val="3C3C3D"/>
                    </a:solidFill>
                    <a:latin typeface="Century Gothic" panose="020B0502020202020204" pitchFamily="34" charset="0"/>
                  </a:rPr>
                  <a:t>Sustainability Governance</a:t>
                </a:r>
              </a:p>
              <a:p>
                <a:pPr algn="r">
                  <a:lnSpc>
                    <a:spcPct val="200000"/>
                  </a:lnSpc>
                </a:pPr>
                <a:r>
                  <a:rPr lang="en-IN" sz="1300" dirty="0">
                    <a:solidFill>
                      <a:srgbClr val="3C3C3D"/>
                    </a:solidFill>
                    <a:latin typeface="Century Gothic" panose="020B0502020202020204" pitchFamily="34" charset="0"/>
                  </a:rPr>
                  <a:t>Sustainability Strategy</a:t>
                </a:r>
              </a:p>
              <a:p>
                <a:pPr algn="r">
                  <a:lnSpc>
                    <a:spcPct val="200000"/>
                  </a:lnSpc>
                </a:pPr>
                <a:r>
                  <a:rPr lang="en-IN" sz="1300" dirty="0">
                    <a:solidFill>
                      <a:srgbClr val="3C3C3D"/>
                    </a:solidFill>
                    <a:latin typeface="Century Gothic" panose="020B0502020202020204" pitchFamily="34" charset="0"/>
                  </a:rPr>
                  <a:t>Sustainability Leadership Model</a:t>
                </a:r>
              </a:p>
              <a:p>
                <a:pPr algn="r">
                  <a:lnSpc>
                    <a:spcPct val="200000"/>
                  </a:lnSpc>
                </a:pPr>
                <a:r>
                  <a:rPr lang="en-IN" sz="1300" dirty="0">
                    <a:solidFill>
                      <a:srgbClr val="3C3C3D"/>
                    </a:solidFill>
                    <a:latin typeface="Century Gothic" panose="020B0502020202020204" pitchFamily="34" charset="0"/>
                  </a:rPr>
                  <a:t>Sustainability Pillars</a:t>
                </a:r>
              </a:p>
              <a:p>
                <a:pPr algn="r">
                  <a:lnSpc>
                    <a:spcPct val="200000"/>
                  </a:lnSpc>
                </a:pPr>
                <a:r>
                  <a:rPr lang="en-IN" sz="1300" dirty="0">
                    <a:solidFill>
                      <a:srgbClr val="3C3C3D"/>
                    </a:solidFill>
                    <a:latin typeface="Century Gothic" panose="020B0502020202020204" pitchFamily="34" charset="0"/>
                  </a:rPr>
                  <a:t>Core Sustainability Programs</a:t>
                </a:r>
              </a:p>
            </p:txBody>
          </p:sp>
          <p:sp>
            <p:nvSpPr>
              <p:cNvPr id="32" name="Freeform: Shape 40">
                <a:extLst>
                  <a:ext uri="{FF2B5EF4-FFF2-40B4-BE49-F238E27FC236}">
                    <a16:creationId xmlns:a16="http://schemas.microsoft.com/office/drawing/2014/main" id="{D961FF38-9217-FE4F-8EA5-9CBB2048C865}"/>
                  </a:ext>
                </a:extLst>
              </p:cNvPr>
              <p:cNvSpPr>
                <a:spLocks noChangeAspect="1"/>
              </p:cNvSpPr>
              <p:nvPr/>
            </p:nvSpPr>
            <p:spPr bwMode="auto">
              <a:xfrm rot="3513302">
                <a:off x="3622652" y="1067434"/>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40">
                <a:extLst>
                  <a:ext uri="{FF2B5EF4-FFF2-40B4-BE49-F238E27FC236}">
                    <a16:creationId xmlns:a16="http://schemas.microsoft.com/office/drawing/2014/main" id="{DD3E9B4D-C37C-CE4F-B37B-7FFC30E82F9E}"/>
                  </a:ext>
                </a:extLst>
              </p:cNvPr>
              <p:cNvSpPr>
                <a:spLocks noChangeAspect="1"/>
              </p:cNvSpPr>
              <p:nvPr/>
            </p:nvSpPr>
            <p:spPr bwMode="auto">
              <a:xfrm rot="3513302">
                <a:off x="3622645" y="148508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40">
                <a:extLst>
                  <a:ext uri="{FF2B5EF4-FFF2-40B4-BE49-F238E27FC236}">
                    <a16:creationId xmlns:a16="http://schemas.microsoft.com/office/drawing/2014/main" id="{EFED6102-3AD7-5F45-8DBF-CF771433B0C0}"/>
                  </a:ext>
                </a:extLst>
              </p:cNvPr>
              <p:cNvSpPr>
                <a:spLocks noChangeAspect="1"/>
              </p:cNvSpPr>
              <p:nvPr/>
            </p:nvSpPr>
            <p:spPr bwMode="auto">
              <a:xfrm rot="3513302">
                <a:off x="3622652" y="1871180"/>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40">
                <a:extLst>
                  <a:ext uri="{FF2B5EF4-FFF2-40B4-BE49-F238E27FC236}">
                    <a16:creationId xmlns:a16="http://schemas.microsoft.com/office/drawing/2014/main" id="{57867782-B82A-FD42-89C3-D67115FCB095}"/>
                  </a:ext>
                </a:extLst>
              </p:cNvPr>
              <p:cNvSpPr>
                <a:spLocks noChangeAspect="1"/>
              </p:cNvSpPr>
              <p:nvPr/>
            </p:nvSpPr>
            <p:spPr bwMode="auto">
              <a:xfrm rot="3513302">
                <a:off x="3622645" y="225432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7" name="Freeform: Shape 40">
              <a:extLst>
                <a:ext uri="{FF2B5EF4-FFF2-40B4-BE49-F238E27FC236}">
                  <a16:creationId xmlns:a16="http://schemas.microsoft.com/office/drawing/2014/main" id="{6C049105-CE50-3341-AEE1-5AB36F0CE290}"/>
                </a:ext>
              </a:extLst>
            </p:cNvPr>
            <p:cNvSpPr>
              <a:spLocks noChangeAspect="1"/>
            </p:cNvSpPr>
            <p:nvPr/>
          </p:nvSpPr>
          <p:spPr bwMode="auto">
            <a:xfrm rot="3513302">
              <a:off x="4280370" y="3595071"/>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3F1BB884-78C8-6246-A4F3-CE375CFFE84D}"/>
              </a:ext>
            </a:extLst>
          </p:cNvPr>
          <p:cNvGrpSpPr/>
          <p:nvPr/>
        </p:nvGrpSpPr>
        <p:grpSpPr>
          <a:xfrm>
            <a:off x="4917967" y="2183365"/>
            <a:ext cx="4381572" cy="864481"/>
            <a:chOff x="4917968" y="1241466"/>
            <a:chExt cx="4381572" cy="864481"/>
          </a:xfrm>
        </p:grpSpPr>
        <p:sp>
          <p:nvSpPr>
            <p:cNvPr id="36" name="Rectangle: Single Corner Rounded 21">
              <a:extLst>
                <a:ext uri="{FF2B5EF4-FFF2-40B4-BE49-F238E27FC236}">
                  <a16:creationId xmlns:a16="http://schemas.microsoft.com/office/drawing/2014/main" id="{B25BC691-879C-9B4D-8283-9661F2B45FB4}"/>
                </a:ext>
              </a:extLst>
            </p:cNvPr>
            <p:cNvSpPr/>
            <p:nvPr/>
          </p:nvSpPr>
          <p:spPr>
            <a:xfrm rot="16200000" flipH="1" flipV="1">
              <a:off x="6749401" y="-444191"/>
              <a:ext cx="791593" cy="4308684"/>
            </a:xfrm>
            <a:prstGeom prst="round1Rect">
              <a:avLst>
                <a:gd name="adj" fmla="val 22742"/>
              </a:avLst>
            </a:prstGeom>
            <a:noFill/>
            <a:ln>
              <a:solidFill>
                <a:srgbClr val="74BF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Single Corner Rounded 21">
              <a:extLst>
                <a:ext uri="{FF2B5EF4-FFF2-40B4-BE49-F238E27FC236}">
                  <a16:creationId xmlns:a16="http://schemas.microsoft.com/office/drawing/2014/main" id="{9E93FE8F-EED5-3344-AE85-ACFEE2E02D04}"/>
                </a:ext>
              </a:extLst>
            </p:cNvPr>
            <p:cNvSpPr/>
            <p:nvPr/>
          </p:nvSpPr>
          <p:spPr>
            <a:xfrm rot="16200000" flipH="1" flipV="1">
              <a:off x="6676513" y="-517079"/>
              <a:ext cx="791593" cy="4308684"/>
            </a:xfrm>
            <a:prstGeom prst="round1Rect">
              <a:avLst>
                <a:gd name="adj" fmla="val 22742"/>
              </a:avLst>
            </a:prstGeom>
            <a:gradFill>
              <a:gsLst>
                <a:gs pos="0">
                  <a:srgbClr val="369ABA"/>
                </a:gs>
                <a:gs pos="100000">
                  <a:srgbClr val="74BFAB"/>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8" name="moving straight is what we do">
              <a:extLst>
                <a:ext uri="{FF2B5EF4-FFF2-40B4-BE49-F238E27FC236}">
                  <a16:creationId xmlns:a16="http://schemas.microsoft.com/office/drawing/2014/main" id="{077ED250-9915-C94F-BED3-14F6058BD99F}"/>
                </a:ext>
              </a:extLst>
            </p:cNvPr>
            <p:cNvSpPr txBox="1"/>
            <p:nvPr/>
          </p:nvSpPr>
          <p:spPr>
            <a:xfrm>
              <a:off x="5565628" y="1466883"/>
              <a:ext cx="32244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1800" b="1" cap="none" dirty="0">
                  <a:solidFill>
                    <a:schemeClr val="bg1"/>
                  </a:solidFill>
                  <a:latin typeface="Century Gothic" panose="020B0502020202020204" pitchFamily="34" charset="0"/>
                </a:rPr>
                <a:t>Sustainability</a:t>
              </a:r>
            </a:p>
          </p:txBody>
        </p:sp>
      </p:grpSp>
      <p:pic>
        <p:nvPicPr>
          <p:cNvPr id="30" name="Picture 29">
            <a:extLst>
              <a:ext uri="{FF2B5EF4-FFF2-40B4-BE49-F238E27FC236}">
                <a16:creationId xmlns:a16="http://schemas.microsoft.com/office/drawing/2014/main" id="{0F0BD1D1-28A6-B144-9487-94213A2B6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17967" y="183837"/>
            <a:ext cx="455423" cy="6490326"/>
          </a:xfrm>
          <a:prstGeom prst="rect">
            <a:avLst/>
          </a:prstGeom>
        </p:spPr>
      </p:pic>
    </p:spTree>
    <p:extLst>
      <p:ext uri="{BB962C8B-B14F-4D97-AF65-F5344CB8AC3E}">
        <p14:creationId xmlns:p14="http://schemas.microsoft.com/office/powerpoint/2010/main" val="14663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 name="Rectangle: Single Corner Rounded 3">
            <a:extLst>
              <a:ext uri="{FF2B5EF4-FFF2-40B4-BE49-F238E27FC236}">
                <a16:creationId xmlns:a16="http://schemas.microsoft.com/office/drawing/2014/main" id="{18CAAF27-0072-5D4A-A96E-9EE2FBF2EF35}"/>
              </a:ext>
            </a:extLst>
          </p:cNvPr>
          <p:cNvSpPr/>
          <p:nvPr/>
        </p:nvSpPr>
        <p:spPr>
          <a:xfrm rot="10800000" flipH="1" flipV="1">
            <a:off x="99404" y="13695"/>
            <a:ext cx="4696038" cy="6030725"/>
          </a:xfrm>
          <a:prstGeom prst="round1Rect">
            <a:avLst/>
          </a:prstGeom>
          <a:noFill/>
          <a:ln w="19050">
            <a:solidFill>
              <a:srgbClr val="74BFA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Single Corner Rounded 21">
            <a:extLst>
              <a:ext uri="{FF2B5EF4-FFF2-40B4-BE49-F238E27FC236}">
                <a16:creationId xmlns:a16="http://schemas.microsoft.com/office/drawing/2014/main" id="{7BF71094-2314-804F-B8E3-40AF616ED8AC}"/>
              </a:ext>
            </a:extLst>
          </p:cNvPr>
          <p:cNvSpPr/>
          <p:nvPr/>
        </p:nvSpPr>
        <p:spPr>
          <a:xfrm rot="5400000" flipH="1">
            <a:off x="-611662" y="611658"/>
            <a:ext cx="5943604" cy="4720286"/>
          </a:xfrm>
          <a:prstGeom prst="round1Rect">
            <a:avLst/>
          </a:prstGeom>
          <a:gradFill flip="none" rotWithShape="1">
            <a:gsLst>
              <a:gs pos="13000">
                <a:srgbClr val="D5D5D5"/>
              </a:gs>
              <a:gs pos="38000">
                <a:srgbClr val="DEDEDE"/>
              </a:gs>
              <a:gs pos="90000">
                <a:srgbClr val="FFFFFF"/>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Rectangle: Single Corner Rounded 3">
            <a:extLst>
              <a:ext uri="{FF2B5EF4-FFF2-40B4-BE49-F238E27FC236}">
                <a16:creationId xmlns:a16="http://schemas.microsoft.com/office/drawing/2014/main" id="{3F587058-6E7C-1A42-8FF0-3898D59B3C5D}"/>
              </a:ext>
            </a:extLst>
          </p:cNvPr>
          <p:cNvSpPr/>
          <p:nvPr/>
        </p:nvSpPr>
        <p:spPr>
          <a:xfrm flipH="1" flipV="1">
            <a:off x="4082508" y="1224973"/>
            <a:ext cx="8109487" cy="5633024"/>
          </a:xfrm>
          <a:prstGeom prst="round1Rect">
            <a:avLst/>
          </a:prstGeom>
          <a:solidFill>
            <a:schemeClr val="bg1"/>
          </a:solidFill>
          <a:ln>
            <a:noFill/>
          </a:ln>
          <a:effectLst>
            <a:outerShdw blurRad="419100" dist="38100" dir="18900000" algn="b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97BB36-7C0D-49DA-BAF5-9C622D3B1E35}"/>
              </a:ext>
            </a:extLst>
          </p:cNvPr>
          <p:cNvSpPr txBox="1"/>
          <p:nvPr/>
        </p:nvSpPr>
        <p:spPr>
          <a:xfrm>
            <a:off x="699684" y="1181063"/>
            <a:ext cx="2749954" cy="3066737"/>
          </a:xfrm>
          <a:prstGeom prst="rect">
            <a:avLst/>
          </a:prstGeom>
          <a:noFill/>
        </p:spPr>
        <p:txBody>
          <a:bodyPr wrap="square" lIns="25200" rIns="90000" rtlCol="0">
            <a:spAutoFit/>
          </a:bodyPr>
          <a:lstStyle/>
          <a:p>
            <a:pPr>
              <a:lnSpc>
                <a:spcPts val="1820"/>
              </a:lnSpc>
            </a:pPr>
            <a:r>
              <a:rPr lang="en-IN" sz="1100" dirty="0">
                <a:latin typeface="Century Gothic" panose="020B0502020202020204" pitchFamily="34" charset="0"/>
              </a:rPr>
              <a:t>The Sustainability Committee supports the Operations Council and meets to develop sustainability strategy, review our sustainability management performance and approach, and agree on core programs and targets. </a:t>
            </a:r>
          </a:p>
          <a:p>
            <a:pPr>
              <a:lnSpc>
                <a:spcPts val="1820"/>
              </a:lnSpc>
            </a:pPr>
            <a:endParaRPr lang="en-IN" sz="1100" dirty="0">
              <a:latin typeface="Century Gothic" panose="020B0502020202020204" pitchFamily="34" charset="0"/>
            </a:endParaRPr>
          </a:p>
          <a:p>
            <a:pPr>
              <a:lnSpc>
                <a:spcPts val="1820"/>
              </a:lnSpc>
            </a:pPr>
            <a:r>
              <a:rPr lang="en-IN" sz="1100" dirty="0">
                <a:latin typeface="Century Gothic" panose="020B0502020202020204" pitchFamily="34" charset="0"/>
              </a:rPr>
              <a:t>The Sustainability Committee is comprised of our Chief Operating Officers, Executive Vice Presidents and Senior Vice Presidents, who represent the full breadth of the Group in terms of regions, functions and services. </a:t>
            </a:r>
          </a:p>
        </p:txBody>
      </p:sp>
      <p:sp>
        <p:nvSpPr>
          <p:cNvPr id="42" name="moving straight is what we do">
            <a:extLst>
              <a:ext uri="{FF2B5EF4-FFF2-40B4-BE49-F238E27FC236}">
                <a16:creationId xmlns:a16="http://schemas.microsoft.com/office/drawing/2014/main" id="{D633F1A8-24CF-5E43-A9B7-935D6AAB15B2}"/>
              </a:ext>
            </a:extLst>
          </p:cNvPr>
          <p:cNvSpPr txBox="1"/>
          <p:nvPr/>
        </p:nvSpPr>
        <p:spPr>
          <a:xfrm>
            <a:off x="5245455" y="506277"/>
            <a:ext cx="3826789"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latin typeface="Century Gothic" panose="020B0502020202020204" pitchFamily="34" charset="0"/>
              </a:rPr>
              <a:t>Sustainable Governance</a:t>
            </a:r>
          </a:p>
        </p:txBody>
      </p:sp>
      <p:sp>
        <p:nvSpPr>
          <p:cNvPr id="99" name="Freeform 98">
            <a:extLst>
              <a:ext uri="{FF2B5EF4-FFF2-40B4-BE49-F238E27FC236}">
                <a16:creationId xmlns:a16="http://schemas.microsoft.com/office/drawing/2014/main" id="{3C549FAB-777E-024C-AB1C-A622E6935D65}"/>
              </a:ext>
            </a:extLst>
          </p:cNvPr>
          <p:cNvSpPr>
            <a:spLocks noChangeArrowheads="1"/>
          </p:cNvSpPr>
          <p:nvPr/>
        </p:nvSpPr>
        <p:spPr bwMode="auto">
          <a:xfrm>
            <a:off x="714214" y="695560"/>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369ABA"/>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DB2E8078-7CE3-9D48-92C2-7D8A033E35AD}"/>
              </a:ext>
            </a:extLst>
          </p:cNvPr>
          <p:cNvGrpSpPr/>
          <p:nvPr/>
        </p:nvGrpSpPr>
        <p:grpSpPr>
          <a:xfrm>
            <a:off x="5283700" y="1728939"/>
            <a:ext cx="1331408" cy="1893636"/>
            <a:chOff x="5283700" y="1728939"/>
            <a:chExt cx="1331408" cy="1893636"/>
          </a:xfrm>
        </p:grpSpPr>
        <p:grpSp>
          <p:nvGrpSpPr>
            <p:cNvPr id="50" name="Group 49">
              <a:extLst>
                <a:ext uri="{FF2B5EF4-FFF2-40B4-BE49-F238E27FC236}">
                  <a16:creationId xmlns:a16="http://schemas.microsoft.com/office/drawing/2014/main" id="{E66FD8BB-27DF-8746-9D42-C871026D5212}"/>
                </a:ext>
              </a:extLst>
            </p:cNvPr>
            <p:cNvGrpSpPr/>
            <p:nvPr/>
          </p:nvGrpSpPr>
          <p:grpSpPr>
            <a:xfrm>
              <a:off x="5283700" y="1728939"/>
              <a:ext cx="1331408" cy="1893636"/>
              <a:chOff x="1082407" y="2051050"/>
              <a:chExt cx="2447460" cy="3480973"/>
            </a:xfrm>
          </p:grpSpPr>
          <p:sp>
            <p:nvSpPr>
              <p:cNvPr id="51" name="Rectangle 50">
                <a:extLst>
                  <a:ext uri="{FF2B5EF4-FFF2-40B4-BE49-F238E27FC236}">
                    <a16:creationId xmlns:a16="http://schemas.microsoft.com/office/drawing/2014/main" id="{18C83ED9-4398-3F41-974E-2D256512D0D2}"/>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2" name="Picture 51">
                <a:extLst>
                  <a:ext uri="{FF2B5EF4-FFF2-40B4-BE49-F238E27FC236}">
                    <a16:creationId xmlns:a16="http://schemas.microsoft.com/office/drawing/2014/main" id="{0C1E3873-913C-CE4D-982B-1A726C849B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53" name="Rectangle 52">
                <a:extLst>
                  <a:ext uri="{FF2B5EF4-FFF2-40B4-BE49-F238E27FC236}">
                    <a16:creationId xmlns:a16="http://schemas.microsoft.com/office/drawing/2014/main" id="{B3BD90CF-2333-6147-A5A9-6596B3E723B3}"/>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49" name="Picture 48" descr="A picture containing drawing, room&#10;&#10;Description automatically generated">
              <a:extLst>
                <a:ext uri="{FF2B5EF4-FFF2-40B4-BE49-F238E27FC236}">
                  <a16:creationId xmlns:a16="http://schemas.microsoft.com/office/drawing/2014/main" id="{621DDC39-FF9B-344D-A37F-F077AA379A13}"/>
                </a:ext>
              </a:extLst>
            </p:cNvPr>
            <p:cNvPicPr>
              <a:picLocks noChangeAspect="1"/>
            </p:cNvPicPr>
            <p:nvPr/>
          </p:nvPicPr>
          <p:blipFill>
            <a:blip r:embed="rId4">
              <a:duotone>
                <a:schemeClr val="accent3">
                  <a:shade val="45000"/>
                  <a:satMod val="135000"/>
                </a:schemeClr>
                <a:prstClr val="white"/>
              </a:duotone>
            </a:blip>
            <a:stretch>
              <a:fillRect/>
            </a:stretch>
          </p:blipFill>
          <p:spPr>
            <a:xfrm>
              <a:off x="5412115" y="1843232"/>
              <a:ext cx="1085963" cy="1089467"/>
            </a:xfrm>
            <a:prstGeom prst="rect">
              <a:avLst/>
            </a:prstGeom>
          </p:spPr>
        </p:pic>
      </p:grpSp>
      <p:grpSp>
        <p:nvGrpSpPr>
          <p:cNvPr id="3" name="Group 2">
            <a:extLst>
              <a:ext uri="{FF2B5EF4-FFF2-40B4-BE49-F238E27FC236}">
                <a16:creationId xmlns:a16="http://schemas.microsoft.com/office/drawing/2014/main" id="{03A1BAA9-FEC7-3A47-A074-A35029E8A0C6}"/>
              </a:ext>
            </a:extLst>
          </p:cNvPr>
          <p:cNvGrpSpPr/>
          <p:nvPr/>
        </p:nvGrpSpPr>
        <p:grpSpPr>
          <a:xfrm>
            <a:off x="7557510" y="1742214"/>
            <a:ext cx="1331408" cy="1893636"/>
            <a:chOff x="7557510" y="1742214"/>
            <a:chExt cx="1331408" cy="1893636"/>
          </a:xfrm>
        </p:grpSpPr>
        <p:grpSp>
          <p:nvGrpSpPr>
            <p:cNvPr id="54" name="Group 53">
              <a:extLst>
                <a:ext uri="{FF2B5EF4-FFF2-40B4-BE49-F238E27FC236}">
                  <a16:creationId xmlns:a16="http://schemas.microsoft.com/office/drawing/2014/main" id="{0585584C-D69A-6647-B743-5849D2D5121F}"/>
                </a:ext>
              </a:extLst>
            </p:cNvPr>
            <p:cNvGrpSpPr/>
            <p:nvPr/>
          </p:nvGrpSpPr>
          <p:grpSpPr>
            <a:xfrm>
              <a:off x="7557510" y="1742214"/>
              <a:ext cx="1331408" cy="1893636"/>
              <a:chOff x="1082407" y="2051050"/>
              <a:chExt cx="2447460" cy="3480973"/>
            </a:xfrm>
          </p:grpSpPr>
          <p:sp>
            <p:nvSpPr>
              <p:cNvPr id="55" name="Rectangle 54">
                <a:extLst>
                  <a:ext uri="{FF2B5EF4-FFF2-40B4-BE49-F238E27FC236}">
                    <a16:creationId xmlns:a16="http://schemas.microsoft.com/office/drawing/2014/main" id="{ECB32D04-11F1-B942-B6B0-51CF620D5FFF}"/>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a:extLst>
                  <a:ext uri="{FF2B5EF4-FFF2-40B4-BE49-F238E27FC236}">
                    <a16:creationId xmlns:a16="http://schemas.microsoft.com/office/drawing/2014/main" id="{1ABFD452-DF68-354C-894A-9836D9628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57" name="Rectangle 56">
                <a:extLst>
                  <a:ext uri="{FF2B5EF4-FFF2-40B4-BE49-F238E27FC236}">
                    <a16:creationId xmlns:a16="http://schemas.microsoft.com/office/drawing/2014/main" id="{843CC21A-E6B2-A34D-BA6E-1937BACD98FF}"/>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77" name="Picture 76">
              <a:extLst>
                <a:ext uri="{FF2B5EF4-FFF2-40B4-BE49-F238E27FC236}">
                  <a16:creationId xmlns:a16="http://schemas.microsoft.com/office/drawing/2014/main" id="{6D5A83F5-D453-CD4E-8723-DA27E6FC564F}"/>
                </a:ext>
              </a:extLst>
            </p:cNvPr>
            <p:cNvPicPr>
              <a:picLocks noChangeAspect="1"/>
            </p:cNvPicPr>
            <p:nvPr/>
          </p:nvPicPr>
          <p:blipFill>
            <a:blip r:embed="rId5">
              <a:duotone>
                <a:schemeClr val="accent3">
                  <a:shade val="45000"/>
                  <a:satMod val="135000"/>
                </a:schemeClr>
                <a:prstClr val="white"/>
              </a:duotone>
            </a:blip>
            <a:stretch>
              <a:fillRect/>
            </a:stretch>
          </p:blipFill>
          <p:spPr>
            <a:xfrm>
              <a:off x="7681025" y="1854807"/>
              <a:ext cx="1097280" cy="1097280"/>
            </a:xfrm>
            <a:prstGeom prst="rect">
              <a:avLst/>
            </a:prstGeom>
          </p:spPr>
        </p:pic>
      </p:grpSp>
      <p:grpSp>
        <p:nvGrpSpPr>
          <p:cNvPr id="4" name="Group 3">
            <a:extLst>
              <a:ext uri="{FF2B5EF4-FFF2-40B4-BE49-F238E27FC236}">
                <a16:creationId xmlns:a16="http://schemas.microsoft.com/office/drawing/2014/main" id="{56450536-51E4-AA4D-9DE3-F1471504C3F9}"/>
              </a:ext>
            </a:extLst>
          </p:cNvPr>
          <p:cNvGrpSpPr/>
          <p:nvPr/>
        </p:nvGrpSpPr>
        <p:grpSpPr>
          <a:xfrm>
            <a:off x="9830242" y="1717616"/>
            <a:ext cx="1331408" cy="1893636"/>
            <a:chOff x="9830242" y="1717616"/>
            <a:chExt cx="1331408" cy="1893636"/>
          </a:xfrm>
        </p:grpSpPr>
        <p:grpSp>
          <p:nvGrpSpPr>
            <p:cNvPr id="58" name="Group 57">
              <a:extLst>
                <a:ext uri="{FF2B5EF4-FFF2-40B4-BE49-F238E27FC236}">
                  <a16:creationId xmlns:a16="http://schemas.microsoft.com/office/drawing/2014/main" id="{0CC6088E-456D-5446-9E39-F93B26534612}"/>
                </a:ext>
              </a:extLst>
            </p:cNvPr>
            <p:cNvGrpSpPr/>
            <p:nvPr/>
          </p:nvGrpSpPr>
          <p:grpSpPr>
            <a:xfrm>
              <a:off x="9830242" y="1717616"/>
              <a:ext cx="1331408" cy="1893636"/>
              <a:chOff x="1082407" y="2051050"/>
              <a:chExt cx="2447460" cy="3480973"/>
            </a:xfrm>
          </p:grpSpPr>
          <p:sp>
            <p:nvSpPr>
              <p:cNvPr id="59" name="Rectangle 58">
                <a:extLst>
                  <a:ext uri="{FF2B5EF4-FFF2-40B4-BE49-F238E27FC236}">
                    <a16:creationId xmlns:a16="http://schemas.microsoft.com/office/drawing/2014/main" id="{700B7A1C-0277-E344-B901-C21E9389E837}"/>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0" name="Picture 59">
                <a:extLst>
                  <a:ext uri="{FF2B5EF4-FFF2-40B4-BE49-F238E27FC236}">
                    <a16:creationId xmlns:a16="http://schemas.microsoft.com/office/drawing/2014/main" id="{0C0CAE0C-8993-3C4C-8495-8FD1FD34AE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61" name="Rectangle 60">
                <a:extLst>
                  <a:ext uri="{FF2B5EF4-FFF2-40B4-BE49-F238E27FC236}">
                    <a16:creationId xmlns:a16="http://schemas.microsoft.com/office/drawing/2014/main" id="{3FC989DF-40AA-A649-83D8-C5B7F148A075}"/>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1" name="Picture 80" descr="A picture containing drawing, room&#10;&#10;Description automatically generated">
              <a:extLst>
                <a:ext uri="{FF2B5EF4-FFF2-40B4-BE49-F238E27FC236}">
                  <a16:creationId xmlns:a16="http://schemas.microsoft.com/office/drawing/2014/main" id="{A8A7206B-7B90-0A4F-B678-B922ABD40815}"/>
                </a:ext>
              </a:extLst>
            </p:cNvPr>
            <p:cNvPicPr>
              <a:picLocks noChangeAspect="1"/>
            </p:cNvPicPr>
            <p:nvPr/>
          </p:nvPicPr>
          <p:blipFill>
            <a:blip r:embed="rId4">
              <a:duotone>
                <a:schemeClr val="accent3">
                  <a:shade val="45000"/>
                  <a:satMod val="135000"/>
                </a:schemeClr>
                <a:prstClr val="white"/>
              </a:duotone>
            </a:blip>
            <a:stretch>
              <a:fillRect/>
            </a:stretch>
          </p:blipFill>
          <p:spPr>
            <a:xfrm>
              <a:off x="9952049" y="1831657"/>
              <a:ext cx="1085963" cy="1089467"/>
            </a:xfrm>
            <a:prstGeom prst="rect">
              <a:avLst/>
            </a:prstGeom>
          </p:spPr>
        </p:pic>
      </p:grpSp>
      <p:grpSp>
        <p:nvGrpSpPr>
          <p:cNvPr id="6" name="Group 5">
            <a:extLst>
              <a:ext uri="{FF2B5EF4-FFF2-40B4-BE49-F238E27FC236}">
                <a16:creationId xmlns:a16="http://schemas.microsoft.com/office/drawing/2014/main" id="{E2A13717-50AE-214A-8F23-C28665A96EF7}"/>
              </a:ext>
            </a:extLst>
          </p:cNvPr>
          <p:cNvGrpSpPr/>
          <p:nvPr/>
        </p:nvGrpSpPr>
        <p:grpSpPr>
          <a:xfrm>
            <a:off x="7578976" y="4281668"/>
            <a:ext cx="1331408" cy="1893636"/>
            <a:chOff x="7578976" y="4281668"/>
            <a:chExt cx="1331408" cy="1893636"/>
          </a:xfrm>
        </p:grpSpPr>
        <p:grpSp>
          <p:nvGrpSpPr>
            <p:cNvPr id="66" name="Group 65">
              <a:extLst>
                <a:ext uri="{FF2B5EF4-FFF2-40B4-BE49-F238E27FC236}">
                  <a16:creationId xmlns:a16="http://schemas.microsoft.com/office/drawing/2014/main" id="{FBC175B4-8ED9-BB47-B96A-C25BD31AF294}"/>
                </a:ext>
              </a:extLst>
            </p:cNvPr>
            <p:cNvGrpSpPr/>
            <p:nvPr/>
          </p:nvGrpSpPr>
          <p:grpSpPr>
            <a:xfrm>
              <a:off x="7578976" y="4281668"/>
              <a:ext cx="1331408" cy="1893636"/>
              <a:chOff x="1082407" y="2051050"/>
              <a:chExt cx="2447460" cy="3480973"/>
            </a:xfrm>
          </p:grpSpPr>
          <p:sp>
            <p:nvSpPr>
              <p:cNvPr id="67" name="Rectangle 66">
                <a:extLst>
                  <a:ext uri="{FF2B5EF4-FFF2-40B4-BE49-F238E27FC236}">
                    <a16:creationId xmlns:a16="http://schemas.microsoft.com/office/drawing/2014/main" id="{EA3884D1-AFF6-C843-BD7F-306A8B8672B0}"/>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8" name="Picture 67">
                <a:extLst>
                  <a:ext uri="{FF2B5EF4-FFF2-40B4-BE49-F238E27FC236}">
                    <a16:creationId xmlns:a16="http://schemas.microsoft.com/office/drawing/2014/main" id="{7647025E-5D7B-8C4C-AE91-D3017350B6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69" name="Rectangle 68">
                <a:extLst>
                  <a:ext uri="{FF2B5EF4-FFF2-40B4-BE49-F238E27FC236}">
                    <a16:creationId xmlns:a16="http://schemas.microsoft.com/office/drawing/2014/main" id="{42B3478F-D0C0-2E41-B6BF-DDECFFE28ACB}"/>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2" name="Picture 81" descr="A picture containing drawing, room&#10;&#10;Description automatically generated">
              <a:extLst>
                <a:ext uri="{FF2B5EF4-FFF2-40B4-BE49-F238E27FC236}">
                  <a16:creationId xmlns:a16="http://schemas.microsoft.com/office/drawing/2014/main" id="{CE3E3535-AC5F-8342-9B2D-C78BF60592F7}"/>
                </a:ext>
              </a:extLst>
            </p:cNvPr>
            <p:cNvPicPr>
              <a:picLocks noChangeAspect="1"/>
            </p:cNvPicPr>
            <p:nvPr/>
          </p:nvPicPr>
          <p:blipFill>
            <a:blip r:embed="rId4">
              <a:duotone>
                <a:schemeClr val="accent3">
                  <a:shade val="45000"/>
                  <a:satMod val="135000"/>
                </a:schemeClr>
                <a:prstClr val="white"/>
              </a:duotone>
            </a:blip>
            <a:stretch>
              <a:fillRect/>
            </a:stretch>
          </p:blipFill>
          <p:spPr>
            <a:xfrm>
              <a:off x="7706438" y="4404452"/>
              <a:ext cx="1085963" cy="1089467"/>
            </a:xfrm>
            <a:prstGeom prst="rect">
              <a:avLst/>
            </a:prstGeom>
          </p:spPr>
        </p:pic>
      </p:grpSp>
      <p:grpSp>
        <p:nvGrpSpPr>
          <p:cNvPr id="5" name="Group 4">
            <a:extLst>
              <a:ext uri="{FF2B5EF4-FFF2-40B4-BE49-F238E27FC236}">
                <a16:creationId xmlns:a16="http://schemas.microsoft.com/office/drawing/2014/main" id="{54B43F7A-C95B-F14E-8242-0BB5F4DACD62}"/>
              </a:ext>
            </a:extLst>
          </p:cNvPr>
          <p:cNvGrpSpPr/>
          <p:nvPr/>
        </p:nvGrpSpPr>
        <p:grpSpPr>
          <a:xfrm>
            <a:off x="5305166" y="4268393"/>
            <a:ext cx="1331408" cy="1893636"/>
            <a:chOff x="5305166" y="4268393"/>
            <a:chExt cx="1331408" cy="1893636"/>
          </a:xfrm>
        </p:grpSpPr>
        <p:grpSp>
          <p:nvGrpSpPr>
            <p:cNvPr id="62" name="Group 61">
              <a:extLst>
                <a:ext uri="{FF2B5EF4-FFF2-40B4-BE49-F238E27FC236}">
                  <a16:creationId xmlns:a16="http://schemas.microsoft.com/office/drawing/2014/main" id="{3B68C798-0CE0-D643-B131-4915A5C18D11}"/>
                </a:ext>
              </a:extLst>
            </p:cNvPr>
            <p:cNvGrpSpPr/>
            <p:nvPr/>
          </p:nvGrpSpPr>
          <p:grpSpPr>
            <a:xfrm>
              <a:off x="5305166" y="4268393"/>
              <a:ext cx="1331408" cy="1893636"/>
              <a:chOff x="1082407" y="2051050"/>
              <a:chExt cx="2447460" cy="3480973"/>
            </a:xfrm>
          </p:grpSpPr>
          <p:sp>
            <p:nvSpPr>
              <p:cNvPr id="63" name="Rectangle 62">
                <a:extLst>
                  <a:ext uri="{FF2B5EF4-FFF2-40B4-BE49-F238E27FC236}">
                    <a16:creationId xmlns:a16="http://schemas.microsoft.com/office/drawing/2014/main" id="{BD92686C-AFE1-CA4B-9C22-F9478D0AFC76}"/>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4" name="Picture 63">
                <a:extLst>
                  <a:ext uri="{FF2B5EF4-FFF2-40B4-BE49-F238E27FC236}">
                    <a16:creationId xmlns:a16="http://schemas.microsoft.com/office/drawing/2014/main" id="{0DA2B286-7EE6-BA4D-9535-7F874D6FC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65" name="Rectangle 64">
                <a:extLst>
                  <a:ext uri="{FF2B5EF4-FFF2-40B4-BE49-F238E27FC236}">
                    <a16:creationId xmlns:a16="http://schemas.microsoft.com/office/drawing/2014/main" id="{7C5662A8-5027-184D-85A4-B14FF40B0945}"/>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3" name="Picture 82">
              <a:extLst>
                <a:ext uri="{FF2B5EF4-FFF2-40B4-BE49-F238E27FC236}">
                  <a16:creationId xmlns:a16="http://schemas.microsoft.com/office/drawing/2014/main" id="{18FF1762-8D36-0A46-A8CB-ED8D093A2419}"/>
                </a:ext>
              </a:extLst>
            </p:cNvPr>
            <p:cNvPicPr>
              <a:picLocks noChangeAspect="1"/>
            </p:cNvPicPr>
            <p:nvPr/>
          </p:nvPicPr>
          <p:blipFill>
            <a:blip r:embed="rId5">
              <a:duotone>
                <a:schemeClr val="accent3">
                  <a:shade val="45000"/>
                  <a:satMod val="135000"/>
                </a:schemeClr>
                <a:prstClr val="white"/>
              </a:duotone>
            </a:blip>
            <a:stretch>
              <a:fillRect/>
            </a:stretch>
          </p:blipFill>
          <p:spPr>
            <a:xfrm>
              <a:off x="5416444" y="4379264"/>
              <a:ext cx="1097280" cy="1097280"/>
            </a:xfrm>
            <a:prstGeom prst="rect">
              <a:avLst/>
            </a:prstGeom>
          </p:spPr>
        </p:pic>
      </p:grpSp>
      <p:grpSp>
        <p:nvGrpSpPr>
          <p:cNvPr id="7" name="Group 6">
            <a:extLst>
              <a:ext uri="{FF2B5EF4-FFF2-40B4-BE49-F238E27FC236}">
                <a16:creationId xmlns:a16="http://schemas.microsoft.com/office/drawing/2014/main" id="{A7E34381-0E6B-1246-A799-52EC0707DC3C}"/>
              </a:ext>
            </a:extLst>
          </p:cNvPr>
          <p:cNvGrpSpPr/>
          <p:nvPr/>
        </p:nvGrpSpPr>
        <p:grpSpPr>
          <a:xfrm>
            <a:off x="9851708" y="4257070"/>
            <a:ext cx="1331408" cy="1893636"/>
            <a:chOff x="9851708" y="4257070"/>
            <a:chExt cx="1331408" cy="1893636"/>
          </a:xfrm>
        </p:grpSpPr>
        <p:grpSp>
          <p:nvGrpSpPr>
            <p:cNvPr id="70" name="Group 69">
              <a:extLst>
                <a:ext uri="{FF2B5EF4-FFF2-40B4-BE49-F238E27FC236}">
                  <a16:creationId xmlns:a16="http://schemas.microsoft.com/office/drawing/2014/main" id="{23FDAFAA-1D39-F549-94D6-36D3AE7FA494}"/>
                </a:ext>
              </a:extLst>
            </p:cNvPr>
            <p:cNvGrpSpPr/>
            <p:nvPr/>
          </p:nvGrpSpPr>
          <p:grpSpPr>
            <a:xfrm>
              <a:off x="9851708" y="4257070"/>
              <a:ext cx="1331408" cy="1893636"/>
              <a:chOff x="1082407" y="2051050"/>
              <a:chExt cx="2447460" cy="3480973"/>
            </a:xfrm>
          </p:grpSpPr>
          <p:sp>
            <p:nvSpPr>
              <p:cNvPr id="71" name="Rectangle 70">
                <a:extLst>
                  <a:ext uri="{FF2B5EF4-FFF2-40B4-BE49-F238E27FC236}">
                    <a16:creationId xmlns:a16="http://schemas.microsoft.com/office/drawing/2014/main" id="{3E518D8A-0720-6348-9F86-A7590ABC78BE}"/>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2" name="Picture 71">
                <a:extLst>
                  <a:ext uri="{FF2B5EF4-FFF2-40B4-BE49-F238E27FC236}">
                    <a16:creationId xmlns:a16="http://schemas.microsoft.com/office/drawing/2014/main" id="{4575FD59-0297-2643-BBC8-5F87EDF0C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73" name="Rectangle 72">
                <a:extLst>
                  <a:ext uri="{FF2B5EF4-FFF2-40B4-BE49-F238E27FC236}">
                    <a16:creationId xmlns:a16="http://schemas.microsoft.com/office/drawing/2014/main" id="{F5834301-85A7-4745-A711-461ADE2B5AA3}"/>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84" name="Picture 83">
              <a:extLst>
                <a:ext uri="{FF2B5EF4-FFF2-40B4-BE49-F238E27FC236}">
                  <a16:creationId xmlns:a16="http://schemas.microsoft.com/office/drawing/2014/main" id="{AE135611-F794-7F43-90A5-467B6BE0C515}"/>
                </a:ext>
              </a:extLst>
            </p:cNvPr>
            <p:cNvPicPr>
              <a:picLocks noChangeAspect="1"/>
            </p:cNvPicPr>
            <p:nvPr/>
          </p:nvPicPr>
          <p:blipFill>
            <a:blip r:embed="rId5">
              <a:duotone>
                <a:schemeClr val="accent3">
                  <a:shade val="45000"/>
                  <a:satMod val="135000"/>
                </a:schemeClr>
                <a:prstClr val="white"/>
              </a:duotone>
            </a:blip>
            <a:stretch>
              <a:fillRect/>
            </a:stretch>
          </p:blipFill>
          <p:spPr>
            <a:xfrm>
              <a:off x="9967857" y="4369520"/>
              <a:ext cx="1097280" cy="1097280"/>
            </a:xfrm>
            <a:prstGeom prst="rect">
              <a:avLst/>
            </a:prstGeom>
          </p:spPr>
        </p:pic>
      </p:grpSp>
      <p:grpSp>
        <p:nvGrpSpPr>
          <p:cNvPr id="8" name="Group 7">
            <a:extLst>
              <a:ext uri="{FF2B5EF4-FFF2-40B4-BE49-F238E27FC236}">
                <a16:creationId xmlns:a16="http://schemas.microsoft.com/office/drawing/2014/main" id="{DD421A0A-7F27-CE4E-877C-945A259734C4}"/>
              </a:ext>
            </a:extLst>
          </p:cNvPr>
          <p:cNvGrpSpPr/>
          <p:nvPr/>
        </p:nvGrpSpPr>
        <p:grpSpPr>
          <a:xfrm>
            <a:off x="5310734" y="3204264"/>
            <a:ext cx="1331407" cy="681456"/>
            <a:chOff x="5310734" y="3204264"/>
            <a:chExt cx="1331407" cy="681456"/>
          </a:xfrm>
        </p:grpSpPr>
        <p:sp>
          <p:nvSpPr>
            <p:cNvPr id="13" name="Lorem ipsum dolor sit elit, consect loreretur adipiscing nisi aute. ipsum sit,">
              <a:extLst>
                <a:ext uri="{FF2B5EF4-FFF2-40B4-BE49-F238E27FC236}">
                  <a16:creationId xmlns:a16="http://schemas.microsoft.com/office/drawing/2014/main" id="{7A5B715F-1F0E-FC46-95B6-A34691432EF8}"/>
                </a:ext>
              </a:extLst>
            </p:cNvPr>
            <p:cNvSpPr txBox="1"/>
            <p:nvPr/>
          </p:nvSpPr>
          <p:spPr>
            <a:xfrm>
              <a:off x="5436156" y="3488239"/>
              <a:ext cx="1072481" cy="39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a:lstStyle>
            <a:p>
              <a:pPr algn="ctr">
                <a:lnSpc>
                  <a:spcPts val="1180"/>
                </a:lnSpc>
              </a:pPr>
              <a:r>
                <a:rPr lang="en-IN" sz="900" dirty="0">
                  <a:solidFill>
                    <a:schemeClr val="bg2">
                      <a:lumMod val="10000"/>
                    </a:schemeClr>
                  </a:solidFill>
                  <a:latin typeface="Century Gothic" panose="020B0502020202020204" pitchFamily="34" charset="0"/>
                </a:rPr>
                <a:t>Insert description of duties here</a:t>
              </a:r>
            </a:p>
          </p:txBody>
        </p:sp>
        <p:sp>
          <p:nvSpPr>
            <p:cNvPr id="14" name="insert name">
              <a:extLst>
                <a:ext uri="{FF2B5EF4-FFF2-40B4-BE49-F238E27FC236}">
                  <a16:creationId xmlns:a16="http://schemas.microsoft.com/office/drawing/2014/main" id="{98DD317D-4824-E748-9C89-5DF897076424}"/>
                </a:ext>
              </a:extLst>
            </p:cNvPr>
            <p:cNvSpPr txBox="1"/>
            <p:nvPr/>
          </p:nvSpPr>
          <p:spPr>
            <a:xfrm>
              <a:off x="5310734" y="3204264"/>
              <a:ext cx="1331407" cy="302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chemeClr val="bg2">
                      <a:lumMod val="10000"/>
                    </a:schemeClr>
                  </a:solidFill>
                  <a:latin typeface="Century Gothic" panose="020B0502020202020204" pitchFamily="34" charset="0"/>
                </a:rPr>
                <a:t>James Lake</a:t>
              </a:r>
            </a:p>
          </p:txBody>
        </p:sp>
      </p:grpSp>
      <p:grpSp>
        <p:nvGrpSpPr>
          <p:cNvPr id="25" name="Group 24">
            <a:extLst>
              <a:ext uri="{FF2B5EF4-FFF2-40B4-BE49-F238E27FC236}">
                <a16:creationId xmlns:a16="http://schemas.microsoft.com/office/drawing/2014/main" id="{8EE50C78-BD99-AF44-902F-58E036885A33}"/>
              </a:ext>
            </a:extLst>
          </p:cNvPr>
          <p:cNvGrpSpPr/>
          <p:nvPr/>
        </p:nvGrpSpPr>
        <p:grpSpPr>
          <a:xfrm>
            <a:off x="7582875" y="3204264"/>
            <a:ext cx="1331407" cy="677052"/>
            <a:chOff x="7582875" y="3204264"/>
            <a:chExt cx="1331407" cy="677052"/>
          </a:xfrm>
        </p:grpSpPr>
        <p:sp>
          <p:nvSpPr>
            <p:cNvPr id="17" name="Lorem ipsum dolor sit elit, consect loreretur adipiscing nisi aute. ipsum sit,">
              <a:extLst>
                <a:ext uri="{FF2B5EF4-FFF2-40B4-BE49-F238E27FC236}">
                  <a16:creationId xmlns:a16="http://schemas.microsoft.com/office/drawing/2014/main" id="{A84EC555-652B-FE4F-83F9-8D24D292B8A1}"/>
                </a:ext>
              </a:extLst>
            </p:cNvPr>
            <p:cNvSpPr txBox="1"/>
            <p:nvPr/>
          </p:nvSpPr>
          <p:spPr>
            <a:xfrm>
              <a:off x="7719919" y="3483835"/>
              <a:ext cx="1072482" cy="39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a:lstStyle>
            <a:p>
              <a:pPr algn="ctr">
                <a:lnSpc>
                  <a:spcPts val="1180"/>
                </a:lnSpc>
              </a:pPr>
              <a:r>
                <a:rPr lang="en-IN" sz="900" dirty="0">
                  <a:solidFill>
                    <a:schemeClr val="bg2">
                      <a:lumMod val="10000"/>
                    </a:schemeClr>
                  </a:solidFill>
                  <a:latin typeface="Century Gothic" panose="020B0502020202020204" pitchFamily="34" charset="0"/>
                </a:rPr>
                <a:t>Insert description of duties here</a:t>
              </a:r>
            </a:p>
          </p:txBody>
        </p:sp>
        <p:sp>
          <p:nvSpPr>
            <p:cNvPr id="18" name="insert name">
              <a:extLst>
                <a:ext uri="{FF2B5EF4-FFF2-40B4-BE49-F238E27FC236}">
                  <a16:creationId xmlns:a16="http://schemas.microsoft.com/office/drawing/2014/main" id="{F4404284-96A6-9C40-8CA0-E82778448C04}"/>
                </a:ext>
              </a:extLst>
            </p:cNvPr>
            <p:cNvSpPr txBox="1"/>
            <p:nvPr/>
          </p:nvSpPr>
          <p:spPr>
            <a:xfrm>
              <a:off x="7582875" y="3204264"/>
              <a:ext cx="1331407" cy="302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chemeClr val="bg2">
                      <a:lumMod val="10000"/>
                    </a:schemeClr>
                  </a:solidFill>
                  <a:latin typeface="Century Gothic" panose="020B0502020202020204" pitchFamily="34" charset="0"/>
                </a:rPr>
                <a:t>Gracie May</a:t>
              </a:r>
            </a:p>
          </p:txBody>
        </p:sp>
      </p:grpSp>
      <p:grpSp>
        <p:nvGrpSpPr>
          <p:cNvPr id="29" name="Group 28">
            <a:extLst>
              <a:ext uri="{FF2B5EF4-FFF2-40B4-BE49-F238E27FC236}">
                <a16:creationId xmlns:a16="http://schemas.microsoft.com/office/drawing/2014/main" id="{6A812782-8866-3845-86BF-80F4A27C807F}"/>
              </a:ext>
            </a:extLst>
          </p:cNvPr>
          <p:cNvGrpSpPr/>
          <p:nvPr/>
        </p:nvGrpSpPr>
        <p:grpSpPr>
          <a:xfrm>
            <a:off x="9855015" y="3204264"/>
            <a:ext cx="1331407" cy="676746"/>
            <a:chOff x="9855015" y="3204264"/>
            <a:chExt cx="1331407" cy="676746"/>
          </a:xfrm>
        </p:grpSpPr>
        <p:sp>
          <p:nvSpPr>
            <p:cNvPr id="21" name="Lorem ipsum dolor sit elit, consect loreretur adipiscing nisi aute. ipsum sit,">
              <a:extLst>
                <a:ext uri="{FF2B5EF4-FFF2-40B4-BE49-F238E27FC236}">
                  <a16:creationId xmlns:a16="http://schemas.microsoft.com/office/drawing/2014/main" id="{D29BA805-931A-9C44-BE2C-975A54CA4BD6}"/>
                </a:ext>
              </a:extLst>
            </p:cNvPr>
            <p:cNvSpPr txBox="1"/>
            <p:nvPr/>
          </p:nvSpPr>
          <p:spPr>
            <a:xfrm>
              <a:off x="10008911" y="3483529"/>
              <a:ext cx="1072481" cy="39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a:lstStyle>
            <a:p>
              <a:pPr algn="ctr">
                <a:lnSpc>
                  <a:spcPts val="1180"/>
                </a:lnSpc>
              </a:pPr>
              <a:r>
                <a:rPr lang="en-IN" sz="900" dirty="0">
                  <a:solidFill>
                    <a:schemeClr val="bg2">
                      <a:lumMod val="10000"/>
                    </a:schemeClr>
                  </a:solidFill>
                  <a:latin typeface="Century Gothic" panose="020B0502020202020204" pitchFamily="34" charset="0"/>
                </a:rPr>
                <a:t>Insert description of duties here</a:t>
              </a:r>
            </a:p>
          </p:txBody>
        </p:sp>
        <p:sp>
          <p:nvSpPr>
            <p:cNvPr id="22" name="insert name">
              <a:extLst>
                <a:ext uri="{FF2B5EF4-FFF2-40B4-BE49-F238E27FC236}">
                  <a16:creationId xmlns:a16="http://schemas.microsoft.com/office/drawing/2014/main" id="{B4DD8B43-E99D-054F-94C1-A71E3514DEEC}"/>
                </a:ext>
              </a:extLst>
            </p:cNvPr>
            <p:cNvSpPr txBox="1"/>
            <p:nvPr/>
          </p:nvSpPr>
          <p:spPr>
            <a:xfrm>
              <a:off x="9855015" y="3204264"/>
              <a:ext cx="1331407" cy="302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chemeClr val="bg2">
                      <a:lumMod val="10000"/>
                    </a:schemeClr>
                  </a:solidFill>
                  <a:latin typeface="Century Gothic" panose="020B0502020202020204" pitchFamily="34" charset="0"/>
                </a:rPr>
                <a:t>Rob Greene</a:t>
              </a:r>
            </a:p>
          </p:txBody>
        </p:sp>
      </p:grpSp>
      <p:grpSp>
        <p:nvGrpSpPr>
          <p:cNvPr id="33" name="Group 32">
            <a:extLst>
              <a:ext uri="{FF2B5EF4-FFF2-40B4-BE49-F238E27FC236}">
                <a16:creationId xmlns:a16="http://schemas.microsoft.com/office/drawing/2014/main" id="{410AF1FA-7BA0-A640-BF80-6D0563388724}"/>
              </a:ext>
            </a:extLst>
          </p:cNvPr>
          <p:cNvGrpSpPr/>
          <p:nvPr/>
        </p:nvGrpSpPr>
        <p:grpSpPr>
          <a:xfrm>
            <a:off x="5310734" y="5744619"/>
            <a:ext cx="1331407" cy="702007"/>
            <a:chOff x="5310734" y="5744619"/>
            <a:chExt cx="1331407" cy="702007"/>
          </a:xfrm>
        </p:grpSpPr>
        <p:sp>
          <p:nvSpPr>
            <p:cNvPr id="26" name="insert name">
              <a:extLst>
                <a:ext uri="{FF2B5EF4-FFF2-40B4-BE49-F238E27FC236}">
                  <a16:creationId xmlns:a16="http://schemas.microsoft.com/office/drawing/2014/main" id="{94A5306E-B1FB-1C45-8B5E-766784C50FB2}"/>
                </a:ext>
              </a:extLst>
            </p:cNvPr>
            <p:cNvSpPr txBox="1"/>
            <p:nvPr/>
          </p:nvSpPr>
          <p:spPr>
            <a:xfrm>
              <a:off x="5310734" y="5744619"/>
              <a:ext cx="1331407" cy="302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chemeClr val="bg2">
                      <a:lumMod val="10000"/>
                    </a:schemeClr>
                  </a:solidFill>
                  <a:latin typeface="Century Gothic" panose="020B0502020202020204" pitchFamily="34" charset="0"/>
                </a:rPr>
                <a:t>Lily Kaplan </a:t>
              </a:r>
            </a:p>
          </p:txBody>
        </p:sp>
        <p:sp>
          <p:nvSpPr>
            <p:cNvPr id="40" name="Lorem ipsum dolor sit elit, consect loreretur adipiscing nisi aute. ipsum sit,">
              <a:extLst>
                <a:ext uri="{FF2B5EF4-FFF2-40B4-BE49-F238E27FC236}">
                  <a16:creationId xmlns:a16="http://schemas.microsoft.com/office/drawing/2014/main" id="{3B42BCEF-525C-4445-9C2D-835F1E519C8E}"/>
                </a:ext>
              </a:extLst>
            </p:cNvPr>
            <p:cNvSpPr txBox="1"/>
            <p:nvPr/>
          </p:nvSpPr>
          <p:spPr>
            <a:xfrm>
              <a:off x="5456324" y="6049145"/>
              <a:ext cx="1072481" cy="39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a:lstStyle>
            <a:p>
              <a:pPr algn="ctr">
                <a:lnSpc>
                  <a:spcPts val="1180"/>
                </a:lnSpc>
              </a:pPr>
              <a:r>
                <a:rPr lang="en-IN" sz="900" dirty="0">
                  <a:solidFill>
                    <a:schemeClr val="bg2">
                      <a:lumMod val="10000"/>
                    </a:schemeClr>
                  </a:solidFill>
                  <a:latin typeface="Century Gothic" panose="020B0502020202020204" pitchFamily="34" charset="0"/>
                </a:rPr>
                <a:t>Insert description of duties here</a:t>
              </a:r>
            </a:p>
          </p:txBody>
        </p:sp>
      </p:grpSp>
      <p:grpSp>
        <p:nvGrpSpPr>
          <p:cNvPr id="45" name="Group 44">
            <a:extLst>
              <a:ext uri="{FF2B5EF4-FFF2-40B4-BE49-F238E27FC236}">
                <a16:creationId xmlns:a16="http://schemas.microsoft.com/office/drawing/2014/main" id="{7CC2293A-D2B5-164C-9890-C5B64594D5FD}"/>
              </a:ext>
            </a:extLst>
          </p:cNvPr>
          <p:cNvGrpSpPr/>
          <p:nvPr/>
        </p:nvGrpSpPr>
        <p:grpSpPr>
          <a:xfrm>
            <a:off x="7582875" y="5779539"/>
            <a:ext cx="1331407" cy="662683"/>
            <a:chOff x="7582875" y="5779539"/>
            <a:chExt cx="1331407" cy="662683"/>
          </a:xfrm>
        </p:grpSpPr>
        <p:sp>
          <p:nvSpPr>
            <p:cNvPr id="30" name="insert name">
              <a:extLst>
                <a:ext uri="{FF2B5EF4-FFF2-40B4-BE49-F238E27FC236}">
                  <a16:creationId xmlns:a16="http://schemas.microsoft.com/office/drawing/2014/main" id="{2799D286-D845-A64F-9423-813BA886B52D}"/>
                </a:ext>
              </a:extLst>
            </p:cNvPr>
            <p:cNvSpPr txBox="1"/>
            <p:nvPr/>
          </p:nvSpPr>
          <p:spPr>
            <a:xfrm>
              <a:off x="7582875" y="5779539"/>
              <a:ext cx="1331407" cy="302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chemeClr val="bg2">
                      <a:lumMod val="10000"/>
                    </a:schemeClr>
                  </a:solidFill>
                  <a:latin typeface="Century Gothic" panose="020B0502020202020204" pitchFamily="34" charset="0"/>
                </a:rPr>
                <a:t>Daniel Hills</a:t>
              </a:r>
            </a:p>
          </p:txBody>
        </p:sp>
        <p:sp>
          <p:nvSpPr>
            <p:cNvPr id="41" name="Lorem ipsum dolor sit elit, consect loreretur adipiscing nisi aute. ipsum sit,">
              <a:extLst>
                <a:ext uri="{FF2B5EF4-FFF2-40B4-BE49-F238E27FC236}">
                  <a16:creationId xmlns:a16="http://schemas.microsoft.com/office/drawing/2014/main" id="{087169F9-FC92-FF4F-858D-108963E8951F}"/>
                </a:ext>
              </a:extLst>
            </p:cNvPr>
            <p:cNvSpPr txBox="1"/>
            <p:nvPr/>
          </p:nvSpPr>
          <p:spPr>
            <a:xfrm>
              <a:off x="7740087" y="6044741"/>
              <a:ext cx="1072482" cy="39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a:lstStyle>
            <a:p>
              <a:pPr algn="ctr">
                <a:lnSpc>
                  <a:spcPts val="1180"/>
                </a:lnSpc>
              </a:pPr>
              <a:r>
                <a:rPr lang="en-IN" sz="900" dirty="0">
                  <a:solidFill>
                    <a:schemeClr val="bg2">
                      <a:lumMod val="10000"/>
                    </a:schemeClr>
                  </a:solidFill>
                  <a:latin typeface="Century Gothic" panose="020B0502020202020204" pitchFamily="34" charset="0"/>
                </a:rPr>
                <a:t>Insert description of duties here</a:t>
              </a:r>
            </a:p>
          </p:txBody>
        </p:sp>
      </p:grpSp>
      <p:grpSp>
        <p:nvGrpSpPr>
          <p:cNvPr id="46" name="Group 45">
            <a:extLst>
              <a:ext uri="{FF2B5EF4-FFF2-40B4-BE49-F238E27FC236}">
                <a16:creationId xmlns:a16="http://schemas.microsoft.com/office/drawing/2014/main" id="{3B1831A7-C091-D043-8937-57A5E198A2F2}"/>
              </a:ext>
            </a:extLst>
          </p:cNvPr>
          <p:cNvGrpSpPr/>
          <p:nvPr/>
        </p:nvGrpSpPr>
        <p:grpSpPr>
          <a:xfrm>
            <a:off x="9855015" y="5779540"/>
            <a:ext cx="1331407" cy="662376"/>
            <a:chOff x="9855015" y="5779540"/>
            <a:chExt cx="1331407" cy="662376"/>
          </a:xfrm>
        </p:grpSpPr>
        <p:sp>
          <p:nvSpPr>
            <p:cNvPr id="34" name="insert name">
              <a:extLst>
                <a:ext uri="{FF2B5EF4-FFF2-40B4-BE49-F238E27FC236}">
                  <a16:creationId xmlns:a16="http://schemas.microsoft.com/office/drawing/2014/main" id="{51767C53-216D-FE45-ABA4-15EC29B58735}"/>
                </a:ext>
              </a:extLst>
            </p:cNvPr>
            <p:cNvSpPr txBox="1"/>
            <p:nvPr/>
          </p:nvSpPr>
          <p:spPr>
            <a:xfrm>
              <a:off x="9855015" y="5779540"/>
              <a:ext cx="1331407" cy="30290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chemeClr val="bg2">
                      <a:lumMod val="10000"/>
                    </a:schemeClr>
                  </a:solidFill>
                  <a:latin typeface="Century Gothic" panose="020B0502020202020204" pitchFamily="34" charset="0"/>
                </a:rPr>
                <a:t>Rosie Ponds</a:t>
              </a:r>
            </a:p>
          </p:txBody>
        </p:sp>
        <p:sp>
          <p:nvSpPr>
            <p:cNvPr id="44" name="Lorem ipsum dolor sit elit, consect loreretur adipiscing nisi aute. ipsum sit,">
              <a:extLst>
                <a:ext uri="{FF2B5EF4-FFF2-40B4-BE49-F238E27FC236}">
                  <a16:creationId xmlns:a16="http://schemas.microsoft.com/office/drawing/2014/main" id="{81ECDF24-66E9-A243-92D3-24049798102D}"/>
                </a:ext>
              </a:extLst>
            </p:cNvPr>
            <p:cNvSpPr txBox="1"/>
            <p:nvPr/>
          </p:nvSpPr>
          <p:spPr>
            <a:xfrm>
              <a:off x="10029079" y="6044435"/>
              <a:ext cx="1072481" cy="3974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just"/>
            </a:lstStyle>
            <a:p>
              <a:pPr algn="ctr">
                <a:lnSpc>
                  <a:spcPts val="1180"/>
                </a:lnSpc>
              </a:pPr>
              <a:r>
                <a:rPr lang="en-IN" sz="900" dirty="0">
                  <a:solidFill>
                    <a:schemeClr val="bg2">
                      <a:lumMod val="10000"/>
                    </a:schemeClr>
                  </a:solidFill>
                  <a:latin typeface="Century Gothic" panose="020B0502020202020204" pitchFamily="34" charset="0"/>
                </a:rPr>
                <a:t>Insert description of duties here</a:t>
              </a:r>
            </a:p>
          </p:txBody>
        </p:sp>
      </p:grpSp>
    </p:spTree>
    <p:extLst>
      <p:ext uri="{BB962C8B-B14F-4D97-AF65-F5344CB8AC3E}">
        <p14:creationId xmlns:p14="http://schemas.microsoft.com/office/powerpoint/2010/main" val="14694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3000" fill="hold"/>
                                        <p:tgtEl>
                                          <p:spTgt spid="79"/>
                                        </p:tgtEl>
                                        <p:attrNameLst>
                                          <p:attrName>ppt_x</p:attrName>
                                        </p:attrNameLst>
                                      </p:cBhvr>
                                      <p:tavLst>
                                        <p:tav tm="0">
                                          <p:val>
                                            <p:strVal val="0-#ppt_w/2"/>
                                          </p:val>
                                        </p:tav>
                                        <p:tav tm="100000">
                                          <p:val>
                                            <p:strVal val="#ppt_x"/>
                                          </p:val>
                                        </p:tav>
                                      </p:tavLst>
                                    </p:anim>
                                    <p:anim calcmode="lin" valueType="num">
                                      <p:cBhvr additive="base">
                                        <p:cTn id="8" dur="3000" fill="hold"/>
                                        <p:tgtEl>
                                          <p:spTgt spid="79"/>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3000" fill="hold"/>
                                        <p:tgtEl>
                                          <p:spTgt spid="43"/>
                                        </p:tgtEl>
                                        <p:attrNameLst>
                                          <p:attrName>ppt_x</p:attrName>
                                        </p:attrNameLst>
                                      </p:cBhvr>
                                      <p:tavLst>
                                        <p:tav tm="0">
                                          <p:val>
                                            <p:strVal val="1+#ppt_w/2"/>
                                          </p:val>
                                        </p:tav>
                                        <p:tav tm="100000">
                                          <p:val>
                                            <p:strVal val="#ppt_x"/>
                                          </p:val>
                                        </p:tav>
                                      </p:tavLst>
                                    </p:anim>
                                    <p:anim calcmode="lin" valueType="num">
                                      <p:cBhvr additive="base">
                                        <p:cTn id="12" dur="3000" fill="hold"/>
                                        <p:tgtEl>
                                          <p:spTgt spid="43"/>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2" presetClass="entr" presetSubtype="8" fill="hold" grpId="0" nodeType="withEffect">
                                  <p:stCondLst>
                                    <p:cond delay="2000"/>
                                  </p:stCondLst>
                                  <p:childTnLst>
                                    <p:set>
                                      <p:cBhvr>
                                        <p:cTn id="17" dur="1" fill="hold">
                                          <p:stCondLst>
                                            <p:cond delay="0"/>
                                          </p:stCondLst>
                                        </p:cTn>
                                        <p:tgtEl>
                                          <p:spTgt spid="42"/>
                                        </p:tgtEl>
                                        <p:attrNameLst>
                                          <p:attrName>style.visibility</p:attrName>
                                        </p:attrNameLst>
                                      </p:cBhvr>
                                      <p:to>
                                        <p:strVal val="visible"/>
                                      </p:to>
                                    </p:set>
                                    <p:anim calcmode="lin" valueType="num">
                                      <p:cBhvr additive="base">
                                        <p:cTn id="18" dur="2000"/>
                                        <p:tgtEl>
                                          <p:spTgt spid="42"/>
                                        </p:tgtEl>
                                        <p:attrNameLst>
                                          <p:attrName>ppt_x</p:attrName>
                                        </p:attrNameLst>
                                      </p:cBhvr>
                                      <p:tavLst>
                                        <p:tav tm="0">
                                          <p:val>
                                            <p:strVal val="#ppt_x-#ppt_w*1.125000"/>
                                          </p:val>
                                        </p:tav>
                                        <p:tav tm="100000">
                                          <p:val>
                                            <p:strVal val="#ppt_x"/>
                                          </p:val>
                                        </p:tav>
                                      </p:tavLst>
                                    </p:anim>
                                    <p:animEffect transition="in" filter="wipe(right)">
                                      <p:cBhvr>
                                        <p:cTn id="19" dur="2000"/>
                                        <p:tgtEl>
                                          <p:spTgt spid="42"/>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99"/>
                                        </p:tgtEl>
                                        <p:attrNameLst>
                                          <p:attrName>style.visibility</p:attrName>
                                        </p:attrNameLst>
                                      </p:cBhvr>
                                      <p:to>
                                        <p:strVal val="visible"/>
                                      </p:to>
                                    </p:set>
                                    <p:animEffect transition="in" filter="wipe(left)">
                                      <p:cBhvr>
                                        <p:cTn id="22" dur="2000"/>
                                        <p:tgtEl>
                                          <p:spTgt spid="99"/>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2000"/>
                                        <p:tgtEl>
                                          <p:spTgt spid="94"/>
                                        </p:tgtEl>
                                      </p:cBhvr>
                                    </p:animEffect>
                                  </p:childTnLst>
                                </p:cTn>
                              </p:par>
                              <p:par>
                                <p:cTn id="26" presetID="0" presetClass="path" presetSubtype="0" accel="50000" decel="50000" fill="hold" grpId="1" nodeType="withEffect">
                                  <p:stCondLst>
                                    <p:cond delay="0"/>
                                  </p:stCondLst>
                                  <p:childTnLst>
                                    <p:animMotion origin="layout" path="M 0.27162 0.33611 L -1.25E-6 3.33333E-6 " pathEditMode="relative" rAng="0" ptsTypes="AA">
                                      <p:cBhvr>
                                        <p:cTn id="27" dur="3000" fill="hold"/>
                                        <p:tgtEl>
                                          <p:spTgt spid="94"/>
                                        </p:tgtEl>
                                        <p:attrNameLst>
                                          <p:attrName>ppt_x</p:attrName>
                                          <p:attrName>ppt_y</p:attrName>
                                        </p:attrNameLst>
                                      </p:cBhvr>
                                      <p:rCtr x="-13581" y="-16806"/>
                                    </p:animMotion>
                                  </p:childTnLst>
                                </p:cTn>
                              </p:par>
                            </p:childTnLst>
                          </p:cTn>
                        </p:par>
                        <p:par>
                          <p:cTn id="28" fill="hold">
                            <p:stCondLst>
                              <p:cond delay="4000"/>
                            </p:stCondLst>
                            <p:childTnLst>
                              <p:par>
                                <p:cTn id="29" presetID="0" presetClass="path" presetSubtype="0" repeatCount="4000" autoRev="1" fill="hold" grpId="2" nodeType="afterEffect">
                                  <p:stCondLst>
                                    <p:cond delay="0"/>
                                  </p:stCondLst>
                                  <p:childTnLst>
                                    <p:animMotion origin="layout" path="M -1.25E-6 3.33333E-6 L 0.06914 0.1243 " pathEditMode="relative" rAng="0" ptsTypes="AA">
                                      <p:cBhvr>
                                        <p:cTn id="30" dur="4000" fill="hold"/>
                                        <p:tgtEl>
                                          <p:spTgt spid="94"/>
                                        </p:tgtEl>
                                        <p:attrNameLst>
                                          <p:attrName>ppt_x</p:attrName>
                                          <p:attrName>ppt_y</p:attrName>
                                        </p:attrNameLst>
                                      </p:cBhvr>
                                      <p:rCtr x="3451" y="6204"/>
                                    </p:animMotion>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3000"/>
                                        <p:tgtEl>
                                          <p:spTgt spid="2"/>
                                        </p:tgtEl>
                                      </p:cBhvr>
                                    </p:animEffect>
                                  </p:childTnLst>
                                </p:cTn>
                              </p:par>
                              <p:par>
                                <p:cTn id="34" presetID="0" presetClass="path" presetSubtype="0" accel="50000" decel="50000" fill="hold" nodeType="withEffect">
                                  <p:stCondLst>
                                    <p:cond delay="0"/>
                                  </p:stCondLst>
                                  <p:childTnLst>
                                    <p:animMotion origin="layout" path="M 0.19024 0.15069 L -6.25E-7 3.7037E-6 " pathEditMode="relative" rAng="0" ptsTypes="AA">
                                      <p:cBhvr>
                                        <p:cTn id="35" dur="3000" fill="hold"/>
                                        <p:tgtEl>
                                          <p:spTgt spid="2"/>
                                        </p:tgtEl>
                                        <p:attrNameLst>
                                          <p:attrName>ppt_x</p:attrName>
                                          <p:attrName>ppt_y</p:attrName>
                                        </p:attrNameLst>
                                      </p:cBhvr>
                                      <p:rCtr x="-9518" y="-7546"/>
                                    </p:animMotion>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3000"/>
                                        <p:tgtEl>
                                          <p:spTgt spid="3"/>
                                        </p:tgtEl>
                                      </p:cBhvr>
                                    </p:animEffect>
                                  </p:childTnLst>
                                </p:cTn>
                              </p:par>
                              <p:par>
                                <p:cTn id="39" presetID="0" presetClass="path" presetSubtype="0" accel="50000" decel="50000" fill="hold" nodeType="withEffect">
                                  <p:stCondLst>
                                    <p:cond delay="0"/>
                                  </p:stCondLst>
                                  <p:childTnLst>
                                    <p:animMotion origin="layout" path="M 0.00365 0.14699 L 0.00365 0.00301 " pathEditMode="relative" rAng="0" ptsTypes="AA">
                                      <p:cBhvr>
                                        <p:cTn id="40" dur="3000" fill="hold"/>
                                        <p:tgtEl>
                                          <p:spTgt spid="3"/>
                                        </p:tgtEl>
                                        <p:attrNameLst>
                                          <p:attrName>ppt_x</p:attrName>
                                          <p:attrName>ppt_y</p:attrName>
                                        </p:attrNameLst>
                                      </p:cBhvr>
                                      <p:rCtr x="0" y="-7199"/>
                                    </p:animMotion>
                                  </p:childTnLst>
                                </p:cTn>
                              </p:par>
                              <p:par>
                                <p:cTn id="41" presetID="10"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3000"/>
                                        <p:tgtEl>
                                          <p:spTgt spid="4"/>
                                        </p:tgtEl>
                                      </p:cBhvr>
                                    </p:animEffect>
                                  </p:childTnLst>
                                </p:cTn>
                              </p:par>
                              <p:par>
                                <p:cTn id="44" presetID="0" presetClass="path" presetSubtype="0" accel="50000" decel="50000" fill="hold" nodeType="withEffect">
                                  <p:stCondLst>
                                    <p:cond delay="0"/>
                                  </p:stCondLst>
                                  <p:childTnLst>
                                    <p:animMotion origin="layout" path="M -0.18268 0.15046 L 3.125E-6 -4.44444E-6 " pathEditMode="relative" rAng="0" ptsTypes="AA">
                                      <p:cBhvr>
                                        <p:cTn id="45" dur="3000" fill="hold"/>
                                        <p:tgtEl>
                                          <p:spTgt spid="4"/>
                                        </p:tgtEl>
                                        <p:attrNameLst>
                                          <p:attrName>ppt_x</p:attrName>
                                          <p:attrName>ppt_y</p:attrName>
                                        </p:attrNameLst>
                                      </p:cBhvr>
                                      <p:rCtr x="9115" y="-7546"/>
                                    </p:animMotion>
                                  </p:childTnLst>
                                </p:cTn>
                              </p:par>
                              <p:par>
                                <p:cTn id="46" presetID="10" presetClass="entr" presetSubtype="0"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3000"/>
                                        <p:tgtEl>
                                          <p:spTgt spid="5"/>
                                        </p:tgtEl>
                                      </p:cBhvr>
                                    </p:animEffect>
                                  </p:childTnLst>
                                </p:cTn>
                              </p:par>
                              <p:par>
                                <p:cTn id="49" presetID="0" presetClass="path" presetSubtype="0" accel="50000" decel="50000" fill="hold" nodeType="withEffect">
                                  <p:stCondLst>
                                    <p:cond delay="0"/>
                                  </p:stCondLst>
                                  <p:childTnLst>
                                    <p:animMotion origin="layout" path="M 0.18842 -0.22153 L 1.66667E-6 3.33333E-6 " pathEditMode="relative" rAng="0" ptsTypes="AA">
                                      <p:cBhvr>
                                        <p:cTn id="50" dur="3000" fill="hold"/>
                                        <p:tgtEl>
                                          <p:spTgt spid="5"/>
                                        </p:tgtEl>
                                        <p:attrNameLst>
                                          <p:attrName>ppt_x</p:attrName>
                                          <p:attrName>ppt_y</p:attrName>
                                        </p:attrNameLst>
                                      </p:cBhvr>
                                      <p:rCtr x="-9271" y="11065"/>
                                    </p:animMotion>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3000"/>
                                        <p:tgtEl>
                                          <p:spTgt spid="6"/>
                                        </p:tgtEl>
                                      </p:cBhvr>
                                    </p:animEffect>
                                  </p:childTnLst>
                                </p:cTn>
                              </p:par>
                              <p:par>
                                <p:cTn id="54" presetID="0" presetClass="path" presetSubtype="0" accel="50000" decel="50000" fill="hold" nodeType="withEffect">
                                  <p:stCondLst>
                                    <p:cond delay="0"/>
                                  </p:stCondLst>
                                  <p:childTnLst>
                                    <p:animMotion origin="layout" path="M 0.00196 -0.22246 L 0.00196 -0.00371 " pathEditMode="relative" ptsTypes="AA">
                                      <p:cBhvr>
                                        <p:cTn id="55" dur="3000" fill="hold"/>
                                        <p:tgtEl>
                                          <p:spTgt spid="6"/>
                                        </p:tgtEl>
                                        <p:attrNameLst>
                                          <p:attrName>ppt_x</p:attrName>
                                          <p:attrName>ppt_y</p:attrName>
                                        </p:attrNameLst>
                                      </p:cBhvr>
                                    </p:animMotion>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3000"/>
                                        <p:tgtEl>
                                          <p:spTgt spid="7"/>
                                        </p:tgtEl>
                                      </p:cBhvr>
                                    </p:animEffect>
                                  </p:childTnLst>
                                </p:cTn>
                              </p:par>
                              <p:par>
                                <p:cTn id="59" presetID="0" presetClass="path" presetSubtype="0" accel="50000" decel="50000" fill="hold" nodeType="withEffect">
                                  <p:stCondLst>
                                    <p:cond delay="0"/>
                                  </p:stCondLst>
                                  <p:childTnLst>
                                    <p:animMotion origin="layout" path="M -0.1845 -0.21991 L -0.00039 0.00324 " pathEditMode="relative" ptsTypes="AA">
                                      <p:cBhvr>
                                        <p:cTn id="60" dur="3000" fill="hold"/>
                                        <p:tgtEl>
                                          <p:spTgt spid="7"/>
                                        </p:tgtEl>
                                        <p:attrNameLst>
                                          <p:attrName>ppt_x</p:attrName>
                                          <p:attrName>ppt_y</p:attrName>
                                        </p:attrNameLst>
                                      </p:cBhvr>
                                    </p:animMotion>
                                  </p:childTnLst>
                                </p:cTn>
                              </p:par>
                              <p:par>
                                <p:cTn id="61" presetID="12" presetClass="entr" presetSubtype="1" fill="hold" nodeType="withEffect">
                                  <p:stCondLst>
                                    <p:cond delay="300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000"/>
                                        <p:tgtEl>
                                          <p:spTgt spid="8"/>
                                        </p:tgtEl>
                                        <p:attrNameLst>
                                          <p:attrName>ppt_y</p:attrName>
                                        </p:attrNameLst>
                                      </p:cBhvr>
                                      <p:tavLst>
                                        <p:tav tm="0">
                                          <p:val>
                                            <p:strVal val="#ppt_y-#ppt_h*1.125000"/>
                                          </p:val>
                                        </p:tav>
                                        <p:tav tm="100000">
                                          <p:val>
                                            <p:strVal val="#ppt_y"/>
                                          </p:val>
                                        </p:tav>
                                      </p:tavLst>
                                    </p:anim>
                                    <p:animEffect transition="in" filter="wipe(down)">
                                      <p:cBhvr>
                                        <p:cTn id="64" dur="1000"/>
                                        <p:tgtEl>
                                          <p:spTgt spid="8"/>
                                        </p:tgtEl>
                                      </p:cBhvr>
                                    </p:animEffect>
                                  </p:childTnLst>
                                </p:cTn>
                              </p:par>
                              <p:par>
                                <p:cTn id="65" presetID="12" presetClass="entr" presetSubtype="1" fill="hold" nodeType="withEffect">
                                  <p:stCondLst>
                                    <p:cond delay="300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1000"/>
                                        <p:tgtEl>
                                          <p:spTgt spid="25"/>
                                        </p:tgtEl>
                                        <p:attrNameLst>
                                          <p:attrName>ppt_y</p:attrName>
                                        </p:attrNameLst>
                                      </p:cBhvr>
                                      <p:tavLst>
                                        <p:tav tm="0">
                                          <p:val>
                                            <p:strVal val="#ppt_y-#ppt_h*1.125000"/>
                                          </p:val>
                                        </p:tav>
                                        <p:tav tm="100000">
                                          <p:val>
                                            <p:strVal val="#ppt_y"/>
                                          </p:val>
                                        </p:tav>
                                      </p:tavLst>
                                    </p:anim>
                                    <p:animEffect transition="in" filter="wipe(down)">
                                      <p:cBhvr>
                                        <p:cTn id="68" dur="1000"/>
                                        <p:tgtEl>
                                          <p:spTgt spid="25"/>
                                        </p:tgtEl>
                                      </p:cBhvr>
                                    </p:animEffect>
                                  </p:childTnLst>
                                </p:cTn>
                              </p:par>
                              <p:par>
                                <p:cTn id="69" presetID="12" presetClass="entr" presetSubtype="1" fill="hold" nodeType="withEffect">
                                  <p:stCondLst>
                                    <p:cond delay="300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p:tgtEl>
                                          <p:spTgt spid="29"/>
                                        </p:tgtEl>
                                        <p:attrNameLst>
                                          <p:attrName>ppt_y</p:attrName>
                                        </p:attrNameLst>
                                      </p:cBhvr>
                                      <p:tavLst>
                                        <p:tav tm="0">
                                          <p:val>
                                            <p:strVal val="#ppt_y-#ppt_h*1.125000"/>
                                          </p:val>
                                        </p:tav>
                                        <p:tav tm="100000">
                                          <p:val>
                                            <p:strVal val="#ppt_y"/>
                                          </p:val>
                                        </p:tav>
                                      </p:tavLst>
                                    </p:anim>
                                    <p:animEffect transition="in" filter="wipe(down)">
                                      <p:cBhvr>
                                        <p:cTn id="72" dur="1000"/>
                                        <p:tgtEl>
                                          <p:spTgt spid="29"/>
                                        </p:tgtEl>
                                      </p:cBhvr>
                                    </p:animEffect>
                                  </p:childTnLst>
                                </p:cTn>
                              </p:par>
                              <p:par>
                                <p:cTn id="73" presetID="12" presetClass="entr" presetSubtype="1" fill="hold" nodeType="withEffect">
                                  <p:stCondLst>
                                    <p:cond delay="300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p:tgtEl>
                                          <p:spTgt spid="33"/>
                                        </p:tgtEl>
                                        <p:attrNameLst>
                                          <p:attrName>ppt_y</p:attrName>
                                        </p:attrNameLst>
                                      </p:cBhvr>
                                      <p:tavLst>
                                        <p:tav tm="0">
                                          <p:val>
                                            <p:strVal val="#ppt_y-#ppt_h*1.125000"/>
                                          </p:val>
                                        </p:tav>
                                        <p:tav tm="100000">
                                          <p:val>
                                            <p:strVal val="#ppt_y"/>
                                          </p:val>
                                        </p:tav>
                                      </p:tavLst>
                                    </p:anim>
                                    <p:animEffect transition="in" filter="wipe(down)">
                                      <p:cBhvr>
                                        <p:cTn id="76" dur="1000"/>
                                        <p:tgtEl>
                                          <p:spTgt spid="33"/>
                                        </p:tgtEl>
                                      </p:cBhvr>
                                    </p:animEffect>
                                  </p:childTnLst>
                                </p:cTn>
                              </p:par>
                              <p:par>
                                <p:cTn id="77" presetID="12" presetClass="entr" presetSubtype="1" fill="hold" nodeType="withEffect">
                                  <p:stCondLst>
                                    <p:cond delay="300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p:tgtEl>
                                          <p:spTgt spid="45"/>
                                        </p:tgtEl>
                                        <p:attrNameLst>
                                          <p:attrName>ppt_y</p:attrName>
                                        </p:attrNameLst>
                                      </p:cBhvr>
                                      <p:tavLst>
                                        <p:tav tm="0">
                                          <p:val>
                                            <p:strVal val="#ppt_y-#ppt_h*1.125000"/>
                                          </p:val>
                                        </p:tav>
                                        <p:tav tm="100000">
                                          <p:val>
                                            <p:strVal val="#ppt_y"/>
                                          </p:val>
                                        </p:tav>
                                      </p:tavLst>
                                    </p:anim>
                                    <p:animEffect transition="in" filter="wipe(down)">
                                      <p:cBhvr>
                                        <p:cTn id="80" dur="1000"/>
                                        <p:tgtEl>
                                          <p:spTgt spid="45"/>
                                        </p:tgtEl>
                                      </p:cBhvr>
                                    </p:animEffect>
                                  </p:childTnLst>
                                </p:cTn>
                              </p:par>
                              <p:par>
                                <p:cTn id="81" presetID="12" presetClass="entr" presetSubtype="1" fill="hold" nodeType="withEffect">
                                  <p:stCondLst>
                                    <p:cond delay="3000"/>
                                  </p:stCondLst>
                                  <p:childTnLst>
                                    <p:set>
                                      <p:cBhvr>
                                        <p:cTn id="82" dur="1" fill="hold">
                                          <p:stCondLst>
                                            <p:cond delay="0"/>
                                          </p:stCondLst>
                                        </p:cTn>
                                        <p:tgtEl>
                                          <p:spTgt spid="46"/>
                                        </p:tgtEl>
                                        <p:attrNameLst>
                                          <p:attrName>style.visibility</p:attrName>
                                        </p:attrNameLst>
                                      </p:cBhvr>
                                      <p:to>
                                        <p:strVal val="visible"/>
                                      </p:to>
                                    </p:set>
                                    <p:anim calcmode="lin" valueType="num">
                                      <p:cBhvr additive="base">
                                        <p:cTn id="83" dur="1000"/>
                                        <p:tgtEl>
                                          <p:spTgt spid="46"/>
                                        </p:tgtEl>
                                        <p:attrNameLst>
                                          <p:attrName>ppt_y</p:attrName>
                                        </p:attrNameLst>
                                      </p:cBhvr>
                                      <p:tavLst>
                                        <p:tav tm="0">
                                          <p:val>
                                            <p:strVal val="#ppt_y-#ppt_h*1.125000"/>
                                          </p:val>
                                        </p:tav>
                                        <p:tav tm="100000">
                                          <p:val>
                                            <p:strVal val="#ppt_y"/>
                                          </p:val>
                                        </p:tav>
                                      </p:tavLst>
                                    </p:anim>
                                    <p:animEffect transition="in" filter="wipe(down)">
                                      <p:cBhvr>
                                        <p:cTn id="84"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P spid="94" grpId="2" animBg="1"/>
      <p:bldP spid="79" grpId="0" animBg="1"/>
      <p:bldP spid="43" grpId="0" animBg="1"/>
      <p:bldP spid="9" grpId="0"/>
      <p:bldP spid="42"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7587915" y="0"/>
            <a:ext cx="460408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0" y="-51030"/>
            <a:ext cx="324902" cy="2338740"/>
          </a:xfrm>
          <a:prstGeom prst="rect">
            <a:avLst/>
          </a:prstGeom>
        </p:spPr>
      </p:pic>
      <p:grpSp>
        <p:nvGrpSpPr>
          <p:cNvPr id="5" name="Group 4">
            <a:extLst>
              <a:ext uri="{FF2B5EF4-FFF2-40B4-BE49-F238E27FC236}">
                <a16:creationId xmlns:a16="http://schemas.microsoft.com/office/drawing/2014/main" id="{E856F0F1-86BA-0F45-B726-92874A82F1AF}"/>
              </a:ext>
            </a:extLst>
          </p:cNvPr>
          <p:cNvGrpSpPr/>
          <p:nvPr/>
        </p:nvGrpSpPr>
        <p:grpSpPr>
          <a:xfrm>
            <a:off x="6934880" y="0"/>
            <a:ext cx="5257120" cy="2357700"/>
            <a:chOff x="6934879" y="2268234"/>
            <a:chExt cx="5257120" cy="2357700"/>
          </a:xfrm>
        </p:grpSpPr>
        <p:sp>
          <p:nvSpPr>
            <p:cNvPr id="54" name="Rectangle 53"/>
            <p:cNvSpPr/>
            <p:nvPr/>
          </p:nvSpPr>
          <p:spPr>
            <a:xfrm>
              <a:off x="7587916" y="2274230"/>
              <a:ext cx="4604083" cy="2351704"/>
            </a:xfrm>
            <a:prstGeom prst="rect">
              <a:avLst/>
            </a:prstGeom>
            <a:solidFill>
              <a:srgbClr val="9F9F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6934879" y="2268234"/>
              <a:ext cx="652054" cy="2351703"/>
            </a:xfrm>
            <a:prstGeom prst="rect">
              <a:avLst/>
            </a:prstGeom>
            <a:solidFill>
              <a:srgbClr val="74BFAB">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1" y="2238710"/>
            <a:ext cx="324902" cy="2338740"/>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0" y="4552021"/>
            <a:ext cx="324902" cy="2338740"/>
          </a:xfrm>
          <a:prstGeom prst="rect">
            <a:avLst/>
          </a:prstGeom>
        </p:spPr>
      </p:pic>
      <p:sp>
        <p:nvSpPr>
          <p:cNvPr id="35" name="Lorem ipsum dolor sit elit, consect loreretur adipiscing nisi aute. Lorem.">
            <a:extLst>
              <a:ext uri="{FF2B5EF4-FFF2-40B4-BE49-F238E27FC236}">
                <a16:creationId xmlns:a16="http://schemas.microsoft.com/office/drawing/2014/main" id="{CF92D61D-022A-AD4F-A27D-5760E742081D}"/>
              </a:ext>
            </a:extLst>
          </p:cNvPr>
          <p:cNvSpPr txBox="1"/>
          <p:nvPr/>
        </p:nvSpPr>
        <p:spPr>
          <a:xfrm>
            <a:off x="8185791" y="403362"/>
            <a:ext cx="3459363"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chemeClr val="tx1"/>
                </a:solidFill>
                <a:latin typeface="Century Gothic" panose="020B0502020202020204" pitchFamily="34" charset="0"/>
              </a:rPr>
              <a:t>Our Approach</a:t>
            </a:r>
          </a:p>
          <a:p>
            <a:pPr algn="l"/>
            <a:endParaRPr lang="en-IN" sz="1200" b="1" spc="0" dirty="0">
              <a:solidFill>
                <a:schemeClr val="tx1"/>
              </a:solidFill>
              <a:latin typeface="Century Gothic" panose="020B0502020202020204" pitchFamily="34" charset="0"/>
            </a:endParaRPr>
          </a:p>
          <a:p>
            <a:pPr algn="l">
              <a:lnSpc>
                <a:spcPts val="1740"/>
              </a:lnSpc>
            </a:pPr>
            <a:r>
              <a:rPr lang="en-IN" sz="1100" dirty="0">
                <a:solidFill>
                  <a:schemeClr val="tx1"/>
                </a:solidFill>
                <a:latin typeface="Century Gothic" panose="020B0502020202020204" pitchFamily="34" charset="0"/>
              </a:rPr>
              <a:t>We believe that there is an opportunity to change how the world produces, distributes, consumes and disposes of foods and beverages in order to tackle the shared challenges we face. </a:t>
            </a:r>
          </a:p>
        </p:txBody>
      </p:sp>
      <p:sp>
        <p:nvSpPr>
          <p:cNvPr id="36" name="Lorem ipsum dolor sit elit, consect loreretur adipiscing nisi aute. Lorem.">
            <a:extLst>
              <a:ext uri="{FF2B5EF4-FFF2-40B4-BE49-F238E27FC236}">
                <a16:creationId xmlns:a16="http://schemas.microsoft.com/office/drawing/2014/main" id="{DD0428B3-EEE0-B146-9A7F-A91495B03DAA}"/>
              </a:ext>
            </a:extLst>
          </p:cNvPr>
          <p:cNvSpPr txBox="1"/>
          <p:nvPr/>
        </p:nvSpPr>
        <p:spPr>
          <a:xfrm>
            <a:off x="8185791" y="2655347"/>
            <a:ext cx="3605157"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rgbClr val="797777"/>
                </a:solidFill>
                <a:latin typeface="Century Gothic" panose="020B0502020202020204" pitchFamily="34" charset="0"/>
              </a:rPr>
              <a:t>Our Shared Challenges</a:t>
            </a:r>
          </a:p>
          <a:p>
            <a:pPr algn="l"/>
            <a:endParaRPr lang="en-IN" sz="1200" b="1" spc="0" dirty="0">
              <a:solidFill>
                <a:srgbClr val="797777"/>
              </a:solidFill>
              <a:latin typeface="Century Gothic" panose="020B0502020202020204" pitchFamily="34" charset="0"/>
            </a:endParaRPr>
          </a:p>
          <a:p>
            <a:pPr algn="l">
              <a:lnSpc>
                <a:spcPts val="1740"/>
              </a:lnSpc>
            </a:pPr>
            <a:r>
              <a:rPr lang="en-IN" sz="1100" dirty="0">
                <a:solidFill>
                  <a:srgbClr val="797777"/>
                </a:solidFill>
                <a:latin typeface="Century Gothic" panose="020B0502020202020204" pitchFamily="34" charset="0"/>
              </a:rPr>
              <a:t>The global system brings economic opportunity, convenience, and enjoyment to more people, but it faces pressures that threaten its future ability to meet the needs of a growing global population. </a:t>
            </a:r>
          </a:p>
        </p:txBody>
      </p:sp>
      <p:sp>
        <p:nvSpPr>
          <p:cNvPr id="37" name="Lorem ipsum dolor sit elit, consect loreretur adipiscing nisi aute. Lorem.">
            <a:extLst>
              <a:ext uri="{FF2B5EF4-FFF2-40B4-BE49-F238E27FC236}">
                <a16:creationId xmlns:a16="http://schemas.microsoft.com/office/drawing/2014/main" id="{2877641F-DC96-A845-A9AE-914E46B21CF4}"/>
              </a:ext>
            </a:extLst>
          </p:cNvPr>
          <p:cNvSpPr txBox="1"/>
          <p:nvPr/>
        </p:nvSpPr>
        <p:spPr>
          <a:xfrm>
            <a:off x="8185790" y="5007051"/>
            <a:ext cx="3605157"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rgbClr val="797777"/>
                </a:solidFill>
                <a:latin typeface="Century Gothic" panose="020B0502020202020204" pitchFamily="34" charset="0"/>
              </a:rPr>
              <a:t>Our Priorities</a:t>
            </a:r>
          </a:p>
          <a:p>
            <a:pPr algn="l"/>
            <a:endParaRPr lang="en-IN" sz="1200" b="1" spc="0" dirty="0">
              <a:solidFill>
                <a:srgbClr val="797777"/>
              </a:solidFill>
              <a:latin typeface="Century Gothic" panose="020B0502020202020204" pitchFamily="34" charset="0"/>
            </a:endParaRPr>
          </a:p>
          <a:p>
            <a:pPr algn="l">
              <a:lnSpc>
                <a:spcPts val="1740"/>
              </a:lnSpc>
            </a:pPr>
            <a:r>
              <a:rPr lang="en-IN" sz="1100" dirty="0">
                <a:solidFill>
                  <a:srgbClr val="797777"/>
                </a:solidFill>
                <a:latin typeface="Century Gothic" panose="020B0502020202020204" pitchFamily="34" charset="0"/>
              </a:rPr>
              <a:t>We recognize Next Generation Agriculture, Improved choices across our portfolio, positive water impact, people and prosperity as the priorities to devote our resources into right now.</a:t>
            </a:r>
          </a:p>
        </p:txBody>
      </p:sp>
      <p:sp>
        <p:nvSpPr>
          <p:cNvPr id="38" name="moving straight is what we do">
            <a:extLst>
              <a:ext uri="{FF2B5EF4-FFF2-40B4-BE49-F238E27FC236}">
                <a16:creationId xmlns:a16="http://schemas.microsoft.com/office/drawing/2014/main" id="{A084FD20-FF6D-8540-ABD9-EC09C8ADC800}"/>
              </a:ext>
            </a:extLst>
          </p:cNvPr>
          <p:cNvSpPr txBox="1"/>
          <p:nvPr/>
        </p:nvSpPr>
        <p:spPr>
          <a:xfrm>
            <a:off x="1530767" y="792163"/>
            <a:ext cx="424650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2">
                    <a:lumMod val="10000"/>
                  </a:schemeClr>
                </a:solidFill>
                <a:latin typeface="Century Gothic" panose="020B0502020202020204" pitchFamily="34" charset="0"/>
              </a:rPr>
              <a:t>Our Sustainability Strategy</a:t>
            </a:r>
          </a:p>
        </p:txBody>
      </p:sp>
      <p:sp>
        <p:nvSpPr>
          <p:cNvPr id="60" name="Rectangle: Single Corner Rounded 3">
            <a:extLst>
              <a:ext uri="{FF2B5EF4-FFF2-40B4-BE49-F238E27FC236}">
                <a16:creationId xmlns:a16="http://schemas.microsoft.com/office/drawing/2014/main" id="{A91BC2CC-BDBE-7549-9C50-BDEF36523E7F}"/>
              </a:ext>
            </a:extLst>
          </p:cNvPr>
          <p:cNvSpPr/>
          <p:nvPr/>
        </p:nvSpPr>
        <p:spPr>
          <a:xfrm>
            <a:off x="3756972" y="2684892"/>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Single Corner Rounded 3">
            <a:extLst>
              <a:ext uri="{FF2B5EF4-FFF2-40B4-BE49-F238E27FC236}">
                <a16:creationId xmlns:a16="http://schemas.microsoft.com/office/drawing/2014/main" id="{575364CA-AA59-324E-9AC5-367B8ABA93E1}"/>
              </a:ext>
            </a:extLst>
          </p:cNvPr>
          <p:cNvSpPr/>
          <p:nvPr/>
        </p:nvSpPr>
        <p:spPr>
          <a:xfrm rot="10800000">
            <a:off x="1915477" y="3969700"/>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Single Corner Rounded 3">
            <a:extLst>
              <a:ext uri="{FF2B5EF4-FFF2-40B4-BE49-F238E27FC236}">
                <a16:creationId xmlns:a16="http://schemas.microsoft.com/office/drawing/2014/main" id="{1BC6994D-BFF4-FE4C-956F-3A52937E15B3}"/>
              </a:ext>
            </a:extLst>
          </p:cNvPr>
          <p:cNvSpPr/>
          <p:nvPr/>
        </p:nvSpPr>
        <p:spPr>
          <a:xfrm flipV="1">
            <a:off x="3756972" y="3969700"/>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Single Corner Rounded 3">
            <a:extLst>
              <a:ext uri="{FF2B5EF4-FFF2-40B4-BE49-F238E27FC236}">
                <a16:creationId xmlns:a16="http://schemas.microsoft.com/office/drawing/2014/main" id="{E9DAF4E4-A7BD-254D-A687-6185297C99DA}"/>
              </a:ext>
            </a:extLst>
          </p:cNvPr>
          <p:cNvSpPr/>
          <p:nvPr/>
        </p:nvSpPr>
        <p:spPr>
          <a:xfrm flipH="1">
            <a:off x="1915476" y="2684892"/>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20"/>
              </a:lnSpc>
            </a:pPr>
            <a:endParaRPr lang="en-US" sz="1100" dirty="0">
              <a:latin typeface="Century Gothic" panose="020B0502020202020204" pitchFamily="34" charset="0"/>
            </a:endParaRPr>
          </a:p>
        </p:txBody>
      </p:sp>
      <p:sp>
        <p:nvSpPr>
          <p:cNvPr id="8" name="Bent Arrow 7">
            <a:extLst>
              <a:ext uri="{FF2B5EF4-FFF2-40B4-BE49-F238E27FC236}">
                <a16:creationId xmlns:a16="http://schemas.microsoft.com/office/drawing/2014/main" id="{F9D3B4E0-8DEB-0E46-94BB-D42CDE9486F5}"/>
              </a:ext>
            </a:extLst>
          </p:cNvPr>
          <p:cNvSpPr/>
          <p:nvPr/>
        </p:nvSpPr>
        <p:spPr>
          <a:xfrm>
            <a:off x="1718121" y="2433801"/>
            <a:ext cx="3812982" cy="2740346"/>
          </a:xfrm>
          <a:prstGeom prst="bentArrow">
            <a:avLst>
              <a:gd name="adj1" fmla="val 1781"/>
              <a:gd name="adj2" fmla="val 2666"/>
              <a:gd name="adj3" fmla="val 6283"/>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ent Arrow 65">
            <a:extLst>
              <a:ext uri="{FF2B5EF4-FFF2-40B4-BE49-F238E27FC236}">
                <a16:creationId xmlns:a16="http://schemas.microsoft.com/office/drawing/2014/main" id="{1BC37EA1-5183-B04A-96FB-D0E6AF4EF6E4}"/>
              </a:ext>
            </a:extLst>
          </p:cNvPr>
          <p:cNvSpPr/>
          <p:nvPr/>
        </p:nvSpPr>
        <p:spPr>
          <a:xfrm rot="10800000">
            <a:off x="1874352" y="2627017"/>
            <a:ext cx="3812982" cy="2740346"/>
          </a:xfrm>
          <a:prstGeom prst="bentArrow">
            <a:avLst>
              <a:gd name="adj1" fmla="val 1781"/>
              <a:gd name="adj2" fmla="val 3088"/>
              <a:gd name="adj3" fmla="val 6283"/>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Bent Arrow 66">
            <a:extLst>
              <a:ext uri="{FF2B5EF4-FFF2-40B4-BE49-F238E27FC236}">
                <a16:creationId xmlns:a16="http://schemas.microsoft.com/office/drawing/2014/main" id="{E80E0D2E-8271-8C48-86EB-C8F9EEA55030}"/>
              </a:ext>
            </a:extLst>
          </p:cNvPr>
          <p:cNvSpPr/>
          <p:nvPr/>
        </p:nvSpPr>
        <p:spPr>
          <a:xfrm rot="5400000">
            <a:off x="2212054" y="1611919"/>
            <a:ext cx="3476745" cy="4384110"/>
          </a:xfrm>
          <a:prstGeom prst="bentArrow">
            <a:avLst>
              <a:gd name="adj1" fmla="val 1546"/>
              <a:gd name="adj2" fmla="val 2009"/>
              <a:gd name="adj3" fmla="val 4431"/>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ent Arrow 67">
            <a:extLst>
              <a:ext uri="{FF2B5EF4-FFF2-40B4-BE49-F238E27FC236}">
                <a16:creationId xmlns:a16="http://schemas.microsoft.com/office/drawing/2014/main" id="{DA5CFD0B-3877-3342-BA8D-903830A9354B}"/>
              </a:ext>
            </a:extLst>
          </p:cNvPr>
          <p:cNvSpPr/>
          <p:nvPr/>
        </p:nvSpPr>
        <p:spPr>
          <a:xfrm rot="16200000">
            <a:off x="1746578" y="1793212"/>
            <a:ext cx="3380732" cy="4384110"/>
          </a:xfrm>
          <a:prstGeom prst="bentArrow">
            <a:avLst>
              <a:gd name="adj1" fmla="val 1546"/>
              <a:gd name="adj2" fmla="val 2009"/>
              <a:gd name="adj3" fmla="val 4431"/>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7A0586E4-9840-A640-A7D7-4CDD28A263E0}"/>
              </a:ext>
            </a:extLst>
          </p:cNvPr>
          <p:cNvSpPr txBox="1"/>
          <p:nvPr/>
        </p:nvSpPr>
        <p:spPr>
          <a:xfrm>
            <a:off x="1933451" y="3034661"/>
            <a:ext cx="1704681"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Next Generation Agriculture</a:t>
            </a:r>
          </a:p>
        </p:txBody>
      </p:sp>
      <p:sp>
        <p:nvSpPr>
          <p:cNvPr id="69" name="TextBox 68">
            <a:extLst>
              <a:ext uri="{FF2B5EF4-FFF2-40B4-BE49-F238E27FC236}">
                <a16:creationId xmlns:a16="http://schemas.microsoft.com/office/drawing/2014/main" id="{3F2E0FAD-F31A-3F46-A1DE-B68BC54FC108}"/>
              </a:ext>
            </a:extLst>
          </p:cNvPr>
          <p:cNvSpPr txBox="1"/>
          <p:nvPr/>
        </p:nvSpPr>
        <p:spPr>
          <a:xfrm>
            <a:off x="3919298" y="3027697"/>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Positive water impact</a:t>
            </a:r>
          </a:p>
        </p:txBody>
      </p:sp>
      <p:sp>
        <p:nvSpPr>
          <p:cNvPr id="70" name="TextBox 69">
            <a:extLst>
              <a:ext uri="{FF2B5EF4-FFF2-40B4-BE49-F238E27FC236}">
                <a16:creationId xmlns:a16="http://schemas.microsoft.com/office/drawing/2014/main" id="{B8D0DCF4-9F6E-194C-AB9F-5B7515073D91}"/>
              </a:ext>
            </a:extLst>
          </p:cNvPr>
          <p:cNvSpPr txBox="1"/>
          <p:nvPr/>
        </p:nvSpPr>
        <p:spPr>
          <a:xfrm>
            <a:off x="2077802" y="4312505"/>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Choice improvement</a:t>
            </a:r>
          </a:p>
        </p:txBody>
      </p:sp>
      <p:sp>
        <p:nvSpPr>
          <p:cNvPr id="71" name="TextBox 70">
            <a:extLst>
              <a:ext uri="{FF2B5EF4-FFF2-40B4-BE49-F238E27FC236}">
                <a16:creationId xmlns:a16="http://schemas.microsoft.com/office/drawing/2014/main" id="{83EF96C2-AD65-C049-B945-7E7D473BF079}"/>
              </a:ext>
            </a:extLst>
          </p:cNvPr>
          <p:cNvSpPr txBox="1"/>
          <p:nvPr/>
        </p:nvSpPr>
        <p:spPr>
          <a:xfrm>
            <a:off x="3919298" y="4312505"/>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Future of product packaging</a:t>
            </a:r>
          </a:p>
        </p:txBody>
      </p:sp>
      <p:sp>
        <p:nvSpPr>
          <p:cNvPr id="72" name="insert name">
            <a:extLst>
              <a:ext uri="{FF2B5EF4-FFF2-40B4-BE49-F238E27FC236}">
                <a16:creationId xmlns:a16="http://schemas.microsoft.com/office/drawing/2014/main" id="{FA5EADF8-1388-334D-A27C-2317A5474CF0}"/>
              </a:ext>
            </a:extLst>
          </p:cNvPr>
          <p:cNvSpPr txBox="1"/>
          <p:nvPr/>
        </p:nvSpPr>
        <p:spPr>
          <a:xfrm>
            <a:off x="2500033" y="2144495"/>
            <a:ext cx="2276198" cy="302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rgbClr val="369ABA"/>
                </a:solidFill>
                <a:latin typeface="Century Gothic" panose="020B0502020202020204" pitchFamily="34" charset="0"/>
              </a:rPr>
              <a:t>climate change mitigation</a:t>
            </a:r>
          </a:p>
        </p:txBody>
      </p:sp>
      <p:sp>
        <p:nvSpPr>
          <p:cNvPr id="73" name="insert name">
            <a:extLst>
              <a:ext uri="{FF2B5EF4-FFF2-40B4-BE49-F238E27FC236}">
                <a16:creationId xmlns:a16="http://schemas.microsoft.com/office/drawing/2014/main" id="{802ACCC0-E3AD-EC44-A200-2B9F95969904}"/>
              </a:ext>
            </a:extLst>
          </p:cNvPr>
          <p:cNvSpPr txBox="1"/>
          <p:nvPr/>
        </p:nvSpPr>
        <p:spPr>
          <a:xfrm>
            <a:off x="2618873" y="5309540"/>
            <a:ext cx="2276198" cy="302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rgbClr val="74BFAB"/>
                </a:solidFill>
                <a:latin typeface="Century Gothic" panose="020B0502020202020204" pitchFamily="34" charset="0"/>
              </a:rPr>
              <a:t>people and prosperity</a:t>
            </a:r>
          </a:p>
        </p:txBody>
      </p:sp>
    </p:spTree>
    <p:extLst>
      <p:ext uri="{BB962C8B-B14F-4D97-AF65-F5344CB8AC3E}">
        <p14:creationId xmlns:p14="http://schemas.microsoft.com/office/powerpoint/2010/main" val="597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7587915" y="0"/>
            <a:ext cx="460408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0" y="-51030"/>
            <a:ext cx="324902" cy="2338740"/>
          </a:xfrm>
          <a:prstGeom prst="rect">
            <a:avLst/>
          </a:prstGeom>
        </p:spPr>
      </p:pic>
      <p:grpSp>
        <p:nvGrpSpPr>
          <p:cNvPr id="5" name="Group 4">
            <a:extLst>
              <a:ext uri="{FF2B5EF4-FFF2-40B4-BE49-F238E27FC236}">
                <a16:creationId xmlns:a16="http://schemas.microsoft.com/office/drawing/2014/main" id="{E856F0F1-86BA-0F45-B726-92874A82F1AF}"/>
              </a:ext>
            </a:extLst>
          </p:cNvPr>
          <p:cNvGrpSpPr/>
          <p:nvPr/>
        </p:nvGrpSpPr>
        <p:grpSpPr>
          <a:xfrm>
            <a:off x="6934878" y="2199953"/>
            <a:ext cx="5257120" cy="2357700"/>
            <a:chOff x="6934879" y="2268234"/>
            <a:chExt cx="5257120" cy="2357700"/>
          </a:xfrm>
        </p:grpSpPr>
        <p:sp>
          <p:nvSpPr>
            <p:cNvPr id="54" name="Rectangle 53"/>
            <p:cNvSpPr/>
            <p:nvPr/>
          </p:nvSpPr>
          <p:spPr>
            <a:xfrm>
              <a:off x="7587916" y="2274230"/>
              <a:ext cx="4604083" cy="2351704"/>
            </a:xfrm>
            <a:prstGeom prst="rect">
              <a:avLst/>
            </a:prstGeom>
            <a:solidFill>
              <a:srgbClr val="9F9F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6934879" y="2268234"/>
              <a:ext cx="652054" cy="2351703"/>
            </a:xfrm>
            <a:prstGeom prst="rect">
              <a:avLst/>
            </a:prstGeom>
            <a:solidFill>
              <a:srgbClr val="74BFAB">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1" y="2238710"/>
            <a:ext cx="324902" cy="2338740"/>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0" y="4552021"/>
            <a:ext cx="324902" cy="2338740"/>
          </a:xfrm>
          <a:prstGeom prst="rect">
            <a:avLst/>
          </a:prstGeom>
        </p:spPr>
      </p:pic>
      <p:sp>
        <p:nvSpPr>
          <p:cNvPr id="35" name="Lorem ipsum dolor sit elit, consect loreretur adipiscing nisi aute. Lorem.">
            <a:extLst>
              <a:ext uri="{FF2B5EF4-FFF2-40B4-BE49-F238E27FC236}">
                <a16:creationId xmlns:a16="http://schemas.microsoft.com/office/drawing/2014/main" id="{CF92D61D-022A-AD4F-A27D-5760E742081D}"/>
              </a:ext>
            </a:extLst>
          </p:cNvPr>
          <p:cNvSpPr txBox="1"/>
          <p:nvPr/>
        </p:nvSpPr>
        <p:spPr>
          <a:xfrm>
            <a:off x="8185791" y="403362"/>
            <a:ext cx="3459363"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rgbClr val="797777"/>
                </a:solidFill>
                <a:latin typeface="Century Gothic" panose="020B0502020202020204" pitchFamily="34" charset="0"/>
              </a:rPr>
              <a:t>Our Approach</a:t>
            </a:r>
          </a:p>
          <a:p>
            <a:pPr algn="l"/>
            <a:endParaRPr lang="en-IN" sz="1200" b="1" spc="0" dirty="0">
              <a:solidFill>
                <a:srgbClr val="797777"/>
              </a:solidFill>
              <a:latin typeface="Century Gothic" panose="020B0502020202020204" pitchFamily="34" charset="0"/>
            </a:endParaRPr>
          </a:p>
          <a:p>
            <a:pPr algn="l">
              <a:lnSpc>
                <a:spcPts val="1740"/>
              </a:lnSpc>
            </a:pPr>
            <a:r>
              <a:rPr lang="en-IN" sz="1100" dirty="0">
                <a:solidFill>
                  <a:srgbClr val="797777"/>
                </a:solidFill>
                <a:latin typeface="Century Gothic" panose="020B0502020202020204" pitchFamily="34" charset="0"/>
              </a:rPr>
              <a:t>We believe that there is an opportunity to change how the world produces, distributes, consumes and disposes of foods and beverages in order to tackle the shared challenges we face. </a:t>
            </a:r>
          </a:p>
        </p:txBody>
      </p:sp>
      <p:sp>
        <p:nvSpPr>
          <p:cNvPr id="36" name="Lorem ipsum dolor sit elit, consect loreretur adipiscing nisi aute. Lorem.">
            <a:extLst>
              <a:ext uri="{FF2B5EF4-FFF2-40B4-BE49-F238E27FC236}">
                <a16:creationId xmlns:a16="http://schemas.microsoft.com/office/drawing/2014/main" id="{DD0428B3-EEE0-B146-9A7F-A91495B03DAA}"/>
              </a:ext>
            </a:extLst>
          </p:cNvPr>
          <p:cNvSpPr txBox="1"/>
          <p:nvPr/>
        </p:nvSpPr>
        <p:spPr>
          <a:xfrm>
            <a:off x="8185791" y="2655347"/>
            <a:ext cx="3605157"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chemeClr val="tx1"/>
                </a:solidFill>
                <a:latin typeface="Century Gothic" panose="020B0502020202020204" pitchFamily="34" charset="0"/>
              </a:rPr>
              <a:t>Our Shared Challenges</a:t>
            </a:r>
          </a:p>
          <a:p>
            <a:pPr algn="l"/>
            <a:endParaRPr lang="en-IN" sz="1200" b="1" spc="0" dirty="0">
              <a:solidFill>
                <a:schemeClr val="tx1"/>
              </a:solidFill>
              <a:latin typeface="Century Gothic" panose="020B0502020202020204" pitchFamily="34" charset="0"/>
            </a:endParaRPr>
          </a:p>
          <a:p>
            <a:pPr algn="l">
              <a:lnSpc>
                <a:spcPts val="1740"/>
              </a:lnSpc>
            </a:pPr>
            <a:r>
              <a:rPr lang="en-IN" sz="1100" dirty="0">
                <a:solidFill>
                  <a:schemeClr val="tx1"/>
                </a:solidFill>
                <a:latin typeface="Century Gothic" panose="020B0502020202020204" pitchFamily="34" charset="0"/>
              </a:rPr>
              <a:t>The global system brings economic opportunity, convenience, and enjoyment to more people, but it faces pressures that threaten its future ability to meet the needs of a growing global population. </a:t>
            </a:r>
          </a:p>
        </p:txBody>
      </p:sp>
      <p:sp>
        <p:nvSpPr>
          <p:cNvPr id="37" name="Lorem ipsum dolor sit elit, consect loreretur adipiscing nisi aute. Lorem.">
            <a:extLst>
              <a:ext uri="{FF2B5EF4-FFF2-40B4-BE49-F238E27FC236}">
                <a16:creationId xmlns:a16="http://schemas.microsoft.com/office/drawing/2014/main" id="{2877641F-DC96-A845-A9AE-914E46B21CF4}"/>
              </a:ext>
            </a:extLst>
          </p:cNvPr>
          <p:cNvSpPr txBox="1"/>
          <p:nvPr/>
        </p:nvSpPr>
        <p:spPr>
          <a:xfrm>
            <a:off x="8185790" y="5007051"/>
            <a:ext cx="3605157"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rgbClr val="797777"/>
                </a:solidFill>
                <a:latin typeface="Century Gothic" panose="020B0502020202020204" pitchFamily="34" charset="0"/>
              </a:rPr>
              <a:t>Our Priorities</a:t>
            </a:r>
          </a:p>
          <a:p>
            <a:pPr algn="l"/>
            <a:endParaRPr lang="en-IN" sz="1200" b="1" spc="0" dirty="0">
              <a:solidFill>
                <a:srgbClr val="797777"/>
              </a:solidFill>
              <a:latin typeface="Century Gothic" panose="020B0502020202020204" pitchFamily="34" charset="0"/>
            </a:endParaRPr>
          </a:p>
          <a:p>
            <a:pPr algn="l">
              <a:lnSpc>
                <a:spcPts val="1740"/>
              </a:lnSpc>
            </a:pPr>
            <a:r>
              <a:rPr lang="en-IN" sz="1100" dirty="0">
                <a:solidFill>
                  <a:srgbClr val="797777"/>
                </a:solidFill>
                <a:latin typeface="Century Gothic" panose="020B0502020202020204" pitchFamily="34" charset="0"/>
              </a:rPr>
              <a:t>We recognize Next Generation Agriculture, Improved choices across our portfolio, positive water impact, people and prosperity as the priorities to devote our resources into right now.</a:t>
            </a:r>
          </a:p>
        </p:txBody>
      </p:sp>
      <p:sp>
        <p:nvSpPr>
          <p:cNvPr id="38" name="moving straight is what we do">
            <a:extLst>
              <a:ext uri="{FF2B5EF4-FFF2-40B4-BE49-F238E27FC236}">
                <a16:creationId xmlns:a16="http://schemas.microsoft.com/office/drawing/2014/main" id="{A084FD20-FF6D-8540-ABD9-EC09C8ADC800}"/>
              </a:ext>
            </a:extLst>
          </p:cNvPr>
          <p:cNvSpPr txBox="1"/>
          <p:nvPr/>
        </p:nvSpPr>
        <p:spPr>
          <a:xfrm>
            <a:off x="1530767" y="792163"/>
            <a:ext cx="424650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2">
                    <a:lumMod val="10000"/>
                  </a:schemeClr>
                </a:solidFill>
                <a:latin typeface="Century Gothic" panose="020B0502020202020204" pitchFamily="34" charset="0"/>
              </a:rPr>
              <a:t>Our Sustainability Strategy</a:t>
            </a:r>
          </a:p>
        </p:txBody>
      </p:sp>
      <p:sp>
        <p:nvSpPr>
          <p:cNvPr id="60" name="Rectangle: Single Corner Rounded 3">
            <a:extLst>
              <a:ext uri="{FF2B5EF4-FFF2-40B4-BE49-F238E27FC236}">
                <a16:creationId xmlns:a16="http://schemas.microsoft.com/office/drawing/2014/main" id="{A91BC2CC-BDBE-7549-9C50-BDEF36523E7F}"/>
              </a:ext>
            </a:extLst>
          </p:cNvPr>
          <p:cNvSpPr/>
          <p:nvPr/>
        </p:nvSpPr>
        <p:spPr>
          <a:xfrm>
            <a:off x="3756972" y="2684892"/>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Single Corner Rounded 3">
            <a:extLst>
              <a:ext uri="{FF2B5EF4-FFF2-40B4-BE49-F238E27FC236}">
                <a16:creationId xmlns:a16="http://schemas.microsoft.com/office/drawing/2014/main" id="{575364CA-AA59-324E-9AC5-367B8ABA93E1}"/>
              </a:ext>
            </a:extLst>
          </p:cNvPr>
          <p:cNvSpPr/>
          <p:nvPr/>
        </p:nvSpPr>
        <p:spPr>
          <a:xfrm rot="10800000">
            <a:off x="1915477" y="3969700"/>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Single Corner Rounded 3">
            <a:extLst>
              <a:ext uri="{FF2B5EF4-FFF2-40B4-BE49-F238E27FC236}">
                <a16:creationId xmlns:a16="http://schemas.microsoft.com/office/drawing/2014/main" id="{1BC6994D-BFF4-FE4C-956F-3A52937E15B3}"/>
              </a:ext>
            </a:extLst>
          </p:cNvPr>
          <p:cNvSpPr/>
          <p:nvPr/>
        </p:nvSpPr>
        <p:spPr>
          <a:xfrm flipV="1">
            <a:off x="3756972" y="3969700"/>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Single Corner Rounded 3">
            <a:extLst>
              <a:ext uri="{FF2B5EF4-FFF2-40B4-BE49-F238E27FC236}">
                <a16:creationId xmlns:a16="http://schemas.microsoft.com/office/drawing/2014/main" id="{E9DAF4E4-A7BD-254D-A687-6185297C99DA}"/>
              </a:ext>
            </a:extLst>
          </p:cNvPr>
          <p:cNvSpPr/>
          <p:nvPr/>
        </p:nvSpPr>
        <p:spPr>
          <a:xfrm flipH="1">
            <a:off x="1915476" y="2684892"/>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20"/>
              </a:lnSpc>
            </a:pPr>
            <a:endParaRPr lang="en-US" sz="1100" dirty="0">
              <a:latin typeface="Century Gothic" panose="020B0502020202020204" pitchFamily="34" charset="0"/>
            </a:endParaRPr>
          </a:p>
        </p:txBody>
      </p:sp>
      <p:sp>
        <p:nvSpPr>
          <p:cNvPr id="8" name="Bent Arrow 7">
            <a:extLst>
              <a:ext uri="{FF2B5EF4-FFF2-40B4-BE49-F238E27FC236}">
                <a16:creationId xmlns:a16="http://schemas.microsoft.com/office/drawing/2014/main" id="{F9D3B4E0-8DEB-0E46-94BB-D42CDE9486F5}"/>
              </a:ext>
            </a:extLst>
          </p:cNvPr>
          <p:cNvSpPr/>
          <p:nvPr/>
        </p:nvSpPr>
        <p:spPr>
          <a:xfrm>
            <a:off x="1718121" y="2433801"/>
            <a:ext cx="3812982" cy="2740346"/>
          </a:xfrm>
          <a:prstGeom prst="bentArrow">
            <a:avLst>
              <a:gd name="adj1" fmla="val 1781"/>
              <a:gd name="adj2" fmla="val 2666"/>
              <a:gd name="adj3" fmla="val 6283"/>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ent Arrow 65">
            <a:extLst>
              <a:ext uri="{FF2B5EF4-FFF2-40B4-BE49-F238E27FC236}">
                <a16:creationId xmlns:a16="http://schemas.microsoft.com/office/drawing/2014/main" id="{1BC37EA1-5183-B04A-96FB-D0E6AF4EF6E4}"/>
              </a:ext>
            </a:extLst>
          </p:cNvPr>
          <p:cNvSpPr/>
          <p:nvPr/>
        </p:nvSpPr>
        <p:spPr>
          <a:xfrm rot="10800000">
            <a:off x="1874352" y="2627017"/>
            <a:ext cx="3812982" cy="2740346"/>
          </a:xfrm>
          <a:prstGeom prst="bentArrow">
            <a:avLst>
              <a:gd name="adj1" fmla="val 1781"/>
              <a:gd name="adj2" fmla="val 3088"/>
              <a:gd name="adj3" fmla="val 6283"/>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Bent Arrow 66">
            <a:extLst>
              <a:ext uri="{FF2B5EF4-FFF2-40B4-BE49-F238E27FC236}">
                <a16:creationId xmlns:a16="http://schemas.microsoft.com/office/drawing/2014/main" id="{E80E0D2E-8271-8C48-86EB-C8F9EEA55030}"/>
              </a:ext>
            </a:extLst>
          </p:cNvPr>
          <p:cNvSpPr/>
          <p:nvPr/>
        </p:nvSpPr>
        <p:spPr>
          <a:xfrm rot="5400000">
            <a:off x="2212054" y="1611919"/>
            <a:ext cx="3476745" cy="4384110"/>
          </a:xfrm>
          <a:prstGeom prst="bentArrow">
            <a:avLst>
              <a:gd name="adj1" fmla="val 1546"/>
              <a:gd name="adj2" fmla="val 2009"/>
              <a:gd name="adj3" fmla="val 4431"/>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ent Arrow 67">
            <a:extLst>
              <a:ext uri="{FF2B5EF4-FFF2-40B4-BE49-F238E27FC236}">
                <a16:creationId xmlns:a16="http://schemas.microsoft.com/office/drawing/2014/main" id="{DA5CFD0B-3877-3342-BA8D-903830A9354B}"/>
              </a:ext>
            </a:extLst>
          </p:cNvPr>
          <p:cNvSpPr/>
          <p:nvPr/>
        </p:nvSpPr>
        <p:spPr>
          <a:xfrm rot="16200000">
            <a:off x="1746578" y="1793212"/>
            <a:ext cx="3380732" cy="4384110"/>
          </a:xfrm>
          <a:prstGeom prst="bentArrow">
            <a:avLst>
              <a:gd name="adj1" fmla="val 1546"/>
              <a:gd name="adj2" fmla="val 2009"/>
              <a:gd name="adj3" fmla="val 4431"/>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7A0586E4-9840-A640-A7D7-4CDD28A263E0}"/>
              </a:ext>
            </a:extLst>
          </p:cNvPr>
          <p:cNvSpPr txBox="1"/>
          <p:nvPr/>
        </p:nvSpPr>
        <p:spPr>
          <a:xfrm>
            <a:off x="1933451" y="3034661"/>
            <a:ext cx="1704681"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Next Generation Agriculture</a:t>
            </a:r>
          </a:p>
        </p:txBody>
      </p:sp>
      <p:sp>
        <p:nvSpPr>
          <p:cNvPr id="69" name="TextBox 68">
            <a:extLst>
              <a:ext uri="{FF2B5EF4-FFF2-40B4-BE49-F238E27FC236}">
                <a16:creationId xmlns:a16="http://schemas.microsoft.com/office/drawing/2014/main" id="{3F2E0FAD-F31A-3F46-A1DE-B68BC54FC108}"/>
              </a:ext>
            </a:extLst>
          </p:cNvPr>
          <p:cNvSpPr txBox="1"/>
          <p:nvPr/>
        </p:nvSpPr>
        <p:spPr>
          <a:xfrm>
            <a:off x="3919298" y="3027697"/>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Positive water impact</a:t>
            </a:r>
          </a:p>
        </p:txBody>
      </p:sp>
      <p:sp>
        <p:nvSpPr>
          <p:cNvPr id="70" name="TextBox 69">
            <a:extLst>
              <a:ext uri="{FF2B5EF4-FFF2-40B4-BE49-F238E27FC236}">
                <a16:creationId xmlns:a16="http://schemas.microsoft.com/office/drawing/2014/main" id="{B8D0DCF4-9F6E-194C-AB9F-5B7515073D91}"/>
              </a:ext>
            </a:extLst>
          </p:cNvPr>
          <p:cNvSpPr txBox="1"/>
          <p:nvPr/>
        </p:nvSpPr>
        <p:spPr>
          <a:xfrm>
            <a:off x="2077802" y="4312505"/>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Choice improvement</a:t>
            </a:r>
          </a:p>
        </p:txBody>
      </p:sp>
      <p:sp>
        <p:nvSpPr>
          <p:cNvPr id="71" name="TextBox 70">
            <a:extLst>
              <a:ext uri="{FF2B5EF4-FFF2-40B4-BE49-F238E27FC236}">
                <a16:creationId xmlns:a16="http://schemas.microsoft.com/office/drawing/2014/main" id="{83EF96C2-AD65-C049-B945-7E7D473BF079}"/>
              </a:ext>
            </a:extLst>
          </p:cNvPr>
          <p:cNvSpPr txBox="1"/>
          <p:nvPr/>
        </p:nvSpPr>
        <p:spPr>
          <a:xfrm>
            <a:off x="3919298" y="4312505"/>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Future of product packaging</a:t>
            </a:r>
          </a:p>
        </p:txBody>
      </p:sp>
      <p:sp>
        <p:nvSpPr>
          <p:cNvPr id="72" name="insert name">
            <a:extLst>
              <a:ext uri="{FF2B5EF4-FFF2-40B4-BE49-F238E27FC236}">
                <a16:creationId xmlns:a16="http://schemas.microsoft.com/office/drawing/2014/main" id="{FA5EADF8-1388-334D-A27C-2317A5474CF0}"/>
              </a:ext>
            </a:extLst>
          </p:cNvPr>
          <p:cNvSpPr txBox="1"/>
          <p:nvPr/>
        </p:nvSpPr>
        <p:spPr>
          <a:xfrm>
            <a:off x="2500033" y="2144495"/>
            <a:ext cx="2276198" cy="302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rgbClr val="369ABA"/>
                </a:solidFill>
                <a:latin typeface="Century Gothic" panose="020B0502020202020204" pitchFamily="34" charset="0"/>
              </a:rPr>
              <a:t>climate change mitigation</a:t>
            </a:r>
          </a:p>
        </p:txBody>
      </p:sp>
      <p:sp>
        <p:nvSpPr>
          <p:cNvPr id="73" name="insert name">
            <a:extLst>
              <a:ext uri="{FF2B5EF4-FFF2-40B4-BE49-F238E27FC236}">
                <a16:creationId xmlns:a16="http://schemas.microsoft.com/office/drawing/2014/main" id="{802ACCC0-E3AD-EC44-A200-2B9F95969904}"/>
              </a:ext>
            </a:extLst>
          </p:cNvPr>
          <p:cNvSpPr txBox="1"/>
          <p:nvPr/>
        </p:nvSpPr>
        <p:spPr>
          <a:xfrm>
            <a:off x="2618873" y="5309540"/>
            <a:ext cx="2276198" cy="302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rgbClr val="74BFAB"/>
                </a:solidFill>
                <a:latin typeface="Century Gothic" panose="020B0502020202020204" pitchFamily="34" charset="0"/>
              </a:rPr>
              <a:t>people and prosperity</a:t>
            </a:r>
          </a:p>
        </p:txBody>
      </p:sp>
    </p:spTree>
    <p:extLst>
      <p:ext uri="{BB962C8B-B14F-4D97-AF65-F5344CB8AC3E}">
        <p14:creationId xmlns:p14="http://schemas.microsoft.com/office/powerpoint/2010/main" val="267047830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7587915" y="0"/>
            <a:ext cx="460408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6" name="Picture 5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0" y="-51030"/>
            <a:ext cx="324902" cy="2338740"/>
          </a:xfrm>
          <a:prstGeom prst="rect">
            <a:avLst/>
          </a:prstGeom>
        </p:spPr>
      </p:pic>
      <p:grpSp>
        <p:nvGrpSpPr>
          <p:cNvPr id="5" name="Group 4">
            <a:extLst>
              <a:ext uri="{FF2B5EF4-FFF2-40B4-BE49-F238E27FC236}">
                <a16:creationId xmlns:a16="http://schemas.microsoft.com/office/drawing/2014/main" id="{E856F0F1-86BA-0F45-B726-92874A82F1AF}"/>
              </a:ext>
            </a:extLst>
          </p:cNvPr>
          <p:cNvGrpSpPr/>
          <p:nvPr/>
        </p:nvGrpSpPr>
        <p:grpSpPr>
          <a:xfrm>
            <a:off x="6934878" y="4510016"/>
            <a:ext cx="5257120" cy="2357700"/>
            <a:chOff x="6934879" y="2268234"/>
            <a:chExt cx="5257120" cy="2357700"/>
          </a:xfrm>
        </p:grpSpPr>
        <p:sp>
          <p:nvSpPr>
            <p:cNvPr id="54" name="Rectangle 53"/>
            <p:cNvSpPr/>
            <p:nvPr/>
          </p:nvSpPr>
          <p:spPr>
            <a:xfrm>
              <a:off x="7587916" y="2274230"/>
              <a:ext cx="4604083" cy="2351704"/>
            </a:xfrm>
            <a:prstGeom prst="rect">
              <a:avLst/>
            </a:prstGeom>
            <a:solidFill>
              <a:srgbClr val="9F9FA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6934879" y="2268234"/>
              <a:ext cx="652054" cy="2351703"/>
            </a:xfrm>
            <a:prstGeom prst="rect">
              <a:avLst/>
            </a:prstGeom>
            <a:solidFill>
              <a:srgbClr val="74BFAB">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57" name="Picture 5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1" y="2238710"/>
            <a:ext cx="324902" cy="2338740"/>
          </a:xfrm>
          <a:prstGeom prst="rect">
            <a:avLst/>
          </a:prstGeom>
        </p:spPr>
      </p:pic>
      <p:pic>
        <p:nvPicPr>
          <p:cNvPr id="58" name="Picture 5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587260" y="4552021"/>
            <a:ext cx="324902" cy="2338740"/>
          </a:xfrm>
          <a:prstGeom prst="rect">
            <a:avLst/>
          </a:prstGeom>
        </p:spPr>
      </p:pic>
      <p:sp>
        <p:nvSpPr>
          <p:cNvPr id="35" name="Lorem ipsum dolor sit elit, consect loreretur adipiscing nisi aute. Lorem.">
            <a:extLst>
              <a:ext uri="{FF2B5EF4-FFF2-40B4-BE49-F238E27FC236}">
                <a16:creationId xmlns:a16="http://schemas.microsoft.com/office/drawing/2014/main" id="{CF92D61D-022A-AD4F-A27D-5760E742081D}"/>
              </a:ext>
            </a:extLst>
          </p:cNvPr>
          <p:cNvSpPr txBox="1"/>
          <p:nvPr/>
        </p:nvSpPr>
        <p:spPr>
          <a:xfrm>
            <a:off x="8185791" y="403362"/>
            <a:ext cx="3459363"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rgbClr val="797777"/>
                </a:solidFill>
                <a:latin typeface="Century Gothic" panose="020B0502020202020204" pitchFamily="34" charset="0"/>
              </a:rPr>
              <a:t>Our Approach</a:t>
            </a:r>
          </a:p>
          <a:p>
            <a:pPr algn="l"/>
            <a:endParaRPr lang="en-IN" sz="1200" b="1" spc="0" dirty="0">
              <a:solidFill>
                <a:srgbClr val="797777"/>
              </a:solidFill>
              <a:latin typeface="Century Gothic" panose="020B0502020202020204" pitchFamily="34" charset="0"/>
            </a:endParaRPr>
          </a:p>
          <a:p>
            <a:pPr algn="l">
              <a:lnSpc>
                <a:spcPts val="1740"/>
              </a:lnSpc>
            </a:pPr>
            <a:r>
              <a:rPr lang="en-IN" sz="1100" dirty="0">
                <a:solidFill>
                  <a:srgbClr val="797777"/>
                </a:solidFill>
                <a:latin typeface="Century Gothic" panose="020B0502020202020204" pitchFamily="34" charset="0"/>
              </a:rPr>
              <a:t>We believe that there is an opportunity to change how the world produces, distributes, consumes and disposes of foods and beverages in order to tackle the shared challenges we face. </a:t>
            </a:r>
          </a:p>
        </p:txBody>
      </p:sp>
      <p:sp>
        <p:nvSpPr>
          <p:cNvPr id="36" name="Lorem ipsum dolor sit elit, consect loreretur adipiscing nisi aute. Lorem.">
            <a:extLst>
              <a:ext uri="{FF2B5EF4-FFF2-40B4-BE49-F238E27FC236}">
                <a16:creationId xmlns:a16="http://schemas.microsoft.com/office/drawing/2014/main" id="{DD0428B3-EEE0-B146-9A7F-A91495B03DAA}"/>
              </a:ext>
            </a:extLst>
          </p:cNvPr>
          <p:cNvSpPr txBox="1"/>
          <p:nvPr/>
        </p:nvSpPr>
        <p:spPr>
          <a:xfrm>
            <a:off x="8185791" y="2655347"/>
            <a:ext cx="3605157"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rgbClr val="797777"/>
                </a:solidFill>
                <a:latin typeface="Century Gothic" panose="020B0502020202020204" pitchFamily="34" charset="0"/>
              </a:rPr>
              <a:t>Our Shared Challenges</a:t>
            </a:r>
          </a:p>
          <a:p>
            <a:pPr algn="l"/>
            <a:endParaRPr lang="en-IN" sz="1200" b="1" spc="0" dirty="0">
              <a:solidFill>
                <a:srgbClr val="797777"/>
              </a:solidFill>
              <a:latin typeface="Century Gothic" panose="020B0502020202020204" pitchFamily="34" charset="0"/>
            </a:endParaRPr>
          </a:p>
          <a:p>
            <a:pPr algn="l">
              <a:lnSpc>
                <a:spcPts val="1740"/>
              </a:lnSpc>
            </a:pPr>
            <a:r>
              <a:rPr lang="en-IN" sz="1100" dirty="0">
                <a:solidFill>
                  <a:srgbClr val="797777"/>
                </a:solidFill>
                <a:latin typeface="Century Gothic" panose="020B0502020202020204" pitchFamily="34" charset="0"/>
              </a:rPr>
              <a:t>The global system brings economic opportunity, convenience, and enjoyment to more people, but it faces pressures that threaten its future ability to meet the needs of a growing global population. </a:t>
            </a:r>
          </a:p>
        </p:txBody>
      </p:sp>
      <p:sp>
        <p:nvSpPr>
          <p:cNvPr id="37" name="Lorem ipsum dolor sit elit, consect loreretur adipiscing nisi aute. Lorem.">
            <a:extLst>
              <a:ext uri="{FF2B5EF4-FFF2-40B4-BE49-F238E27FC236}">
                <a16:creationId xmlns:a16="http://schemas.microsoft.com/office/drawing/2014/main" id="{2877641F-DC96-A845-A9AE-914E46B21CF4}"/>
              </a:ext>
            </a:extLst>
          </p:cNvPr>
          <p:cNvSpPr txBox="1"/>
          <p:nvPr/>
        </p:nvSpPr>
        <p:spPr>
          <a:xfrm>
            <a:off x="8185790" y="5007051"/>
            <a:ext cx="3605157" cy="13515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b">
            <a:spAutoFit/>
          </a:bodyPr>
          <a:lstStyle>
            <a:lvl1pPr algn="r">
              <a:defRPr>
                <a:solidFill>
                  <a:srgbClr val="FFFFFF"/>
                </a:solidFill>
              </a:defRPr>
            </a:lvl1pPr>
          </a:lstStyle>
          <a:p>
            <a:pPr algn="l"/>
            <a:r>
              <a:rPr lang="en-IN" sz="1400" b="1" spc="0" dirty="0">
                <a:solidFill>
                  <a:schemeClr val="tx1"/>
                </a:solidFill>
                <a:latin typeface="Century Gothic" panose="020B0502020202020204" pitchFamily="34" charset="0"/>
              </a:rPr>
              <a:t>Our Priorities</a:t>
            </a:r>
          </a:p>
          <a:p>
            <a:pPr algn="l"/>
            <a:endParaRPr lang="en-IN" sz="1200" b="1" spc="0" dirty="0">
              <a:solidFill>
                <a:schemeClr val="tx1"/>
              </a:solidFill>
              <a:latin typeface="Century Gothic" panose="020B0502020202020204" pitchFamily="34" charset="0"/>
            </a:endParaRPr>
          </a:p>
          <a:p>
            <a:pPr algn="l">
              <a:lnSpc>
                <a:spcPts val="1740"/>
              </a:lnSpc>
            </a:pPr>
            <a:r>
              <a:rPr lang="en-IN" sz="1100" dirty="0">
                <a:solidFill>
                  <a:schemeClr val="tx1"/>
                </a:solidFill>
                <a:latin typeface="Century Gothic" panose="020B0502020202020204" pitchFamily="34" charset="0"/>
              </a:rPr>
              <a:t>We recognize Next Generation Agriculture, Improved choices across our portfolio, positive water impact, people and prosperity as the priorities to devote our resources into right now.</a:t>
            </a:r>
          </a:p>
        </p:txBody>
      </p:sp>
      <p:sp>
        <p:nvSpPr>
          <p:cNvPr id="38" name="moving straight is what we do">
            <a:extLst>
              <a:ext uri="{FF2B5EF4-FFF2-40B4-BE49-F238E27FC236}">
                <a16:creationId xmlns:a16="http://schemas.microsoft.com/office/drawing/2014/main" id="{A084FD20-FF6D-8540-ABD9-EC09C8ADC800}"/>
              </a:ext>
            </a:extLst>
          </p:cNvPr>
          <p:cNvSpPr txBox="1"/>
          <p:nvPr/>
        </p:nvSpPr>
        <p:spPr>
          <a:xfrm>
            <a:off x="1530767" y="792163"/>
            <a:ext cx="424650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2">
                    <a:lumMod val="10000"/>
                  </a:schemeClr>
                </a:solidFill>
                <a:latin typeface="Century Gothic" panose="020B0502020202020204" pitchFamily="34" charset="0"/>
              </a:rPr>
              <a:t>Our Sustainability Strategy</a:t>
            </a:r>
          </a:p>
        </p:txBody>
      </p:sp>
      <p:sp>
        <p:nvSpPr>
          <p:cNvPr id="60" name="Rectangle: Single Corner Rounded 3">
            <a:extLst>
              <a:ext uri="{FF2B5EF4-FFF2-40B4-BE49-F238E27FC236}">
                <a16:creationId xmlns:a16="http://schemas.microsoft.com/office/drawing/2014/main" id="{A91BC2CC-BDBE-7549-9C50-BDEF36523E7F}"/>
              </a:ext>
            </a:extLst>
          </p:cNvPr>
          <p:cNvSpPr/>
          <p:nvPr/>
        </p:nvSpPr>
        <p:spPr>
          <a:xfrm>
            <a:off x="3756972" y="2684892"/>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Single Corner Rounded 3">
            <a:extLst>
              <a:ext uri="{FF2B5EF4-FFF2-40B4-BE49-F238E27FC236}">
                <a16:creationId xmlns:a16="http://schemas.microsoft.com/office/drawing/2014/main" id="{575364CA-AA59-324E-9AC5-367B8ABA93E1}"/>
              </a:ext>
            </a:extLst>
          </p:cNvPr>
          <p:cNvSpPr/>
          <p:nvPr/>
        </p:nvSpPr>
        <p:spPr>
          <a:xfrm rot="10800000">
            <a:off x="1915477" y="3969700"/>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Single Corner Rounded 3">
            <a:extLst>
              <a:ext uri="{FF2B5EF4-FFF2-40B4-BE49-F238E27FC236}">
                <a16:creationId xmlns:a16="http://schemas.microsoft.com/office/drawing/2014/main" id="{1BC6994D-BFF4-FE4C-956F-3A52937E15B3}"/>
              </a:ext>
            </a:extLst>
          </p:cNvPr>
          <p:cNvSpPr/>
          <p:nvPr/>
        </p:nvSpPr>
        <p:spPr>
          <a:xfrm flipV="1">
            <a:off x="3756972" y="3969700"/>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Single Corner Rounded 3">
            <a:extLst>
              <a:ext uri="{FF2B5EF4-FFF2-40B4-BE49-F238E27FC236}">
                <a16:creationId xmlns:a16="http://schemas.microsoft.com/office/drawing/2014/main" id="{E9DAF4E4-A7BD-254D-A687-6185297C99DA}"/>
              </a:ext>
            </a:extLst>
          </p:cNvPr>
          <p:cNvSpPr/>
          <p:nvPr/>
        </p:nvSpPr>
        <p:spPr>
          <a:xfrm flipH="1">
            <a:off x="1915476" y="2684892"/>
            <a:ext cx="1704681" cy="1123422"/>
          </a:xfrm>
          <a:prstGeom prst="round1Rect">
            <a:avLst/>
          </a:prstGeom>
          <a:gradFill flip="none" rotWithShape="1">
            <a:gsLst>
              <a:gs pos="100000">
                <a:srgbClr val="369ABA"/>
              </a:gs>
              <a:gs pos="33000">
                <a:srgbClr val="74BFAB"/>
              </a:gs>
            </a:gsLst>
            <a:path path="circle">
              <a:fillToRect t="100000" r="100000"/>
            </a:path>
            <a:tileRect l="-100000" b="-100000"/>
          </a:gradFill>
          <a:ln>
            <a:noFill/>
          </a:ln>
          <a:effectLst>
            <a:outerShdw blurRad="406400" dist="393700" dir="5400000" sx="69000" sy="69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20"/>
              </a:lnSpc>
            </a:pPr>
            <a:endParaRPr lang="en-US" sz="1100" dirty="0">
              <a:latin typeface="Century Gothic" panose="020B0502020202020204" pitchFamily="34" charset="0"/>
            </a:endParaRPr>
          </a:p>
        </p:txBody>
      </p:sp>
      <p:sp>
        <p:nvSpPr>
          <p:cNvPr id="8" name="Bent Arrow 7">
            <a:extLst>
              <a:ext uri="{FF2B5EF4-FFF2-40B4-BE49-F238E27FC236}">
                <a16:creationId xmlns:a16="http://schemas.microsoft.com/office/drawing/2014/main" id="{F9D3B4E0-8DEB-0E46-94BB-D42CDE9486F5}"/>
              </a:ext>
            </a:extLst>
          </p:cNvPr>
          <p:cNvSpPr/>
          <p:nvPr/>
        </p:nvSpPr>
        <p:spPr>
          <a:xfrm>
            <a:off x="1718121" y="2433801"/>
            <a:ext cx="3812982" cy="2740346"/>
          </a:xfrm>
          <a:prstGeom prst="bentArrow">
            <a:avLst>
              <a:gd name="adj1" fmla="val 1781"/>
              <a:gd name="adj2" fmla="val 2666"/>
              <a:gd name="adj3" fmla="val 6283"/>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Bent Arrow 65">
            <a:extLst>
              <a:ext uri="{FF2B5EF4-FFF2-40B4-BE49-F238E27FC236}">
                <a16:creationId xmlns:a16="http://schemas.microsoft.com/office/drawing/2014/main" id="{1BC37EA1-5183-B04A-96FB-D0E6AF4EF6E4}"/>
              </a:ext>
            </a:extLst>
          </p:cNvPr>
          <p:cNvSpPr/>
          <p:nvPr/>
        </p:nvSpPr>
        <p:spPr>
          <a:xfrm rot="10800000">
            <a:off x="1874352" y="2627017"/>
            <a:ext cx="3812982" cy="2740346"/>
          </a:xfrm>
          <a:prstGeom prst="bentArrow">
            <a:avLst>
              <a:gd name="adj1" fmla="val 1781"/>
              <a:gd name="adj2" fmla="val 3088"/>
              <a:gd name="adj3" fmla="val 6283"/>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Bent Arrow 66">
            <a:extLst>
              <a:ext uri="{FF2B5EF4-FFF2-40B4-BE49-F238E27FC236}">
                <a16:creationId xmlns:a16="http://schemas.microsoft.com/office/drawing/2014/main" id="{E80E0D2E-8271-8C48-86EB-C8F9EEA55030}"/>
              </a:ext>
            </a:extLst>
          </p:cNvPr>
          <p:cNvSpPr/>
          <p:nvPr/>
        </p:nvSpPr>
        <p:spPr>
          <a:xfrm rot="5400000">
            <a:off x="2212054" y="1611919"/>
            <a:ext cx="3476745" cy="4384110"/>
          </a:xfrm>
          <a:prstGeom prst="bentArrow">
            <a:avLst>
              <a:gd name="adj1" fmla="val 1546"/>
              <a:gd name="adj2" fmla="val 2009"/>
              <a:gd name="adj3" fmla="val 4431"/>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ent Arrow 67">
            <a:extLst>
              <a:ext uri="{FF2B5EF4-FFF2-40B4-BE49-F238E27FC236}">
                <a16:creationId xmlns:a16="http://schemas.microsoft.com/office/drawing/2014/main" id="{DA5CFD0B-3877-3342-BA8D-903830A9354B}"/>
              </a:ext>
            </a:extLst>
          </p:cNvPr>
          <p:cNvSpPr/>
          <p:nvPr/>
        </p:nvSpPr>
        <p:spPr>
          <a:xfrm rot="16200000">
            <a:off x="1746578" y="1793212"/>
            <a:ext cx="3380732" cy="4384110"/>
          </a:xfrm>
          <a:prstGeom prst="bentArrow">
            <a:avLst>
              <a:gd name="adj1" fmla="val 1546"/>
              <a:gd name="adj2" fmla="val 2009"/>
              <a:gd name="adj3" fmla="val 4431"/>
              <a:gd name="adj4" fmla="val 12502"/>
            </a:avLst>
          </a:prstGeom>
          <a:solidFill>
            <a:srgbClr val="9F9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7A0586E4-9840-A640-A7D7-4CDD28A263E0}"/>
              </a:ext>
            </a:extLst>
          </p:cNvPr>
          <p:cNvSpPr txBox="1"/>
          <p:nvPr/>
        </p:nvSpPr>
        <p:spPr>
          <a:xfrm>
            <a:off x="1933451" y="3034661"/>
            <a:ext cx="1704681"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Next Generation Agriculture</a:t>
            </a:r>
          </a:p>
        </p:txBody>
      </p:sp>
      <p:sp>
        <p:nvSpPr>
          <p:cNvPr id="69" name="TextBox 68">
            <a:extLst>
              <a:ext uri="{FF2B5EF4-FFF2-40B4-BE49-F238E27FC236}">
                <a16:creationId xmlns:a16="http://schemas.microsoft.com/office/drawing/2014/main" id="{3F2E0FAD-F31A-3F46-A1DE-B68BC54FC108}"/>
              </a:ext>
            </a:extLst>
          </p:cNvPr>
          <p:cNvSpPr txBox="1"/>
          <p:nvPr/>
        </p:nvSpPr>
        <p:spPr>
          <a:xfrm>
            <a:off x="3919298" y="3027697"/>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Positive water impact</a:t>
            </a:r>
          </a:p>
        </p:txBody>
      </p:sp>
      <p:sp>
        <p:nvSpPr>
          <p:cNvPr id="70" name="TextBox 69">
            <a:extLst>
              <a:ext uri="{FF2B5EF4-FFF2-40B4-BE49-F238E27FC236}">
                <a16:creationId xmlns:a16="http://schemas.microsoft.com/office/drawing/2014/main" id="{B8D0DCF4-9F6E-194C-AB9F-5B7515073D91}"/>
              </a:ext>
            </a:extLst>
          </p:cNvPr>
          <p:cNvSpPr txBox="1"/>
          <p:nvPr/>
        </p:nvSpPr>
        <p:spPr>
          <a:xfrm>
            <a:off x="2077802" y="4312505"/>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Choice improvement</a:t>
            </a:r>
          </a:p>
        </p:txBody>
      </p:sp>
      <p:sp>
        <p:nvSpPr>
          <p:cNvPr id="71" name="TextBox 70">
            <a:extLst>
              <a:ext uri="{FF2B5EF4-FFF2-40B4-BE49-F238E27FC236}">
                <a16:creationId xmlns:a16="http://schemas.microsoft.com/office/drawing/2014/main" id="{83EF96C2-AD65-C049-B945-7E7D473BF079}"/>
              </a:ext>
            </a:extLst>
          </p:cNvPr>
          <p:cNvSpPr txBox="1"/>
          <p:nvPr/>
        </p:nvSpPr>
        <p:spPr>
          <a:xfrm>
            <a:off x="3919298" y="4312505"/>
            <a:ext cx="1380028" cy="437812"/>
          </a:xfrm>
          <a:prstGeom prst="rect">
            <a:avLst/>
          </a:prstGeom>
          <a:noFill/>
        </p:spPr>
        <p:txBody>
          <a:bodyPr wrap="square" rtlCol="0">
            <a:spAutoFit/>
          </a:bodyPr>
          <a:lstStyle/>
          <a:p>
            <a:pPr algn="ctr">
              <a:lnSpc>
                <a:spcPts val="1420"/>
              </a:lnSpc>
            </a:pPr>
            <a:r>
              <a:rPr lang="en-US" sz="1100" dirty="0">
                <a:solidFill>
                  <a:schemeClr val="bg1"/>
                </a:solidFill>
                <a:latin typeface="Century Gothic" panose="020B0502020202020204" pitchFamily="34" charset="0"/>
              </a:rPr>
              <a:t>Future of product packaging</a:t>
            </a:r>
          </a:p>
        </p:txBody>
      </p:sp>
      <p:sp>
        <p:nvSpPr>
          <p:cNvPr id="72" name="insert name">
            <a:extLst>
              <a:ext uri="{FF2B5EF4-FFF2-40B4-BE49-F238E27FC236}">
                <a16:creationId xmlns:a16="http://schemas.microsoft.com/office/drawing/2014/main" id="{FA5EADF8-1388-334D-A27C-2317A5474CF0}"/>
              </a:ext>
            </a:extLst>
          </p:cNvPr>
          <p:cNvSpPr txBox="1"/>
          <p:nvPr/>
        </p:nvSpPr>
        <p:spPr>
          <a:xfrm>
            <a:off x="2500033" y="2144495"/>
            <a:ext cx="2276198" cy="302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rgbClr val="369ABA"/>
                </a:solidFill>
                <a:latin typeface="Century Gothic" panose="020B0502020202020204" pitchFamily="34" charset="0"/>
              </a:rPr>
              <a:t>climate change mitigation</a:t>
            </a:r>
          </a:p>
        </p:txBody>
      </p:sp>
      <p:sp>
        <p:nvSpPr>
          <p:cNvPr id="73" name="insert name">
            <a:extLst>
              <a:ext uri="{FF2B5EF4-FFF2-40B4-BE49-F238E27FC236}">
                <a16:creationId xmlns:a16="http://schemas.microsoft.com/office/drawing/2014/main" id="{802ACCC0-E3AD-EC44-A200-2B9F95969904}"/>
              </a:ext>
            </a:extLst>
          </p:cNvPr>
          <p:cNvSpPr txBox="1"/>
          <p:nvPr/>
        </p:nvSpPr>
        <p:spPr>
          <a:xfrm>
            <a:off x="2618873" y="5309540"/>
            <a:ext cx="2276198" cy="302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solidFill>
                  <a:srgbClr val="74BFAB"/>
                </a:solidFill>
                <a:latin typeface="Century Gothic" panose="020B0502020202020204" pitchFamily="34" charset="0"/>
              </a:rPr>
              <a:t>people and prosperity</a:t>
            </a:r>
          </a:p>
        </p:txBody>
      </p:sp>
    </p:spTree>
    <p:extLst>
      <p:ext uri="{BB962C8B-B14F-4D97-AF65-F5344CB8AC3E}">
        <p14:creationId xmlns:p14="http://schemas.microsoft.com/office/powerpoint/2010/main" val="322733165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Rectangle: Single Corner Rounded 3">
            <a:extLst>
              <a:ext uri="{FF2B5EF4-FFF2-40B4-BE49-F238E27FC236}">
                <a16:creationId xmlns:a16="http://schemas.microsoft.com/office/drawing/2014/main" id="{506A0FE4-250C-D247-A954-FD7C5E65C11F}"/>
              </a:ext>
            </a:extLst>
          </p:cNvPr>
          <p:cNvSpPr/>
          <p:nvPr/>
        </p:nvSpPr>
        <p:spPr>
          <a:xfrm flipV="1">
            <a:off x="88899" y="183953"/>
            <a:ext cx="11709401" cy="1451458"/>
          </a:xfrm>
          <a:prstGeom prst="round1Rect">
            <a:avLst>
              <a:gd name="adj" fmla="val 27167"/>
            </a:avLst>
          </a:prstGeom>
          <a:noFill/>
          <a:ln w="19050">
            <a:solidFill>
              <a:srgbClr val="74BFAB"/>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cups a coffee">
            <a:extLst>
              <a:ext uri="{FF2B5EF4-FFF2-40B4-BE49-F238E27FC236}">
                <a16:creationId xmlns:a16="http://schemas.microsoft.com/office/drawing/2014/main" id="{E647026D-0C0E-5F48-8D44-CD5BCF398482}"/>
              </a:ext>
            </a:extLst>
          </p:cNvPr>
          <p:cNvSpPr txBox="1"/>
          <p:nvPr/>
        </p:nvSpPr>
        <p:spPr>
          <a:xfrm>
            <a:off x="8787163" y="3695526"/>
            <a:ext cx="2265848" cy="110729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nSpc>
                <a:spcPct val="100000"/>
              </a:lnSpc>
            </a:pPr>
            <a:r>
              <a:rPr lang="en-IN" sz="1400" b="1" cap="none" spc="0" dirty="0">
                <a:latin typeface="Century Gothic" panose="020B0502020202020204" pitchFamily="34" charset="0"/>
              </a:rPr>
              <a:t>Global Drivers</a:t>
            </a:r>
          </a:p>
          <a:p>
            <a:pPr>
              <a:lnSpc>
                <a:spcPct val="100000"/>
              </a:lnSpc>
            </a:pPr>
            <a:endParaRPr lang="en-IN" sz="900" cap="none" spc="0" dirty="0">
              <a:latin typeface="Century Gothic" panose="020B0502020202020204" pitchFamily="34" charset="0"/>
            </a:endParaRPr>
          </a:p>
          <a:p>
            <a:pPr>
              <a:lnSpc>
                <a:spcPts val="1280"/>
              </a:lnSpc>
            </a:pPr>
            <a:r>
              <a:rPr lang="en-IN" sz="900" cap="none" spc="0" dirty="0">
                <a:latin typeface="Century Gothic" panose="020B0502020202020204" pitchFamily="34" charset="0"/>
              </a:rPr>
              <a:t>We closely monitor and respond to market and society needs and prefer to address those needs prior to them surfacing at a large scale if possible.</a:t>
            </a:r>
          </a:p>
        </p:txBody>
      </p:sp>
      <p:sp>
        <p:nvSpPr>
          <p:cNvPr id="75" name="cups a coffee">
            <a:extLst>
              <a:ext uri="{FF2B5EF4-FFF2-40B4-BE49-F238E27FC236}">
                <a16:creationId xmlns:a16="http://schemas.microsoft.com/office/drawing/2014/main" id="{6B5A6125-683F-A744-8DC0-A8C80EBC440E}"/>
              </a:ext>
            </a:extLst>
          </p:cNvPr>
          <p:cNvSpPr txBox="1"/>
          <p:nvPr/>
        </p:nvSpPr>
        <p:spPr>
          <a:xfrm>
            <a:off x="7890975" y="2286833"/>
            <a:ext cx="2388304" cy="110729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nSpc>
                <a:spcPct val="100000"/>
              </a:lnSpc>
            </a:pPr>
            <a:r>
              <a:rPr lang="en-IN" sz="1400" b="1" cap="none" spc="0" dirty="0">
                <a:latin typeface="Century Gothic" panose="020B0502020202020204" pitchFamily="34" charset="0"/>
              </a:rPr>
              <a:t>Value to Society</a:t>
            </a:r>
          </a:p>
          <a:p>
            <a:pPr>
              <a:lnSpc>
                <a:spcPct val="100000"/>
              </a:lnSpc>
            </a:pPr>
            <a:endParaRPr lang="en-IN" sz="900" cap="none" spc="0" dirty="0">
              <a:latin typeface="Century Gothic" panose="020B0502020202020204" pitchFamily="34" charset="0"/>
            </a:endParaRPr>
          </a:p>
          <a:p>
            <a:pPr>
              <a:lnSpc>
                <a:spcPts val="1280"/>
              </a:lnSpc>
            </a:pPr>
            <a:r>
              <a:rPr lang="en-IN" sz="900" cap="none" spc="0" dirty="0">
                <a:latin typeface="Century Gothic" panose="020B0502020202020204" pitchFamily="34" charset="0"/>
              </a:rPr>
              <a:t>Our business activity is designed to create value for and through our main stakeholders, which includes investors, customers, governments and industries. </a:t>
            </a:r>
          </a:p>
        </p:txBody>
      </p:sp>
      <p:sp>
        <p:nvSpPr>
          <p:cNvPr id="44" name="Фигура">
            <a:extLst>
              <a:ext uri="{FF2B5EF4-FFF2-40B4-BE49-F238E27FC236}">
                <a16:creationId xmlns:a16="http://schemas.microsoft.com/office/drawing/2014/main" id="{524BE42E-F9E4-224A-ACE1-A7DA06158C23}"/>
              </a:ext>
            </a:extLst>
          </p:cNvPr>
          <p:cNvSpPr/>
          <p:nvPr/>
        </p:nvSpPr>
        <p:spPr>
          <a:xfrm>
            <a:off x="4798004" y="2381507"/>
            <a:ext cx="1263570" cy="1611424"/>
          </a:xfrm>
          <a:custGeom>
            <a:avLst/>
            <a:gdLst/>
            <a:ahLst/>
            <a:cxnLst>
              <a:cxn ang="0">
                <a:pos x="wd2" y="hd2"/>
              </a:cxn>
              <a:cxn ang="5400000">
                <a:pos x="wd2" y="hd2"/>
              </a:cxn>
              <a:cxn ang="10800000">
                <a:pos x="wd2" y="hd2"/>
              </a:cxn>
              <a:cxn ang="16200000">
                <a:pos x="wd2" y="hd2"/>
              </a:cxn>
            </a:cxnLst>
            <a:rect l="0" t="0" r="r" b="b"/>
            <a:pathLst>
              <a:path w="20804" h="21600" extrusionOk="0">
                <a:moveTo>
                  <a:pt x="8152" y="0"/>
                </a:moveTo>
                <a:cubicBezTo>
                  <a:pt x="6066" y="0"/>
                  <a:pt x="3980" y="649"/>
                  <a:pt x="2388" y="1945"/>
                </a:cubicBezTo>
                <a:cubicBezTo>
                  <a:pt x="-796" y="4537"/>
                  <a:pt x="-796" y="8739"/>
                  <a:pt x="2388" y="11330"/>
                </a:cubicBezTo>
                <a:cubicBezTo>
                  <a:pt x="4899" y="13375"/>
                  <a:pt x="8636" y="13800"/>
                  <a:pt x="11667" y="12620"/>
                </a:cubicBezTo>
                <a:lnTo>
                  <a:pt x="15523" y="17995"/>
                </a:lnTo>
                <a:lnTo>
                  <a:pt x="13233" y="21223"/>
                </a:lnTo>
                <a:lnTo>
                  <a:pt x="14028" y="21600"/>
                </a:lnTo>
                <a:lnTo>
                  <a:pt x="16320" y="18368"/>
                </a:lnTo>
                <a:lnTo>
                  <a:pt x="20804" y="18368"/>
                </a:lnTo>
                <a:lnTo>
                  <a:pt x="20804" y="17614"/>
                </a:lnTo>
                <a:lnTo>
                  <a:pt x="16343" y="17614"/>
                </a:lnTo>
                <a:lnTo>
                  <a:pt x="12494" y="12249"/>
                </a:lnTo>
                <a:cubicBezTo>
                  <a:pt x="12998" y="11990"/>
                  <a:pt x="13477" y="11688"/>
                  <a:pt x="13916" y="11330"/>
                </a:cubicBezTo>
                <a:cubicBezTo>
                  <a:pt x="17100" y="8739"/>
                  <a:pt x="17100" y="4537"/>
                  <a:pt x="13916" y="1945"/>
                </a:cubicBezTo>
                <a:cubicBezTo>
                  <a:pt x="12324" y="649"/>
                  <a:pt x="10238" y="0"/>
                  <a:pt x="8152" y="0"/>
                </a:cubicBezTo>
                <a:close/>
                <a:moveTo>
                  <a:pt x="8152" y="754"/>
                </a:moveTo>
                <a:cubicBezTo>
                  <a:pt x="10001" y="754"/>
                  <a:pt x="11852" y="1329"/>
                  <a:pt x="13263" y="2478"/>
                </a:cubicBezTo>
                <a:cubicBezTo>
                  <a:pt x="16086" y="4776"/>
                  <a:pt x="16086" y="8501"/>
                  <a:pt x="13263" y="10799"/>
                </a:cubicBezTo>
                <a:cubicBezTo>
                  <a:pt x="10441" y="13097"/>
                  <a:pt x="5865" y="13097"/>
                  <a:pt x="3043" y="10799"/>
                </a:cubicBezTo>
                <a:cubicBezTo>
                  <a:pt x="221" y="8501"/>
                  <a:pt x="221" y="4776"/>
                  <a:pt x="3043" y="2478"/>
                </a:cubicBezTo>
                <a:cubicBezTo>
                  <a:pt x="4454" y="1329"/>
                  <a:pt x="6303" y="754"/>
                  <a:pt x="8152" y="754"/>
                </a:cubicBezTo>
                <a:close/>
              </a:path>
            </a:pathLst>
          </a:custGeom>
          <a:solidFill>
            <a:srgbClr val="B8B8B8"/>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grpSp>
        <p:nvGrpSpPr>
          <p:cNvPr id="16" name="Group 15">
            <a:extLst>
              <a:ext uri="{FF2B5EF4-FFF2-40B4-BE49-F238E27FC236}">
                <a16:creationId xmlns:a16="http://schemas.microsoft.com/office/drawing/2014/main" id="{80A6F194-5D5A-BD4F-B255-ACF3BD2C6925}"/>
              </a:ext>
            </a:extLst>
          </p:cNvPr>
          <p:cNvGrpSpPr/>
          <p:nvPr/>
        </p:nvGrpSpPr>
        <p:grpSpPr>
          <a:xfrm>
            <a:off x="4914781" y="2496742"/>
            <a:ext cx="758115" cy="758115"/>
            <a:chOff x="4914781" y="2496742"/>
            <a:chExt cx="758115" cy="758115"/>
          </a:xfrm>
        </p:grpSpPr>
        <p:sp>
          <p:nvSpPr>
            <p:cNvPr id="50" name="Кружок">
              <a:extLst>
                <a:ext uri="{FF2B5EF4-FFF2-40B4-BE49-F238E27FC236}">
                  <a16:creationId xmlns:a16="http://schemas.microsoft.com/office/drawing/2014/main" id="{737E7928-2766-2D40-AA41-6F10236C95AC}"/>
                </a:ext>
              </a:extLst>
            </p:cNvPr>
            <p:cNvSpPr/>
            <p:nvPr/>
          </p:nvSpPr>
          <p:spPr>
            <a:xfrm>
              <a:off x="4914781" y="2496742"/>
              <a:ext cx="758115" cy="758115"/>
            </a:xfrm>
            <a:prstGeom prst="ellipse">
              <a:avLst/>
            </a:prstGeom>
            <a:solidFill>
              <a:schemeClr val="bg2"/>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56" name="Text Box 3">
              <a:extLst>
                <a:ext uri="{FF2B5EF4-FFF2-40B4-BE49-F238E27FC236}">
                  <a16:creationId xmlns:a16="http://schemas.microsoft.com/office/drawing/2014/main" id="{F7350EA1-83AA-1545-B8B0-C709297228BB}"/>
                </a:ext>
              </a:extLst>
            </p:cNvPr>
            <p:cNvSpPr txBox="1"/>
            <p:nvPr/>
          </p:nvSpPr>
          <p:spPr>
            <a:xfrm>
              <a:off x="5157835" y="2725310"/>
              <a:ext cx="272006"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defTabSz="412750" hangingPunct="0"/>
              <a:r>
                <a:rPr lang="en-US" sz="1700" b="1" kern="0" dirty="0">
                  <a:solidFill>
                    <a:srgbClr val="74BFAB"/>
                  </a:solidFill>
                  <a:latin typeface="Century Gothic" panose="020B0502020202020204" pitchFamily="34" charset="0"/>
                </a:rPr>
                <a:t>6</a:t>
              </a:r>
              <a:endParaRPr sz="1700" b="1" kern="0" dirty="0">
                <a:solidFill>
                  <a:srgbClr val="74BFAB"/>
                </a:solidFill>
                <a:latin typeface="Century Gothic" panose="020B0502020202020204" pitchFamily="34" charset="0"/>
              </a:endParaRPr>
            </a:p>
          </p:txBody>
        </p:sp>
      </p:grpSp>
      <p:sp>
        <p:nvSpPr>
          <p:cNvPr id="48" name="Фигура">
            <a:extLst>
              <a:ext uri="{FF2B5EF4-FFF2-40B4-BE49-F238E27FC236}">
                <a16:creationId xmlns:a16="http://schemas.microsoft.com/office/drawing/2014/main" id="{5DF456B2-3411-A740-9285-43B1046061F2}"/>
              </a:ext>
            </a:extLst>
          </p:cNvPr>
          <p:cNvSpPr/>
          <p:nvPr/>
        </p:nvSpPr>
        <p:spPr>
          <a:xfrm>
            <a:off x="4796006" y="4566341"/>
            <a:ext cx="1265568" cy="1616746"/>
          </a:xfrm>
          <a:custGeom>
            <a:avLst/>
            <a:gdLst/>
            <a:ahLst/>
            <a:cxnLst>
              <a:cxn ang="0">
                <a:pos x="wd2" y="hd2"/>
              </a:cxn>
              <a:cxn ang="5400000">
                <a:pos x="wd2" y="hd2"/>
              </a:cxn>
              <a:cxn ang="10800000">
                <a:pos x="wd2" y="hd2"/>
              </a:cxn>
              <a:cxn ang="16200000">
                <a:pos x="wd2" y="hd2"/>
              </a:cxn>
            </a:cxnLst>
            <a:rect l="0" t="0" r="r" b="b"/>
            <a:pathLst>
              <a:path w="20805" h="20973" extrusionOk="0">
                <a:moveTo>
                  <a:pt x="13973" y="0"/>
                </a:moveTo>
                <a:lnTo>
                  <a:pt x="13187" y="355"/>
                </a:lnTo>
                <a:lnTo>
                  <a:pt x="15423" y="3409"/>
                </a:lnTo>
                <a:lnTo>
                  <a:pt x="11639" y="8756"/>
                </a:lnTo>
                <a:cubicBezTo>
                  <a:pt x="10534" y="8341"/>
                  <a:pt x="9338" y="8126"/>
                  <a:pt x="8139" y="8126"/>
                </a:cubicBezTo>
                <a:cubicBezTo>
                  <a:pt x="6056" y="8126"/>
                  <a:pt x="3973" y="8754"/>
                  <a:pt x="2384" y="10008"/>
                </a:cubicBezTo>
                <a:cubicBezTo>
                  <a:pt x="-795" y="12517"/>
                  <a:pt x="-795" y="16583"/>
                  <a:pt x="2384" y="19092"/>
                </a:cubicBezTo>
                <a:cubicBezTo>
                  <a:pt x="5563" y="21600"/>
                  <a:pt x="10716" y="21600"/>
                  <a:pt x="13895" y="19092"/>
                </a:cubicBezTo>
                <a:cubicBezTo>
                  <a:pt x="17074" y="16583"/>
                  <a:pt x="17074" y="12517"/>
                  <a:pt x="13895" y="10008"/>
                </a:cubicBezTo>
                <a:cubicBezTo>
                  <a:pt x="13454" y="9661"/>
                  <a:pt x="12971" y="9367"/>
                  <a:pt x="12465" y="9115"/>
                </a:cubicBezTo>
                <a:lnTo>
                  <a:pt x="16133" y="3928"/>
                </a:lnTo>
                <a:lnTo>
                  <a:pt x="20805" y="3928"/>
                </a:lnTo>
                <a:lnTo>
                  <a:pt x="20805" y="3218"/>
                </a:lnTo>
                <a:lnTo>
                  <a:pt x="16328" y="3218"/>
                </a:lnTo>
                <a:lnTo>
                  <a:pt x="13973" y="0"/>
                </a:lnTo>
                <a:close/>
                <a:moveTo>
                  <a:pt x="8139" y="8856"/>
                </a:moveTo>
                <a:cubicBezTo>
                  <a:pt x="9986" y="8856"/>
                  <a:pt x="11834" y="9413"/>
                  <a:pt x="13243" y="10525"/>
                </a:cubicBezTo>
                <a:cubicBezTo>
                  <a:pt x="16061" y="12748"/>
                  <a:pt x="16061" y="16354"/>
                  <a:pt x="13243" y="18577"/>
                </a:cubicBezTo>
                <a:cubicBezTo>
                  <a:pt x="10425" y="20801"/>
                  <a:pt x="5856" y="20801"/>
                  <a:pt x="3038" y="18577"/>
                </a:cubicBezTo>
                <a:cubicBezTo>
                  <a:pt x="220" y="16354"/>
                  <a:pt x="220" y="12748"/>
                  <a:pt x="3038" y="10525"/>
                </a:cubicBezTo>
                <a:cubicBezTo>
                  <a:pt x="4447" y="9413"/>
                  <a:pt x="6293" y="8856"/>
                  <a:pt x="8139" y="8856"/>
                </a:cubicBezTo>
                <a:close/>
              </a:path>
            </a:pathLst>
          </a:custGeom>
          <a:solidFill>
            <a:srgbClr val="B5B5B5"/>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grpSp>
        <p:nvGrpSpPr>
          <p:cNvPr id="14" name="Group 13">
            <a:extLst>
              <a:ext uri="{FF2B5EF4-FFF2-40B4-BE49-F238E27FC236}">
                <a16:creationId xmlns:a16="http://schemas.microsoft.com/office/drawing/2014/main" id="{2972BD94-CE0C-F143-9DB0-A1CE9683525C}"/>
              </a:ext>
            </a:extLst>
          </p:cNvPr>
          <p:cNvGrpSpPr/>
          <p:nvPr/>
        </p:nvGrpSpPr>
        <p:grpSpPr>
          <a:xfrm>
            <a:off x="4914335" y="5305921"/>
            <a:ext cx="758115" cy="758115"/>
            <a:chOff x="4914335" y="5305921"/>
            <a:chExt cx="758115" cy="758115"/>
          </a:xfrm>
        </p:grpSpPr>
        <p:sp>
          <p:nvSpPr>
            <p:cNvPr id="52" name="Кружок">
              <a:extLst>
                <a:ext uri="{FF2B5EF4-FFF2-40B4-BE49-F238E27FC236}">
                  <a16:creationId xmlns:a16="http://schemas.microsoft.com/office/drawing/2014/main" id="{2EBC3173-EF0D-E144-82C2-F5E12D719F0A}"/>
                </a:ext>
              </a:extLst>
            </p:cNvPr>
            <p:cNvSpPr/>
            <p:nvPr/>
          </p:nvSpPr>
          <p:spPr>
            <a:xfrm>
              <a:off x="4914335" y="5305921"/>
              <a:ext cx="758115" cy="758115"/>
            </a:xfrm>
            <a:prstGeom prst="ellipse">
              <a:avLst/>
            </a:prstGeom>
            <a:solidFill>
              <a:schemeClr val="bg2"/>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57" name="Text Box 3">
              <a:extLst>
                <a:ext uri="{FF2B5EF4-FFF2-40B4-BE49-F238E27FC236}">
                  <a16:creationId xmlns:a16="http://schemas.microsoft.com/office/drawing/2014/main" id="{A9FA73DF-B31D-D449-BD81-B918A6EE6659}"/>
                </a:ext>
              </a:extLst>
            </p:cNvPr>
            <p:cNvSpPr txBox="1"/>
            <p:nvPr/>
          </p:nvSpPr>
          <p:spPr>
            <a:xfrm>
              <a:off x="5159988" y="5539860"/>
              <a:ext cx="267703"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defTabSz="412750" hangingPunct="0"/>
              <a:r>
                <a:rPr lang="en-US" sz="1700" b="1" kern="0" dirty="0">
                  <a:solidFill>
                    <a:srgbClr val="74BFAB"/>
                  </a:solidFill>
                  <a:latin typeface="Century Gothic" panose="020B0502020202020204" pitchFamily="34" charset="0"/>
                </a:rPr>
                <a:t>4</a:t>
              </a:r>
              <a:endParaRPr sz="1700" b="1" kern="0" dirty="0">
                <a:solidFill>
                  <a:srgbClr val="74BFAB"/>
                </a:solidFill>
                <a:latin typeface="Century Gothic" panose="020B0502020202020204" pitchFamily="34" charset="0"/>
              </a:endParaRPr>
            </a:p>
          </p:txBody>
        </p:sp>
      </p:grpSp>
      <p:sp>
        <p:nvSpPr>
          <p:cNvPr id="47" name="Фигура">
            <a:extLst>
              <a:ext uri="{FF2B5EF4-FFF2-40B4-BE49-F238E27FC236}">
                <a16:creationId xmlns:a16="http://schemas.microsoft.com/office/drawing/2014/main" id="{907A3EAF-D634-6F48-89F4-3197434D34A5}"/>
              </a:ext>
            </a:extLst>
          </p:cNvPr>
          <p:cNvSpPr/>
          <p:nvPr/>
        </p:nvSpPr>
        <p:spPr>
          <a:xfrm>
            <a:off x="3977461" y="3789139"/>
            <a:ext cx="1643949" cy="990312"/>
          </a:xfrm>
          <a:custGeom>
            <a:avLst/>
            <a:gdLst/>
            <a:ahLst/>
            <a:cxnLst>
              <a:cxn ang="0">
                <a:pos x="wd2" y="hd2"/>
              </a:cxn>
              <a:cxn ang="5400000">
                <a:pos x="wd2" y="hd2"/>
              </a:cxn>
              <a:cxn ang="10800000">
                <a:pos x="wd2" y="hd2"/>
              </a:cxn>
              <a:cxn ang="16200000">
                <a:pos x="wd2" y="hd2"/>
              </a:cxn>
            </a:cxnLst>
            <a:rect l="0" t="0" r="r" b="b"/>
            <a:pathLst>
              <a:path w="20983" h="20595" extrusionOk="0">
                <a:moveTo>
                  <a:pt x="6320" y="0"/>
                </a:moveTo>
                <a:cubicBezTo>
                  <a:pt x="4702" y="0"/>
                  <a:pt x="3085" y="1007"/>
                  <a:pt x="1851" y="3017"/>
                </a:cubicBezTo>
                <a:cubicBezTo>
                  <a:pt x="-617" y="7038"/>
                  <a:pt x="-617" y="13557"/>
                  <a:pt x="1851" y="17579"/>
                </a:cubicBezTo>
                <a:cubicBezTo>
                  <a:pt x="4319" y="21600"/>
                  <a:pt x="8320" y="21600"/>
                  <a:pt x="10788" y="17579"/>
                </a:cubicBezTo>
                <a:cubicBezTo>
                  <a:pt x="11937" y="15707"/>
                  <a:pt x="12545" y="13294"/>
                  <a:pt x="12624" y="10844"/>
                </a:cubicBezTo>
                <a:lnTo>
                  <a:pt x="18600" y="10844"/>
                </a:lnTo>
                <a:lnTo>
                  <a:pt x="20322" y="15703"/>
                </a:lnTo>
                <a:lnTo>
                  <a:pt x="20932" y="15134"/>
                </a:lnTo>
                <a:lnTo>
                  <a:pt x="19210" y="10272"/>
                </a:lnTo>
                <a:lnTo>
                  <a:pt x="20983" y="5270"/>
                </a:lnTo>
                <a:lnTo>
                  <a:pt x="20367" y="4686"/>
                </a:lnTo>
                <a:lnTo>
                  <a:pt x="18605" y="9652"/>
                </a:lnTo>
                <a:lnTo>
                  <a:pt x="12621" y="9652"/>
                </a:lnTo>
                <a:cubicBezTo>
                  <a:pt x="12528" y="7236"/>
                  <a:pt x="11922" y="4863"/>
                  <a:pt x="10788" y="3017"/>
                </a:cubicBezTo>
                <a:cubicBezTo>
                  <a:pt x="9554" y="1007"/>
                  <a:pt x="7937" y="0"/>
                  <a:pt x="6320" y="0"/>
                </a:cubicBezTo>
                <a:close/>
                <a:moveTo>
                  <a:pt x="6320" y="1170"/>
                </a:moveTo>
                <a:cubicBezTo>
                  <a:pt x="7753" y="1170"/>
                  <a:pt x="9188" y="2063"/>
                  <a:pt x="10282" y="3845"/>
                </a:cubicBezTo>
                <a:cubicBezTo>
                  <a:pt x="12470" y="7410"/>
                  <a:pt x="12470" y="13189"/>
                  <a:pt x="10282" y="16754"/>
                </a:cubicBezTo>
                <a:cubicBezTo>
                  <a:pt x="8094" y="20319"/>
                  <a:pt x="4547" y="20319"/>
                  <a:pt x="2359" y="16754"/>
                </a:cubicBezTo>
                <a:cubicBezTo>
                  <a:pt x="171" y="13189"/>
                  <a:pt x="171" y="7410"/>
                  <a:pt x="2359" y="3845"/>
                </a:cubicBezTo>
                <a:cubicBezTo>
                  <a:pt x="3453" y="2063"/>
                  <a:pt x="4886" y="1170"/>
                  <a:pt x="6320" y="1170"/>
                </a:cubicBezTo>
                <a:close/>
              </a:path>
            </a:pathLst>
          </a:custGeom>
          <a:solidFill>
            <a:srgbClr val="797777"/>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grpSp>
        <p:nvGrpSpPr>
          <p:cNvPr id="15" name="Group 14">
            <a:extLst>
              <a:ext uri="{FF2B5EF4-FFF2-40B4-BE49-F238E27FC236}">
                <a16:creationId xmlns:a16="http://schemas.microsoft.com/office/drawing/2014/main" id="{2BD8DE68-64A6-C148-A748-01D3BD1F44C9}"/>
              </a:ext>
            </a:extLst>
          </p:cNvPr>
          <p:cNvGrpSpPr/>
          <p:nvPr/>
        </p:nvGrpSpPr>
        <p:grpSpPr>
          <a:xfrm>
            <a:off x="4094991" y="3904017"/>
            <a:ext cx="758115" cy="758115"/>
            <a:chOff x="4094991" y="3904017"/>
            <a:chExt cx="758115" cy="758115"/>
          </a:xfrm>
        </p:grpSpPr>
        <p:sp>
          <p:nvSpPr>
            <p:cNvPr id="55" name="Кружок">
              <a:extLst>
                <a:ext uri="{FF2B5EF4-FFF2-40B4-BE49-F238E27FC236}">
                  <a16:creationId xmlns:a16="http://schemas.microsoft.com/office/drawing/2014/main" id="{CDD41F33-3FB0-0E46-8613-D8894E174399}"/>
                </a:ext>
              </a:extLst>
            </p:cNvPr>
            <p:cNvSpPr/>
            <p:nvPr/>
          </p:nvSpPr>
          <p:spPr>
            <a:xfrm>
              <a:off x="4094991" y="3904017"/>
              <a:ext cx="758115" cy="758115"/>
            </a:xfrm>
            <a:prstGeom prst="ellipse">
              <a:avLst/>
            </a:prstGeom>
            <a:solidFill>
              <a:schemeClr val="bg2"/>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58" name="Text Box 3">
              <a:extLst>
                <a:ext uri="{FF2B5EF4-FFF2-40B4-BE49-F238E27FC236}">
                  <a16:creationId xmlns:a16="http://schemas.microsoft.com/office/drawing/2014/main" id="{6006FF60-EEE7-2C42-9364-BA957FF81091}"/>
                </a:ext>
              </a:extLst>
            </p:cNvPr>
            <p:cNvSpPr txBox="1"/>
            <p:nvPr/>
          </p:nvSpPr>
          <p:spPr>
            <a:xfrm>
              <a:off x="4268935" y="4133805"/>
              <a:ext cx="410228"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defTabSz="412750" hangingPunct="0"/>
              <a:r>
                <a:rPr lang="en-US" sz="1700" b="1" kern="0" dirty="0">
                  <a:solidFill>
                    <a:srgbClr val="74BFAB"/>
                  </a:solidFill>
                  <a:latin typeface="Century Gothic" panose="020B0502020202020204" pitchFamily="34" charset="0"/>
                </a:rPr>
                <a:t>5</a:t>
              </a:r>
              <a:endParaRPr sz="1700" b="1" kern="0" dirty="0">
                <a:solidFill>
                  <a:srgbClr val="74BFAB"/>
                </a:solidFill>
                <a:latin typeface="Century Gothic" panose="020B0502020202020204" pitchFamily="34" charset="0"/>
              </a:endParaRPr>
            </a:p>
          </p:txBody>
        </p:sp>
      </p:grpSp>
      <p:sp>
        <p:nvSpPr>
          <p:cNvPr id="45" name="Фигура">
            <a:extLst>
              <a:ext uri="{FF2B5EF4-FFF2-40B4-BE49-F238E27FC236}">
                <a16:creationId xmlns:a16="http://schemas.microsoft.com/office/drawing/2014/main" id="{1ADD97AD-9BF6-F442-9F57-B7EAB65ABCFC}"/>
              </a:ext>
            </a:extLst>
          </p:cNvPr>
          <p:cNvSpPr/>
          <p:nvPr/>
        </p:nvSpPr>
        <p:spPr>
          <a:xfrm>
            <a:off x="6118899" y="2381507"/>
            <a:ext cx="1289082" cy="1608811"/>
          </a:xfrm>
          <a:custGeom>
            <a:avLst/>
            <a:gdLst/>
            <a:ahLst/>
            <a:cxnLst>
              <a:cxn ang="0">
                <a:pos x="wd2" y="hd2"/>
              </a:cxn>
              <a:cxn ang="5400000">
                <a:pos x="wd2" y="hd2"/>
              </a:cxn>
              <a:cxn ang="10800000">
                <a:pos x="wd2" y="hd2"/>
              </a:cxn>
              <a:cxn ang="16200000">
                <a:pos x="wd2" y="hd2"/>
              </a:cxn>
            </a:cxnLst>
            <a:rect l="0" t="0" r="r" b="b"/>
            <a:pathLst>
              <a:path w="20819" h="21600" extrusionOk="0">
                <a:moveTo>
                  <a:pt x="12823" y="0"/>
                </a:moveTo>
                <a:cubicBezTo>
                  <a:pt x="10776" y="0"/>
                  <a:pt x="8730" y="650"/>
                  <a:pt x="7168" y="1948"/>
                </a:cubicBezTo>
                <a:cubicBezTo>
                  <a:pt x="4045" y="4544"/>
                  <a:pt x="4045" y="8753"/>
                  <a:pt x="7168" y="11349"/>
                </a:cubicBezTo>
                <a:cubicBezTo>
                  <a:pt x="7550" y="11666"/>
                  <a:pt x="7960" y="11943"/>
                  <a:pt x="8392" y="12182"/>
                </a:cubicBezTo>
                <a:lnTo>
                  <a:pt x="4535" y="17642"/>
                </a:lnTo>
                <a:lnTo>
                  <a:pt x="0" y="17642"/>
                </a:lnTo>
                <a:lnTo>
                  <a:pt x="0" y="18398"/>
                </a:lnTo>
                <a:lnTo>
                  <a:pt x="4585" y="18398"/>
                </a:lnTo>
                <a:lnTo>
                  <a:pt x="6809" y="21600"/>
                </a:lnTo>
                <a:lnTo>
                  <a:pt x="7593" y="21229"/>
                </a:lnTo>
                <a:lnTo>
                  <a:pt x="5354" y="18001"/>
                </a:lnTo>
                <a:lnTo>
                  <a:pt x="9194" y="12570"/>
                </a:lnTo>
                <a:cubicBezTo>
                  <a:pt x="12197" y="13843"/>
                  <a:pt x="15964" y="13438"/>
                  <a:pt x="18477" y="11349"/>
                </a:cubicBezTo>
                <a:cubicBezTo>
                  <a:pt x="21600" y="8753"/>
                  <a:pt x="21600" y="4544"/>
                  <a:pt x="18477" y="1948"/>
                </a:cubicBezTo>
                <a:cubicBezTo>
                  <a:pt x="16916" y="650"/>
                  <a:pt x="14869" y="0"/>
                  <a:pt x="12823" y="0"/>
                </a:cubicBezTo>
                <a:close/>
                <a:moveTo>
                  <a:pt x="12823" y="755"/>
                </a:moveTo>
                <a:cubicBezTo>
                  <a:pt x="14637" y="755"/>
                  <a:pt x="16452" y="1332"/>
                  <a:pt x="17837" y="2482"/>
                </a:cubicBezTo>
                <a:cubicBezTo>
                  <a:pt x="20605" y="4784"/>
                  <a:pt x="20605" y="8515"/>
                  <a:pt x="17837" y="10817"/>
                </a:cubicBezTo>
                <a:cubicBezTo>
                  <a:pt x="15068" y="13118"/>
                  <a:pt x="10580" y="13118"/>
                  <a:pt x="7811" y="10817"/>
                </a:cubicBezTo>
                <a:cubicBezTo>
                  <a:pt x="5043" y="8515"/>
                  <a:pt x="5043" y="4784"/>
                  <a:pt x="7811" y="2482"/>
                </a:cubicBezTo>
                <a:cubicBezTo>
                  <a:pt x="9195" y="1332"/>
                  <a:pt x="11009" y="755"/>
                  <a:pt x="12823" y="755"/>
                </a:cubicBezTo>
                <a:close/>
              </a:path>
            </a:pathLst>
          </a:custGeom>
          <a:solidFill>
            <a:srgbClr val="797777"/>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grpSp>
        <p:nvGrpSpPr>
          <p:cNvPr id="11" name="Group 10">
            <a:extLst>
              <a:ext uri="{FF2B5EF4-FFF2-40B4-BE49-F238E27FC236}">
                <a16:creationId xmlns:a16="http://schemas.microsoft.com/office/drawing/2014/main" id="{518DB10D-07C8-0D4B-9CAF-257C0B749389}"/>
              </a:ext>
            </a:extLst>
          </p:cNvPr>
          <p:cNvGrpSpPr/>
          <p:nvPr/>
        </p:nvGrpSpPr>
        <p:grpSpPr>
          <a:xfrm>
            <a:off x="6531829" y="2496742"/>
            <a:ext cx="758115" cy="758115"/>
            <a:chOff x="6531829" y="2496742"/>
            <a:chExt cx="758115" cy="758115"/>
          </a:xfrm>
        </p:grpSpPr>
        <p:sp>
          <p:nvSpPr>
            <p:cNvPr id="51" name="Кружок">
              <a:extLst>
                <a:ext uri="{FF2B5EF4-FFF2-40B4-BE49-F238E27FC236}">
                  <a16:creationId xmlns:a16="http://schemas.microsoft.com/office/drawing/2014/main" id="{5195E562-0B60-FA48-B397-76F480C503E8}"/>
                </a:ext>
              </a:extLst>
            </p:cNvPr>
            <p:cNvSpPr/>
            <p:nvPr/>
          </p:nvSpPr>
          <p:spPr>
            <a:xfrm>
              <a:off x="6531829" y="2496742"/>
              <a:ext cx="758115" cy="758115"/>
            </a:xfrm>
            <a:prstGeom prst="ellipse">
              <a:avLst/>
            </a:prstGeom>
            <a:solidFill>
              <a:schemeClr val="bg2"/>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59" name="Text Box 3">
              <a:extLst>
                <a:ext uri="{FF2B5EF4-FFF2-40B4-BE49-F238E27FC236}">
                  <a16:creationId xmlns:a16="http://schemas.microsoft.com/office/drawing/2014/main" id="{F45104AD-3134-D649-AC14-B00ABC392FA0}"/>
                </a:ext>
              </a:extLst>
            </p:cNvPr>
            <p:cNvSpPr txBox="1"/>
            <p:nvPr/>
          </p:nvSpPr>
          <p:spPr>
            <a:xfrm>
              <a:off x="6795387" y="2725310"/>
              <a:ext cx="236997"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defTabSz="412750" hangingPunct="0"/>
              <a:r>
                <a:rPr lang="en-US" sz="1700" b="1" kern="0" dirty="0">
                  <a:solidFill>
                    <a:srgbClr val="74BFAB"/>
                  </a:solidFill>
                  <a:latin typeface="Century Gothic" panose="020B0502020202020204" pitchFamily="34" charset="0"/>
                </a:rPr>
                <a:t>1</a:t>
              </a:r>
              <a:endParaRPr sz="1700" b="1" kern="0" dirty="0">
                <a:solidFill>
                  <a:srgbClr val="74BFAB"/>
                </a:solidFill>
                <a:latin typeface="Century Gothic" panose="020B0502020202020204" pitchFamily="34" charset="0"/>
              </a:endParaRPr>
            </a:p>
          </p:txBody>
        </p:sp>
      </p:grpSp>
      <p:sp>
        <p:nvSpPr>
          <p:cNvPr id="49" name="Фигура">
            <a:extLst>
              <a:ext uri="{FF2B5EF4-FFF2-40B4-BE49-F238E27FC236}">
                <a16:creationId xmlns:a16="http://schemas.microsoft.com/office/drawing/2014/main" id="{A57CB61A-6F93-7B4B-87A8-E0413302DE38}"/>
              </a:ext>
            </a:extLst>
          </p:cNvPr>
          <p:cNvSpPr/>
          <p:nvPr/>
        </p:nvSpPr>
        <p:spPr>
          <a:xfrm>
            <a:off x="6118899" y="4578329"/>
            <a:ext cx="1286930" cy="1604758"/>
          </a:xfrm>
          <a:custGeom>
            <a:avLst/>
            <a:gdLst/>
            <a:ahLst/>
            <a:cxnLst>
              <a:cxn ang="0">
                <a:pos x="wd2" y="hd2"/>
              </a:cxn>
              <a:cxn ang="5400000">
                <a:pos x="wd2" y="hd2"/>
              </a:cxn>
              <a:cxn ang="10800000">
                <a:pos x="wd2" y="hd2"/>
              </a:cxn>
              <a:cxn ang="16200000">
                <a:pos x="wd2" y="hd2"/>
              </a:cxn>
            </a:cxnLst>
            <a:rect l="0" t="0" r="r" b="b"/>
            <a:pathLst>
              <a:path w="20818" h="20968" extrusionOk="0">
                <a:moveTo>
                  <a:pt x="6797" y="0"/>
                </a:moveTo>
                <a:lnTo>
                  <a:pt x="4592" y="3085"/>
                </a:lnTo>
                <a:lnTo>
                  <a:pt x="0" y="3085"/>
                </a:lnTo>
                <a:lnTo>
                  <a:pt x="0" y="3799"/>
                </a:lnTo>
                <a:lnTo>
                  <a:pt x="4542" y="3799"/>
                </a:lnTo>
                <a:lnTo>
                  <a:pt x="8319" y="9145"/>
                </a:lnTo>
                <a:cubicBezTo>
                  <a:pt x="7906" y="9371"/>
                  <a:pt x="7511" y="9629"/>
                  <a:pt x="7145" y="9924"/>
                </a:cubicBezTo>
                <a:cubicBezTo>
                  <a:pt x="4017" y="12451"/>
                  <a:pt x="4017" y="16547"/>
                  <a:pt x="7145" y="19073"/>
                </a:cubicBezTo>
                <a:cubicBezTo>
                  <a:pt x="10273" y="21600"/>
                  <a:pt x="15344" y="21600"/>
                  <a:pt x="18472" y="19073"/>
                </a:cubicBezTo>
                <a:cubicBezTo>
                  <a:pt x="21600" y="16547"/>
                  <a:pt x="21600" y="12451"/>
                  <a:pt x="18472" y="9924"/>
                </a:cubicBezTo>
                <a:cubicBezTo>
                  <a:pt x="16908" y="8661"/>
                  <a:pt x="14858" y="8029"/>
                  <a:pt x="12809" y="8029"/>
                </a:cubicBezTo>
                <a:cubicBezTo>
                  <a:pt x="11538" y="8029"/>
                  <a:pt x="10269" y="8272"/>
                  <a:pt x="9114" y="8758"/>
                </a:cubicBezTo>
                <a:lnTo>
                  <a:pt x="5360" y="3450"/>
                </a:lnTo>
                <a:lnTo>
                  <a:pt x="7568" y="363"/>
                </a:lnTo>
                <a:lnTo>
                  <a:pt x="6797" y="0"/>
                </a:lnTo>
                <a:close/>
                <a:moveTo>
                  <a:pt x="12809" y="8764"/>
                </a:moveTo>
                <a:cubicBezTo>
                  <a:pt x="14626" y="8764"/>
                  <a:pt x="16444" y="9325"/>
                  <a:pt x="17831" y="10444"/>
                </a:cubicBezTo>
                <a:cubicBezTo>
                  <a:pt x="20603" y="12684"/>
                  <a:pt x="20603" y="16316"/>
                  <a:pt x="17831" y="18555"/>
                </a:cubicBezTo>
                <a:cubicBezTo>
                  <a:pt x="15058" y="20795"/>
                  <a:pt x="10562" y="20795"/>
                  <a:pt x="7789" y="18555"/>
                </a:cubicBezTo>
                <a:cubicBezTo>
                  <a:pt x="5016" y="16316"/>
                  <a:pt x="5016" y="12684"/>
                  <a:pt x="7789" y="10444"/>
                </a:cubicBezTo>
                <a:cubicBezTo>
                  <a:pt x="9175" y="9325"/>
                  <a:pt x="10991" y="8764"/>
                  <a:pt x="12809" y="8764"/>
                </a:cubicBezTo>
                <a:close/>
              </a:path>
            </a:pathLst>
          </a:custGeom>
          <a:solidFill>
            <a:srgbClr val="797777"/>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grpSp>
        <p:nvGrpSpPr>
          <p:cNvPr id="13" name="Group 12">
            <a:extLst>
              <a:ext uri="{FF2B5EF4-FFF2-40B4-BE49-F238E27FC236}">
                <a16:creationId xmlns:a16="http://schemas.microsoft.com/office/drawing/2014/main" id="{D0B35F87-332C-104D-AB2B-0001E028EA11}"/>
              </a:ext>
            </a:extLst>
          </p:cNvPr>
          <p:cNvGrpSpPr/>
          <p:nvPr/>
        </p:nvGrpSpPr>
        <p:grpSpPr>
          <a:xfrm>
            <a:off x="6531383" y="5305921"/>
            <a:ext cx="758115" cy="758115"/>
            <a:chOff x="6531383" y="5305921"/>
            <a:chExt cx="758115" cy="758115"/>
          </a:xfrm>
        </p:grpSpPr>
        <p:sp>
          <p:nvSpPr>
            <p:cNvPr id="53" name="Кружок">
              <a:extLst>
                <a:ext uri="{FF2B5EF4-FFF2-40B4-BE49-F238E27FC236}">
                  <a16:creationId xmlns:a16="http://schemas.microsoft.com/office/drawing/2014/main" id="{AF2F28B4-0C36-9342-87EB-4AFF0B7DED19}"/>
                </a:ext>
              </a:extLst>
            </p:cNvPr>
            <p:cNvSpPr/>
            <p:nvPr/>
          </p:nvSpPr>
          <p:spPr>
            <a:xfrm>
              <a:off x="6531383" y="5305921"/>
              <a:ext cx="758115" cy="758115"/>
            </a:xfrm>
            <a:prstGeom prst="ellipse">
              <a:avLst/>
            </a:prstGeom>
            <a:solidFill>
              <a:schemeClr val="bg2"/>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60" name="Text Box 3">
              <a:extLst>
                <a:ext uri="{FF2B5EF4-FFF2-40B4-BE49-F238E27FC236}">
                  <a16:creationId xmlns:a16="http://schemas.microsoft.com/office/drawing/2014/main" id="{5972B311-B172-7945-8900-D21CE385409A}"/>
                </a:ext>
              </a:extLst>
            </p:cNvPr>
            <p:cNvSpPr txBox="1"/>
            <p:nvPr/>
          </p:nvSpPr>
          <p:spPr>
            <a:xfrm>
              <a:off x="6795388" y="5539860"/>
              <a:ext cx="236996"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defTabSz="412750" hangingPunct="0"/>
              <a:r>
                <a:rPr lang="en-US" sz="1700" b="1" kern="0" dirty="0">
                  <a:solidFill>
                    <a:srgbClr val="74BFAB"/>
                  </a:solidFill>
                  <a:latin typeface="Century Gothic" panose="020B0502020202020204" pitchFamily="34" charset="0"/>
                </a:rPr>
                <a:t>3</a:t>
              </a:r>
              <a:endParaRPr sz="1700" b="1" kern="0" dirty="0">
                <a:solidFill>
                  <a:srgbClr val="74BFAB"/>
                </a:solidFill>
                <a:latin typeface="Century Gothic" panose="020B0502020202020204" pitchFamily="34" charset="0"/>
              </a:endParaRPr>
            </a:p>
          </p:txBody>
        </p:sp>
      </p:grpSp>
      <p:sp>
        <p:nvSpPr>
          <p:cNvPr id="46" name="Фигура">
            <a:extLst>
              <a:ext uri="{FF2B5EF4-FFF2-40B4-BE49-F238E27FC236}">
                <a16:creationId xmlns:a16="http://schemas.microsoft.com/office/drawing/2014/main" id="{6C5AC33E-CCA8-7A45-AB2F-6D1C612BB05C}"/>
              </a:ext>
            </a:extLst>
          </p:cNvPr>
          <p:cNvSpPr/>
          <p:nvPr/>
        </p:nvSpPr>
        <p:spPr>
          <a:xfrm>
            <a:off x="6567669" y="3789139"/>
            <a:ext cx="1646869" cy="990312"/>
          </a:xfrm>
          <a:custGeom>
            <a:avLst/>
            <a:gdLst/>
            <a:ahLst/>
            <a:cxnLst>
              <a:cxn ang="0">
                <a:pos x="wd2" y="hd2"/>
              </a:cxn>
              <a:cxn ang="5400000">
                <a:pos x="wd2" y="hd2"/>
              </a:cxn>
              <a:cxn ang="10800000">
                <a:pos x="wd2" y="hd2"/>
              </a:cxn>
              <a:cxn ang="16200000">
                <a:pos x="wd2" y="hd2"/>
              </a:cxn>
            </a:cxnLst>
            <a:rect l="0" t="0" r="r" b="b"/>
            <a:pathLst>
              <a:path w="20984" h="20595" extrusionOk="0">
                <a:moveTo>
                  <a:pt x="14675" y="0"/>
                </a:moveTo>
                <a:cubicBezTo>
                  <a:pt x="13061" y="0"/>
                  <a:pt x="11446" y="1007"/>
                  <a:pt x="10214" y="3017"/>
                </a:cubicBezTo>
                <a:cubicBezTo>
                  <a:pt x="9083" y="4863"/>
                  <a:pt x="8478" y="7236"/>
                  <a:pt x="8385" y="9652"/>
                </a:cubicBezTo>
                <a:lnTo>
                  <a:pt x="2411" y="9652"/>
                </a:lnTo>
                <a:lnTo>
                  <a:pt x="636" y="4641"/>
                </a:lnTo>
                <a:lnTo>
                  <a:pt x="18" y="5216"/>
                </a:lnTo>
                <a:lnTo>
                  <a:pt x="1807" y="10272"/>
                </a:lnTo>
                <a:lnTo>
                  <a:pt x="0" y="15380"/>
                </a:lnTo>
                <a:lnTo>
                  <a:pt x="607" y="15958"/>
                </a:lnTo>
                <a:lnTo>
                  <a:pt x="2416" y="10844"/>
                </a:lnTo>
                <a:lnTo>
                  <a:pt x="8381" y="10844"/>
                </a:lnTo>
                <a:cubicBezTo>
                  <a:pt x="8461" y="13294"/>
                  <a:pt x="9068" y="15707"/>
                  <a:pt x="10214" y="17579"/>
                </a:cubicBezTo>
                <a:cubicBezTo>
                  <a:pt x="12678" y="21600"/>
                  <a:pt x="16672" y="21600"/>
                  <a:pt x="19136" y="17579"/>
                </a:cubicBezTo>
                <a:cubicBezTo>
                  <a:pt x="21600" y="13557"/>
                  <a:pt x="21600" y="7038"/>
                  <a:pt x="19136" y="3017"/>
                </a:cubicBezTo>
                <a:cubicBezTo>
                  <a:pt x="17904" y="1007"/>
                  <a:pt x="16290" y="0"/>
                  <a:pt x="14675" y="0"/>
                </a:cubicBezTo>
                <a:close/>
                <a:moveTo>
                  <a:pt x="14675" y="1170"/>
                </a:moveTo>
                <a:cubicBezTo>
                  <a:pt x="16107" y="1170"/>
                  <a:pt x="17539" y="2063"/>
                  <a:pt x="18631" y="3845"/>
                </a:cubicBezTo>
                <a:cubicBezTo>
                  <a:pt x="20815" y="7410"/>
                  <a:pt x="20815" y="13189"/>
                  <a:pt x="18631" y="16754"/>
                </a:cubicBezTo>
                <a:cubicBezTo>
                  <a:pt x="16447" y="20319"/>
                  <a:pt x="12906" y="20319"/>
                  <a:pt x="10722" y="16754"/>
                </a:cubicBezTo>
                <a:cubicBezTo>
                  <a:pt x="8537" y="13189"/>
                  <a:pt x="8537" y="7410"/>
                  <a:pt x="10722" y="3845"/>
                </a:cubicBezTo>
                <a:cubicBezTo>
                  <a:pt x="11814" y="2063"/>
                  <a:pt x="13244" y="1170"/>
                  <a:pt x="14675" y="1170"/>
                </a:cubicBezTo>
                <a:close/>
              </a:path>
            </a:pathLst>
          </a:custGeom>
          <a:solidFill>
            <a:srgbClr val="B5B5B5"/>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grpSp>
        <p:nvGrpSpPr>
          <p:cNvPr id="12" name="Group 11">
            <a:extLst>
              <a:ext uri="{FF2B5EF4-FFF2-40B4-BE49-F238E27FC236}">
                <a16:creationId xmlns:a16="http://schemas.microsoft.com/office/drawing/2014/main" id="{01B6D452-0CF7-2744-8B86-D28C93423D41}"/>
              </a:ext>
            </a:extLst>
          </p:cNvPr>
          <p:cNvGrpSpPr/>
          <p:nvPr/>
        </p:nvGrpSpPr>
        <p:grpSpPr>
          <a:xfrm>
            <a:off x="7338924" y="3904017"/>
            <a:ext cx="758115" cy="758115"/>
            <a:chOff x="7338924" y="3904017"/>
            <a:chExt cx="758115" cy="758115"/>
          </a:xfrm>
        </p:grpSpPr>
        <p:sp>
          <p:nvSpPr>
            <p:cNvPr id="54" name="Кружок">
              <a:extLst>
                <a:ext uri="{FF2B5EF4-FFF2-40B4-BE49-F238E27FC236}">
                  <a16:creationId xmlns:a16="http://schemas.microsoft.com/office/drawing/2014/main" id="{4D32009B-198D-0446-9C94-46E1AF0AB384}"/>
                </a:ext>
              </a:extLst>
            </p:cNvPr>
            <p:cNvSpPr/>
            <p:nvPr/>
          </p:nvSpPr>
          <p:spPr>
            <a:xfrm>
              <a:off x="7338924" y="3904017"/>
              <a:ext cx="758115" cy="758115"/>
            </a:xfrm>
            <a:prstGeom prst="ellipse">
              <a:avLst/>
            </a:prstGeom>
            <a:solidFill>
              <a:schemeClr val="bg2"/>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61" name="Text Box 3">
              <a:extLst>
                <a:ext uri="{FF2B5EF4-FFF2-40B4-BE49-F238E27FC236}">
                  <a16:creationId xmlns:a16="http://schemas.microsoft.com/office/drawing/2014/main" id="{51DE7077-364C-B24F-8E64-4C0BB55B1404}"/>
                </a:ext>
              </a:extLst>
            </p:cNvPr>
            <p:cNvSpPr txBox="1"/>
            <p:nvPr/>
          </p:nvSpPr>
          <p:spPr>
            <a:xfrm>
              <a:off x="7534210" y="4133805"/>
              <a:ext cx="367544" cy="3000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defRPr sz="4000" cap="all">
                  <a:latin typeface="Impact"/>
                  <a:ea typeface="Impact"/>
                  <a:cs typeface="Impact"/>
                  <a:sym typeface="Impact"/>
                </a:defRPr>
              </a:lvl1pPr>
            </a:lstStyle>
            <a:p>
              <a:pPr defTabSz="412750" hangingPunct="0"/>
              <a:r>
                <a:rPr lang="en-US" sz="1700" b="1" kern="0" dirty="0">
                  <a:solidFill>
                    <a:srgbClr val="74BFAB"/>
                  </a:solidFill>
                  <a:latin typeface="Century Gothic" panose="020B0502020202020204" pitchFamily="34" charset="0"/>
                </a:rPr>
                <a:t>2</a:t>
              </a:r>
              <a:endParaRPr sz="1700" b="1" kern="0" dirty="0">
                <a:solidFill>
                  <a:srgbClr val="74BFAB"/>
                </a:solidFill>
                <a:latin typeface="Century Gothic" panose="020B0502020202020204" pitchFamily="34" charset="0"/>
              </a:endParaRPr>
            </a:p>
          </p:txBody>
        </p:sp>
      </p:grpSp>
      <p:sp>
        <p:nvSpPr>
          <p:cNvPr id="77" name="cups a coffee">
            <a:extLst>
              <a:ext uri="{FF2B5EF4-FFF2-40B4-BE49-F238E27FC236}">
                <a16:creationId xmlns:a16="http://schemas.microsoft.com/office/drawing/2014/main" id="{4160FAD3-A54F-1F4B-BEC2-DE8028FBC2AF}"/>
              </a:ext>
            </a:extLst>
          </p:cNvPr>
          <p:cNvSpPr txBox="1"/>
          <p:nvPr/>
        </p:nvSpPr>
        <p:spPr>
          <a:xfrm>
            <a:off x="7890975" y="5110396"/>
            <a:ext cx="2785083" cy="110729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nSpc>
                <a:spcPct val="100000"/>
              </a:lnSpc>
            </a:pPr>
            <a:r>
              <a:rPr lang="en-IN" sz="1400" b="1" cap="none" spc="0" dirty="0">
                <a:latin typeface="Century Gothic" panose="020B0502020202020204" pitchFamily="34" charset="0"/>
              </a:rPr>
              <a:t>Integrated Leadership</a:t>
            </a:r>
          </a:p>
          <a:p>
            <a:pPr>
              <a:lnSpc>
                <a:spcPct val="100000"/>
              </a:lnSpc>
            </a:pPr>
            <a:endParaRPr lang="en-IN" sz="900" cap="none" spc="0" dirty="0">
              <a:latin typeface="Century Gothic" panose="020B0502020202020204" pitchFamily="34" charset="0"/>
            </a:endParaRPr>
          </a:p>
          <a:p>
            <a:pPr>
              <a:lnSpc>
                <a:spcPts val="1280"/>
              </a:lnSpc>
            </a:pPr>
            <a:r>
              <a:rPr lang="en-IN" sz="900" cap="none" spc="0" dirty="0">
                <a:latin typeface="Century Gothic" panose="020B0502020202020204" pitchFamily="34" charset="0"/>
              </a:rPr>
              <a:t>Many members of our leadership team have participated in our business operations and understands how sustainability may be best combined with day-to-day business operations.</a:t>
            </a:r>
          </a:p>
        </p:txBody>
      </p:sp>
      <p:sp>
        <p:nvSpPr>
          <p:cNvPr id="78" name="cups a coffee">
            <a:extLst>
              <a:ext uri="{FF2B5EF4-FFF2-40B4-BE49-F238E27FC236}">
                <a16:creationId xmlns:a16="http://schemas.microsoft.com/office/drawing/2014/main" id="{ABB89F8D-2B8E-3E49-9C44-6B069209D095}"/>
              </a:ext>
            </a:extLst>
          </p:cNvPr>
          <p:cNvSpPr txBox="1"/>
          <p:nvPr/>
        </p:nvSpPr>
        <p:spPr>
          <a:xfrm>
            <a:off x="1320139" y="3695526"/>
            <a:ext cx="2081561" cy="110729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lnSpc>
                <a:spcPct val="100000"/>
              </a:lnSpc>
            </a:pPr>
            <a:r>
              <a:rPr lang="en-IN" sz="1400" b="1" cap="none" spc="0" dirty="0">
                <a:latin typeface="Century Gothic" panose="020B0502020202020204" pitchFamily="34" charset="0"/>
              </a:rPr>
              <a:t>Leading Service</a:t>
            </a:r>
          </a:p>
          <a:p>
            <a:pPr algn="r">
              <a:lnSpc>
                <a:spcPct val="100000"/>
              </a:lnSpc>
            </a:pPr>
            <a:endParaRPr lang="en-IN" sz="900" cap="none" spc="0" dirty="0">
              <a:latin typeface="Century Gothic" panose="020B0502020202020204" pitchFamily="34" charset="0"/>
            </a:endParaRPr>
          </a:p>
          <a:p>
            <a:pPr algn="r">
              <a:lnSpc>
                <a:spcPts val="1280"/>
              </a:lnSpc>
            </a:pPr>
            <a:r>
              <a:rPr lang="en-IN" sz="900" cap="none" spc="0" dirty="0">
                <a:latin typeface="Century Gothic" panose="020B0502020202020204" pitchFamily="34" charset="0"/>
              </a:rPr>
              <a:t>We set examples to encourage and enable our customers to make better choices and leads a more productive and sustainable life.</a:t>
            </a:r>
          </a:p>
        </p:txBody>
      </p:sp>
      <p:sp>
        <p:nvSpPr>
          <p:cNvPr id="80" name="cups a coffee">
            <a:extLst>
              <a:ext uri="{FF2B5EF4-FFF2-40B4-BE49-F238E27FC236}">
                <a16:creationId xmlns:a16="http://schemas.microsoft.com/office/drawing/2014/main" id="{7870B1AF-F81D-314D-869E-F99885BE4F40}"/>
              </a:ext>
            </a:extLst>
          </p:cNvPr>
          <p:cNvSpPr txBox="1"/>
          <p:nvPr/>
        </p:nvSpPr>
        <p:spPr>
          <a:xfrm>
            <a:off x="1912721" y="2286833"/>
            <a:ext cx="2388304" cy="110729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lnSpc>
                <a:spcPct val="100000"/>
              </a:lnSpc>
            </a:pPr>
            <a:r>
              <a:rPr lang="en-IN" sz="1400" b="1" cap="none" spc="0" dirty="0">
                <a:latin typeface="Century Gothic" panose="020B0502020202020204" pitchFamily="34" charset="0"/>
              </a:rPr>
              <a:t>Impact Valuation</a:t>
            </a:r>
          </a:p>
          <a:p>
            <a:pPr algn="r">
              <a:lnSpc>
                <a:spcPct val="100000"/>
              </a:lnSpc>
            </a:pPr>
            <a:endParaRPr lang="en-IN" sz="900" cap="none" spc="0" dirty="0">
              <a:latin typeface="Century Gothic" panose="020B0502020202020204" pitchFamily="34" charset="0"/>
            </a:endParaRPr>
          </a:p>
          <a:p>
            <a:pPr algn="r">
              <a:lnSpc>
                <a:spcPts val="1280"/>
              </a:lnSpc>
            </a:pPr>
            <a:r>
              <a:rPr lang="en-IN" sz="900" cap="none" spc="0" dirty="0">
                <a:latin typeface="Century Gothic" panose="020B0502020202020204" pitchFamily="34" charset="0"/>
              </a:rPr>
              <a:t>We analyse our performance using different techniques, so not to only driven by positive financial growth but also positive impact on the community.</a:t>
            </a:r>
          </a:p>
        </p:txBody>
      </p:sp>
      <p:sp>
        <p:nvSpPr>
          <p:cNvPr id="81" name="cups a coffee">
            <a:extLst>
              <a:ext uri="{FF2B5EF4-FFF2-40B4-BE49-F238E27FC236}">
                <a16:creationId xmlns:a16="http://schemas.microsoft.com/office/drawing/2014/main" id="{5E16079A-7734-6A44-B8CF-3632A5969372}"/>
              </a:ext>
            </a:extLst>
          </p:cNvPr>
          <p:cNvSpPr txBox="1"/>
          <p:nvPr/>
        </p:nvSpPr>
        <p:spPr>
          <a:xfrm>
            <a:off x="1926696" y="5110396"/>
            <a:ext cx="2388304" cy="110729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lnSpc>
                <a:spcPct val="100000"/>
              </a:lnSpc>
            </a:pPr>
            <a:r>
              <a:rPr lang="en-IN" sz="1400" b="1" cap="none" spc="0" dirty="0">
                <a:latin typeface="Century Gothic" panose="020B0502020202020204" pitchFamily="34" charset="0"/>
              </a:rPr>
              <a:t>Business Model</a:t>
            </a:r>
          </a:p>
          <a:p>
            <a:pPr algn="r">
              <a:lnSpc>
                <a:spcPct val="100000"/>
              </a:lnSpc>
            </a:pPr>
            <a:endParaRPr lang="en-IN" sz="900" cap="none" spc="0" dirty="0">
              <a:latin typeface="Century Gothic" panose="020B0502020202020204" pitchFamily="34" charset="0"/>
            </a:endParaRPr>
          </a:p>
          <a:p>
            <a:pPr algn="r">
              <a:lnSpc>
                <a:spcPts val="1280"/>
              </a:lnSpc>
            </a:pPr>
            <a:r>
              <a:rPr lang="en-IN" sz="900" cap="none" spc="0" dirty="0">
                <a:latin typeface="Century Gothic" panose="020B0502020202020204" pitchFamily="34" charset="0"/>
              </a:rPr>
              <a:t>We believe that can ultimately drive better and consistent  business growth even though we’re financial investing more resources into such initiatives.</a:t>
            </a:r>
          </a:p>
        </p:txBody>
      </p:sp>
      <p:grpSp>
        <p:nvGrpSpPr>
          <p:cNvPr id="2" name="Group 1">
            <a:extLst>
              <a:ext uri="{FF2B5EF4-FFF2-40B4-BE49-F238E27FC236}">
                <a16:creationId xmlns:a16="http://schemas.microsoft.com/office/drawing/2014/main" id="{1DE31312-6879-4942-AF40-915B8694F01E}"/>
              </a:ext>
            </a:extLst>
          </p:cNvPr>
          <p:cNvGrpSpPr/>
          <p:nvPr/>
        </p:nvGrpSpPr>
        <p:grpSpPr>
          <a:xfrm>
            <a:off x="-2" y="2195"/>
            <a:ext cx="11709401" cy="1547205"/>
            <a:chOff x="-2" y="2195"/>
            <a:chExt cx="11709401" cy="1547205"/>
          </a:xfrm>
        </p:grpSpPr>
        <p:sp>
          <p:nvSpPr>
            <p:cNvPr id="84" name="Rectangle: Single Corner Rounded 21">
              <a:extLst>
                <a:ext uri="{FF2B5EF4-FFF2-40B4-BE49-F238E27FC236}">
                  <a16:creationId xmlns:a16="http://schemas.microsoft.com/office/drawing/2014/main" id="{0FB4782C-09B6-C246-B072-A7C5EB8D6871}"/>
                </a:ext>
              </a:extLst>
            </p:cNvPr>
            <p:cNvSpPr/>
            <p:nvPr/>
          </p:nvSpPr>
          <p:spPr>
            <a:xfrm rot="5400000">
              <a:off x="5081096" y="-5078903"/>
              <a:ext cx="1547205" cy="11709401"/>
            </a:xfrm>
            <a:prstGeom prst="round1Rect">
              <a:avLst>
                <a:gd name="adj" fmla="val 23234"/>
              </a:avLst>
            </a:prstGeom>
            <a:gradFill flip="none" rotWithShape="1">
              <a:gsLst>
                <a:gs pos="69000">
                  <a:srgbClr val="74BFAB"/>
                </a:gs>
                <a:gs pos="0">
                  <a:srgbClr val="369ABA"/>
                </a:gs>
              </a:gsLst>
              <a:lin ang="13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82" name="moving straight is what we do">
              <a:extLst>
                <a:ext uri="{FF2B5EF4-FFF2-40B4-BE49-F238E27FC236}">
                  <a16:creationId xmlns:a16="http://schemas.microsoft.com/office/drawing/2014/main" id="{3A773569-078A-0A44-8DEF-643C5BD4163A}"/>
                </a:ext>
              </a:extLst>
            </p:cNvPr>
            <p:cNvSpPr txBox="1"/>
            <p:nvPr/>
          </p:nvSpPr>
          <p:spPr>
            <a:xfrm>
              <a:off x="999437" y="512625"/>
              <a:ext cx="5052646"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1"/>
                  </a:solidFill>
                  <a:latin typeface="Century Gothic" panose="020B0502020202020204" pitchFamily="34" charset="0"/>
                </a:rPr>
                <a:t>Sustainability Leadership Model</a:t>
              </a:r>
            </a:p>
          </p:txBody>
        </p:sp>
      </p:grpSp>
      <p:grpSp>
        <p:nvGrpSpPr>
          <p:cNvPr id="3" name="Group 2">
            <a:extLst>
              <a:ext uri="{FF2B5EF4-FFF2-40B4-BE49-F238E27FC236}">
                <a16:creationId xmlns:a16="http://schemas.microsoft.com/office/drawing/2014/main" id="{3B9927D1-69E8-1B45-97B3-B3A02D59802D}"/>
              </a:ext>
            </a:extLst>
          </p:cNvPr>
          <p:cNvGrpSpPr/>
          <p:nvPr/>
        </p:nvGrpSpPr>
        <p:grpSpPr>
          <a:xfrm>
            <a:off x="5550786" y="3810891"/>
            <a:ext cx="1090458" cy="944365"/>
            <a:chOff x="5550786" y="3810891"/>
            <a:chExt cx="1090458" cy="944365"/>
          </a:xfrm>
        </p:grpSpPr>
        <p:sp>
          <p:nvSpPr>
            <p:cNvPr id="41" name="Многоугольник">
              <a:extLst>
                <a:ext uri="{FF2B5EF4-FFF2-40B4-BE49-F238E27FC236}">
                  <a16:creationId xmlns:a16="http://schemas.microsoft.com/office/drawing/2014/main" id="{1A501CD7-C998-6240-B230-0300FA56CEB9}"/>
                </a:ext>
              </a:extLst>
            </p:cNvPr>
            <p:cNvSpPr/>
            <p:nvPr/>
          </p:nvSpPr>
          <p:spPr>
            <a:xfrm rot="5400000">
              <a:off x="5623832" y="3737845"/>
              <a:ext cx="944365" cy="109045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69ABA"/>
            </a:solidFill>
            <a:ln w="12700">
              <a:miter lim="400000"/>
            </a:ln>
          </p:spPr>
          <p:txBody>
            <a:bodyPr lIns="19050" tIns="19050" rIns="19050" bIns="19050" anchor="ctr"/>
            <a:lstStyle/>
            <a:p>
              <a:pPr defTabSz="412750" hangingPunct="0"/>
              <a:endParaRPr sz="1000" kern="0">
                <a:solidFill>
                  <a:srgbClr val="252D30"/>
                </a:solidFill>
                <a:latin typeface="Arial"/>
                <a:cs typeface="Arial"/>
                <a:sym typeface="Arial"/>
              </a:endParaRPr>
            </a:p>
          </p:txBody>
        </p:sp>
        <p:sp>
          <p:nvSpPr>
            <p:cNvPr id="90" name="cups a coffee">
              <a:extLst>
                <a:ext uri="{FF2B5EF4-FFF2-40B4-BE49-F238E27FC236}">
                  <a16:creationId xmlns:a16="http://schemas.microsoft.com/office/drawing/2014/main" id="{ACB30E03-79CD-6C42-A3D3-6253E7195FC4}"/>
                </a:ext>
              </a:extLst>
            </p:cNvPr>
            <p:cNvSpPr txBox="1"/>
            <p:nvPr/>
          </p:nvSpPr>
          <p:spPr>
            <a:xfrm>
              <a:off x="5645912" y="4095686"/>
              <a:ext cx="897255" cy="448071"/>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lnSpc>
                  <a:spcPts val="1420"/>
                </a:lnSpc>
              </a:pPr>
              <a:r>
                <a:rPr lang="en-IN" sz="1100" cap="none" spc="0" dirty="0">
                  <a:solidFill>
                    <a:schemeClr val="bg1"/>
                  </a:solidFill>
                  <a:latin typeface="Century Gothic" panose="020B0502020202020204" pitchFamily="34" charset="0"/>
                </a:rPr>
                <a:t>Leadership Model</a:t>
              </a:r>
            </a:p>
          </p:txBody>
        </p:sp>
      </p:grpSp>
    </p:spTree>
    <p:extLst>
      <p:ext uri="{BB962C8B-B14F-4D97-AF65-F5344CB8AC3E}">
        <p14:creationId xmlns:p14="http://schemas.microsoft.com/office/powerpoint/2010/main" val="21247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0" presetClass="path" presetSubtype="0" accel="50000" decel="50000" fill="hold" nodeType="withEffect">
                                  <p:stCondLst>
                                    <p:cond delay="0"/>
                                  </p:stCondLst>
                                  <p:childTnLst>
                                    <p:animMotion origin="layout" path="M -0.04597 -0.08657 L 1.66667E-6 -2.96296E-6 " pathEditMode="relative" rAng="0" ptsTypes="AA">
                                      <p:cBhvr>
                                        <p:cTn id="9" dur="2000" fill="hold"/>
                                        <p:tgtEl>
                                          <p:spTgt spid="2"/>
                                        </p:tgtEl>
                                        <p:attrNameLst>
                                          <p:attrName>ppt_x</p:attrName>
                                          <p:attrName>ppt_y</p:attrName>
                                        </p:attrNameLst>
                                      </p:cBhvr>
                                      <p:rCtr x="2292" y="4329"/>
                                    </p:animMotion>
                                  </p:childTnLst>
                                </p:cTn>
                              </p:par>
                              <p:par>
                                <p:cTn id="10" presetID="10" presetClass="entr" presetSubtype="0" fill="hold" grpId="0" nodeType="withEffect">
                                  <p:stCondLst>
                                    <p:cond delay="0"/>
                                  </p:stCondLst>
                                  <p:childTnLst>
                                    <p:set>
                                      <p:cBhvr>
                                        <p:cTn id="11" dur="1" fill="hold">
                                          <p:stCondLst>
                                            <p:cond delay="0"/>
                                          </p:stCondLst>
                                        </p:cTn>
                                        <p:tgtEl>
                                          <p:spTgt spid="85"/>
                                        </p:tgtEl>
                                        <p:attrNameLst>
                                          <p:attrName>style.visibility</p:attrName>
                                        </p:attrNameLst>
                                      </p:cBhvr>
                                      <p:to>
                                        <p:strVal val="visible"/>
                                      </p:to>
                                    </p:set>
                                    <p:animEffect transition="in" filter="fade">
                                      <p:cBhvr>
                                        <p:cTn id="12" dur="2000"/>
                                        <p:tgtEl>
                                          <p:spTgt spid="85"/>
                                        </p:tgtEl>
                                      </p:cBhvr>
                                    </p:animEffect>
                                  </p:childTnLst>
                                </p:cTn>
                              </p:par>
                              <p:par>
                                <p:cTn id="13" presetID="2" presetClass="entr" presetSubtype="8" decel="50000" fill="hold" grpId="1"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additive="base">
                                        <p:cTn id="15" dur="7000" fill="hold"/>
                                        <p:tgtEl>
                                          <p:spTgt spid="85"/>
                                        </p:tgtEl>
                                        <p:attrNameLst>
                                          <p:attrName>ppt_x</p:attrName>
                                        </p:attrNameLst>
                                      </p:cBhvr>
                                      <p:tavLst>
                                        <p:tav tm="0">
                                          <p:val>
                                            <p:strVal val="0-#ppt_w/2"/>
                                          </p:val>
                                        </p:tav>
                                        <p:tav tm="100000">
                                          <p:val>
                                            <p:strVal val="#ppt_x"/>
                                          </p:val>
                                        </p:tav>
                                      </p:tavLst>
                                    </p:anim>
                                    <p:anim calcmode="lin" valueType="num">
                                      <p:cBhvr additive="base">
                                        <p:cTn id="16" dur="7000" fill="hold"/>
                                        <p:tgtEl>
                                          <p:spTgt spid="85"/>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circle(out)">
                                      <p:cBhvr>
                                        <p:cTn id="22" dur="2000"/>
                                        <p:tgtEl>
                                          <p:spTgt spid="45"/>
                                        </p:tgtEl>
                                      </p:cBhvr>
                                    </p:animEffect>
                                  </p:childTnLst>
                                </p:cTn>
                              </p:par>
                              <p:par>
                                <p:cTn id="23" presetID="0" presetClass="path" presetSubtype="0" accel="50000" decel="50000" fill="hold" grpId="1" nodeType="withEffect">
                                  <p:stCondLst>
                                    <p:cond delay="0"/>
                                  </p:stCondLst>
                                  <p:childTnLst>
                                    <p:animMotion origin="layout" path="M -0.05469 0.15764 L 2.08333E-6 -2.96296E-6 " pathEditMode="relative" rAng="0" ptsTypes="AA">
                                      <p:cBhvr>
                                        <p:cTn id="24" dur="2000" fill="hold"/>
                                        <p:tgtEl>
                                          <p:spTgt spid="45"/>
                                        </p:tgtEl>
                                        <p:attrNameLst>
                                          <p:attrName>ppt_x</p:attrName>
                                          <p:attrName>ppt_y</p:attrName>
                                        </p:attrNameLst>
                                      </p:cBhvr>
                                      <p:rCtr x="2747" y="-7963"/>
                                    </p:animMotion>
                                  </p:childTnLst>
                                </p:cTn>
                              </p:par>
                              <p:par>
                                <p:cTn id="25" presetID="23" presetClass="entr" presetSubtype="16" fill="hold" nodeType="withEffect">
                                  <p:stCondLst>
                                    <p:cond delay="100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childTnLst>
                                </p:cTn>
                              </p:par>
                              <p:par>
                                <p:cTn id="29" presetID="12" presetClass="entr" presetSubtype="8" fill="hold" grpId="0" nodeType="withEffect">
                                  <p:stCondLst>
                                    <p:cond delay="100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1000"/>
                                        <p:tgtEl>
                                          <p:spTgt spid="75"/>
                                        </p:tgtEl>
                                        <p:attrNameLst>
                                          <p:attrName>ppt_x</p:attrName>
                                        </p:attrNameLst>
                                      </p:cBhvr>
                                      <p:tavLst>
                                        <p:tav tm="0">
                                          <p:val>
                                            <p:strVal val="#ppt_x-#ppt_w*1.125000"/>
                                          </p:val>
                                        </p:tav>
                                        <p:tav tm="100000">
                                          <p:val>
                                            <p:strVal val="#ppt_x"/>
                                          </p:val>
                                        </p:tav>
                                      </p:tavLst>
                                    </p:anim>
                                    <p:animEffect transition="in" filter="wipe(right)">
                                      <p:cBhvr>
                                        <p:cTn id="32" dur="1000"/>
                                        <p:tgtEl>
                                          <p:spTgt spid="75"/>
                                        </p:tgtEl>
                                      </p:cBhvr>
                                    </p:animEffect>
                                  </p:childTnLst>
                                </p:cTn>
                              </p:par>
                              <p:par>
                                <p:cTn id="33" presetID="6" presetClass="entr" presetSubtype="32" fill="hold" grpId="0" nodeType="withEffect">
                                  <p:stCondLst>
                                    <p:cond delay="1000"/>
                                  </p:stCondLst>
                                  <p:childTnLst>
                                    <p:set>
                                      <p:cBhvr>
                                        <p:cTn id="34" dur="1" fill="hold">
                                          <p:stCondLst>
                                            <p:cond delay="0"/>
                                          </p:stCondLst>
                                        </p:cTn>
                                        <p:tgtEl>
                                          <p:spTgt spid="46"/>
                                        </p:tgtEl>
                                        <p:attrNameLst>
                                          <p:attrName>style.visibility</p:attrName>
                                        </p:attrNameLst>
                                      </p:cBhvr>
                                      <p:to>
                                        <p:strVal val="visible"/>
                                      </p:to>
                                    </p:set>
                                    <p:animEffect transition="in" filter="circle(out)">
                                      <p:cBhvr>
                                        <p:cTn id="35" dur="2000"/>
                                        <p:tgtEl>
                                          <p:spTgt spid="46"/>
                                        </p:tgtEl>
                                      </p:cBhvr>
                                    </p:animEffect>
                                  </p:childTnLst>
                                </p:cTn>
                              </p:par>
                              <p:par>
                                <p:cTn id="36" presetID="0" presetClass="path" presetSubtype="0" accel="50000" decel="50000" fill="hold" grpId="1" nodeType="withEffect">
                                  <p:stCondLst>
                                    <p:cond delay="1000"/>
                                  </p:stCondLst>
                                  <p:childTnLst>
                                    <p:animMotion origin="layout" path="M -0.10625 -0.00255 L 0.00026 -0.00139 " pathEditMode="relative" rAng="0" ptsTypes="AA">
                                      <p:cBhvr>
                                        <p:cTn id="37" dur="2000" fill="hold"/>
                                        <p:tgtEl>
                                          <p:spTgt spid="46"/>
                                        </p:tgtEl>
                                        <p:attrNameLst>
                                          <p:attrName>ppt_x</p:attrName>
                                          <p:attrName>ppt_y</p:attrName>
                                        </p:attrNameLst>
                                      </p:cBhvr>
                                      <p:rCtr x="5326" y="46"/>
                                    </p:animMotion>
                                  </p:childTnLst>
                                </p:cTn>
                              </p:par>
                              <p:par>
                                <p:cTn id="38" presetID="23" presetClass="entr" presetSubtype="16" fill="hold" nodeType="withEffect">
                                  <p:stCondLst>
                                    <p:cond delay="200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childTnLst>
                                </p:cTn>
                              </p:par>
                              <p:par>
                                <p:cTn id="42" presetID="12" presetClass="entr" presetSubtype="8" fill="hold" grpId="0" nodeType="withEffect">
                                  <p:stCondLst>
                                    <p:cond delay="2000"/>
                                  </p:stCondLst>
                                  <p:childTnLst>
                                    <p:set>
                                      <p:cBhvr>
                                        <p:cTn id="43" dur="1" fill="hold">
                                          <p:stCondLst>
                                            <p:cond delay="0"/>
                                          </p:stCondLst>
                                        </p:cTn>
                                        <p:tgtEl>
                                          <p:spTgt spid="76"/>
                                        </p:tgtEl>
                                        <p:attrNameLst>
                                          <p:attrName>style.visibility</p:attrName>
                                        </p:attrNameLst>
                                      </p:cBhvr>
                                      <p:to>
                                        <p:strVal val="visible"/>
                                      </p:to>
                                    </p:set>
                                    <p:anim calcmode="lin" valueType="num">
                                      <p:cBhvr additive="base">
                                        <p:cTn id="44" dur="1000"/>
                                        <p:tgtEl>
                                          <p:spTgt spid="76"/>
                                        </p:tgtEl>
                                        <p:attrNameLst>
                                          <p:attrName>ppt_x</p:attrName>
                                        </p:attrNameLst>
                                      </p:cBhvr>
                                      <p:tavLst>
                                        <p:tav tm="0">
                                          <p:val>
                                            <p:strVal val="#ppt_x-#ppt_w*1.125000"/>
                                          </p:val>
                                        </p:tav>
                                        <p:tav tm="100000">
                                          <p:val>
                                            <p:strVal val="#ppt_x"/>
                                          </p:val>
                                        </p:tav>
                                      </p:tavLst>
                                    </p:anim>
                                    <p:animEffect transition="in" filter="wipe(right)">
                                      <p:cBhvr>
                                        <p:cTn id="45" dur="1000"/>
                                        <p:tgtEl>
                                          <p:spTgt spid="76"/>
                                        </p:tgtEl>
                                      </p:cBhvr>
                                    </p:animEffect>
                                  </p:childTnLst>
                                </p:cTn>
                              </p:par>
                              <p:par>
                                <p:cTn id="46" presetID="6" presetClass="entr" presetSubtype="32" fill="hold" grpId="0" nodeType="withEffect">
                                  <p:stCondLst>
                                    <p:cond delay="2000"/>
                                  </p:stCondLst>
                                  <p:childTnLst>
                                    <p:set>
                                      <p:cBhvr>
                                        <p:cTn id="47" dur="1" fill="hold">
                                          <p:stCondLst>
                                            <p:cond delay="0"/>
                                          </p:stCondLst>
                                        </p:cTn>
                                        <p:tgtEl>
                                          <p:spTgt spid="49"/>
                                        </p:tgtEl>
                                        <p:attrNameLst>
                                          <p:attrName>style.visibility</p:attrName>
                                        </p:attrNameLst>
                                      </p:cBhvr>
                                      <p:to>
                                        <p:strVal val="visible"/>
                                      </p:to>
                                    </p:set>
                                    <p:animEffect transition="in" filter="circle(out)">
                                      <p:cBhvr>
                                        <p:cTn id="48" dur="2000"/>
                                        <p:tgtEl>
                                          <p:spTgt spid="49"/>
                                        </p:tgtEl>
                                      </p:cBhvr>
                                    </p:animEffect>
                                  </p:childTnLst>
                                </p:cTn>
                              </p:par>
                              <p:par>
                                <p:cTn id="49" presetID="0" presetClass="path" presetSubtype="0" accel="50000" decel="50000" fill="hold" grpId="1" nodeType="withEffect">
                                  <p:stCondLst>
                                    <p:cond delay="2000"/>
                                  </p:stCondLst>
                                  <p:childTnLst>
                                    <p:animMotion origin="layout" path="M -0.05404 -0.16227 L 2.08333E-6 2.96296E-6 " pathEditMode="relative" rAng="0" ptsTypes="AA">
                                      <p:cBhvr>
                                        <p:cTn id="50" dur="2000" fill="hold"/>
                                        <p:tgtEl>
                                          <p:spTgt spid="49"/>
                                        </p:tgtEl>
                                        <p:attrNameLst>
                                          <p:attrName>ppt_x</p:attrName>
                                          <p:attrName>ppt_y</p:attrName>
                                        </p:attrNameLst>
                                      </p:cBhvr>
                                      <p:rCtr x="2721" y="8241"/>
                                    </p:animMotion>
                                  </p:childTnLst>
                                </p:cTn>
                              </p:par>
                              <p:par>
                                <p:cTn id="51" presetID="23" presetClass="entr" presetSubtype="16" fill="hold" nodeType="withEffect">
                                  <p:stCondLst>
                                    <p:cond delay="3000"/>
                                  </p:stCondLst>
                                  <p:childTnLst>
                                    <p:set>
                                      <p:cBhvr>
                                        <p:cTn id="52" dur="1" fill="hold">
                                          <p:stCondLst>
                                            <p:cond delay="0"/>
                                          </p:stCondLst>
                                        </p:cTn>
                                        <p:tgtEl>
                                          <p:spTgt spid="13"/>
                                        </p:tgtEl>
                                        <p:attrNameLst>
                                          <p:attrName>style.visibility</p:attrName>
                                        </p:attrNameLst>
                                      </p:cBhvr>
                                      <p:to>
                                        <p:strVal val="visible"/>
                                      </p:to>
                                    </p:set>
                                    <p:anim calcmode="lin" valueType="num">
                                      <p:cBhvr>
                                        <p:cTn id="53" dur="1000" fill="hold"/>
                                        <p:tgtEl>
                                          <p:spTgt spid="13"/>
                                        </p:tgtEl>
                                        <p:attrNameLst>
                                          <p:attrName>ppt_w</p:attrName>
                                        </p:attrNameLst>
                                      </p:cBhvr>
                                      <p:tavLst>
                                        <p:tav tm="0">
                                          <p:val>
                                            <p:fltVal val="0"/>
                                          </p:val>
                                        </p:tav>
                                        <p:tav tm="100000">
                                          <p:val>
                                            <p:strVal val="#ppt_w"/>
                                          </p:val>
                                        </p:tav>
                                      </p:tavLst>
                                    </p:anim>
                                    <p:anim calcmode="lin" valueType="num">
                                      <p:cBhvr>
                                        <p:cTn id="54" dur="1000" fill="hold"/>
                                        <p:tgtEl>
                                          <p:spTgt spid="13"/>
                                        </p:tgtEl>
                                        <p:attrNameLst>
                                          <p:attrName>ppt_h</p:attrName>
                                        </p:attrNameLst>
                                      </p:cBhvr>
                                      <p:tavLst>
                                        <p:tav tm="0">
                                          <p:val>
                                            <p:fltVal val="0"/>
                                          </p:val>
                                        </p:tav>
                                        <p:tav tm="100000">
                                          <p:val>
                                            <p:strVal val="#ppt_h"/>
                                          </p:val>
                                        </p:tav>
                                      </p:tavLst>
                                    </p:anim>
                                  </p:childTnLst>
                                </p:cTn>
                              </p:par>
                              <p:par>
                                <p:cTn id="55" presetID="12" presetClass="entr" presetSubtype="8" fill="hold" grpId="0" nodeType="withEffect">
                                  <p:stCondLst>
                                    <p:cond delay="300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1000"/>
                                        <p:tgtEl>
                                          <p:spTgt spid="77"/>
                                        </p:tgtEl>
                                        <p:attrNameLst>
                                          <p:attrName>ppt_x</p:attrName>
                                        </p:attrNameLst>
                                      </p:cBhvr>
                                      <p:tavLst>
                                        <p:tav tm="0">
                                          <p:val>
                                            <p:strVal val="#ppt_x-#ppt_w*1.125000"/>
                                          </p:val>
                                        </p:tav>
                                        <p:tav tm="100000">
                                          <p:val>
                                            <p:strVal val="#ppt_x"/>
                                          </p:val>
                                        </p:tav>
                                      </p:tavLst>
                                    </p:anim>
                                    <p:animEffect transition="in" filter="wipe(right)">
                                      <p:cBhvr>
                                        <p:cTn id="58" dur="1000"/>
                                        <p:tgtEl>
                                          <p:spTgt spid="77"/>
                                        </p:tgtEl>
                                      </p:cBhvr>
                                    </p:animEffect>
                                  </p:childTnLst>
                                </p:cTn>
                              </p:par>
                              <p:par>
                                <p:cTn id="59" presetID="6" presetClass="entr" presetSubtype="32" fill="hold" grpId="0" nodeType="withEffect">
                                  <p:stCondLst>
                                    <p:cond delay="3000"/>
                                  </p:stCondLst>
                                  <p:childTnLst>
                                    <p:set>
                                      <p:cBhvr>
                                        <p:cTn id="60" dur="1" fill="hold">
                                          <p:stCondLst>
                                            <p:cond delay="0"/>
                                          </p:stCondLst>
                                        </p:cTn>
                                        <p:tgtEl>
                                          <p:spTgt spid="48"/>
                                        </p:tgtEl>
                                        <p:attrNameLst>
                                          <p:attrName>style.visibility</p:attrName>
                                        </p:attrNameLst>
                                      </p:cBhvr>
                                      <p:to>
                                        <p:strVal val="visible"/>
                                      </p:to>
                                    </p:set>
                                    <p:animEffect transition="in" filter="circle(out)">
                                      <p:cBhvr>
                                        <p:cTn id="61" dur="2000"/>
                                        <p:tgtEl>
                                          <p:spTgt spid="48"/>
                                        </p:tgtEl>
                                      </p:cBhvr>
                                    </p:animEffect>
                                  </p:childTnLst>
                                </p:cTn>
                              </p:par>
                              <p:par>
                                <p:cTn id="62" presetID="0" presetClass="path" presetSubtype="0" accel="50000" decel="50000" fill="hold" grpId="1" nodeType="withEffect">
                                  <p:stCondLst>
                                    <p:cond delay="3000"/>
                                  </p:stCondLst>
                                  <p:childTnLst>
                                    <p:animMotion origin="layout" path="M 0.05469 -0.15972 L -1.45833E-6 -8.84709E-17 " pathEditMode="relative" rAng="0" ptsTypes="AA">
                                      <p:cBhvr>
                                        <p:cTn id="63" dur="2000" fill="hold"/>
                                        <p:tgtEl>
                                          <p:spTgt spid="48"/>
                                        </p:tgtEl>
                                        <p:attrNameLst>
                                          <p:attrName>ppt_x</p:attrName>
                                          <p:attrName>ppt_y</p:attrName>
                                        </p:attrNameLst>
                                      </p:cBhvr>
                                      <p:rCtr x="-2760" y="8171"/>
                                    </p:animMotion>
                                  </p:childTnLst>
                                </p:cTn>
                              </p:par>
                              <p:par>
                                <p:cTn id="64" presetID="23" presetClass="entr" presetSubtype="16" fill="hold" nodeType="withEffect">
                                  <p:stCondLst>
                                    <p:cond delay="4000"/>
                                  </p:stCondLst>
                                  <p:childTnLst>
                                    <p:set>
                                      <p:cBhvr>
                                        <p:cTn id="65" dur="1" fill="hold">
                                          <p:stCondLst>
                                            <p:cond delay="0"/>
                                          </p:stCondLst>
                                        </p:cTn>
                                        <p:tgtEl>
                                          <p:spTgt spid="14"/>
                                        </p:tgtEl>
                                        <p:attrNameLst>
                                          <p:attrName>style.visibility</p:attrName>
                                        </p:attrNameLst>
                                      </p:cBhvr>
                                      <p:to>
                                        <p:strVal val="visible"/>
                                      </p:to>
                                    </p:set>
                                    <p:anim calcmode="lin" valueType="num">
                                      <p:cBhvr>
                                        <p:cTn id="66" dur="1000" fill="hold"/>
                                        <p:tgtEl>
                                          <p:spTgt spid="14"/>
                                        </p:tgtEl>
                                        <p:attrNameLst>
                                          <p:attrName>ppt_w</p:attrName>
                                        </p:attrNameLst>
                                      </p:cBhvr>
                                      <p:tavLst>
                                        <p:tav tm="0">
                                          <p:val>
                                            <p:fltVal val="0"/>
                                          </p:val>
                                        </p:tav>
                                        <p:tav tm="100000">
                                          <p:val>
                                            <p:strVal val="#ppt_w"/>
                                          </p:val>
                                        </p:tav>
                                      </p:tavLst>
                                    </p:anim>
                                    <p:anim calcmode="lin" valueType="num">
                                      <p:cBhvr>
                                        <p:cTn id="67" dur="1000" fill="hold"/>
                                        <p:tgtEl>
                                          <p:spTgt spid="14"/>
                                        </p:tgtEl>
                                        <p:attrNameLst>
                                          <p:attrName>ppt_h</p:attrName>
                                        </p:attrNameLst>
                                      </p:cBhvr>
                                      <p:tavLst>
                                        <p:tav tm="0">
                                          <p:val>
                                            <p:fltVal val="0"/>
                                          </p:val>
                                        </p:tav>
                                        <p:tav tm="100000">
                                          <p:val>
                                            <p:strVal val="#ppt_h"/>
                                          </p:val>
                                        </p:tav>
                                      </p:tavLst>
                                    </p:anim>
                                  </p:childTnLst>
                                </p:cTn>
                              </p:par>
                              <p:par>
                                <p:cTn id="68" presetID="12" presetClass="entr" presetSubtype="2" fill="hold" grpId="0" nodeType="withEffect">
                                  <p:stCondLst>
                                    <p:cond delay="4000"/>
                                  </p:stCondLst>
                                  <p:childTnLst>
                                    <p:set>
                                      <p:cBhvr>
                                        <p:cTn id="69" dur="1" fill="hold">
                                          <p:stCondLst>
                                            <p:cond delay="0"/>
                                          </p:stCondLst>
                                        </p:cTn>
                                        <p:tgtEl>
                                          <p:spTgt spid="81"/>
                                        </p:tgtEl>
                                        <p:attrNameLst>
                                          <p:attrName>style.visibility</p:attrName>
                                        </p:attrNameLst>
                                      </p:cBhvr>
                                      <p:to>
                                        <p:strVal val="visible"/>
                                      </p:to>
                                    </p:set>
                                    <p:anim calcmode="lin" valueType="num">
                                      <p:cBhvr additive="base">
                                        <p:cTn id="70" dur="1000"/>
                                        <p:tgtEl>
                                          <p:spTgt spid="81"/>
                                        </p:tgtEl>
                                        <p:attrNameLst>
                                          <p:attrName>ppt_x</p:attrName>
                                        </p:attrNameLst>
                                      </p:cBhvr>
                                      <p:tavLst>
                                        <p:tav tm="0">
                                          <p:val>
                                            <p:strVal val="#ppt_x+#ppt_w*1.125000"/>
                                          </p:val>
                                        </p:tav>
                                        <p:tav tm="100000">
                                          <p:val>
                                            <p:strVal val="#ppt_x"/>
                                          </p:val>
                                        </p:tav>
                                      </p:tavLst>
                                    </p:anim>
                                    <p:animEffect transition="in" filter="wipe(left)">
                                      <p:cBhvr>
                                        <p:cTn id="71" dur="1000"/>
                                        <p:tgtEl>
                                          <p:spTgt spid="81"/>
                                        </p:tgtEl>
                                      </p:cBhvr>
                                    </p:animEffect>
                                  </p:childTnLst>
                                </p:cTn>
                              </p:par>
                              <p:par>
                                <p:cTn id="72" presetID="6" presetClass="entr" presetSubtype="32" fill="hold" grpId="0" nodeType="withEffect">
                                  <p:stCondLst>
                                    <p:cond delay="4000"/>
                                  </p:stCondLst>
                                  <p:childTnLst>
                                    <p:set>
                                      <p:cBhvr>
                                        <p:cTn id="73" dur="1" fill="hold">
                                          <p:stCondLst>
                                            <p:cond delay="0"/>
                                          </p:stCondLst>
                                        </p:cTn>
                                        <p:tgtEl>
                                          <p:spTgt spid="47"/>
                                        </p:tgtEl>
                                        <p:attrNameLst>
                                          <p:attrName>style.visibility</p:attrName>
                                        </p:attrNameLst>
                                      </p:cBhvr>
                                      <p:to>
                                        <p:strVal val="visible"/>
                                      </p:to>
                                    </p:set>
                                    <p:animEffect transition="in" filter="circle(out)">
                                      <p:cBhvr>
                                        <p:cTn id="74" dur="2000"/>
                                        <p:tgtEl>
                                          <p:spTgt spid="47"/>
                                        </p:tgtEl>
                                      </p:cBhvr>
                                    </p:animEffect>
                                  </p:childTnLst>
                                </p:cTn>
                              </p:par>
                              <p:par>
                                <p:cTn id="75" presetID="0" presetClass="path" presetSubtype="0" accel="50000" decel="50000" fill="hold" grpId="1" nodeType="withEffect">
                                  <p:stCondLst>
                                    <p:cond delay="4000"/>
                                  </p:stCondLst>
                                  <p:childTnLst>
                                    <p:animMotion origin="layout" path="M 0.10638 -0.00093 L -0.00026 -0.00093 " pathEditMode="relative" rAng="0" ptsTypes="AA">
                                      <p:cBhvr>
                                        <p:cTn id="76" dur="2000" fill="hold"/>
                                        <p:tgtEl>
                                          <p:spTgt spid="47"/>
                                        </p:tgtEl>
                                        <p:attrNameLst>
                                          <p:attrName>ppt_x</p:attrName>
                                          <p:attrName>ppt_y</p:attrName>
                                        </p:attrNameLst>
                                      </p:cBhvr>
                                      <p:rCtr x="-5339" y="0"/>
                                    </p:animMotion>
                                  </p:childTnLst>
                                </p:cTn>
                              </p:par>
                              <p:par>
                                <p:cTn id="77" presetID="23" presetClass="entr" presetSubtype="16" fill="hold" nodeType="withEffect">
                                  <p:stCondLst>
                                    <p:cond delay="500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childTnLst>
                                </p:cTn>
                              </p:par>
                              <p:par>
                                <p:cTn id="81" presetID="12" presetClass="entr" presetSubtype="2" fill="hold" grpId="0" nodeType="withEffect">
                                  <p:stCondLst>
                                    <p:cond delay="500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1000"/>
                                        <p:tgtEl>
                                          <p:spTgt spid="78"/>
                                        </p:tgtEl>
                                        <p:attrNameLst>
                                          <p:attrName>ppt_x</p:attrName>
                                        </p:attrNameLst>
                                      </p:cBhvr>
                                      <p:tavLst>
                                        <p:tav tm="0">
                                          <p:val>
                                            <p:strVal val="#ppt_x+#ppt_w*1.125000"/>
                                          </p:val>
                                        </p:tav>
                                        <p:tav tm="100000">
                                          <p:val>
                                            <p:strVal val="#ppt_x"/>
                                          </p:val>
                                        </p:tav>
                                      </p:tavLst>
                                    </p:anim>
                                    <p:animEffect transition="in" filter="wipe(left)">
                                      <p:cBhvr>
                                        <p:cTn id="84" dur="1000"/>
                                        <p:tgtEl>
                                          <p:spTgt spid="78"/>
                                        </p:tgtEl>
                                      </p:cBhvr>
                                    </p:animEffect>
                                  </p:childTnLst>
                                </p:cTn>
                              </p:par>
                              <p:par>
                                <p:cTn id="85" presetID="6" presetClass="entr" presetSubtype="32" fill="hold" grpId="0" nodeType="withEffect">
                                  <p:stCondLst>
                                    <p:cond delay="5000"/>
                                  </p:stCondLst>
                                  <p:childTnLst>
                                    <p:set>
                                      <p:cBhvr>
                                        <p:cTn id="86" dur="1" fill="hold">
                                          <p:stCondLst>
                                            <p:cond delay="0"/>
                                          </p:stCondLst>
                                        </p:cTn>
                                        <p:tgtEl>
                                          <p:spTgt spid="44"/>
                                        </p:tgtEl>
                                        <p:attrNameLst>
                                          <p:attrName>style.visibility</p:attrName>
                                        </p:attrNameLst>
                                      </p:cBhvr>
                                      <p:to>
                                        <p:strVal val="visible"/>
                                      </p:to>
                                    </p:set>
                                    <p:animEffect transition="in" filter="circle(out)">
                                      <p:cBhvr>
                                        <p:cTn id="87" dur="2000"/>
                                        <p:tgtEl>
                                          <p:spTgt spid="44"/>
                                        </p:tgtEl>
                                      </p:cBhvr>
                                    </p:animEffect>
                                  </p:childTnLst>
                                </p:cTn>
                              </p:par>
                              <p:par>
                                <p:cTn id="88" presetID="0" presetClass="path" presetSubtype="0" accel="50000" decel="50000" fill="hold" grpId="1" nodeType="withEffect">
                                  <p:stCondLst>
                                    <p:cond delay="5000"/>
                                  </p:stCondLst>
                                  <p:childTnLst>
                                    <p:animMotion origin="layout" path="M 0.05469 0.15764 L -2.29167E-6 -1.11111E-6 " pathEditMode="relative" rAng="0" ptsTypes="AA">
                                      <p:cBhvr>
                                        <p:cTn id="89" dur="2000" fill="hold"/>
                                        <p:tgtEl>
                                          <p:spTgt spid="44"/>
                                        </p:tgtEl>
                                        <p:attrNameLst>
                                          <p:attrName>ppt_x</p:attrName>
                                          <p:attrName>ppt_y</p:attrName>
                                        </p:attrNameLst>
                                      </p:cBhvr>
                                      <p:rCtr x="-2747" y="-8056"/>
                                    </p:animMotion>
                                  </p:childTnLst>
                                </p:cTn>
                              </p:par>
                              <p:par>
                                <p:cTn id="90" presetID="23" presetClass="entr" presetSubtype="16" fill="hold" nodeType="withEffect">
                                  <p:stCondLst>
                                    <p:cond delay="6000"/>
                                  </p:stCondLst>
                                  <p:childTnLst>
                                    <p:set>
                                      <p:cBhvr>
                                        <p:cTn id="91" dur="1" fill="hold">
                                          <p:stCondLst>
                                            <p:cond delay="0"/>
                                          </p:stCondLst>
                                        </p:cTn>
                                        <p:tgtEl>
                                          <p:spTgt spid="16"/>
                                        </p:tgtEl>
                                        <p:attrNameLst>
                                          <p:attrName>style.visibility</p:attrName>
                                        </p:attrNameLst>
                                      </p:cBhvr>
                                      <p:to>
                                        <p:strVal val="visible"/>
                                      </p:to>
                                    </p:set>
                                    <p:anim calcmode="lin" valueType="num">
                                      <p:cBhvr>
                                        <p:cTn id="92" dur="1000" fill="hold"/>
                                        <p:tgtEl>
                                          <p:spTgt spid="16"/>
                                        </p:tgtEl>
                                        <p:attrNameLst>
                                          <p:attrName>ppt_w</p:attrName>
                                        </p:attrNameLst>
                                      </p:cBhvr>
                                      <p:tavLst>
                                        <p:tav tm="0">
                                          <p:val>
                                            <p:fltVal val="0"/>
                                          </p:val>
                                        </p:tav>
                                        <p:tav tm="100000">
                                          <p:val>
                                            <p:strVal val="#ppt_w"/>
                                          </p:val>
                                        </p:tav>
                                      </p:tavLst>
                                    </p:anim>
                                    <p:anim calcmode="lin" valueType="num">
                                      <p:cBhvr>
                                        <p:cTn id="93" dur="1000" fill="hold"/>
                                        <p:tgtEl>
                                          <p:spTgt spid="16"/>
                                        </p:tgtEl>
                                        <p:attrNameLst>
                                          <p:attrName>ppt_h</p:attrName>
                                        </p:attrNameLst>
                                      </p:cBhvr>
                                      <p:tavLst>
                                        <p:tav tm="0">
                                          <p:val>
                                            <p:fltVal val="0"/>
                                          </p:val>
                                        </p:tav>
                                        <p:tav tm="100000">
                                          <p:val>
                                            <p:strVal val="#ppt_h"/>
                                          </p:val>
                                        </p:tav>
                                      </p:tavLst>
                                    </p:anim>
                                  </p:childTnLst>
                                </p:cTn>
                              </p:par>
                              <p:par>
                                <p:cTn id="94" presetID="12" presetClass="entr" presetSubtype="2" fill="hold" grpId="0" nodeType="withEffect">
                                  <p:stCondLst>
                                    <p:cond delay="6000"/>
                                  </p:stCondLst>
                                  <p:childTnLst>
                                    <p:set>
                                      <p:cBhvr>
                                        <p:cTn id="95" dur="1" fill="hold">
                                          <p:stCondLst>
                                            <p:cond delay="0"/>
                                          </p:stCondLst>
                                        </p:cTn>
                                        <p:tgtEl>
                                          <p:spTgt spid="80"/>
                                        </p:tgtEl>
                                        <p:attrNameLst>
                                          <p:attrName>style.visibility</p:attrName>
                                        </p:attrNameLst>
                                      </p:cBhvr>
                                      <p:to>
                                        <p:strVal val="visible"/>
                                      </p:to>
                                    </p:set>
                                    <p:anim calcmode="lin" valueType="num">
                                      <p:cBhvr additive="base">
                                        <p:cTn id="96" dur="1000"/>
                                        <p:tgtEl>
                                          <p:spTgt spid="80"/>
                                        </p:tgtEl>
                                        <p:attrNameLst>
                                          <p:attrName>ppt_x</p:attrName>
                                        </p:attrNameLst>
                                      </p:cBhvr>
                                      <p:tavLst>
                                        <p:tav tm="0">
                                          <p:val>
                                            <p:strVal val="#ppt_x+#ppt_w*1.125000"/>
                                          </p:val>
                                        </p:tav>
                                        <p:tav tm="100000">
                                          <p:val>
                                            <p:strVal val="#ppt_x"/>
                                          </p:val>
                                        </p:tav>
                                      </p:tavLst>
                                    </p:anim>
                                    <p:animEffect transition="in" filter="wipe(left)">
                                      <p:cBhvr>
                                        <p:cTn id="97"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76" grpId="0" animBg="1"/>
      <p:bldP spid="75" grpId="0" animBg="1"/>
      <p:bldP spid="44" grpId="0" animBg="1"/>
      <p:bldP spid="44" grpId="1" animBg="1"/>
      <p:bldP spid="48" grpId="0" animBg="1"/>
      <p:bldP spid="48" grpId="1" animBg="1"/>
      <p:bldP spid="47" grpId="0" animBg="1"/>
      <p:bldP spid="47" grpId="1" animBg="1"/>
      <p:bldP spid="45" grpId="0" animBg="1"/>
      <p:bldP spid="45" grpId="1" animBg="1"/>
      <p:bldP spid="49" grpId="0" animBg="1"/>
      <p:bldP spid="49" grpId="1" animBg="1"/>
      <p:bldP spid="46" grpId="0" animBg="1"/>
      <p:bldP spid="46" grpId="1" animBg="1"/>
      <p:bldP spid="77" grpId="0" animBg="1"/>
      <p:bldP spid="78" grpId="0" animBg="1"/>
      <p:bldP spid="80" grpId="0" animBg="1"/>
      <p:bldP spid="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Top Corners Rounded 7">
            <a:extLst>
              <a:ext uri="{FF2B5EF4-FFF2-40B4-BE49-F238E27FC236}">
                <a16:creationId xmlns:a16="http://schemas.microsoft.com/office/drawing/2014/main" id="{4E344F8D-F9C5-B145-B002-60A41A2F3E57}"/>
              </a:ext>
            </a:extLst>
          </p:cNvPr>
          <p:cNvSpPr/>
          <p:nvPr/>
        </p:nvSpPr>
        <p:spPr>
          <a:xfrm rot="16200000">
            <a:off x="1398234" y="481961"/>
            <a:ext cx="3677744" cy="5912290"/>
          </a:xfrm>
          <a:prstGeom prst="round2SameRect">
            <a:avLst>
              <a:gd name="adj1" fmla="val 0"/>
              <a:gd name="adj2" fmla="val 49062"/>
            </a:avLst>
          </a:prstGeom>
          <a:gradFill>
            <a:gsLst>
              <a:gs pos="51000">
                <a:srgbClr val="74BFAB"/>
              </a:gs>
              <a:gs pos="0">
                <a:srgbClr val="369ABA"/>
              </a:gs>
            </a:gsLst>
            <a:lin ang="13200000" scaled="0"/>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47E5AD9A-D3F2-41A8-8B32-613848779146}"/>
              </a:ext>
            </a:extLst>
          </p:cNvPr>
          <p:cNvSpPr/>
          <p:nvPr/>
        </p:nvSpPr>
        <p:spPr>
          <a:xfrm rot="5400000">
            <a:off x="-287455" y="-548456"/>
            <a:ext cx="7395444" cy="7954911"/>
          </a:xfrm>
          <a:prstGeom prst="arc">
            <a:avLst>
              <a:gd name="adj1" fmla="val 12195066"/>
              <a:gd name="adj2" fmla="val 20213129"/>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Oval 73">
            <a:extLst>
              <a:ext uri="{FF2B5EF4-FFF2-40B4-BE49-F238E27FC236}">
                <a16:creationId xmlns:a16="http://schemas.microsoft.com/office/drawing/2014/main" id="{39054D50-CF65-47FE-828D-0E0C868ED5C1}"/>
              </a:ext>
            </a:extLst>
          </p:cNvPr>
          <p:cNvSpPr/>
          <p:nvPr/>
        </p:nvSpPr>
        <p:spPr>
          <a:xfrm flipH="1">
            <a:off x="6091454" y="707473"/>
            <a:ext cx="537680" cy="537679"/>
          </a:xfrm>
          <a:prstGeom prst="ellipse">
            <a:avLst/>
          </a:prstGeom>
          <a:solidFill>
            <a:srgbClr val="369ABA"/>
          </a:solidFill>
          <a:ln>
            <a:noFill/>
          </a:ln>
          <a:effectLst>
            <a:outerShdw blurRad="177800" dist="38100" dir="2700000" sx="108000" sy="108000" algn="tl" rotWithShape="0">
              <a:srgbClr val="369ABA">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entury Gothic" panose="020B0502020202020204" pitchFamily="34" charset="0"/>
              </a:rPr>
              <a:t>1</a:t>
            </a:r>
          </a:p>
        </p:txBody>
      </p:sp>
      <p:grpSp>
        <p:nvGrpSpPr>
          <p:cNvPr id="3" name="Group 2">
            <a:extLst>
              <a:ext uri="{FF2B5EF4-FFF2-40B4-BE49-F238E27FC236}">
                <a16:creationId xmlns:a16="http://schemas.microsoft.com/office/drawing/2014/main" id="{D75C70AA-A01D-FE42-A92C-09A32A356209}"/>
              </a:ext>
            </a:extLst>
          </p:cNvPr>
          <p:cNvGrpSpPr/>
          <p:nvPr/>
        </p:nvGrpSpPr>
        <p:grpSpPr>
          <a:xfrm>
            <a:off x="7191773" y="371804"/>
            <a:ext cx="3380276" cy="974839"/>
            <a:chOff x="7191773" y="371804"/>
            <a:chExt cx="3380276" cy="974839"/>
          </a:xfrm>
        </p:grpSpPr>
        <p:sp>
          <p:nvSpPr>
            <p:cNvPr id="189" name="Lorem ipsum dolor sit elit, consect loreretur adipiscing nisi aute. Lorem ipsum">
              <a:extLst>
                <a:ext uri="{FF2B5EF4-FFF2-40B4-BE49-F238E27FC236}">
                  <a16:creationId xmlns:a16="http://schemas.microsoft.com/office/drawing/2014/main" id="{623D0008-58D7-4149-885A-A981C8CCB2FB}"/>
                </a:ext>
              </a:extLst>
            </p:cNvPr>
            <p:cNvSpPr txBox="1"/>
            <p:nvPr/>
          </p:nvSpPr>
          <p:spPr>
            <a:xfrm>
              <a:off x="7191773" y="760008"/>
              <a:ext cx="3380276"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Our responsibility to maintain the highest levels of operational excellence, professional integrity and best-in-class quality strengthens our position as a global market. </a:t>
              </a:r>
            </a:p>
          </p:txBody>
        </p:sp>
        <p:sp>
          <p:nvSpPr>
            <p:cNvPr id="190" name="insert your awesome title here.">
              <a:extLst>
                <a:ext uri="{FF2B5EF4-FFF2-40B4-BE49-F238E27FC236}">
                  <a16:creationId xmlns:a16="http://schemas.microsoft.com/office/drawing/2014/main" id="{55643C27-74B2-B243-8090-17C3C6477131}"/>
                </a:ext>
              </a:extLst>
            </p:cNvPr>
            <p:cNvSpPr txBox="1"/>
            <p:nvPr/>
          </p:nvSpPr>
          <p:spPr>
            <a:xfrm>
              <a:off x="7191773" y="371804"/>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369ABA"/>
                  </a:solidFill>
                  <a:latin typeface="Century Gothic" panose="020B0502020202020204" pitchFamily="34" charset="0"/>
                </a:rPr>
                <a:t>Professional Excellence</a:t>
              </a:r>
              <a:endParaRPr sz="1400" b="1" spc="0" dirty="0">
                <a:solidFill>
                  <a:srgbClr val="369ABA"/>
                </a:solidFill>
                <a:latin typeface="Century Gothic" panose="020B0502020202020204" pitchFamily="34" charset="0"/>
              </a:endParaRPr>
            </a:p>
          </p:txBody>
        </p:sp>
      </p:grpSp>
      <p:sp>
        <p:nvSpPr>
          <p:cNvPr id="191" name="Oval 190">
            <a:extLst>
              <a:ext uri="{FF2B5EF4-FFF2-40B4-BE49-F238E27FC236}">
                <a16:creationId xmlns:a16="http://schemas.microsoft.com/office/drawing/2014/main" id="{82D2E46B-9550-0149-815F-AF2E559C5228}"/>
              </a:ext>
            </a:extLst>
          </p:cNvPr>
          <p:cNvSpPr/>
          <p:nvPr/>
        </p:nvSpPr>
        <p:spPr>
          <a:xfrm flipH="1">
            <a:off x="7005852" y="2308787"/>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2</a:t>
            </a:r>
          </a:p>
        </p:txBody>
      </p:sp>
      <p:grpSp>
        <p:nvGrpSpPr>
          <p:cNvPr id="4" name="Group 3">
            <a:extLst>
              <a:ext uri="{FF2B5EF4-FFF2-40B4-BE49-F238E27FC236}">
                <a16:creationId xmlns:a16="http://schemas.microsoft.com/office/drawing/2014/main" id="{61570386-3B21-CF4B-A1B2-F2B723BB5B12}"/>
              </a:ext>
            </a:extLst>
          </p:cNvPr>
          <p:cNvGrpSpPr/>
          <p:nvPr/>
        </p:nvGrpSpPr>
        <p:grpSpPr>
          <a:xfrm>
            <a:off x="8106171" y="2097810"/>
            <a:ext cx="3197736" cy="974839"/>
            <a:chOff x="8106171" y="2097810"/>
            <a:chExt cx="3197736" cy="974839"/>
          </a:xfrm>
        </p:grpSpPr>
        <p:sp>
          <p:nvSpPr>
            <p:cNvPr id="194" name="Lorem ipsum dolor sit elit, consect loreretur adipiscing nisi aute. Lorem ipsum">
              <a:extLst>
                <a:ext uri="{FF2B5EF4-FFF2-40B4-BE49-F238E27FC236}">
                  <a16:creationId xmlns:a16="http://schemas.microsoft.com/office/drawing/2014/main" id="{7FC9FCEA-A7E9-6948-BD75-0D768034663D}"/>
                </a:ext>
              </a:extLst>
            </p:cNvPr>
            <p:cNvSpPr txBox="1"/>
            <p:nvPr/>
          </p:nvSpPr>
          <p:spPr>
            <a:xfrm>
              <a:off x="8106171" y="2486014"/>
              <a:ext cx="2594215"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empower our employees to succeed in a safe, diverse and inclusive workplace that treats everyone fairly and with respect.</a:t>
              </a:r>
            </a:p>
          </p:txBody>
        </p:sp>
        <p:sp>
          <p:nvSpPr>
            <p:cNvPr id="195" name="insert your awesome title here.">
              <a:extLst>
                <a:ext uri="{FF2B5EF4-FFF2-40B4-BE49-F238E27FC236}">
                  <a16:creationId xmlns:a16="http://schemas.microsoft.com/office/drawing/2014/main" id="{714707FA-173D-1649-9090-04CB5BE8D631}"/>
                </a:ext>
              </a:extLst>
            </p:cNvPr>
            <p:cNvSpPr txBox="1"/>
            <p:nvPr/>
          </p:nvSpPr>
          <p:spPr>
            <a:xfrm>
              <a:off x="8106171" y="209781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People</a:t>
              </a:r>
              <a:endParaRPr sz="1400" b="1" spc="0" dirty="0">
                <a:solidFill>
                  <a:srgbClr val="74BFAB"/>
                </a:solidFill>
                <a:latin typeface="Century Gothic" panose="020B0502020202020204" pitchFamily="34" charset="0"/>
              </a:endParaRPr>
            </a:p>
          </p:txBody>
        </p:sp>
      </p:grpSp>
      <p:sp>
        <p:nvSpPr>
          <p:cNvPr id="196" name="Oval 195">
            <a:extLst>
              <a:ext uri="{FF2B5EF4-FFF2-40B4-BE49-F238E27FC236}">
                <a16:creationId xmlns:a16="http://schemas.microsoft.com/office/drawing/2014/main" id="{D64A9260-05E6-D04C-93DA-80329924859B}"/>
              </a:ext>
            </a:extLst>
          </p:cNvPr>
          <p:cNvSpPr/>
          <p:nvPr/>
        </p:nvSpPr>
        <p:spPr>
          <a:xfrm flipH="1">
            <a:off x="7005852" y="4025204"/>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3</a:t>
            </a:r>
          </a:p>
        </p:txBody>
      </p:sp>
      <p:grpSp>
        <p:nvGrpSpPr>
          <p:cNvPr id="5" name="Group 4">
            <a:extLst>
              <a:ext uri="{FF2B5EF4-FFF2-40B4-BE49-F238E27FC236}">
                <a16:creationId xmlns:a16="http://schemas.microsoft.com/office/drawing/2014/main" id="{E36A46CA-770B-FF47-80BD-DEFC2C320483}"/>
              </a:ext>
            </a:extLst>
          </p:cNvPr>
          <p:cNvGrpSpPr/>
          <p:nvPr/>
        </p:nvGrpSpPr>
        <p:grpSpPr>
          <a:xfrm>
            <a:off x="8106171" y="3841938"/>
            <a:ext cx="3197736" cy="974839"/>
            <a:chOff x="8106171" y="3841938"/>
            <a:chExt cx="3197736" cy="974839"/>
          </a:xfrm>
        </p:grpSpPr>
        <p:sp>
          <p:nvSpPr>
            <p:cNvPr id="197" name="Lorem ipsum dolor sit elit, consect loreretur adipiscing nisi aute. Lorem ipsum">
              <a:extLst>
                <a:ext uri="{FF2B5EF4-FFF2-40B4-BE49-F238E27FC236}">
                  <a16:creationId xmlns:a16="http://schemas.microsoft.com/office/drawing/2014/main" id="{F75FEA3A-CCD6-FE4B-AC7A-E3B5533F500B}"/>
                </a:ext>
              </a:extLst>
            </p:cNvPr>
            <p:cNvSpPr txBox="1"/>
            <p:nvPr/>
          </p:nvSpPr>
          <p:spPr>
            <a:xfrm>
              <a:off x="8106172" y="4230142"/>
              <a:ext cx="228333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follow a carbon neutrality strategy, seek to use resources efficiently and work to deliver sustainable value. </a:t>
              </a:r>
            </a:p>
          </p:txBody>
        </p:sp>
        <p:sp>
          <p:nvSpPr>
            <p:cNvPr id="198" name="insert your awesome title here.">
              <a:extLst>
                <a:ext uri="{FF2B5EF4-FFF2-40B4-BE49-F238E27FC236}">
                  <a16:creationId xmlns:a16="http://schemas.microsoft.com/office/drawing/2014/main" id="{5DEDD87E-1EA0-1B4F-8C43-26566EE9944F}"/>
                </a:ext>
              </a:extLst>
            </p:cNvPr>
            <p:cNvSpPr txBox="1"/>
            <p:nvPr/>
          </p:nvSpPr>
          <p:spPr>
            <a:xfrm>
              <a:off x="8106171" y="3841938"/>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Environment</a:t>
              </a:r>
              <a:endParaRPr sz="1400" b="1" spc="0" dirty="0">
                <a:solidFill>
                  <a:srgbClr val="74BFAB"/>
                </a:solidFill>
                <a:latin typeface="Century Gothic" panose="020B0502020202020204" pitchFamily="34" charset="0"/>
              </a:endParaRPr>
            </a:p>
          </p:txBody>
        </p:sp>
      </p:grpSp>
      <p:sp>
        <p:nvSpPr>
          <p:cNvPr id="199" name="Oval 198">
            <a:extLst>
              <a:ext uri="{FF2B5EF4-FFF2-40B4-BE49-F238E27FC236}">
                <a16:creationId xmlns:a16="http://schemas.microsoft.com/office/drawing/2014/main" id="{69B053D7-F18E-B14E-81D2-2D55BF6C1BD2}"/>
              </a:ext>
            </a:extLst>
          </p:cNvPr>
          <p:cNvSpPr/>
          <p:nvPr/>
        </p:nvSpPr>
        <p:spPr>
          <a:xfrm flipH="1">
            <a:off x="6091454" y="5612848"/>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4</a:t>
            </a:r>
          </a:p>
        </p:txBody>
      </p:sp>
      <p:grpSp>
        <p:nvGrpSpPr>
          <p:cNvPr id="6" name="Group 5">
            <a:extLst>
              <a:ext uri="{FF2B5EF4-FFF2-40B4-BE49-F238E27FC236}">
                <a16:creationId xmlns:a16="http://schemas.microsoft.com/office/drawing/2014/main" id="{0794051B-96BE-1B47-A82B-DA36E1B82722}"/>
              </a:ext>
            </a:extLst>
          </p:cNvPr>
          <p:cNvGrpSpPr/>
          <p:nvPr/>
        </p:nvGrpSpPr>
        <p:grpSpPr>
          <a:xfrm>
            <a:off x="7191773" y="5401870"/>
            <a:ext cx="3197736" cy="974839"/>
            <a:chOff x="7191773" y="5401870"/>
            <a:chExt cx="3197736" cy="974839"/>
          </a:xfrm>
        </p:grpSpPr>
        <p:sp>
          <p:nvSpPr>
            <p:cNvPr id="200" name="Lorem ipsum dolor sit elit, consect loreretur adipiscing nisi aute. Lorem ipsum">
              <a:extLst>
                <a:ext uri="{FF2B5EF4-FFF2-40B4-BE49-F238E27FC236}">
                  <a16:creationId xmlns:a16="http://schemas.microsoft.com/office/drawing/2014/main" id="{A84F37B9-C4A4-894E-8D58-C41EC70B9D54}"/>
                </a:ext>
              </a:extLst>
            </p:cNvPr>
            <p:cNvSpPr txBox="1"/>
            <p:nvPr/>
          </p:nvSpPr>
          <p:spPr>
            <a:xfrm>
              <a:off x="7191774" y="5790074"/>
              <a:ext cx="248191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welcome local talent and engender a company culture of giving back through projects that are aligned with the SDG.</a:t>
              </a:r>
            </a:p>
          </p:txBody>
        </p:sp>
        <p:sp>
          <p:nvSpPr>
            <p:cNvPr id="201" name="insert your awesome title here.">
              <a:extLst>
                <a:ext uri="{FF2B5EF4-FFF2-40B4-BE49-F238E27FC236}">
                  <a16:creationId xmlns:a16="http://schemas.microsoft.com/office/drawing/2014/main" id="{69AE672B-4F1A-4B40-A3DC-88CD7BC1FF41}"/>
                </a:ext>
              </a:extLst>
            </p:cNvPr>
            <p:cNvSpPr txBox="1"/>
            <p:nvPr/>
          </p:nvSpPr>
          <p:spPr>
            <a:xfrm>
              <a:off x="7191773" y="540187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Community</a:t>
              </a:r>
              <a:endParaRPr sz="1400" b="1" spc="0" dirty="0">
                <a:solidFill>
                  <a:srgbClr val="74BFAB"/>
                </a:solidFill>
                <a:latin typeface="Century Gothic" panose="020B0502020202020204" pitchFamily="34" charset="0"/>
              </a:endParaRPr>
            </a:p>
          </p:txBody>
        </p:sp>
      </p:grpSp>
      <p:sp>
        <p:nvSpPr>
          <p:cNvPr id="8" name="Rectangle: Top Corners Rounded 7">
            <a:extLst>
              <a:ext uri="{FF2B5EF4-FFF2-40B4-BE49-F238E27FC236}">
                <a16:creationId xmlns:a16="http://schemas.microsoft.com/office/drawing/2014/main" id="{2CACF3DF-4341-4193-AE72-D8A20192DE04}"/>
              </a:ext>
            </a:extLst>
          </p:cNvPr>
          <p:cNvSpPr/>
          <p:nvPr/>
        </p:nvSpPr>
        <p:spPr>
          <a:xfrm rot="16200000">
            <a:off x="1288997" y="401540"/>
            <a:ext cx="3518010" cy="6096001"/>
          </a:xfrm>
          <a:prstGeom prst="round2SameRect">
            <a:avLst>
              <a:gd name="adj1" fmla="val 0"/>
              <a:gd name="adj2" fmla="val 50000"/>
            </a:avLst>
          </a:prstGeom>
          <a:gradFill>
            <a:gsLst>
              <a:gs pos="100000">
                <a:srgbClr val="B3B3B3"/>
              </a:gs>
              <a:gs pos="9000">
                <a:schemeClr val="bg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40">
            <a:extLst>
              <a:ext uri="{FF2B5EF4-FFF2-40B4-BE49-F238E27FC236}">
                <a16:creationId xmlns:a16="http://schemas.microsoft.com/office/drawing/2014/main" id="{FB34ED19-B547-5747-9CDC-255A45268B17}"/>
              </a:ext>
            </a:extLst>
          </p:cNvPr>
          <p:cNvSpPr>
            <a:spLocks/>
          </p:cNvSpPr>
          <p:nvPr/>
        </p:nvSpPr>
        <p:spPr bwMode="auto">
          <a:xfrm rot="14335816">
            <a:off x="686459" y="3318791"/>
            <a:ext cx="954242" cy="2409333"/>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3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40">
            <a:extLst>
              <a:ext uri="{FF2B5EF4-FFF2-40B4-BE49-F238E27FC236}">
                <a16:creationId xmlns:a16="http://schemas.microsoft.com/office/drawing/2014/main" id="{BB4FE9B3-3474-8D43-AC30-973C6E175A44}"/>
              </a:ext>
            </a:extLst>
          </p:cNvPr>
          <p:cNvSpPr>
            <a:spLocks/>
          </p:cNvSpPr>
          <p:nvPr/>
        </p:nvSpPr>
        <p:spPr bwMode="auto">
          <a:xfrm rot="4267497">
            <a:off x="361236" y="4553626"/>
            <a:ext cx="427820" cy="787221"/>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9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40">
            <a:extLst>
              <a:ext uri="{FF2B5EF4-FFF2-40B4-BE49-F238E27FC236}">
                <a16:creationId xmlns:a16="http://schemas.microsoft.com/office/drawing/2014/main" id="{1C2DCBB5-0907-AA43-A4E7-8A5EC2FFD1A8}"/>
              </a:ext>
            </a:extLst>
          </p:cNvPr>
          <p:cNvSpPr>
            <a:spLocks/>
          </p:cNvSpPr>
          <p:nvPr/>
        </p:nvSpPr>
        <p:spPr bwMode="auto">
          <a:xfrm rot="11212003">
            <a:off x="-78622" y="3109340"/>
            <a:ext cx="815038" cy="2057864"/>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58000"/>
                </a:srgbClr>
              </a:gs>
              <a:gs pos="100000">
                <a:srgbClr val="D5D5D5">
                  <a:alpha val="4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moving straight is what we do">
            <a:extLst>
              <a:ext uri="{FF2B5EF4-FFF2-40B4-BE49-F238E27FC236}">
                <a16:creationId xmlns:a16="http://schemas.microsoft.com/office/drawing/2014/main" id="{D19B965E-CE29-F045-A6D9-716CB11A5F3A}"/>
              </a:ext>
            </a:extLst>
          </p:cNvPr>
          <p:cNvSpPr txBox="1"/>
          <p:nvPr/>
        </p:nvSpPr>
        <p:spPr>
          <a:xfrm>
            <a:off x="940734" y="3221973"/>
            <a:ext cx="3712225"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2400" b="1" cap="none" dirty="0">
                <a:latin typeface="Century Gothic" panose="020B0502020202020204" pitchFamily="34" charset="0"/>
              </a:rPr>
              <a:t>Our Sustainability Pillars</a:t>
            </a:r>
          </a:p>
        </p:txBody>
      </p:sp>
    </p:spTree>
    <p:extLst>
      <p:ext uri="{BB962C8B-B14F-4D97-AF65-F5344CB8AC3E}">
        <p14:creationId xmlns:p14="http://schemas.microsoft.com/office/powerpoint/2010/main" val="73038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04"/>
                                        </p:tgtEl>
                                        <p:attrNameLst>
                                          <p:attrName>style.visibility</p:attrName>
                                        </p:attrNameLst>
                                      </p:cBhvr>
                                      <p:to>
                                        <p:strVal val="visible"/>
                                      </p:to>
                                    </p:set>
                                    <p:anim calcmode="lin" valueType="num">
                                      <p:cBhvr additive="base">
                                        <p:cTn id="7" dur="4000"/>
                                        <p:tgtEl>
                                          <p:spTgt spid="204"/>
                                        </p:tgtEl>
                                        <p:attrNameLst>
                                          <p:attrName>ppt_x</p:attrName>
                                        </p:attrNameLst>
                                      </p:cBhvr>
                                      <p:tavLst>
                                        <p:tav tm="0">
                                          <p:val>
                                            <p:strVal val="#ppt_x-#ppt_w*1.125000"/>
                                          </p:val>
                                        </p:tav>
                                        <p:tav tm="100000">
                                          <p:val>
                                            <p:strVal val="#ppt_x"/>
                                          </p:val>
                                        </p:tav>
                                      </p:tavLst>
                                    </p:anim>
                                    <p:animEffect transition="in" filter="wipe(right)">
                                      <p:cBhvr>
                                        <p:cTn id="8" dur="4000"/>
                                        <p:tgtEl>
                                          <p:spTgt spid="204"/>
                                        </p:tgtEl>
                                      </p:cBhvr>
                                    </p:animEffect>
                                  </p:childTnLst>
                                </p:cTn>
                              </p:par>
                              <p:par>
                                <p:cTn id="9" presetID="10" presetClass="entr" presetSubtype="0" fill="hold" grpId="0" nodeType="withEffect">
                                  <p:stCondLst>
                                    <p:cond delay="1000"/>
                                  </p:stCondLst>
                                  <p:childTnLst>
                                    <p:set>
                                      <p:cBhvr>
                                        <p:cTn id="10" dur="1" fill="hold">
                                          <p:stCondLst>
                                            <p:cond delay="0"/>
                                          </p:stCondLst>
                                        </p:cTn>
                                        <p:tgtEl>
                                          <p:spTgt spid="186"/>
                                        </p:tgtEl>
                                        <p:attrNameLst>
                                          <p:attrName>style.visibility</p:attrName>
                                        </p:attrNameLst>
                                      </p:cBhvr>
                                      <p:to>
                                        <p:strVal val="visible"/>
                                      </p:to>
                                    </p:set>
                                    <p:animEffect transition="in" filter="fade">
                                      <p:cBhvr>
                                        <p:cTn id="11" dur="2000"/>
                                        <p:tgtEl>
                                          <p:spTgt spid="186"/>
                                        </p:tgtEl>
                                      </p:cBhvr>
                                    </p:animEffect>
                                  </p:childTnLst>
                                </p:cTn>
                              </p:par>
                              <p:par>
                                <p:cTn id="12" presetID="23" presetClass="entr" presetSubtype="16" fill="hold" grpId="0" nodeType="withEffect">
                                  <p:stCondLst>
                                    <p:cond delay="500"/>
                                  </p:stCondLst>
                                  <p:childTnLst>
                                    <p:set>
                                      <p:cBhvr>
                                        <p:cTn id="13" dur="1" fill="hold">
                                          <p:stCondLst>
                                            <p:cond delay="0"/>
                                          </p:stCondLst>
                                        </p:cTn>
                                        <p:tgtEl>
                                          <p:spTgt spid="19"/>
                                        </p:tgtEl>
                                        <p:attrNameLst>
                                          <p:attrName>style.visibility</p:attrName>
                                        </p:attrNameLst>
                                      </p:cBhvr>
                                      <p:to>
                                        <p:strVal val="visible"/>
                                      </p:to>
                                    </p:set>
                                    <p:anim calcmode="lin" valueType="num">
                                      <p:cBhvr>
                                        <p:cTn id="14" dur="1000" fill="hold"/>
                                        <p:tgtEl>
                                          <p:spTgt spid="19"/>
                                        </p:tgtEl>
                                        <p:attrNameLst>
                                          <p:attrName>ppt_w</p:attrName>
                                        </p:attrNameLst>
                                      </p:cBhvr>
                                      <p:tavLst>
                                        <p:tav tm="0">
                                          <p:val>
                                            <p:fltVal val="0"/>
                                          </p:val>
                                        </p:tav>
                                        <p:tav tm="100000">
                                          <p:val>
                                            <p:strVal val="#ppt_w"/>
                                          </p:val>
                                        </p:tav>
                                      </p:tavLst>
                                    </p:anim>
                                    <p:anim calcmode="lin" valueType="num">
                                      <p:cBhvr>
                                        <p:cTn id="15" dur="1000" fill="hold"/>
                                        <p:tgtEl>
                                          <p:spTgt spid="19"/>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100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childTnLst>
                                </p:cTn>
                              </p:par>
                              <p:par>
                                <p:cTn id="24" presetID="22" presetClass="entr" presetSubtype="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4000"/>
                                        <p:tgtEl>
                                          <p:spTgt spid="9"/>
                                        </p:tgtEl>
                                      </p:cBhvr>
                                    </p:animEffect>
                                  </p:childTnLst>
                                </p:cTn>
                              </p:par>
                              <p:par>
                                <p:cTn id="27" presetID="23" presetClass="entr" presetSubtype="16"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1000" fill="hold"/>
                                        <p:tgtEl>
                                          <p:spTgt spid="74"/>
                                        </p:tgtEl>
                                        <p:attrNameLst>
                                          <p:attrName>ppt_w</p:attrName>
                                        </p:attrNameLst>
                                      </p:cBhvr>
                                      <p:tavLst>
                                        <p:tav tm="0">
                                          <p:val>
                                            <p:fltVal val="0"/>
                                          </p:val>
                                        </p:tav>
                                        <p:tav tm="100000">
                                          <p:val>
                                            <p:strVal val="#ppt_w"/>
                                          </p:val>
                                        </p:tav>
                                      </p:tavLst>
                                    </p:anim>
                                    <p:anim calcmode="lin" valueType="num">
                                      <p:cBhvr>
                                        <p:cTn id="30" dur="1000" fill="hold"/>
                                        <p:tgtEl>
                                          <p:spTgt spid="74"/>
                                        </p:tgtEl>
                                        <p:attrNameLst>
                                          <p:attrName>ppt_h</p:attrName>
                                        </p:attrNameLst>
                                      </p:cBhvr>
                                      <p:tavLst>
                                        <p:tav tm="0">
                                          <p:val>
                                            <p:fltVal val="0"/>
                                          </p:val>
                                        </p:tav>
                                        <p:tav tm="100000">
                                          <p:val>
                                            <p:strVal val="#ppt_h"/>
                                          </p:val>
                                        </p:tav>
                                      </p:tavLst>
                                    </p:anim>
                                  </p:childTnLst>
                                </p:cTn>
                              </p:par>
                              <p:par>
                                <p:cTn id="31" presetID="12" presetClass="entr" presetSubtype="8"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1000"/>
                                        <p:tgtEl>
                                          <p:spTgt spid="3"/>
                                        </p:tgtEl>
                                        <p:attrNameLst>
                                          <p:attrName>ppt_x</p:attrName>
                                        </p:attrNameLst>
                                      </p:cBhvr>
                                      <p:tavLst>
                                        <p:tav tm="0">
                                          <p:val>
                                            <p:strVal val="#ppt_x-#ppt_w*1.125000"/>
                                          </p:val>
                                        </p:tav>
                                        <p:tav tm="100000">
                                          <p:val>
                                            <p:strVal val="#ppt_x"/>
                                          </p:val>
                                        </p:tav>
                                      </p:tavLst>
                                    </p:anim>
                                    <p:animEffect transition="in" filter="wipe(right)">
                                      <p:cBhvr>
                                        <p:cTn id="34" dur="1000"/>
                                        <p:tgtEl>
                                          <p:spTgt spid="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191"/>
                                        </p:tgtEl>
                                        <p:attrNameLst>
                                          <p:attrName>style.visibility</p:attrName>
                                        </p:attrNameLst>
                                      </p:cBhvr>
                                      <p:to>
                                        <p:strVal val="visible"/>
                                      </p:to>
                                    </p:set>
                                    <p:animEffect transition="in" filter="fade">
                                      <p:cBhvr>
                                        <p:cTn id="37" dur="1000"/>
                                        <p:tgtEl>
                                          <p:spTgt spid="191"/>
                                        </p:tgtEl>
                                      </p:cBhvr>
                                    </p:animEffect>
                                  </p:childTnLst>
                                </p:cTn>
                              </p:par>
                              <p:par>
                                <p:cTn id="38" presetID="0" presetClass="path" presetSubtype="0" fill="hold" grpId="1" nodeType="withEffect">
                                  <p:stCondLst>
                                    <p:cond delay="1000"/>
                                  </p:stCondLst>
                                  <p:childTnLst>
                                    <p:animMotion origin="layout" path="M -0.07656 -0.24166 C -0.06966 -0.22986 -0.06276 -0.21736 -0.0569 -0.20463 C -0.0513 -0.19189 -0.04674 -0.17777 -0.04231 -0.1655 C -0.03789 -0.15324 -0.03437 -0.14444 -0.03033 -0.13101 C -0.0263 -0.11782 -0.022 -0.10069 -0.01835 -0.08588 C -0.01445 -0.07083 -0.01093 -0.05601 -0.00781 -0.04213 C -0.00494 -0.028 -0.0026 -0.01481 -4.58333E-6 -0.00092 " pathEditMode="relative" rAng="0" ptsTypes="AAAAAAA">
                                      <p:cBhvr>
                                        <p:cTn id="39" dur="1000" fill="hold"/>
                                        <p:tgtEl>
                                          <p:spTgt spid="191"/>
                                        </p:tgtEl>
                                        <p:attrNameLst>
                                          <p:attrName>ppt_x</p:attrName>
                                          <p:attrName>ppt_y</p:attrName>
                                        </p:attrNameLst>
                                      </p:cBhvr>
                                      <p:rCtr x="3828" y="12037"/>
                                    </p:animMotion>
                                  </p:childTnLst>
                                </p:cTn>
                              </p:par>
                              <p:par>
                                <p:cTn id="40" presetID="12" presetClass="entr" presetSubtype="8" fill="hold" nodeType="withEffect">
                                  <p:stCondLst>
                                    <p:cond delay="1000"/>
                                  </p:stCondLst>
                                  <p:childTnLst>
                                    <p:set>
                                      <p:cBhvr>
                                        <p:cTn id="41" dur="1" fill="hold">
                                          <p:stCondLst>
                                            <p:cond delay="0"/>
                                          </p:stCondLst>
                                        </p:cTn>
                                        <p:tgtEl>
                                          <p:spTgt spid="4"/>
                                        </p:tgtEl>
                                        <p:attrNameLst>
                                          <p:attrName>style.visibility</p:attrName>
                                        </p:attrNameLst>
                                      </p:cBhvr>
                                      <p:to>
                                        <p:strVal val="visible"/>
                                      </p:to>
                                    </p:set>
                                    <p:anim calcmode="lin" valueType="num">
                                      <p:cBhvr additive="base">
                                        <p:cTn id="42" dur="1000"/>
                                        <p:tgtEl>
                                          <p:spTgt spid="4"/>
                                        </p:tgtEl>
                                        <p:attrNameLst>
                                          <p:attrName>ppt_x</p:attrName>
                                        </p:attrNameLst>
                                      </p:cBhvr>
                                      <p:tavLst>
                                        <p:tav tm="0">
                                          <p:val>
                                            <p:strVal val="#ppt_x-#ppt_w*1.125000"/>
                                          </p:val>
                                        </p:tav>
                                        <p:tav tm="100000">
                                          <p:val>
                                            <p:strVal val="#ppt_x"/>
                                          </p:val>
                                        </p:tav>
                                      </p:tavLst>
                                    </p:anim>
                                    <p:animEffect transition="in" filter="wipe(right)">
                                      <p:cBhvr>
                                        <p:cTn id="43" dur="1000"/>
                                        <p:tgtEl>
                                          <p:spTgt spid="4"/>
                                        </p:tgtEl>
                                      </p:cBhvr>
                                    </p:animEffect>
                                  </p:childTnLst>
                                </p:cTn>
                              </p:par>
                              <p:par>
                                <p:cTn id="44" presetID="10" presetClass="entr" presetSubtype="0" fill="hold" grpId="0" nodeType="withEffect">
                                  <p:stCondLst>
                                    <p:cond delay="2000"/>
                                  </p:stCondLst>
                                  <p:childTnLst>
                                    <p:set>
                                      <p:cBhvr>
                                        <p:cTn id="45" dur="1" fill="hold">
                                          <p:stCondLst>
                                            <p:cond delay="0"/>
                                          </p:stCondLst>
                                        </p:cTn>
                                        <p:tgtEl>
                                          <p:spTgt spid="196"/>
                                        </p:tgtEl>
                                        <p:attrNameLst>
                                          <p:attrName>style.visibility</p:attrName>
                                        </p:attrNameLst>
                                      </p:cBhvr>
                                      <p:to>
                                        <p:strVal val="visible"/>
                                      </p:to>
                                    </p:set>
                                    <p:animEffect transition="in" filter="fade">
                                      <p:cBhvr>
                                        <p:cTn id="46" dur="1000"/>
                                        <p:tgtEl>
                                          <p:spTgt spid="196"/>
                                        </p:tgtEl>
                                      </p:cBhvr>
                                    </p:animEffect>
                                  </p:childTnLst>
                                </p:cTn>
                              </p:par>
                              <p:par>
                                <p:cTn id="47" presetID="0" presetClass="path" presetSubtype="0" fill="hold" grpId="1" nodeType="withEffect">
                                  <p:stCondLst>
                                    <p:cond delay="2000"/>
                                  </p:stCondLst>
                                  <p:childTnLst>
                                    <p:animMotion origin="layout" path="M 3.125E-6 -0.25139 C 0.00182 -0.23635 0.00364 -0.2213 0.00494 -0.20695 C 0.00625 -0.19283 0.00703 -0.18172 0.00742 -0.16551 C 0.00781 -0.14954 0.00781 -0.1301 0.00742 -0.11065 C 0.00703 -0.09144 0.00638 -0.06829 0.00494 -0.05 C 0.00351 -0.03172 -0.00078 -0.00093 -0.00078 -0.0007 L -0.00078 -0.00093 L -0.00078 -0.0007 " pathEditMode="relative" rAng="0" ptsTypes="AAAAAAAA">
                                      <p:cBhvr>
                                        <p:cTn id="48" dur="1000" fill="hold"/>
                                        <p:tgtEl>
                                          <p:spTgt spid="196"/>
                                        </p:tgtEl>
                                        <p:attrNameLst>
                                          <p:attrName>ppt_x</p:attrName>
                                          <p:attrName>ppt_y</p:attrName>
                                        </p:attrNameLst>
                                      </p:cBhvr>
                                      <p:rCtr x="339" y="12523"/>
                                    </p:animMotion>
                                  </p:childTnLst>
                                </p:cTn>
                              </p:par>
                              <p:par>
                                <p:cTn id="49" presetID="12" presetClass="entr" presetSubtype="8" fill="hold" nodeType="withEffect">
                                  <p:stCondLst>
                                    <p:cond delay="200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1000"/>
                                        <p:tgtEl>
                                          <p:spTgt spid="5"/>
                                        </p:tgtEl>
                                        <p:attrNameLst>
                                          <p:attrName>ppt_x</p:attrName>
                                        </p:attrNameLst>
                                      </p:cBhvr>
                                      <p:tavLst>
                                        <p:tav tm="0">
                                          <p:val>
                                            <p:strVal val="#ppt_x-#ppt_w*1.125000"/>
                                          </p:val>
                                        </p:tav>
                                        <p:tav tm="100000">
                                          <p:val>
                                            <p:strVal val="#ppt_x"/>
                                          </p:val>
                                        </p:tav>
                                      </p:tavLst>
                                    </p:anim>
                                    <p:animEffect transition="in" filter="wipe(right)">
                                      <p:cBhvr>
                                        <p:cTn id="52" dur="1000"/>
                                        <p:tgtEl>
                                          <p:spTgt spid="5"/>
                                        </p:tgtEl>
                                      </p:cBhvr>
                                    </p:animEffect>
                                  </p:childTnLst>
                                </p:cTn>
                              </p:par>
                              <p:par>
                                <p:cTn id="53" presetID="10" presetClass="entr" presetSubtype="0" fill="hold" grpId="0" nodeType="withEffect">
                                  <p:stCondLst>
                                    <p:cond delay="3000"/>
                                  </p:stCondLst>
                                  <p:childTnLst>
                                    <p:set>
                                      <p:cBhvr>
                                        <p:cTn id="54" dur="1" fill="hold">
                                          <p:stCondLst>
                                            <p:cond delay="0"/>
                                          </p:stCondLst>
                                        </p:cTn>
                                        <p:tgtEl>
                                          <p:spTgt spid="199"/>
                                        </p:tgtEl>
                                        <p:attrNameLst>
                                          <p:attrName>style.visibility</p:attrName>
                                        </p:attrNameLst>
                                      </p:cBhvr>
                                      <p:to>
                                        <p:strVal val="visible"/>
                                      </p:to>
                                    </p:set>
                                    <p:animEffect transition="in" filter="fade">
                                      <p:cBhvr>
                                        <p:cTn id="55" dur="1000"/>
                                        <p:tgtEl>
                                          <p:spTgt spid="199"/>
                                        </p:tgtEl>
                                      </p:cBhvr>
                                    </p:animEffect>
                                  </p:childTnLst>
                                </p:cTn>
                              </p:par>
                              <p:par>
                                <p:cTn id="56" presetID="0" presetClass="path" presetSubtype="0" fill="hold" grpId="1" nodeType="withEffect">
                                  <p:stCondLst>
                                    <p:cond delay="3000"/>
                                  </p:stCondLst>
                                  <p:childTnLst>
                                    <p:animMotion origin="layout" path="M 0.07422 -0.23218 C 0.0707 -0.21227 0.06731 -0.19236 0.06328 -0.17454 C 0.05924 -0.15671 0.05534 -0.14352 0.05 -0.1257 C 0.04453 -0.10787 0.03685 -0.08426 0.03073 -0.06806 C 0.02461 -0.05162 0.01862 -0.03982 0.01328 -0.02801 C 0.00781 -0.01621 0.00299 -0.00648 -0.0017 0.00324 " pathEditMode="relative" rAng="0" ptsTypes="AAAAAA">
                                      <p:cBhvr>
                                        <p:cTn id="57" dur="1000" fill="hold"/>
                                        <p:tgtEl>
                                          <p:spTgt spid="199"/>
                                        </p:tgtEl>
                                        <p:attrNameLst>
                                          <p:attrName>ppt_x</p:attrName>
                                          <p:attrName>ppt_y</p:attrName>
                                        </p:attrNameLst>
                                      </p:cBhvr>
                                      <p:rCtr x="-3802" y="11759"/>
                                    </p:animMotion>
                                  </p:childTnLst>
                                </p:cTn>
                              </p:par>
                              <p:par>
                                <p:cTn id="58" presetID="12" presetClass="entr" presetSubtype="8" fill="hold" nodeType="withEffect">
                                  <p:stCondLst>
                                    <p:cond delay="3000"/>
                                  </p:stCondLst>
                                  <p:childTnLst>
                                    <p:set>
                                      <p:cBhvr>
                                        <p:cTn id="59" dur="1" fill="hold">
                                          <p:stCondLst>
                                            <p:cond delay="0"/>
                                          </p:stCondLst>
                                        </p:cTn>
                                        <p:tgtEl>
                                          <p:spTgt spid="6"/>
                                        </p:tgtEl>
                                        <p:attrNameLst>
                                          <p:attrName>style.visibility</p:attrName>
                                        </p:attrNameLst>
                                      </p:cBhvr>
                                      <p:to>
                                        <p:strVal val="visible"/>
                                      </p:to>
                                    </p:set>
                                    <p:anim calcmode="lin" valueType="num">
                                      <p:cBhvr additive="base">
                                        <p:cTn id="60" dur="1000"/>
                                        <p:tgtEl>
                                          <p:spTgt spid="6"/>
                                        </p:tgtEl>
                                        <p:attrNameLst>
                                          <p:attrName>ppt_x</p:attrName>
                                        </p:attrNameLst>
                                      </p:cBhvr>
                                      <p:tavLst>
                                        <p:tav tm="0">
                                          <p:val>
                                            <p:strVal val="#ppt_x-#ppt_w*1.125000"/>
                                          </p:val>
                                        </p:tav>
                                        <p:tav tm="100000">
                                          <p:val>
                                            <p:strVal val="#ppt_x"/>
                                          </p:val>
                                        </p:tav>
                                      </p:tavLst>
                                    </p:anim>
                                    <p:animEffect transition="in" filter="wipe(right)">
                                      <p:cBhvr>
                                        <p:cTn id="6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9" grpId="0" animBg="1"/>
      <p:bldP spid="74" grpId="0" animBg="1"/>
      <p:bldP spid="191" grpId="0" animBg="1"/>
      <p:bldP spid="191" grpId="1" animBg="1"/>
      <p:bldP spid="196" grpId="0" animBg="1"/>
      <p:bldP spid="196" grpId="1" animBg="1"/>
      <p:bldP spid="199" grpId="0" animBg="1"/>
      <p:bldP spid="199" grpId="1" animBg="1"/>
      <p:bldP spid="18" grpId="0" animBg="1"/>
      <p:bldP spid="20" grpId="0" animBg="1"/>
      <p:bldP spid="19" grpId="0" animBg="1"/>
      <p:bldP spid="18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Top Corners Rounded 7">
            <a:extLst>
              <a:ext uri="{FF2B5EF4-FFF2-40B4-BE49-F238E27FC236}">
                <a16:creationId xmlns:a16="http://schemas.microsoft.com/office/drawing/2014/main" id="{4E344F8D-F9C5-B145-B002-60A41A2F3E57}"/>
              </a:ext>
            </a:extLst>
          </p:cNvPr>
          <p:cNvSpPr/>
          <p:nvPr/>
        </p:nvSpPr>
        <p:spPr>
          <a:xfrm rot="16200000">
            <a:off x="1398234" y="481961"/>
            <a:ext cx="3677744" cy="5912290"/>
          </a:xfrm>
          <a:prstGeom prst="round2SameRect">
            <a:avLst>
              <a:gd name="adj1" fmla="val 0"/>
              <a:gd name="adj2" fmla="val 49062"/>
            </a:avLst>
          </a:prstGeom>
          <a:gradFill>
            <a:gsLst>
              <a:gs pos="51000">
                <a:srgbClr val="74BFAB"/>
              </a:gs>
              <a:gs pos="0">
                <a:srgbClr val="369ABA"/>
              </a:gs>
            </a:gsLst>
            <a:lin ang="13200000" scaled="0"/>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47E5AD9A-D3F2-41A8-8B32-613848779146}"/>
              </a:ext>
            </a:extLst>
          </p:cNvPr>
          <p:cNvSpPr/>
          <p:nvPr/>
        </p:nvSpPr>
        <p:spPr>
          <a:xfrm rot="5400000">
            <a:off x="-287455" y="-548456"/>
            <a:ext cx="7395444" cy="7954911"/>
          </a:xfrm>
          <a:prstGeom prst="arc">
            <a:avLst>
              <a:gd name="adj1" fmla="val 12195066"/>
              <a:gd name="adj2" fmla="val 20213129"/>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Oval 73">
            <a:extLst>
              <a:ext uri="{FF2B5EF4-FFF2-40B4-BE49-F238E27FC236}">
                <a16:creationId xmlns:a16="http://schemas.microsoft.com/office/drawing/2014/main" id="{39054D50-CF65-47FE-828D-0E0C868ED5C1}"/>
              </a:ext>
            </a:extLst>
          </p:cNvPr>
          <p:cNvSpPr/>
          <p:nvPr/>
        </p:nvSpPr>
        <p:spPr>
          <a:xfrm flipH="1">
            <a:off x="6091454" y="707473"/>
            <a:ext cx="537680" cy="537679"/>
          </a:xfrm>
          <a:prstGeom prst="ellipse">
            <a:avLst/>
          </a:prstGeom>
          <a:solidFill>
            <a:srgbClr val="FFFFFF"/>
          </a:solidFill>
          <a:ln w="19050">
            <a:solidFill>
              <a:srgbClr val="74BFAB"/>
            </a:solidFill>
          </a:ln>
          <a:effectLst>
            <a:outerShdw blurRad="177800" dist="38100" dir="2700000" sx="108000" sy="108000" algn="tl" rotWithShape="0">
              <a:srgbClr val="74BFAB">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1</a:t>
            </a:r>
          </a:p>
        </p:txBody>
      </p:sp>
      <p:grpSp>
        <p:nvGrpSpPr>
          <p:cNvPr id="3" name="Group 2">
            <a:extLst>
              <a:ext uri="{FF2B5EF4-FFF2-40B4-BE49-F238E27FC236}">
                <a16:creationId xmlns:a16="http://schemas.microsoft.com/office/drawing/2014/main" id="{D75C70AA-A01D-FE42-A92C-09A32A356209}"/>
              </a:ext>
            </a:extLst>
          </p:cNvPr>
          <p:cNvGrpSpPr/>
          <p:nvPr/>
        </p:nvGrpSpPr>
        <p:grpSpPr>
          <a:xfrm>
            <a:off x="7191773" y="371804"/>
            <a:ext cx="3380276" cy="974839"/>
            <a:chOff x="7191773" y="371804"/>
            <a:chExt cx="3380276" cy="974839"/>
          </a:xfrm>
        </p:grpSpPr>
        <p:sp>
          <p:nvSpPr>
            <p:cNvPr id="189" name="Lorem ipsum dolor sit elit, consect loreretur adipiscing nisi aute. Lorem ipsum">
              <a:extLst>
                <a:ext uri="{FF2B5EF4-FFF2-40B4-BE49-F238E27FC236}">
                  <a16:creationId xmlns:a16="http://schemas.microsoft.com/office/drawing/2014/main" id="{623D0008-58D7-4149-885A-A981C8CCB2FB}"/>
                </a:ext>
              </a:extLst>
            </p:cNvPr>
            <p:cNvSpPr txBox="1"/>
            <p:nvPr/>
          </p:nvSpPr>
          <p:spPr>
            <a:xfrm>
              <a:off x="7191773" y="760008"/>
              <a:ext cx="3380276"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Our responsibility to maintain the highest levels of operational excellence, professional integrity and best-in-class quality strengthens our position as a global market. </a:t>
              </a:r>
            </a:p>
          </p:txBody>
        </p:sp>
        <p:sp>
          <p:nvSpPr>
            <p:cNvPr id="190" name="insert your awesome title here.">
              <a:extLst>
                <a:ext uri="{FF2B5EF4-FFF2-40B4-BE49-F238E27FC236}">
                  <a16:creationId xmlns:a16="http://schemas.microsoft.com/office/drawing/2014/main" id="{55643C27-74B2-B243-8090-17C3C6477131}"/>
                </a:ext>
              </a:extLst>
            </p:cNvPr>
            <p:cNvSpPr txBox="1"/>
            <p:nvPr/>
          </p:nvSpPr>
          <p:spPr>
            <a:xfrm>
              <a:off x="7191773" y="371804"/>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Professional Excellence</a:t>
              </a:r>
              <a:endParaRPr sz="1400" b="1" spc="0" dirty="0">
                <a:solidFill>
                  <a:srgbClr val="74BFAB"/>
                </a:solidFill>
                <a:latin typeface="Century Gothic" panose="020B0502020202020204" pitchFamily="34" charset="0"/>
              </a:endParaRPr>
            </a:p>
          </p:txBody>
        </p:sp>
      </p:grpSp>
      <p:sp>
        <p:nvSpPr>
          <p:cNvPr id="191" name="Oval 190">
            <a:extLst>
              <a:ext uri="{FF2B5EF4-FFF2-40B4-BE49-F238E27FC236}">
                <a16:creationId xmlns:a16="http://schemas.microsoft.com/office/drawing/2014/main" id="{82D2E46B-9550-0149-815F-AF2E559C5228}"/>
              </a:ext>
            </a:extLst>
          </p:cNvPr>
          <p:cNvSpPr/>
          <p:nvPr/>
        </p:nvSpPr>
        <p:spPr>
          <a:xfrm flipH="1">
            <a:off x="7005852" y="2308787"/>
            <a:ext cx="537680" cy="537679"/>
          </a:xfrm>
          <a:prstGeom prst="ellipse">
            <a:avLst/>
          </a:prstGeom>
          <a:solidFill>
            <a:srgbClr val="369ABA"/>
          </a:solidFill>
          <a:ln w="19050">
            <a:noFill/>
            <a:prstDash val="solid"/>
          </a:ln>
          <a:effectLst>
            <a:outerShdw blurRad="177800" dist="38100" dir="2700000" sx="105000" sy="105000" algn="tl" rotWithShape="0">
              <a:srgbClr val="369AB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Century Gothic" panose="020B0502020202020204" pitchFamily="34" charset="0"/>
              </a:rPr>
              <a:t>2</a:t>
            </a:r>
          </a:p>
        </p:txBody>
      </p:sp>
      <p:grpSp>
        <p:nvGrpSpPr>
          <p:cNvPr id="4" name="Group 3">
            <a:extLst>
              <a:ext uri="{FF2B5EF4-FFF2-40B4-BE49-F238E27FC236}">
                <a16:creationId xmlns:a16="http://schemas.microsoft.com/office/drawing/2014/main" id="{61570386-3B21-CF4B-A1B2-F2B723BB5B12}"/>
              </a:ext>
            </a:extLst>
          </p:cNvPr>
          <p:cNvGrpSpPr/>
          <p:nvPr/>
        </p:nvGrpSpPr>
        <p:grpSpPr>
          <a:xfrm>
            <a:off x="8106171" y="2097810"/>
            <a:ext cx="3197736" cy="974839"/>
            <a:chOff x="8106171" y="2097810"/>
            <a:chExt cx="3197736" cy="974839"/>
          </a:xfrm>
        </p:grpSpPr>
        <p:sp>
          <p:nvSpPr>
            <p:cNvPr id="194" name="Lorem ipsum dolor sit elit, consect loreretur adipiscing nisi aute. Lorem ipsum">
              <a:extLst>
                <a:ext uri="{FF2B5EF4-FFF2-40B4-BE49-F238E27FC236}">
                  <a16:creationId xmlns:a16="http://schemas.microsoft.com/office/drawing/2014/main" id="{7FC9FCEA-A7E9-6948-BD75-0D768034663D}"/>
                </a:ext>
              </a:extLst>
            </p:cNvPr>
            <p:cNvSpPr txBox="1"/>
            <p:nvPr/>
          </p:nvSpPr>
          <p:spPr>
            <a:xfrm>
              <a:off x="8106171" y="2486014"/>
              <a:ext cx="2594215"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empower our employees to succeed in a safe, diverse and inclusive workplace that treats everyone fairly and with respect.</a:t>
              </a:r>
            </a:p>
          </p:txBody>
        </p:sp>
        <p:sp>
          <p:nvSpPr>
            <p:cNvPr id="195" name="insert your awesome title here.">
              <a:extLst>
                <a:ext uri="{FF2B5EF4-FFF2-40B4-BE49-F238E27FC236}">
                  <a16:creationId xmlns:a16="http://schemas.microsoft.com/office/drawing/2014/main" id="{714707FA-173D-1649-9090-04CB5BE8D631}"/>
                </a:ext>
              </a:extLst>
            </p:cNvPr>
            <p:cNvSpPr txBox="1"/>
            <p:nvPr/>
          </p:nvSpPr>
          <p:spPr>
            <a:xfrm>
              <a:off x="8106171" y="209781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369ABA"/>
                  </a:solidFill>
                  <a:latin typeface="Century Gothic" panose="020B0502020202020204" pitchFamily="34" charset="0"/>
                </a:rPr>
                <a:t>People</a:t>
              </a:r>
              <a:endParaRPr sz="1400" b="1" spc="0" dirty="0">
                <a:solidFill>
                  <a:srgbClr val="369ABA"/>
                </a:solidFill>
                <a:latin typeface="Century Gothic" panose="020B0502020202020204" pitchFamily="34" charset="0"/>
              </a:endParaRPr>
            </a:p>
          </p:txBody>
        </p:sp>
      </p:grpSp>
      <p:sp>
        <p:nvSpPr>
          <p:cNvPr id="196" name="Oval 195">
            <a:extLst>
              <a:ext uri="{FF2B5EF4-FFF2-40B4-BE49-F238E27FC236}">
                <a16:creationId xmlns:a16="http://schemas.microsoft.com/office/drawing/2014/main" id="{D64A9260-05E6-D04C-93DA-80329924859B}"/>
              </a:ext>
            </a:extLst>
          </p:cNvPr>
          <p:cNvSpPr/>
          <p:nvPr/>
        </p:nvSpPr>
        <p:spPr>
          <a:xfrm flipH="1">
            <a:off x="7005852" y="4025204"/>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3</a:t>
            </a:r>
          </a:p>
        </p:txBody>
      </p:sp>
      <p:grpSp>
        <p:nvGrpSpPr>
          <p:cNvPr id="5" name="Group 4">
            <a:extLst>
              <a:ext uri="{FF2B5EF4-FFF2-40B4-BE49-F238E27FC236}">
                <a16:creationId xmlns:a16="http://schemas.microsoft.com/office/drawing/2014/main" id="{E36A46CA-770B-FF47-80BD-DEFC2C320483}"/>
              </a:ext>
            </a:extLst>
          </p:cNvPr>
          <p:cNvGrpSpPr/>
          <p:nvPr/>
        </p:nvGrpSpPr>
        <p:grpSpPr>
          <a:xfrm>
            <a:off x="8106171" y="3841938"/>
            <a:ext cx="3197736" cy="974839"/>
            <a:chOff x="8106171" y="3841938"/>
            <a:chExt cx="3197736" cy="974839"/>
          </a:xfrm>
        </p:grpSpPr>
        <p:sp>
          <p:nvSpPr>
            <p:cNvPr id="197" name="Lorem ipsum dolor sit elit, consect loreretur adipiscing nisi aute. Lorem ipsum">
              <a:extLst>
                <a:ext uri="{FF2B5EF4-FFF2-40B4-BE49-F238E27FC236}">
                  <a16:creationId xmlns:a16="http://schemas.microsoft.com/office/drawing/2014/main" id="{F75FEA3A-CCD6-FE4B-AC7A-E3B5533F500B}"/>
                </a:ext>
              </a:extLst>
            </p:cNvPr>
            <p:cNvSpPr txBox="1"/>
            <p:nvPr/>
          </p:nvSpPr>
          <p:spPr>
            <a:xfrm>
              <a:off x="8106172" y="4230142"/>
              <a:ext cx="228333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follow a carbon neutrality strategy, seek to use resources efficiently and work to deliver sustainable value. </a:t>
              </a:r>
            </a:p>
          </p:txBody>
        </p:sp>
        <p:sp>
          <p:nvSpPr>
            <p:cNvPr id="198" name="insert your awesome title here.">
              <a:extLst>
                <a:ext uri="{FF2B5EF4-FFF2-40B4-BE49-F238E27FC236}">
                  <a16:creationId xmlns:a16="http://schemas.microsoft.com/office/drawing/2014/main" id="{5DEDD87E-1EA0-1B4F-8C43-26566EE9944F}"/>
                </a:ext>
              </a:extLst>
            </p:cNvPr>
            <p:cNvSpPr txBox="1"/>
            <p:nvPr/>
          </p:nvSpPr>
          <p:spPr>
            <a:xfrm>
              <a:off x="8106171" y="3841938"/>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Environment</a:t>
              </a:r>
              <a:endParaRPr sz="1400" b="1" spc="0" dirty="0">
                <a:solidFill>
                  <a:srgbClr val="74BFAB"/>
                </a:solidFill>
                <a:latin typeface="Century Gothic" panose="020B0502020202020204" pitchFamily="34" charset="0"/>
              </a:endParaRPr>
            </a:p>
          </p:txBody>
        </p:sp>
      </p:grpSp>
      <p:sp>
        <p:nvSpPr>
          <p:cNvPr id="199" name="Oval 198">
            <a:extLst>
              <a:ext uri="{FF2B5EF4-FFF2-40B4-BE49-F238E27FC236}">
                <a16:creationId xmlns:a16="http://schemas.microsoft.com/office/drawing/2014/main" id="{69B053D7-F18E-B14E-81D2-2D55BF6C1BD2}"/>
              </a:ext>
            </a:extLst>
          </p:cNvPr>
          <p:cNvSpPr/>
          <p:nvPr/>
        </p:nvSpPr>
        <p:spPr>
          <a:xfrm flipH="1">
            <a:off x="6091454" y="5612848"/>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4</a:t>
            </a:r>
          </a:p>
        </p:txBody>
      </p:sp>
      <p:grpSp>
        <p:nvGrpSpPr>
          <p:cNvPr id="6" name="Group 5">
            <a:extLst>
              <a:ext uri="{FF2B5EF4-FFF2-40B4-BE49-F238E27FC236}">
                <a16:creationId xmlns:a16="http://schemas.microsoft.com/office/drawing/2014/main" id="{0794051B-96BE-1B47-A82B-DA36E1B82722}"/>
              </a:ext>
            </a:extLst>
          </p:cNvPr>
          <p:cNvGrpSpPr/>
          <p:nvPr/>
        </p:nvGrpSpPr>
        <p:grpSpPr>
          <a:xfrm>
            <a:off x="7191773" y="5401870"/>
            <a:ext cx="3197736" cy="974839"/>
            <a:chOff x="7191773" y="5401870"/>
            <a:chExt cx="3197736" cy="974839"/>
          </a:xfrm>
        </p:grpSpPr>
        <p:sp>
          <p:nvSpPr>
            <p:cNvPr id="200" name="Lorem ipsum dolor sit elit, consect loreretur adipiscing nisi aute. Lorem ipsum">
              <a:extLst>
                <a:ext uri="{FF2B5EF4-FFF2-40B4-BE49-F238E27FC236}">
                  <a16:creationId xmlns:a16="http://schemas.microsoft.com/office/drawing/2014/main" id="{A84F37B9-C4A4-894E-8D58-C41EC70B9D54}"/>
                </a:ext>
              </a:extLst>
            </p:cNvPr>
            <p:cNvSpPr txBox="1"/>
            <p:nvPr/>
          </p:nvSpPr>
          <p:spPr>
            <a:xfrm>
              <a:off x="7191774" y="5790074"/>
              <a:ext cx="248191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welcome local talent and engender a company culture of giving back through projects that are aligned with the SDG.</a:t>
              </a:r>
            </a:p>
          </p:txBody>
        </p:sp>
        <p:sp>
          <p:nvSpPr>
            <p:cNvPr id="201" name="insert your awesome title here.">
              <a:extLst>
                <a:ext uri="{FF2B5EF4-FFF2-40B4-BE49-F238E27FC236}">
                  <a16:creationId xmlns:a16="http://schemas.microsoft.com/office/drawing/2014/main" id="{69AE672B-4F1A-4B40-A3DC-88CD7BC1FF41}"/>
                </a:ext>
              </a:extLst>
            </p:cNvPr>
            <p:cNvSpPr txBox="1"/>
            <p:nvPr/>
          </p:nvSpPr>
          <p:spPr>
            <a:xfrm>
              <a:off x="7191773" y="540187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Community</a:t>
              </a:r>
              <a:endParaRPr sz="1400" b="1" spc="0" dirty="0">
                <a:solidFill>
                  <a:srgbClr val="74BFAB"/>
                </a:solidFill>
                <a:latin typeface="Century Gothic" panose="020B0502020202020204" pitchFamily="34" charset="0"/>
              </a:endParaRPr>
            </a:p>
          </p:txBody>
        </p:sp>
      </p:grpSp>
      <p:sp>
        <p:nvSpPr>
          <p:cNvPr id="8" name="Rectangle: Top Corners Rounded 7">
            <a:extLst>
              <a:ext uri="{FF2B5EF4-FFF2-40B4-BE49-F238E27FC236}">
                <a16:creationId xmlns:a16="http://schemas.microsoft.com/office/drawing/2014/main" id="{2CACF3DF-4341-4193-AE72-D8A20192DE04}"/>
              </a:ext>
            </a:extLst>
          </p:cNvPr>
          <p:cNvSpPr/>
          <p:nvPr/>
        </p:nvSpPr>
        <p:spPr>
          <a:xfrm rot="16200000">
            <a:off x="1288997" y="401540"/>
            <a:ext cx="3518010" cy="6096001"/>
          </a:xfrm>
          <a:prstGeom prst="round2SameRect">
            <a:avLst>
              <a:gd name="adj1" fmla="val 0"/>
              <a:gd name="adj2" fmla="val 50000"/>
            </a:avLst>
          </a:prstGeom>
          <a:gradFill>
            <a:gsLst>
              <a:gs pos="100000">
                <a:srgbClr val="B3B3B3"/>
              </a:gs>
              <a:gs pos="9000">
                <a:schemeClr val="bg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40">
            <a:extLst>
              <a:ext uri="{FF2B5EF4-FFF2-40B4-BE49-F238E27FC236}">
                <a16:creationId xmlns:a16="http://schemas.microsoft.com/office/drawing/2014/main" id="{FB34ED19-B547-5747-9CDC-255A45268B17}"/>
              </a:ext>
            </a:extLst>
          </p:cNvPr>
          <p:cNvSpPr>
            <a:spLocks/>
          </p:cNvSpPr>
          <p:nvPr/>
        </p:nvSpPr>
        <p:spPr bwMode="auto">
          <a:xfrm rot="14335816">
            <a:off x="686459" y="3318791"/>
            <a:ext cx="954242" cy="2409333"/>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3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40">
            <a:extLst>
              <a:ext uri="{FF2B5EF4-FFF2-40B4-BE49-F238E27FC236}">
                <a16:creationId xmlns:a16="http://schemas.microsoft.com/office/drawing/2014/main" id="{BB4FE9B3-3474-8D43-AC30-973C6E175A44}"/>
              </a:ext>
            </a:extLst>
          </p:cNvPr>
          <p:cNvSpPr>
            <a:spLocks/>
          </p:cNvSpPr>
          <p:nvPr/>
        </p:nvSpPr>
        <p:spPr bwMode="auto">
          <a:xfrm rot="4267497">
            <a:off x="361236" y="4553626"/>
            <a:ext cx="427820" cy="787221"/>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9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40">
            <a:extLst>
              <a:ext uri="{FF2B5EF4-FFF2-40B4-BE49-F238E27FC236}">
                <a16:creationId xmlns:a16="http://schemas.microsoft.com/office/drawing/2014/main" id="{1C2DCBB5-0907-AA43-A4E7-8A5EC2FFD1A8}"/>
              </a:ext>
            </a:extLst>
          </p:cNvPr>
          <p:cNvSpPr>
            <a:spLocks/>
          </p:cNvSpPr>
          <p:nvPr/>
        </p:nvSpPr>
        <p:spPr bwMode="auto">
          <a:xfrm rot="11212003">
            <a:off x="-78622" y="3109340"/>
            <a:ext cx="815038" cy="2057864"/>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58000"/>
                </a:srgbClr>
              </a:gs>
              <a:gs pos="100000">
                <a:srgbClr val="D5D5D5">
                  <a:alpha val="4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moving straight is what we do">
            <a:extLst>
              <a:ext uri="{FF2B5EF4-FFF2-40B4-BE49-F238E27FC236}">
                <a16:creationId xmlns:a16="http://schemas.microsoft.com/office/drawing/2014/main" id="{D19B965E-CE29-F045-A6D9-716CB11A5F3A}"/>
              </a:ext>
            </a:extLst>
          </p:cNvPr>
          <p:cNvSpPr txBox="1"/>
          <p:nvPr/>
        </p:nvSpPr>
        <p:spPr>
          <a:xfrm>
            <a:off x="940734" y="3221973"/>
            <a:ext cx="3712225"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2400" b="1" cap="none" dirty="0">
                <a:latin typeface="Century Gothic" panose="020B0502020202020204" pitchFamily="34" charset="0"/>
              </a:rPr>
              <a:t>Our Sustainability Pillars</a:t>
            </a:r>
          </a:p>
        </p:txBody>
      </p:sp>
    </p:spTree>
    <p:extLst>
      <p:ext uri="{BB962C8B-B14F-4D97-AF65-F5344CB8AC3E}">
        <p14:creationId xmlns:p14="http://schemas.microsoft.com/office/powerpoint/2010/main" val="9625026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Top Corners Rounded 7">
            <a:extLst>
              <a:ext uri="{FF2B5EF4-FFF2-40B4-BE49-F238E27FC236}">
                <a16:creationId xmlns:a16="http://schemas.microsoft.com/office/drawing/2014/main" id="{4E344F8D-F9C5-B145-B002-60A41A2F3E57}"/>
              </a:ext>
            </a:extLst>
          </p:cNvPr>
          <p:cNvSpPr/>
          <p:nvPr/>
        </p:nvSpPr>
        <p:spPr>
          <a:xfrm rot="16200000">
            <a:off x="1398234" y="481961"/>
            <a:ext cx="3677744" cy="5912290"/>
          </a:xfrm>
          <a:prstGeom prst="round2SameRect">
            <a:avLst>
              <a:gd name="adj1" fmla="val 0"/>
              <a:gd name="adj2" fmla="val 49062"/>
            </a:avLst>
          </a:prstGeom>
          <a:gradFill>
            <a:gsLst>
              <a:gs pos="51000">
                <a:srgbClr val="74BFAB"/>
              </a:gs>
              <a:gs pos="0">
                <a:srgbClr val="369ABA"/>
              </a:gs>
            </a:gsLst>
            <a:lin ang="13200000" scaled="0"/>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47E5AD9A-D3F2-41A8-8B32-613848779146}"/>
              </a:ext>
            </a:extLst>
          </p:cNvPr>
          <p:cNvSpPr/>
          <p:nvPr/>
        </p:nvSpPr>
        <p:spPr>
          <a:xfrm rot="5400000">
            <a:off x="-287455" y="-548456"/>
            <a:ext cx="7395444" cy="7954911"/>
          </a:xfrm>
          <a:prstGeom prst="arc">
            <a:avLst>
              <a:gd name="adj1" fmla="val 12195066"/>
              <a:gd name="adj2" fmla="val 20213129"/>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Oval 73">
            <a:extLst>
              <a:ext uri="{FF2B5EF4-FFF2-40B4-BE49-F238E27FC236}">
                <a16:creationId xmlns:a16="http://schemas.microsoft.com/office/drawing/2014/main" id="{39054D50-CF65-47FE-828D-0E0C868ED5C1}"/>
              </a:ext>
            </a:extLst>
          </p:cNvPr>
          <p:cNvSpPr/>
          <p:nvPr/>
        </p:nvSpPr>
        <p:spPr>
          <a:xfrm flipH="1">
            <a:off x="6091454" y="707473"/>
            <a:ext cx="537680" cy="537679"/>
          </a:xfrm>
          <a:prstGeom prst="ellipse">
            <a:avLst/>
          </a:prstGeom>
          <a:solidFill>
            <a:srgbClr val="FFFFFF"/>
          </a:solidFill>
          <a:ln w="19050">
            <a:solidFill>
              <a:srgbClr val="74BFAB"/>
            </a:solidFill>
          </a:ln>
          <a:effectLst>
            <a:outerShdw blurRad="177800" dist="38100" dir="2700000" sx="108000" sy="108000" algn="tl" rotWithShape="0">
              <a:srgbClr val="74BFAB">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1</a:t>
            </a:r>
          </a:p>
        </p:txBody>
      </p:sp>
      <p:grpSp>
        <p:nvGrpSpPr>
          <p:cNvPr id="3" name="Group 2">
            <a:extLst>
              <a:ext uri="{FF2B5EF4-FFF2-40B4-BE49-F238E27FC236}">
                <a16:creationId xmlns:a16="http://schemas.microsoft.com/office/drawing/2014/main" id="{D75C70AA-A01D-FE42-A92C-09A32A356209}"/>
              </a:ext>
            </a:extLst>
          </p:cNvPr>
          <p:cNvGrpSpPr/>
          <p:nvPr/>
        </p:nvGrpSpPr>
        <p:grpSpPr>
          <a:xfrm>
            <a:off x="7191773" y="371804"/>
            <a:ext cx="3380276" cy="974839"/>
            <a:chOff x="7191773" y="371804"/>
            <a:chExt cx="3380276" cy="974839"/>
          </a:xfrm>
        </p:grpSpPr>
        <p:sp>
          <p:nvSpPr>
            <p:cNvPr id="189" name="Lorem ipsum dolor sit elit, consect loreretur adipiscing nisi aute. Lorem ipsum">
              <a:extLst>
                <a:ext uri="{FF2B5EF4-FFF2-40B4-BE49-F238E27FC236}">
                  <a16:creationId xmlns:a16="http://schemas.microsoft.com/office/drawing/2014/main" id="{623D0008-58D7-4149-885A-A981C8CCB2FB}"/>
                </a:ext>
              </a:extLst>
            </p:cNvPr>
            <p:cNvSpPr txBox="1"/>
            <p:nvPr/>
          </p:nvSpPr>
          <p:spPr>
            <a:xfrm>
              <a:off x="7191773" y="760008"/>
              <a:ext cx="3380276"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Our responsibility to maintain the highest levels of operational excellence, professional integrity and best-in-class quality strengthens our position as a global market. </a:t>
              </a:r>
            </a:p>
          </p:txBody>
        </p:sp>
        <p:sp>
          <p:nvSpPr>
            <p:cNvPr id="190" name="insert your awesome title here.">
              <a:extLst>
                <a:ext uri="{FF2B5EF4-FFF2-40B4-BE49-F238E27FC236}">
                  <a16:creationId xmlns:a16="http://schemas.microsoft.com/office/drawing/2014/main" id="{55643C27-74B2-B243-8090-17C3C6477131}"/>
                </a:ext>
              </a:extLst>
            </p:cNvPr>
            <p:cNvSpPr txBox="1"/>
            <p:nvPr/>
          </p:nvSpPr>
          <p:spPr>
            <a:xfrm>
              <a:off x="7191773" y="371804"/>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Professional Excellence</a:t>
              </a:r>
              <a:endParaRPr sz="1400" b="1" spc="0" dirty="0">
                <a:solidFill>
                  <a:srgbClr val="74BFAB"/>
                </a:solidFill>
                <a:latin typeface="Century Gothic" panose="020B0502020202020204" pitchFamily="34" charset="0"/>
              </a:endParaRPr>
            </a:p>
          </p:txBody>
        </p:sp>
      </p:grpSp>
      <p:sp>
        <p:nvSpPr>
          <p:cNvPr id="191" name="Oval 190">
            <a:extLst>
              <a:ext uri="{FF2B5EF4-FFF2-40B4-BE49-F238E27FC236}">
                <a16:creationId xmlns:a16="http://schemas.microsoft.com/office/drawing/2014/main" id="{82D2E46B-9550-0149-815F-AF2E559C5228}"/>
              </a:ext>
            </a:extLst>
          </p:cNvPr>
          <p:cNvSpPr/>
          <p:nvPr/>
        </p:nvSpPr>
        <p:spPr>
          <a:xfrm flipH="1">
            <a:off x="7005852" y="2308787"/>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2</a:t>
            </a:r>
          </a:p>
        </p:txBody>
      </p:sp>
      <p:grpSp>
        <p:nvGrpSpPr>
          <p:cNvPr id="4" name="Group 3">
            <a:extLst>
              <a:ext uri="{FF2B5EF4-FFF2-40B4-BE49-F238E27FC236}">
                <a16:creationId xmlns:a16="http://schemas.microsoft.com/office/drawing/2014/main" id="{61570386-3B21-CF4B-A1B2-F2B723BB5B12}"/>
              </a:ext>
            </a:extLst>
          </p:cNvPr>
          <p:cNvGrpSpPr/>
          <p:nvPr/>
        </p:nvGrpSpPr>
        <p:grpSpPr>
          <a:xfrm>
            <a:off x="8106171" y="2097810"/>
            <a:ext cx="3197736" cy="974839"/>
            <a:chOff x="8106171" y="2097810"/>
            <a:chExt cx="3197736" cy="974839"/>
          </a:xfrm>
        </p:grpSpPr>
        <p:sp>
          <p:nvSpPr>
            <p:cNvPr id="194" name="Lorem ipsum dolor sit elit, consect loreretur adipiscing nisi aute. Lorem ipsum">
              <a:extLst>
                <a:ext uri="{FF2B5EF4-FFF2-40B4-BE49-F238E27FC236}">
                  <a16:creationId xmlns:a16="http://schemas.microsoft.com/office/drawing/2014/main" id="{7FC9FCEA-A7E9-6948-BD75-0D768034663D}"/>
                </a:ext>
              </a:extLst>
            </p:cNvPr>
            <p:cNvSpPr txBox="1"/>
            <p:nvPr/>
          </p:nvSpPr>
          <p:spPr>
            <a:xfrm>
              <a:off x="8106171" y="2486014"/>
              <a:ext cx="2594215"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empower our employees to succeed in a safe, diverse and inclusive workplace that treats everyone fairly and with respect.</a:t>
              </a:r>
            </a:p>
          </p:txBody>
        </p:sp>
        <p:sp>
          <p:nvSpPr>
            <p:cNvPr id="195" name="insert your awesome title here.">
              <a:extLst>
                <a:ext uri="{FF2B5EF4-FFF2-40B4-BE49-F238E27FC236}">
                  <a16:creationId xmlns:a16="http://schemas.microsoft.com/office/drawing/2014/main" id="{714707FA-173D-1649-9090-04CB5BE8D631}"/>
                </a:ext>
              </a:extLst>
            </p:cNvPr>
            <p:cNvSpPr txBox="1"/>
            <p:nvPr/>
          </p:nvSpPr>
          <p:spPr>
            <a:xfrm>
              <a:off x="8106171" y="209781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People</a:t>
              </a:r>
              <a:endParaRPr sz="1400" b="1" spc="0" dirty="0">
                <a:solidFill>
                  <a:srgbClr val="74BFAB"/>
                </a:solidFill>
                <a:latin typeface="Century Gothic" panose="020B0502020202020204" pitchFamily="34" charset="0"/>
              </a:endParaRPr>
            </a:p>
          </p:txBody>
        </p:sp>
      </p:grpSp>
      <p:sp>
        <p:nvSpPr>
          <p:cNvPr id="196" name="Oval 195">
            <a:extLst>
              <a:ext uri="{FF2B5EF4-FFF2-40B4-BE49-F238E27FC236}">
                <a16:creationId xmlns:a16="http://schemas.microsoft.com/office/drawing/2014/main" id="{D64A9260-05E6-D04C-93DA-80329924859B}"/>
              </a:ext>
            </a:extLst>
          </p:cNvPr>
          <p:cNvSpPr/>
          <p:nvPr/>
        </p:nvSpPr>
        <p:spPr>
          <a:xfrm flipH="1">
            <a:off x="7005852" y="4025204"/>
            <a:ext cx="537680" cy="537679"/>
          </a:xfrm>
          <a:prstGeom prst="ellipse">
            <a:avLst/>
          </a:prstGeom>
          <a:solidFill>
            <a:srgbClr val="369ABA"/>
          </a:solidFill>
          <a:ln w="19050">
            <a:noFill/>
            <a:prstDash val="solid"/>
          </a:ln>
          <a:effectLst>
            <a:outerShdw blurRad="177800" dist="38100" dir="2700000" sx="105000" sy="105000" algn="tl" rotWithShape="0">
              <a:srgbClr val="369AB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Century Gothic" panose="020B0502020202020204" pitchFamily="34" charset="0"/>
              </a:rPr>
              <a:t>3</a:t>
            </a:r>
          </a:p>
        </p:txBody>
      </p:sp>
      <p:grpSp>
        <p:nvGrpSpPr>
          <p:cNvPr id="5" name="Group 4">
            <a:extLst>
              <a:ext uri="{FF2B5EF4-FFF2-40B4-BE49-F238E27FC236}">
                <a16:creationId xmlns:a16="http://schemas.microsoft.com/office/drawing/2014/main" id="{E36A46CA-770B-FF47-80BD-DEFC2C320483}"/>
              </a:ext>
            </a:extLst>
          </p:cNvPr>
          <p:cNvGrpSpPr/>
          <p:nvPr/>
        </p:nvGrpSpPr>
        <p:grpSpPr>
          <a:xfrm>
            <a:off x="8106171" y="3841938"/>
            <a:ext cx="3197736" cy="974839"/>
            <a:chOff x="8106171" y="3841938"/>
            <a:chExt cx="3197736" cy="974839"/>
          </a:xfrm>
        </p:grpSpPr>
        <p:sp>
          <p:nvSpPr>
            <p:cNvPr id="197" name="Lorem ipsum dolor sit elit, consect loreretur adipiscing nisi aute. Lorem ipsum">
              <a:extLst>
                <a:ext uri="{FF2B5EF4-FFF2-40B4-BE49-F238E27FC236}">
                  <a16:creationId xmlns:a16="http://schemas.microsoft.com/office/drawing/2014/main" id="{F75FEA3A-CCD6-FE4B-AC7A-E3B5533F500B}"/>
                </a:ext>
              </a:extLst>
            </p:cNvPr>
            <p:cNvSpPr txBox="1"/>
            <p:nvPr/>
          </p:nvSpPr>
          <p:spPr>
            <a:xfrm>
              <a:off x="8106172" y="4230142"/>
              <a:ext cx="228333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follow a carbon neutrality strategy, seek to use resources efficiently and work to deliver sustainable value. </a:t>
              </a:r>
            </a:p>
          </p:txBody>
        </p:sp>
        <p:sp>
          <p:nvSpPr>
            <p:cNvPr id="198" name="insert your awesome title here.">
              <a:extLst>
                <a:ext uri="{FF2B5EF4-FFF2-40B4-BE49-F238E27FC236}">
                  <a16:creationId xmlns:a16="http://schemas.microsoft.com/office/drawing/2014/main" id="{5DEDD87E-1EA0-1B4F-8C43-26566EE9944F}"/>
                </a:ext>
              </a:extLst>
            </p:cNvPr>
            <p:cNvSpPr txBox="1"/>
            <p:nvPr/>
          </p:nvSpPr>
          <p:spPr>
            <a:xfrm>
              <a:off x="8106171" y="3841938"/>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369ABA"/>
                  </a:solidFill>
                  <a:latin typeface="Century Gothic" panose="020B0502020202020204" pitchFamily="34" charset="0"/>
                </a:rPr>
                <a:t>Environment</a:t>
              </a:r>
              <a:endParaRPr sz="1400" b="1" spc="0" dirty="0">
                <a:solidFill>
                  <a:srgbClr val="369ABA"/>
                </a:solidFill>
                <a:latin typeface="Century Gothic" panose="020B0502020202020204" pitchFamily="34" charset="0"/>
              </a:endParaRPr>
            </a:p>
          </p:txBody>
        </p:sp>
      </p:grpSp>
      <p:sp>
        <p:nvSpPr>
          <p:cNvPr id="199" name="Oval 198">
            <a:extLst>
              <a:ext uri="{FF2B5EF4-FFF2-40B4-BE49-F238E27FC236}">
                <a16:creationId xmlns:a16="http://schemas.microsoft.com/office/drawing/2014/main" id="{69B053D7-F18E-B14E-81D2-2D55BF6C1BD2}"/>
              </a:ext>
            </a:extLst>
          </p:cNvPr>
          <p:cNvSpPr/>
          <p:nvPr/>
        </p:nvSpPr>
        <p:spPr>
          <a:xfrm flipH="1">
            <a:off x="6091454" y="5612848"/>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4</a:t>
            </a:r>
          </a:p>
        </p:txBody>
      </p:sp>
      <p:grpSp>
        <p:nvGrpSpPr>
          <p:cNvPr id="6" name="Group 5">
            <a:extLst>
              <a:ext uri="{FF2B5EF4-FFF2-40B4-BE49-F238E27FC236}">
                <a16:creationId xmlns:a16="http://schemas.microsoft.com/office/drawing/2014/main" id="{0794051B-96BE-1B47-A82B-DA36E1B82722}"/>
              </a:ext>
            </a:extLst>
          </p:cNvPr>
          <p:cNvGrpSpPr/>
          <p:nvPr/>
        </p:nvGrpSpPr>
        <p:grpSpPr>
          <a:xfrm>
            <a:off x="7191773" y="5401870"/>
            <a:ext cx="3197736" cy="974839"/>
            <a:chOff x="7191773" y="5401870"/>
            <a:chExt cx="3197736" cy="974839"/>
          </a:xfrm>
        </p:grpSpPr>
        <p:sp>
          <p:nvSpPr>
            <p:cNvPr id="200" name="Lorem ipsum dolor sit elit, consect loreretur adipiscing nisi aute. Lorem ipsum">
              <a:extLst>
                <a:ext uri="{FF2B5EF4-FFF2-40B4-BE49-F238E27FC236}">
                  <a16:creationId xmlns:a16="http://schemas.microsoft.com/office/drawing/2014/main" id="{A84F37B9-C4A4-894E-8D58-C41EC70B9D54}"/>
                </a:ext>
              </a:extLst>
            </p:cNvPr>
            <p:cNvSpPr txBox="1"/>
            <p:nvPr/>
          </p:nvSpPr>
          <p:spPr>
            <a:xfrm>
              <a:off x="7191774" y="5790074"/>
              <a:ext cx="248191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welcome local talent and engender a company culture of giving back through projects that are aligned with the SDG.</a:t>
              </a:r>
            </a:p>
          </p:txBody>
        </p:sp>
        <p:sp>
          <p:nvSpPr>
            <p:cNvPr id="201" name="insert your awesome title here.">
              <a:extLst>
                <a:ext uri="{FF2B5EF4-FFF2-40B4-BE49-F238E27FC236}">
                  <a16:creationId xmlns:a16="http://schemas.microsoft.com/office/drawing/2014/main" id="{69AE672B-4F1A-4B40-A3DC-88CD7BC1FF41}"/>
                </a:ext>
              </a:extLst>
            </p:cNvPr>
            <p:cNvSpPr txBox="1"/>
            <p:nvPr/>
          </p:nvSpPr>
          <p:spPr>
            <a:xfrm>
              <a:off x="7191773" y="540187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Community</a:t>
              </a:r>
              <a:endParaRPr sz="1400" b="1" spc="0" dirty="0">
                <a:solidFill>
                  <a:srgbClr val="74BFAB"/>
                </a:solidFill>
                <a:latin typeface="Century Gothic" panose="020B0502020202020204" pitchFamily="34" charset="0"/>
              </a:endParaRPr>
            </a:p>
          </p:txBody>
        </p:sp>
      </p:grpSp>
      <p:sp>
        <p:nvSpPr>
          <p:cNvPr id="8" name="Rectangle: Top Corners Rounded 7">
            <a:extLst>
              <a:ext uri="{FF2B5EF4-FFF2-40B4-BE49-F238E27FC236}">
                <a16:creationId xmlns:a16="http://schemas.microsoft.com/office/drawing/2014/main" id="{2CACF3DF-4341-4193-AE72-D8A20192DE04}"/>
              </a:ext>
            </a:extLst>
          </p:cNvPr>
          <p:cNvSpPr/>
          <p:nvPr/>
        </p:nvSpPr>
        <p:spPr>
          <a:xfrm rot="16200000">
            <a:off x="1288997" y="401540"/>
            <a:ext cx="3518010" cy="6096001"/>
          </a:xfrm>
          <a:prstGeom prst="round2SameRect">
            <a:avLst>
              <a:gd name="adj1" fmla="val 0"/>
              <a:gd name="adj2" fmla="val 50000"/>
            </a:avLst>
          </a:prstGeom>
          <a:gradFill>
            <a:gsLst>
              <a:gs pos="100000">
                <a:srgbClr val="B3B3B3"/>
              </a:gs>
              <a:gs pos="9000">
                <a:schemeClr val="bg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40">
            <a:extLst>
              <a:ext uri="{FF2B5EF4-FFF2-40B4-BE49-F238E27FC236}">
                <a16:creationId xmlns:a16="http://schemas.microsoft.com/office/drawing/2014/main" id="{FB34ED19-B547-5747-9CDC-255A45268B17}"/>
              </a:ext>
            </a:extLst>
          </p:cNvPr>
          <p:cNvSpPr>
            <a:spLocks/>
          </p:cNvSpPr>
          <p:nvPr/>
        </p:nvSpPr>
        <p:spPr bwMode="auto">
          <a:xfrm rot="14335816">
            <a:off x="686459" y="3318791"/>
            <a:ext cx="954242" cy="2409333"/>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3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40">
            <a:extLst>
              <a:ext uri="{FF2B5EF4-FFF2-40B4-BE49-F238E27FC236}">
                <a16:creationId xmlns:a16="http://schemas.microsoft.com/office/drawing/2014/main" id="{BB4FE9B3-3474-8D43-AC30-973C6E175A44}"/>
              </a:ext>
            </a:extLst>
          </p:cNvPr>
          <p:cNvSpPr>
            <a:spLocks/>
          </p:cNvSpPr>
          <p:nvPr/>
        </p:nvSpPr>
        <p:spPr bwMode="auto">
          <a:xfrm rot="4267497">
            <a:off x="361236" y="4553626"/>
            <a:ext cx="427820" cy="787221"/>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9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40">
            <a:extLst>
              <a:ext uri="{FF2B5EF4-FFF2-40B4-BE49-F238E27FC236}">
                <a16:creationId xmlns:a16="http://schemas.microsoft.com/office/drawing/2014/main" id="{1C2DCBB5-0907-AA43-A4E7-8A5EC2FFD1A8}"/>
              </a:ext>
            </a:extLst>
          </p:cNvPr>
          <p:cNvSpPr>
            <a:spLocks/>
          </p:cNvSpPr>
          <p:nvPr/>
        </p:nvSpPr>
        <p:spPr bwMode="auto">
          <a:xfrm rot="11212003">
            <a:off x="-78622" y="3109340"/>
            <a:ext cx="815038" cy="2057864"/>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58000"/>
                </a:srgbClr>
              </a:gs>
              <a:gs pos="100000">
                <a:srgbClr val="D5D5D5">
                  <a:alpha val="4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moving straight is what we do">
            <a:extLst>
              <a:ext uri="{FF2B5EF4-FFF2-40B4-BE49-F238E27FC236}">
                <a16:creationId xmlns:a16="http://schemas.microsoft.com/office/drawing/2014/main" id="{D19B965E-CE29-F045-A6D9-716CB11A5F3A}"/>
              </a:ext>
            </a:extLst>
          </p:cNvPr>
          <p:cNvSpPr txBox="1"/>
          <p:nvPr/>
        </p:nvSpPr>
        <p:spPr>
          <a:xfrm>
            <a:off x="940734" y="3221973"/>
            <a:ext cx="3712225"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2400" b="1" cap="none" dirty="0">
                <a:latin typeface="Century Gothic" panose="020B0502020202020204" pitchFamily="34" charset="0"/>
              </a:rPr>
              <a:t>Our Sustainability Pillars</a:t>
            </a:r>
          </a:p>
        </p:txBody>
      </p:sp>
    </p:spTree>
    <p:extLst>
      <p:ext uri="{BB962C8B-B14F-4D97-AF65-F5344CB8AC3E}">
        <p14:creationId xmlns:p14="http://schemas.microsoft.com/office/powerpoint/2010/main" val="4077195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Single Corner Rounded 3">
            <a:extLst>
              <a:ext uri="{FF2B5EF4-FFF2-40B4-BE49-F238E27FC236}">
                <a16:creationId xmlns:a16="http://schemas.microsoft.com/office/drawing/2014/main" id="{3F587058-6E7C-1A42-8FF0-3898D59B3C5D}"/>
              </a:ext>
            </a:extLst>
          </p:cNvPr>
          <p:cNvSpPr/>
          <p:nvPr/>
        </p:nvSpPr>
        <p:spPr>
          <a:xfrm flipH="1" flipV="1">
            <a:off x="7044494" y="0"/>
            <a:ext cx="5147506" cy="6858000"/>
          </a:xfrm>
          <a:prstGeom prst="round1Rect">
            <a:avLst/>
          </a:prstGeom>
          <a:gradFill flip="none" rotWithShape="1">
            <a:gsLst>
              <a:gs pos="31000">
                <a:srgbClr val="74BFAB"/>
              </a:gs>
              <a:gs pos="99000">
                <a:srgbClr val="369ABA"/>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97BB36-7C0D-49DA-BAF5-9C622D3B1E35}"/>
              </a:ext>
            </a:extLst>
          </p:cNvPr>
          <p:cNvSpPr txBox="1"/>
          <p:nvPr/>
        </p:nvSpPr>
        <p:spPr>
          <a:xfrm>
            <a:off x="838200" y="1577001"/>
            <a:ext cx="4989575" cy="2143407"/>
          </a:xfrm>
          <a:prstGeom prst="rect">
            <a:avLst/>
          </a:prstGeom>
          <a:noFill/>
        </p:spPr>
        <p:txBody>
          <a:bodyPr wrap="square" lIns="25200" rIns="90000" rtlCol="0">
            <a:spAutoFit/>
          </a:bodyPr>
          <a:lstStyle/>
          <a:p>
            <a:pPr>
              <a:lnSpc>
                <a:spcPts val="1840"/>
              </a:lnSpc>
            </a:pPr>
            <a:r>
              <a:rPr lang="en-IN" sz="1100" dirty="0">
                <a:solidFill>
                  <a:schemeClr val="bg2">
                    <a:lumMod val="10000"/>
                  </a:schemeClr>
                </a:solidFill>
                <a:latin typeface="Century Gothic" panose="020B0502020202020204" pitchFamily="34" charset="0"/>
              </a:rPr>
              <a:t>Our company offers more than 500 brands and 4,100 products to people in more than 200 countries and territories. </a:t>
            </a:r>
          </a:p>
          <a:p>
            <a:pPr>
              <a:lnSpc>
                <a:spcPts val="1840"/>
              </a:lnSpc>
            </a:pPr>
            <a:endParaRPr lang="en-IN" sz="1100" dirty="0">
              <a:solidFill>
                <a:schemeClr val="bg2">
                  <a:lumMod val="10000"/>
                </a:schemeClr>
              </a:solidFill>
              <a:latin typeface="Century Gothic" panose="020B0502020202020204" pitchFamily="34" charset="0"/>
            </a:endParaRPr>
          </a:p>
          <a:p>
            <a:pPr>
              <a:lnSpc>
                <a:spcPts val="1840"/>
              </a:lnSpc>
            </a:pPr>
            <a:r>
              <a:rPr lang="en-IN" sz="1100" dirty="0">
                <a:solidFill>
                  <a:schemeClr val="bg2">
                    <a:lumMod val="10000"/>
                  </a:schemeClr>
                </a:solidFill>
                <a:latin typeface="Century Gothic" panose="020B0502020202020204" pitchFamily="34" charset="0"/>
              </a:rPr>
              <a:t>As a company, we make everyday moments more enjoyable, create opportunities for the people and communities we call home. We believe in doing business the right way, not the easy way. For us, that means continuously working to reduce our environmental impact through programs to provide access to clean drinking water, support women’s economic empowerment, and strengthen local communities. </a:t>
            </a:r>
          </a:p>
        </p:txBody>
      </p:sp>
      <p:grpSp>
        <p:nvGrpSpPr>
          <p:cNvPr id="95" name="Group 94">
            <a:extLst>
              <a:ext uri="{FF2B5EF4-FFF2-40B4-BE49-F238E27FC236}">
                <a16:creationId xmlns:a16="http://schemas.microsoft.com/office/drawing/2014/main" id="{F4ABFB3F-9042-BB41-9B5B-BE060F0834FD}"/>
              </a:ext>
            </a:extLst>
          </p:cNvPr>
          <p:cNvGrpSpPr/>
          <p:nvPr/>
        </p:nvGrpSpPr>
        <p:grpSpPr>
          <a:xfrm>
            <a:off x="10376545" y="5211608"/>
            <a:ext cx="1470297" cy="600635"/>
            <a:chOff x="14547068" y="3046436"/>
            <a:chExt cx="3417861" cy="1396240"/>
          </a:xfrm>
          <a:solidFill>
            <a:schemeClr val="bg1"/>
          </a:solidFill>
        </p:grpSpPr>
        <p:sp>
          <p:nvSpPr>
            <p:cNvPr id="96" name="Freeform 95">
              <a:extLst>
                <a:ext uri="{FF2B5EF4-FFF2-40B4-BE49-F238E27FC236}">
                  <a16:creationId xmlns:a16="http://schemas.microsoft.com/office/drawing/2014/main" id="{E2ED895A-82CB-C84E-A24F-2E47E72E5DE2}"/>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B520C9B-3313-8A40-8E0A-77A60846316D}"/>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CBABDB9B-6CE8-D141-8A69-BB3712E6C0A7}"/>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99" name="Freeform 98">
            <a:extLst>
              <a:ext uri="{FF2B5EF4-FFF2-40B4-BE49-F238E27FC236}">
                <a16:creationId xmlns:a16="http://schemas.microsoft.com/office/drawing/2014/main" id="{3C549FAB-777E-024C-AB1C-A622E6935D65}"/>
              </a:ext>
            </a:extLst>
          </p:cNvPr>
          <p:cNvSpPr>
            <a:spLocks noChangeArrowheads="1"/>
          </p:cNvSpPr>
          <p:nvPr/>
        </p:nvSpPr>
        <p:spPr bwMode="auto">
          <a:xfrm>
            <a:off x="880144" y="1128957"/>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369ABA"/>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2944D238-AFF6-C544-8E46-8FC17691AD04}"/>
              </a:ext>
            </a:extLst>
          </p:cNvPr>
          <p:cNvGrpSpPr/>
          <p:nvPr/>
        </p:nvGrpSpPr>
        <p:grpSpPr>
          <a:xfrm>
            <a:off x="6206768" y="4412397"/>
            <a:ext cx="2302566" cy="2076487"/>
            <a:chOff x="6206768" y="4412397"/>
            <a:chExt cx="2302566" cy="2076487"/>
          </a:xfrm>
        </p:grpSpPr>
        <p:grpSp>
          <p:nvGrpSpPr>
            <p:cNvPr id="4" name="Group 3">
              <a:extLst>
                <a:ext uri="{FF2B5EF4-FFF2-40B4-BE49-F238E27FC236}">
                  <a16:creationId xmlns:a16="http://schemas.microsoft.com/office/drawing/2014/main" id="{06C5B4BD-B9D0-B24B-936B-9523B62210D6}"/>
                </a:ext>
              </a:extLst>
            </p:cNvPr>
            <p:cNvGrpSpPr/>
            <p:nvPr/>
          </p:nvGrpSpPr>
          <p:grpSpPr>
            <a:xfrm>
              <a:off x="6206768" y="4412397"/>
              <a:ext cx="2302566" cy="2076487"/>
              <a:chOff x="6206768" y="4412397"/>
              <a:chExt cx="2302566" cy="2076487"/>
            </a:xfrm>
          </p:grpSpPr>
          <p:sp>
            <p:nvSpPr>
              <p:cNvPr id="86" name="Rectangle: Single Corner Rounded 11">
                <a:extLst>
                  <a:ext uri="{FF2B5EF4-FFF2-40B4-BE49-F238E27FC236}">
                    <a16:creationId xmlns:a16="http://schemas.microsoft.com/office/drawing/2014/main" id="{B6D7E28A-9AFF-DD43-8439-D1A7EABA8338}"/>
                  </a:ext>
                </a:extLst>
              </p:cNvPr>
              <p:cNvSpPr/>
              <p:nvPr/>
            </p:nvSpPr>
            <p:spPr>
              <a:xfrm rot="16200000" flipV="1">
                <a:off x="6494051"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3" name="Picture 102">
                <a:extLst>
                  <a:ext uri="{FF2B5EF4-FFF2-40B4-BE49-F238E27FC236}">
                    <a16:creationId xmlns:a16="http://schemas.microsoft.com/office/drawing/2014/main" id="{03C024E7-17F5-CE44-B6C4-715042AC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7183224" y="5162774"/>
                <a:ext cx="349654" cy="2302566"/>
              </a:xfrm>
              <a:prstGeom prst="rect">
                <a:avLst/>
              </a:prstGeom>
            </p:spPr>
          </p:pic>
        </p:grpSp>
        <p:grpSp>
          <p:nvGrpSpPr>
            <p:cNvPr id="8" name="Group 7">
              <a:extLst>
                <a:ext uri="{FF2B5EF4-FFF2-40B4-BE49-F238E27FC236}">
                  <a16:creationId xmlns:a16="http://schemas.microsoft.com/office/drawing/2014/main" id="{189BB747-7264-1042-9404-DB8B844CBE45}"/>
                </a:ext>
              </a:extLst>
            </p:cNvPr>
            <p:cNvGrpSpPr/>
            <p:nvPr/>
          </p:nvGrpSpPr>
          <p:grpSpPr>
            <a:xfrm>
              <a:off x="6409267" y="4660732"/>
              <a:ext cx="1897569" cy="1249809"/>
              <a:chOff x="6409267" y="4660732"/>
              <a:chExt cx="1897569" cy="1249809"/>
            </a:xfrm>
          </p:grpSpPr>
          <p:sp>
            <p:nvSpPr>
              <p:cNvPr id="87" name="294">
                <a:extLst>
                  <a:ext uri="{FF2B5EF4-FFF2-40B4-BE49-F238E27FC236}">
                    <a16:creationId xmlns:a16="http://schemas.microsoft.com/office/drawing/2014/main" id="{7C297C82-EA9F-0548-85C4-420969F65F33}"/>
                  </a:ext>
                </a:extLst>
              </p:cNvPr>
              <p:cNvSpPr txBox="1"/>
              <p:nvPr/>
            </p:nvSpPr>
            <p:spPr>
              <a:xfrm>
                <a:off x="6994775"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60K</a:t>
                </a:r>
                <a:endParaRPr sz="2400" b="1" dirty="0">
                  <a:solidFill>
                    <a:schemeClr val="bg2">
                      <a:lumMod val="10000"/>
                    </a:schemeClr>
                  </a:solidFill>
                  <a:latin typeface="Century Gothic" panose="020B0502020202020204" pitchFamily="34" charset="0"/>
                </a:endParaRPr>
              </a:p>
            </p:txBody>
          </p:sp>
          <p:sp>
            <p:nvSpPr>
              <p:cNvPr id="88" name="Lorem ipsum dolor sit elit, consect loreretur adipiscing nisi aute.">
                <a:extLst>
                  <a:ext uri="{FF2B5EF4-FFF2-40B4-BE49-F238E27FC236}">
                    <a16:creationId xmlns:a16="http://schemas.microsoft.com/office/drawing/2014/main" id="{DDC93F3E-983D-D845-926E-74A5BE56C69A}"/>
                  </a:ext>
                </a:extLst>
              </p:cNvPr>
              <p:cNvSpPr txBox="1"/>
              <p:nvPr/>
            </p:nvSpPr>
            <p:spPr>
              <a:xfrm>
                <a:off x="6478658" y="5288639"/>
                <a:ext cx="1758783"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Our employees are educated about and supportive of our initiatives.</a:t>
                </a:r>
                <a:endParaRPr sz="900" dirty="0">
                  <a:solidFill>
                    <a:schemeClr val="bg2">
                      <a:lumMod val="10000"/>
                    </a:schemeClr>
                  </a:solidFill>
                  <a:latin typeface="Century Gothic" panose="020B0502020202020204" pitchFamily="34" charset="0"/>
                </a:endParaRPr>
              </a:p>
            </p:txBody>
          </p:sp>
          <p:sp>
            <p:nvSpPr>
              <p:cNvPr id="89" name="cups a coffee">
                <a:extLst>
                  <a:ext uri="{FF2B5EF4-FFF2-40B4-BE49-F238E27FC236}">
                    <a16:creationId xmlns:a16="http://schemas.microsoft.com/office/drawing/2014/main" id="{BC6EB610-5364-BE46-83C1-C6638FC49E16}"/>
                  </a:ext>
                </a:extLst>
              </p:cNvPr>
              <p:cNvSpPr txBox="1"/>
              <p:nvPr/>
            </p:nvSpPr>
            <p:spPr>
              <a:xfrm>
                <a:off x="6409267"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Total Employees</a:t>
                </a:r>
              </a:p>
            </p:txBody>
          </p:sp>
        </p:grpSp>
      </p:grpSp>
      <p:grpSp>
        <p:nvGrpSpPr>
          <p:cNvPr id="15" name="Group 14">
            <a:extLst>
              <a:ext uri="{FF2B5EF4-FFF2-40B4-BE49-F238E27FC236}">
                <a16:creationId xmlns:a16="http://schemas.microsoft.com/office/drawing/2014/main" id="{B739812E-9271-194A-8409-67754947CF61}"/>
              </a:ext>
            </a:extLst>
          </p:cNvPr>
          <p:cNvGrpSpPr/>
          <p:nvPr/>
        </p:nvGrpSpPr>
        <p:grpSpPr>
          <a:xfrm>
            <a:off x="8888326" y="4412397"/>
            <a:ext cx="2302566" cy="2079704"/>
            <a:chOff x="8888326" y="4412397"/>
            <a:chExt cx="2302566" cy="2079704"/>
          </a:xfrm>
        </p:grpSpPr>
        <p:grpSp>
          <p:nvGrpSpPr>
            <p:cNvPr id="3" name="Group 2">
              <a:extLst>
                <a:ext uri="{FF2B5EF4-FFF2-40B4-BE49-F238E27FC236}">
                  <a16:creationId xmlns:a16="http://schemas.microsoft.com/office/drawing/2014/main" id="{090CCEBA-BAF1-8F4F-831F-288922050012}"/>
                </a:ext>
              </a:extLst>
            </p:cNvPr>
            <p:cNvGrpSpPr/>
            <p:nvPr/>
          </p:nvGrpSpPr>
          <p:grpSpPr>
            <a:xfrm>
              <a:off x="8888326" y="4412397"/>
              <a:ext cx="2302566" cy="2079704"/>
              <a:chOff x="8888326" y="4412397"/>
              <a:chExt cx="2302566" cy="2079704"/>
            </a:xfrm>
          </p:grpSpPr>
          <p:sp>
            <p:nvSpPr>
              <p:cNvPr id="90" name="Rectangle: Single Corner Rounded 11">
                <a:extLst>
                  <a:ext uri="{FF2B5EF4-FFF2-40B4-BE49-F238E27FC236}">
                    <a16:creationId xmlns:a16="http://schemas.microsoft.com/office/drawing/2014/main" id="{B998C88B-946F-8F42-AD25-C0B7ADC1E0CE}"/>
                  </a:ext>
                </a:extLst>
              </p:cNvPr>
              <p:cNvSpPr/>
              <p:nvPr/>
            </p:nvSpPr>
            <p:spPr>
              <a:xfrm rot="16200000" flipV="1">
                <a:off x="9175609"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4" name="Picture 103">
                <a:extLst>
                  <a:ext uri="{FF2B5EF4-FFF2-40B4-BE49-F238E27FC236}">
                    <a16:creationId xmlns:a16="http://schemas.microsoft.com/office/drawing/2014/main" id="{27035F71-001F-BE46-908E-DF1EC2132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9864782" y="5165991"/>
                <a:ext cx="349654" cy="2302566"/>
              </a:xfrm>
              <a:prstGeom prst="rect">
                <a:avLst/>
              </a:prstGeom>
            </p:spPr>
          </p:pic>
        </p:grpSp>
        <p:grpSp>
          <p:nvGrpSpPr>
            <p:cNvPr id="7" name="Group 6">
              <a:extLst>
                <a:ext uri="{FF2B5EF4-FFF2-40B4-BE49-F238E27FC236}">
                  <a16:creationId xmlns:a16="http://schemas.microsoft.com/office/drawing/2014/main" id="{3941B38D-A912-484F-9253-1BF62F88C96D}"/>
                </a:ext>
              </a:extLst>
            </p:cNvPr>
            <p:cNvGrpSpPr/>
            <p:nvPr/>
          </p:nvGrpSpPr>
          <p:grpSpPr>
            <a:xfrm>
              <a:off x="9090825" y="4660732"/>
              <a:ext cx="1897569" cy="1249809"/>
              <a:chOff x="9090825" y="4660732"/>
              <a:chExt cx="1897569" cy="1249809"/>
            </a:xfrm>
          </p:grpSpPr>
          <p:sp>
            <p:nvSpPr>
              <p:cNvPr id="91" name="294">
                <a:extLst>
                  <a:ext uri="{FF2B5EF4-FFF2-40B4-BE49-F238E27FC236}">
                    <a16:creationId xmlns:a16="http://schemas.microsoft.com/office/drawing/2014/main" id="{A1407E74-F293-0043-8AEE-8813CF3DA4EF}"/>
                  </a:ext>
                </a:extLst>
              </p:cNvPr>
              <p:cNvSpPr txBox="1"/>
              <p:nvPr/>
            </p:nvSpPr>
            <p:spPr>
              <a:xfrm>
                <a:off x="9676333"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51</a:t>
                </a:r>
                <a:endParaRPr sz="2400" b="1" dirty="0">
                  <a:solidFill>
                    <a:schemeClr val="bg2">
                      <a:lumMod val="10000"/>
                    </a:schemeClr>
                  </a:solidFill>
                  <a:latin typeface="Century Gothic" panose="020B0502020202020204" pitchFamily="34" charset="0"/>
                </a:endParaRPr>
              </a:p>
            </p:txBody>
          </p:sp>
          <p:sp>
            <p:nvSpPr>
              <p:cNvPr id="92" name="Lorem ipsum dolor sit elit, consect loreretur adipiscing nisi aute.">
                <a:extLst>
                  <a:ext uri="{FF2B5EF4-FFF2-40B4-BE49-F238E27FC236}">
                    <a16:creationId xmlns:a16="http://schemas.microsoft.com/office/drawing/2014/main" id="{5E1F5922-B43D-6741-A960-AF3B2FED47CE}"/>
                  </a:ext>
                </a:extLst>
              </p:cNvPr>
              <p:cNvSpPr txBox="1"/>
              <p:nvPr/>
            </p:nvSpPr>
            <p:spPr>
              <a:xfrm>
                <a:off x="9223401" y="5288639"/>
                <a:ext cx="1632413"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All of our offices and plants adhere to the most up-to-date green initiatives</a:t>
                </a:r>
                <a:endParaRPr sz="900" dirty="0">
                  <a:solidFill>
                    <a:schemeClr val="bg2">
                      <a:lumMod val="10000"/>
                    </a:schemeClr>
                  </a:solidFill>
                  <a:latin typeface="Century Gothic" panose="020B0502020202020204" pitchFamily="34" charset="0"/>
                </a:endParaRPr>
              </a:p>
            </p:txBody>
          </p:sp>
          <p:sp>
            <p:nvSpPr>
              <p:cNvPr id="93" name="cups a coffee">
                <a:extLst>
                  <a:ext uri="{FF2B5EF4-FFF2-40B4-BE49-F238E27FC236}">
                    <a16:creationId xmlns:a16="http://schemas.microsoft.com/office/drawing/2014/main" id="{7F2D3128-257E-5044-8AFC-CCBE04183D21}"/>
                  </a:ext>
                </a:extLst>
              </p:cNvPr>
              <p:cNvSpPr txBox="1"/>
              <p:nvPr/>
            </p:nvSpPr>
            <p:spPr>
              <a:xfrm>
                <a:off x="9090825"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Offices &amp; Plants</a:t>
                </a:r>
              </a:p>
            </p:txBody>
          </p:sp>
        </p:grpSp>
      </p:grpSp>
      <p:sp>
        <p:nvSpPr>
          <p:cNvPr id="42" name="moving straight is what we do">
            <a:extLst>
              <a:ext uri="{FF2B5EF4-FFF2-40B4-BE49-F238E27FC236}">
                <a16:creationId xmlns:a16="http://schemas.microsoft.com/office/drawing/2014/main" id="{D633F1A8-24CF-5E43-A9B7-935D6AAB15B2}"/>
              </a:ext>
            </a:extLst>
          </p:cNvPr>
          <p:cNvSpPr txBox="1"/>
          <p:nvPr/>
        </p:nvSpPr>
        <p:spPr>
          <a:xfrm>
            <a:off x="8525050" y="1557701"/>
            <a:ext cx="2302566" cy="881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ts val="3380"/>
              </a:lnSpc>
            </a:pPr>
            <a:r>
              <a:rPr lang="en-US" sz="2400" b="1" cap="none" dirty="0">
                <a:solidFill>
                  <a:schemeClr val="bg1"/>
                </a:solidFill>
                <a:latin typeface="Century Gothic" panose="020B0502020202020204" pitchFamily="34" charset="0"/>
              </a:rPr>
              <a:t>Our Company at a Glance</a:t>
            </a:r>
          </a:p>
        </p:txBody>
      </p:sp>
      <p:grpSp>
        <p:nvGrpSpPr>
          <p:cNvPr id="13" name="Group 12">
            <a:extLst>
              <a:ext uri="{FF2B5EF4-FFF2-40B4-BE49-F238E27FC236}">
                <a16:creationId xmlns:a16="http://schemas.microsoft.com/office/drawing/2014/main" id="{192195D1-17F0-3849-B044-E4E791169A62}"/>
              </a:ext>
            </a:extLst>
          </p:cNvPr>
          <p:cNvGrpSpPr/>
          <p:nvPr/>
        </p:nvGrpSpPr>
        <p:grpSpPr>
          <a:xfrm>
            <a:off x="3511843" y="4415806"/>
            <a:ext cx="2302712" cy="2076487"/>
            <a:chOff x="838052" y="4412397"/>
            <a:chExt cx="2302712" cy="2076487"/>
          </a:xfrm>
        </p:grpSpPr>
        <p:grpSp>
          <p:nvGrpSpPr>
            <p:cNvPr id="6" name="Group 5">
              <a:extLst>
                <a:ext uri="{FF2B5EF4-FFF2-40B4-BE49-F238E27FC236}">
                  <a16:creationId xmlns:a16="http://schemas.microsoft.com/office/drawing/2014/main" id="{7FCA6685-F70C-4F4D-A622-29CB97BAF95E}"/>
                </a:ext>
              </a:extLst>
            </p:cNvPr>
            <p:cNvGrpSpPr/>
            <p:nvPr/>
          </p:nvGrpSpPr>
          <p:grpSpPr>
            <a:xfrm>
              <a:off x="838052" y="4412397"/>
              <a:ext cx="2302712" cy="2076487"/>
              <a:chOff x="838052" y="4412397"/>
              <a:chExt cx="2302712" cy="2076487"/>
            </a:xfrm>
          </p:grpSpPr>
          <p:sp>
            <p:nvSpPr>
              <p:cNvPr id="45" name="Rectangle: Single Corner Rounded 11">
                <a:extLst>
                  <a:ext uri="{FF2B5EF4-FFF2-40B4-BE49-F238E27FC236}">
                    <a16:creationId xmlns:a16="http://schemas.microsoft.com/office/drawing/2014/main" id="{9F98FF48-B291-CD4D-A769-A67D56F14CE7}"/>
                  </a:ext>
                </a:extLst>
              </p:cNvPr>
              <p:cNvSpPr/>
              <p:nvPr/>
            </p:nvSpPr>
            <p:spPr>
              <a:xfrm rot="16200000" flipV="1">
                <a:off x="1125482"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1" name="Picture 100">
                <a:extLst>
                  <a:ext uri="{FF2B5EF4-FFF2-40B4-BE49-F238E27FC236}">
                    <a16:creationId xmlns:a16="http://schemas.microsoft.com/office/drawing/2014/main" id="{3756ECB5-EA86-404F-88FA-50306BE80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814508" y="5162774"/>
                <a:ext cx="349654" cy="2302566"/>
              </a:xfrm>
              <a:prstGeom prst="rect">
                <a:avLst/>
              </a:prstGeom>
            </p:spPr>
          </p:pic>
        </p:grpSp>
        <p:grpSp>
          <p:nvGrpSpPr>
            <p:cNvPr id="11" name="Group 10">
              <a:extLst>
                <a:ext uri="{FF2B5EF4-FFF2-40B4-BE49-F238E27FC236}">
                  <a16:creationId xmlns:a16="http://schemas.microsoft.com/office/drawing/2014/main" id="{3002056E-0A72-DF44-B63F-136353D67B9F}"/>
                </a:ext>
              </a:extLst>
            </p:cNvPr>
            <p:cNvGrpSpPr/>
            <p:nvPr/>
          </p:nvGrpSpPr>
          <p:grpSpPr>
            <a:xfrm>
              <a:off x="1040698" y="4660732"/>
              <a:ext cx="1897569" cy="1249809"/>
              <a:chOff x="1040698" y="4660732"/>
              <a:chExt cx="1897569" cy="1249809"/>
            </a:xfrm>
          </p:grpSpPr>
          <p:sp>
            <p:nvSpPr>
              <p:cNvPr id="80" name="294">
                <a:extLst>
                  <a:ext uri="{FF2B5EF4-FFF2-40B4-BE49-F238E27FC236}">
                    <a16:creationId xmlns:a16="http://schemas.microsoft.com/office/drawing/2014/main" id="{6288675F-F1D8-7944-AC94-CF8A3A861AE3}"/>
                  </a:ext>
                </a:extLst>
              </p:cNvPr>
              <p:cNvSpPr txBox="1"/>
              <p:nvPr/>
            </p:nvSpPr>
            <p:spPr>
              <a:xfrm>
                <a:off x="1626206"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28M</a:t>
                </a:r>
                <a:endParaRPr sz="2400" b="1" dirty="0">
                  <a:solidFill>
                    <a:schemeClr val="bg2">
                      <a:lumMod val="10000"/>
                    </a:schemeClr>
                  </a:solidFill>
                  <a:latin typeface="Century Gothic" panose="020B0502020202020204" pitchFamily="34" charset="0"/>
                </a:endParaRPr>
              </a:p>
            </p:txBody>
          </p:sp>
          <p:sp>
            <p:nvSpPr>
              <p:cNvPr id="81" name="Lorem ipsum dolor sit elit, consect loreretur adipiscing nisi aute.">
                <a:extLst>
                  <a:ext uri="{FF2B5EF4-FFF2-40B4-BE49-F238E27FC236}">
                    <a16:creationId xmlns:a16="http://schemas.microsoft.com/office/drawing/2014/main" id="{C1935236-9405-474B-BF52-8AE9A76C52E4}"/>
                  </a:ext>
                </a:extLst>
              </p:cNvPr>
              <p:cNvSpPr txBox="1"/>
              <p:nvPr/>
            </p:nvSpPr>
            <p:spPr>
              <a:xfrm>
                <a:off x="1167304" y="5288639"/>
                <a:ext cx="1624939"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We’d like to use our revenue as an investment back into our environment</a:t>
                </a:r>
              </a:p>
            </p:txBody>
          </p:sp>
          <p:sp>
            <p:nvSpPr>
              <p:cNvPr id="82" name="cups a coffee">
                <a:extLst>
                  <a:ext uri="{FF2B5EF4-FFF2-40B4-BE49-F238E27FC236}">
                    <a16:creationId xmlns:a16="http://schemas.microsoft.com/office/drawing/2014/main" id="{882FA557-A9BB-004A-939B-E5673E597781}"/>
                  </a:ext>
                </a:extLst>
              </p:cNvPr>
              <p:cNvSpPr txBox="1"/>
              <p:nvPr/>
            </p:nvSpPr>
            <p:spPr>
              <a:xfrm>
                <a:off x="1040698"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Net Revenue in 2019</a:t>
                </a:r>
              </a:p>
            </p:txBody>
          </p:sp>
        </p:grpSp>
      </p:grpSp>
      <p:grpSp>
        <p:nvGrpSpPr>
          <p:cNvPr id="12" name="Group 11">
            <a:extLst>
              <a:ext uri="{FF2B5EF4-FFF2-40B4-BE49-F238E27FC236}">
                <a16:creationId xmlns:a16="http://schemas.microsoft.com/office/drawing/2014/main" id="{C86B3F1F-5958-3449-ACB5-291883C43054}"/>
              </a:ext>
            </a:extLst>
          </p:cNvPr>
          <p:cNvGrpSpPr/>
          <p:nvPr/>
        </p:nvGrpSpPr>
        <p:grpSpPr>
          <a:xfrm>
            <a:off x="797631" y="4386456"/>
            <a:ext cx="2366947" cy="2149005"/>
            <a:chOff x="3523775" y="4341184"/>
            <a:chExt cx="2366947" cy="2149005"/>
          </a:xfrm>
        </p:grpSpPr>
        <p:grpSp>
          <p:nvGrpSpPr>
            <p:cNvPr id="2" name="Group 1">
              <a:extLst>
                <a:ext uri="{FF2B5EF4-FFF2-40B4-BE49-F238E27FC236}">
                  <a16:creationId xmlns:a16="http://schemas.microsoft.com/office/drawing/2014/main" id="{8BCBFC14-7831-6C47-B03C-8914F6EC85DA}"/>
                </a:ext>
              </a:extLst>
            </p:cNvPr>
            <p:cNvGrpSpPr/>
            <p:nvPr/>
          </p:nvGrpSpPr>
          <p:grpSpPr>
            <a:xfrm>
              <a:off x="3523775" y="4341184"/>
              <a:ext cx="2366947" cy="2149005"/>
              <a:chOff x="3523775" y="4341184"/>
              <a:chExt cx="2366947" cy="2149005"/>
            </a:xfrm>
          </p:grpSpPr>
          <p:sp>
            <p:nvSpPr>
              <p:cNvPr id="100" name="Rectangle: Single Corner Rounded 21">
                <a:extLst>
                  <a:ext uri="{FF2B5EF4-FFF2-40B4-BE49-F238E27FC236}">
                    <a16:creationId xmlns:a16="http://schemas.microsoft.com/office/drawing/2014/main" id="{D5DD2EB9-8201-3E40-B334-11AA182F535D}"/>
                  </a:ext>
                </a:extLst>
              </p:cNvPr>
              <p:cNvSpPr/>
              <p:nvPr/>
            </p:nvSpPr>
            <p:spPr>
              <a:xfrm rot="16200000" flipV="1">
                <a:off x="3874722" y="4053184"/>
                <a:ext cx="1728000" cy="2304000"/>
              </a:xfrm>
              <a:prstGeom prst="round1Rect">
                <a:avLst/>
              </a:prstGeom>
              <a:noFill/>
              <a:ln w="12700">
                <a:solidFill>
                  <a:srgbClr val="44A0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 name="Group 4">
                <a:extLst>
                  <a:ext uri="{FF2B5EF4-FFF2-40B4-BE49-F238E27FC236}">
                    <a16:creationId xmlns:a16="http://schemas.microsoft.com/office/drawing/2014/main" id="{36F96BF4-BA10-1B4A-8906-01843919A0B4}"/>
                  </a:ext>
                </a:extLst>
              </p:cNvPr>
              <p:cNvGrpSpPr/>
              <p:nvPr/>
            </p:nvGrpSpPr>
            <p:grpSpPr>
              <a:xfrm>
                <a:off x="3523775" y="4412397"/>
                <a:ext cx="2304000" cy="2077792"/>
                <a:chOff x="3523775" y="4412397"/>
                <a:chExt cx="2304000" cy="2077792"/>
              </a:xfrm>
            </p:grpSpPr>
            <p:sp>
              <p:nvSpPr>
                <p:cNvPr id="79" name="Rectangle: Single Corner Rounded 21">
                  <a:extLst>
                    <a:ext uri="{FF2B5EF4-FFF2-40B4-BE49-F238E27FC236}">
                      <a16:creationId xmlns:a16="http://schemas.microsoft.com/office/drawing/2014/main" id="{7BF71094-2314-804F-B8E3-40AF616ED8AC}"/>
                    </a:ext>
                  </a:extLst>
                </p:cNvPr>
                <p:cNvSpPr/>
                <p:nvPr/>
              </p:nvSpPr>
              <p:spPr>
                <a:xfrm rot="16200000" flipV="1">
                  <a:off x="3811775" y="4124397"/>
                  <a:ext cx="1728000" cy="2304000"/>
                </a:xfrm>
                <a:prstGeom prst="round1Rect">
                  <a:avLst/>
                </a:prstGeom>
                <a:gradFill flip="none" rotWithShape="1">
                  <a:gsLst>
                    <a:gs pos="0">
                      <a:schemeClr val="accent2">
                        <a:lumMod val="0"/>
                        <a:lumOff val="100000"/>
                      </a:schemeClr>
                    </a:gs>
                    <a:gs pos="0">
                      <a:srgbClr val="74BFAB"/>
                    </a:gs>
                    <a:gs pos="100000">
                      <a:srgbClr val="369ABA"/>
                    </a:gs>
                  </a:gsLst>
                  <a:lin ang="2700000" scaled="1"/>
                  <a:tileRect/>
                </a:gra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2" name="Picture 101">
                  <a:extLst>
                    <a:ext uri="{FF2B5EF4-FFF2-40B4-BE49-F238E27FC236}">
                      <a16:creationId xmlns:a16="http://schemas.microsoft.com/office/drawing/2014/main" id="{448927C5-CFF9-0E4F-99B3-A21FB807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4501665" y="5164079"/>
                  <a:ext cx="349654" cy="2302566"/>
                </a:xfrm>
                <a:prstGeom prst="rect">
                  <a:avLst/>
                </a:prstGeom>
              </p:spPr>
            </p:pic>
          </p:grpSp>
        </p:grpSp>
        <p:grpSp>
          <p:nvGrpSpPr>
            <p:cNvPr id="10" name="Group 9">
              <a:extLst>
                <a:ext uri="{FF2B5EF4-FFF2-40B4-BE49-F238E27FC236}">
                  <a16:creationId xmlns:a16="http://schemas.microsoft.com/office/drawing/2014/main" id="{830A8BC8-C300-1C4A-9440-0B65D3581EAE}"/>
                </a:ext>
              </a:extLst>
            </p:cNvPr>
            <p:cNvGrpSpPr/>
            <p:nvPr/>
          </p:nvGrpSpPr>
          <p:grpSpPr>
            <a:xfrm>
              <a:off x="3723691" y="4660732"/>
              <a:ext cx="1897569" cy="1249809"/>
              <a:chOff x="3723691" y="4660732"/>
              <a:chExt cx="1897569" cy="1249809"/>
            </a:xfrm>
          </p:grpSpPr>
          <p:sp>
            <p:nvSpPr>
              <p:cNvPr id="83" name="294">
                <a:extLst>
                  <a:ext uri="{FF2B5EF4-FFF2-40B4-BE49-F238E27FC236}">
                    <a16:creationId xmlns:a16="http://schemas.microsoft.com/office/drawing/2014/main" id="{9D3FCE07-6D04-734C-AA7A-A806D66D12FA}"/>
                  </a:ext>
                </a:extLst>
              </p:cNvPr>
              <p:cNvSpPr txBox="1"/>
              <p:nvPr/>
            </p:nvSpPr>
            <p:spPr>
              <a:xfrm>
                <a:off x="4121350" y="4660732"/>
                <a:ext cx="1084310"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1"/>
                    </a:solidFill>
                    <a:latin typeface="Century Gothic" panose="020B0502020202020204" pitchFamily="34" charset="0"/>
                  </a:rPr>
                  <a:t>55</a:t>
                </a:r>
                <a:endParaRPr sz="2400" b="1" dirty="0">
                  <a:solidFill>
                    <a:schemeClr val="bg1"/>
                  </a:solidFill>
                  <a:latin typeface="Century Gothic" panose="020B0502020202020204" pitchFamily="34" charset="0"/>
                </a:endParaRPr>
              </a:p>
            </p:txBody>
          </p:sp>
          <p:sp>
            <p:nvSpPr>
              <p:cNvPr id="84" name="Lorem ipsum dolor sit elit, consect loreretur adipiscing nisi aute.">
                <a:extLst>
                  <a:ext uri="{FF2B5EF4-FFF2-40B4-BE49-F238E27FC236}">
                    <a16:creationId xmlns:a16="http://schemas.microsoft.com/office/drawing/2014/main" id="{8D36AE03-1BDE-3241-8DDB-61CE8B7AE1E5}"/>
                  </a:ext>
                </a:extLst>
              </p:cNvPr>
              <p:cNvSpPr txBox="1"/>
              <p:nvPr/>
            </p:nvSpPr>
            <p:spPr>
              <a:xfrm>
                <a:off x="3841585" y="5288639"/>
                <a:ext cx="1744949"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1"/>
                    </a:solidFill>
                    <a:latin typeface="Century Gothic" panose="020B0502020202020204" pitchFamily="34" charset="0"/>
                  </a:rPr>
                  <a:t>Our business partners are our biggest allies and always support our initiatives</a:t>
                </a:r>
              </a:p>
            </p:txBody>
          </p:sp>
          <p:sp>
            <p:nvSpPr>
              <p:cNvPr id="85" name="cups a coffee">
                <a:extLst>
                  <a:ext uri="{FF2B5EF4-FFF2-40B4-BE49-F238E27FC236}">
                    <a16:creationId xmlns:a16="http://schemas.microsoft.com/office/drawing/2014/main" id="{F80EBF8E-3E99-034B-B77D-020791C07EA3}"/>
                  </a:ext>
                </a:extLst>
              </p:cNvPr>
              <p:cNvSpPr txBox="1"/>
              <p:nvPr/>
            </p:nvSpPr>
            <p:spPr>
              <a:xfrm>
                <a:off x="3723691"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1"/>
                    </a:solidFill>
                    <a:latin typeface="Century Gothic" panose="020B0502020202020204" pitchFamily="34" charset="0"/>
                  </a:rPr>
                  <a:t>Business Partners</a:t>
                </a:r>
              </a:p>
            </p:txBody>
          </p:sp>
        </p:grpSp>
      </p:grpSp>
    </p:spTree>
    <p:extLst>
      <p:ext uri="{BB962C8B-B14F-4D97-AF65-F5344CB8AC3E}">
        <p14:creationId xmlns:p14="http://schemas.microsoft.com/office/powerpoint/2010/main" val="108953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4000" fill="hold"/>
                                        <p:tgtEl>
                                          <p:spTgt spid="43"/>
                                        </p:tgtEl>
                                        <p:attrNameLst>
                                          <p:attrName>ppt_x</p:attrName>
                                        </p:attrNameLst>
                                      </p:cBhvr>
                                      <p:tavLst>
                                        <p:tav tm="0">
                                          <p:val>
                                            <p:strVal val="1+#ppt_w/2"/>
                                          </p:val>
                                        </p:tav>
                                        <p:tav tm="100000">
                                          <p:val>
                                            <p:strVal val="#ppt_x"/>
                                          </p:val>
                                        </p:tav>
                                      </p:tavLst>
                                    </p:anim>
                                    <p:anim calcmode="lin" valueType="num">
                                      <p:cBhvr additive="base">
                                        <p:cTn id="8" dur="4000" fill="hold"/>
                                        <p:tgtEl>
                                          <p:spTgt spid="43"/>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2000"/>
                                        <p:tgtEl>
                                          <p:spTgt spid="4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9"/>
                                        </p:tgtEl>
                                        <p:attrNameLst>
                                          <p:attrName>style.visibility</p:attrName>
                                        </p:attrNameLst>
                                      </p:cBhvr>
                                      <p:to>
                                        <p:strVal val="visible"/>
                                      </p:to>
                                    </p:set>
                                    <p:animEffect transition="in" filter="wipe(left)">
                                      <p:cBhvr>
                                        <p:cTn id="14" dur="1000"/>
                                        <p:tgtEl>
                                          <p:spTgt spid="99"/>
                                        </p:tgtEl>
                                      </p:cBhvr>
                                    </p:animEffect>
                                  </p:childTnLst>
                                </p:cTn>
                              </p:par>
                              <p:par>
                                <p:cTn id="15" presetID="22" presetClass="entr" presetSubtype="2" fill="hold" nodeType="withEffect">
                                  <p:stCondLst>
                                    <p:cond delay="1500"/>
                                  </p:stCondLst>
                                  <p:childTnLst>
                                    <p:set>
                                      <p:cBhvr>
                                        <p:cTn id="16" dur="1" fill="hold">
                                          <p:stCondLst>
                                            <p:cond delay="0"/>
                                          </p:stCondLst>
                                        </p:cTn>
                                        <p:tgtEl>
                                          <p:spTgt spid="95"/>
                                        </p:tgtEl>
                                        <p:attrNameLst>
                                          <p:attrName>style.visibility</p:attrName>
                                        </p:attrNameLst>
                                      </p:cBhvr>
                                      <p:to>
                                        <p:strVal val="visible"/>
                                      </p:to>
                                    </p:set>
                                    <p:animEffect transition="in" filter="wipe(right)">
                                      <p:cBhvr>
                                        <p:cTn id="17" dur="2000"/>
                                        <p:tgtEl>
                                          <p:spTgt spid="95"/>
                                        </p:tgtEl>
                                      </p:cBhvr>
                                    </p:animEffect>
                                  </p:childTnLst>
                                </p:cTn>
                              </p:par>
                              <p:par>
                                <p:cTn id="18" presetID="12" presetClass="entr" presetSubtype="8" fill="hold" grpId="0" nodeType="withEffect">
                                  <p:stCondLst>
                                    <p:cond delay="10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3000"/>
                                        <p:tgtEl>
                                          <p:spTgt spid="9"/>
                                        </p:tgtEl>
                                        <p:attrNameLst>
                                          <p:attrName>ppt_x</p:attrName>
                                        </p:attrNameLst>
                                      </p:cBhvr>
                                      <p:tavLst>
                                        <p:tav tm="0">
                                          <p:val>
                                            <p:strVal val="#ppt_x-#ppt_w*1.125000"/>
                                          </p:val>
                                        </p:tav>
                                        <p:tav tm="100000">
                                          <p:val>
                                            <p:strVal val="#ppt_x"/>
                                          </p:val>
                                        </p:tav>
                                      </p:tavLst>
                                    </p:anim>
                                    <p:animEffect transition="in" filter="wipe(right)">
                                      <p:cBhvr>
                                        <p:cTn id="21" dur="3000"/>
                                        <p:tgtEl>
                                          <p:spTgt spid="9"/>
                                        </p:tgtEl>
                                      </p:cBhvr>
                                    </p:animEffect>
                                  </p:childTnLst>
                                </p:cTn>
                              </p:par>
                              <p:par>
                                <p:cTn id="22" presetID="12" presetClass="entr" presetSubtype="8" fill="hold" nodeType="withEffect">
                                  <p:stCondLst>
                                    <p:cond delay="200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2000"/>
                                        <p:tgtEl>
                                          <p:spTgt spid="12"/>
                                        </p:tgtEl>
                                        <p:attrNameLst>
                                          <p:attrName>ppt_x</p:attrName>
                                        </p:attrNameLst>
                                      </p:cBhvr>
                                      <p:tavLst>
                                        <p:tav tm="0">
                                          <p:val>
                                            <p:strVal val="#ppt_x-#ppt_w*1.125000"/>
                                          </p:val>
                                        </p:tav>
                                        <p:tav tm="100000">
                                          <p:val>
                                            <p:strVal val="#ppt_x"/>
                                          </p:val>
                                        </p:tav>
                                      </p:tavLst>
                                    </p:anim>
                                    <p:animEffect transition="in" filter="wipe(right)">
                                      <p:cBhvr>
                                        <p:cTn id="25" dur="2000"/>
                                        <p:tgtEl>
                                          <p:spTgt spid="12"/>
                                        </p:tgtEl>
                                      </p:cBhvr>
                                    </p:animEffect>
                                  </p:childTnLst>
                                </p:cTn>
                              </p:par>
                              <p:par>
                                <p:cTn id="26" presetID="12" presetClass="entr" presetSubtype="8" fill="hold" nodeType="withEffect">
                                  <p:stCondLst>
                                    <p:cond delay="300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2000"/>
                                        <p:tgtEl>
                                          <p:spTgt spid="13"/>
                                        </p:tgtEl>
                                        <p:attrNameLst>
                                          <p:attrName>ppt_x</p:attrName>
                                        </p:attrNameLst>
                                      </p:cBhvr>
                                      <p:tavLst>
                                        <p:tav tm="0">
                                          <p:val>
                                            <p:strVal val="#ppt_x-#ppt_w*1.125000"/>
                                          </p:val>
                                        </p:tav>
                                        <p:tav tm="100000">
                                          <p:val>
                                            <p:strVal val="#ppt_x"/>
                                          </p:val>
                                        </p:tav>
                                      </p:tavLst>
                                    </p:anim>
                                    <p:animEffect transition="in" filter="wipe(right)">
                                      <p:cBhvr>
                                        <p:cTn id="29" dur="2000"/>
                                        <p:tgtEl>
                                          <p:spTgt spid="13"/>
                                        </p:tgtEl>
                                      </p:cBhvr>
                                    </p:animEffect>
                                  </p:childTnLst>
                                </p:cTn>
                              </p:par>
                              <p:par>
                                <p:cTn id="30" presetID="12" presetClass="entr" presetSubtype="8" fill="hold" nodeType="withEffect">
                                  <p:stCondLst>
                                    <p:cond delay="400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2000"/>
                                        <p:tgtEl>
                                          <p:spTgt spid="14"/>
                                        </p:tgtEl>
                                        <p:attrNameLst>
                                          <p:attrName>ppt_x</p:attrName>
                                        </p:attrNameLst>
                                      </p:cBhvr>
                                      <p:tavLst>
                                        <p:tav tm="0">
                                          <p:val>
                                            <p:strVal val="#ppt_x-#ppt_w*1.125000"/>
                                          </p:val>
                                        </p:tav>
                                        <p:tav tm="100000">
                                          <p:val>
                                            <p:strVal val="#ppt_x"/>
                                          </p:val>
                                        </p:tav>
                                      </p:tavLst>
                                    </p:anim>
                                    <p:animEffect transition="in" filter="wipe(right)">
                                      <p:cBhvr>
                                        <p:cTn id="33" dur="2000"/>
                                        <p:tgtEl>
                                          <p:spTgt spid="14"/>
                                        </p:tgtEl>
                                      </p:cBhvr>
                                    </p:animEffect>
                                  </p:childTnLst>
                                </p:cTn>
                              </p:par>
                              <p:par>
                                <p:cTn id="34" presetID="12" presetClass="entr" presetSubtype="8" fill="hold" nodeType="withEffect">
                                  <p:stCondLst>
                                    <p:cond delay="500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000"/>
                                        <p:tgtEl>
                                          <p:spTgt spid="15"/>
                                        </p:tgtEl>
                                        <p:attrNameLst>
                                          <p:attrName>ppt_x</p:attrName>
                                        </p:attrNameLst>
                                      </p:cBhvr>
                                      <p:tavLst>
                                        <p:tav tm="0">
                                          <p:val>
                                            <p:strVal val="#ppt_x-#ppt_w*1.125000"/>
                                          </p:val>
                                        </p:tav>
                                        <p:tav tm="100000">
                                          <p:val>
                                            <p:strVal val="#ppt_x"/>
                                          </p:val>
                                        </p:tav>
                                      </p:tavLst>
                                    </p:anim>
                                    <p:animEffect transition="in" filter="wipe(right)">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9" grpId="0"/>
      <p:bldP spid="99" grpId="0"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Rectangle: Top Corners Rounded 7">
            <a:extLst>
              <a:ext uri="{FF2B5EF4-FFF2-40B4-BE49-F238E27FC236}">
                <a16:creationId xmlns:a16="http://schemas.microsoft.com/office/drawing/2014/main" id="{4E344F8D-F9C5-B145-B002-60A41A2F3E57}"/>
              </a:ext>
            </a:extLst>
          </p:cNvPr>
          <p:cNvSpPr/>
          <p:nvPr/>
        </p:nvSpPr>
        <p:spPr>
          <a:xfrm rot="16200000">
            <a:off x="1398234" y="481961"/>
            <a:ext cx="3677744" cy="5912290"/>
          </a:xfrm>
          <a:prstGeom prst="round2SameRect">
            <a:avLst>
              <a:gd name="adj1" fmla="val 0"/>
              <a:gd name="adj2" fmla="val 49062"/>
            </a:avLst>
          </a:prstGeom>
          <a:gradFill>
            <a:gsLst>
              <a:gs pos="51000">
                <a:srgbClr val="74BFAB"/>
              </a:gs>
              <a:gs pos="0">
                <a:srgbClr val="369ABA"/>
              </a:gs>
            </a:gsLst>
            <a:lin ang="13200000" scaled="0"/>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a:extLst>
              <a:ext uri="{FF2B5EF4-FFF2-40B4-BE49-F238E27FC236}">
                <a16:creationId xmlns:a16="http://schemas.microsoft.com/office/drawing/2014/main" id="{47E5AD9A-D3F2-41A8-8B32-613848779146}"/>
              </a:ext>
            </a:extLst>
          </p:cNvPr>
          <p:cNvSpPr/>
          <p:nvPr/>
        </p:nvSpPr>
        <p:spPr>
          <a:xfrm rot="5400000">
            <a:off x="-287455" y="-548456"/>
            <a:ext cx="7395444" cy="7954911"/>
          </a:xfrm>
          <a:prstGeom prst="arc">
            <a:avLst>
              <a:gd name="adj1" fmla="val 12195066"/>
              <a:gd name="adj2" fmla="val 20213129"/>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4" name="Oval 73">
            <a:extLst>
              <a:ext uri="{FF2B5EF4-FFF2-40B4-BE49-F238E27FC236}">
                <a16:creationId xmlns:a16="http://schemas.microsoft.com/office/drawing/2014/main" id="{39054D50-CF65-47FE-828D-0E0C868ED5C1}"/>
              </a:ext>
            </a:extLst>
          </p:cNvPr>
          <p:cNvSpPr/>
          <p:nvPr/>
        </p:nvSpPr>
        <p:spPr>
          <a:xfrm flipH="1">
            <a:off x="6091454" y="707473"/>
            <a:ext cx="537680" cy="537679"/>
          </a:xfrm>
          <a:prstGeom prst="ellipse">
            <a:avLst/>
          </a:prstGeom>
          <a:solidFill>
            <a:srgbClr val="FFFFFF"/>
          </a:solidFill>
          <a:ln w="19050">
            <a:solidFill>
              <a:srgbClr val="74BFAB"/>
            </a:solidFill>
          </a:ln>
          <a:effectLst>
            <a:outerShdw blurRad="177800" dist="38100" dir="2700000" sx="108000" sy="108000" algn="tl" rotWithShape="0">
              <a:srgbClr val="74BFAB">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1</a:t>
            </a:r>
          </a:p>
        </p:txBody>
      </p:sp>
      <p:grpSp>
        <p:nvGrpSpPr>
          <p:cNvPr id="3" name="Group 2">
            <a:extLst>
              <a:ext uri="{FF2B5EF4-FFF2-40B4-BE49-F238E27FC236}">
                <a16:creationId xmlns:a16="http://schemas.microsoft.com/office/drawing/2014/main" id="{D75C70AA-A01D-FE42-A92C-09A32A356209}"/>
              </a:ext>
            </a:extLst>
          </p:cNvPr>
          <p:cNvGrpSpPr/>
          <p:nvPr/>
        </p:nvGrpSpPr>
        <p:grpSpPr>
          <a:xfrm>
            <a:off x="7191773" y="371804"/>
            <a:ext cx="3380276" cy="974839"/>
            <a:chOff x="7191773" y="371804"/>
            <a:chExt cx="3380276" cy="974839"/>
          </a:xfrm>
        </p:grpSpPr>
        <p:sp>
          <p:nvSpPr>
            <p:cNvPr id="189" name="Lorem ipsum dolor sit elit, consect loreretur adipiscing nisi aute. Lorem ipsum">
              <a:extLst>
                <a:ext uri="{FF2B5EF4-FFF2-40B4-BE49-F238E27FC236}">
                  <a16:creationId xmlns:a16="http://schemas.microsoft.com/office/drawing/2014/main" id="{623D0008-58D7-4149-885A-A981C8CCB2FB}"/>
                </a:ext>
              </a:extLst>
            </p:cNvPr>
            <p:cNvSpPr txBox="1"/>
            <p:nvPr/>
          </p:nvSpPr>
          <p:spPr>
            <a:xfrm>
              <a:off x="7191773" y="760008"/>
              <a:ext cx="3380276"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Our responsibility to maintain the highest levels of operational excellence, professional integrity and best-in-class quality strengthens our position as a global market. </a:t>
              </a:r>
            </a:p>
          </p:txBody>
        </p:sp>
        <p:sp>
          <p:nvSpPr>
            <p:cNvPr id="190" name="insert your awesome title here.">
              <a:extLst>
                <a:ext uri="{FF2B5EF4-FFF2-40B4-BE49-F238E27FC236}">
                  <a16:creationId xmlns:a16="http://schemas.microsoft.com/office/drawing/2014/main" id="{55643C27-74B2-B243-8090-17C3C6477131}"/>
                </a:ext>
              </a:extLst>
            </p:cNvPr>
            <p:cNvSpPr txBox="1"/>
            <p:nvPr/>
          </p:nvSpPr>
          <p:spPr>
            <a:xfrm>
              <a:off x="7191773" y="371804"/>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Professional Excellence</a:t>
              </a:r>
              <a:endParaRPr sz="1400" b="1" spc="0" dirty="0">
                <a:solidFill>
                  <a:srgbClr val="74BFAB"/>
                </a:solidFill>
                <a:latin typeface="Century Gothic" panose="020B0502020202020204" pitchFamily="34" charset="0"/>
              </a:endParaRPr>
            </a:p>
          </p:txBody>
        </p:sp>
      </p:grpSp>
      <p:sp>
        <p:nvSpPr>
          <p:cNvPr id="191" name="Oval 190">
            <a:extLst>
              <a:ext uri="{FF2B5EF4-FFF2-40B4-BE49-F238E27FC236}">
                <a16:creationId xmlns:a16="http://schemas.microsoft.com/office/drawing/2014/main" id="{82D2E46B-9550-0149-815F-AF2E559C5228}"/>
              </a:ext>
            </a:extLst>
          </p:cNvPr>
          <p:cNvSpPr/>
          <p:nvPr/>
        </p:nvSpPr>
        <p:spPr>
          <a:xfrm flipH="1">
            <a:off x="7005852" y="2308787"/>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2</a:t>
            </a:r>
          </a:p>
        </p:txBody>
      </p:sp>
      <p:grpSp>
        <p:nvGrpSpPr>
          <p:cNvPr id="4" name="Group 3">
            <a:extLst>
              <a:ext uri="{FF2B5EF4-FFF2-40B4-BE49-F238E27FC236}">
                <a16:creationId xmlns:a16="http://schemas.microsoft.com/office/drawing/2014/main" id="{61570386-3B21-CF4B-A1B2-F2B723BB5B12}"/>
              </a:ext>
            </a:extLst>
          </p:cNvPr>
          <p:cNvGrpSpPr/>
          <p:nvPr/>
        </p:nvGrpSpPr>
        <p:grpSpPr>
          <a:xfrm>
            <a:off x="8106171" y="2097810"/>
            <a:ext cx="3197736" cy="974839"/>
            <a:chOff x="8106171" y="2097810"/>
            <a:chExt cx="3197736" cy="974839"/>
          </a:xfrm>
        </p:grpSpPr>
        <p:sp>
          <p:nvSpPr>
            <p:cNvPr id="194" name="Lorem ipsum dolor sit elit, consect loreretur adipiscing nisi aute. Lorem ipsum">
              <a:extLst>
                <a:ext uri="{FF2B5EF4-FFF2-40B4-BE49-F238E27FC236}">
                  <a16:creationId xmlns:a16="http://schemas.microsoft.com/office/drawing/2014/main" id="{7FC9FCEA-A7E9-6948-BD75-0D768034663D}"/>
                </a:ext>
              </a:extLst>
            </p:cNvPr>
            <p:cNvSpPr txBox="1"/>
            <p:nvPr/>
          </p:nvSpPr>
          <p:spPr>
            <a:xfrm>
              <a:off x="8106171" y="2486014"/>
              <a:ext cx="2594215"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empower our employees to succeed in a safe, diverse and inclusive workplace that treats everyone fairly and with respect.</a:t>
              </a:r>
            </a:p>
          </p:txBody>
        </p:sp>
        <p:sp>
          <p:nvSpPr>
            <p:cNvPr id="195" name="insert your awesome title here.">
              <a:extLst>
                <a:ext uri="{FF2B5EF4-FFF2-40B4-BE49-F238E27FC236}">
                  <a16:creationId xmlns:a16="http://schemas.microsoft.com/office/drawing/2014/main" id="{714707FA-173D-1649-9090-04CB5BE8D631}"/>
                </a:ext>
              </a:extLst>
            </p:cNvPr>
            <p:cNvSpPr txBox="1"/>
            <p:nvPr/>
          </p:nvSpPr>
          <p:spPr>
            <a:xfrm>
              <a:off x="8106171" y="209781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People</a:t>
              </a:r>
              <a:endParaRPr sz="1400" b="1" spc="0" dirty="0">
                <a:solidFill>
                  <a:srgbClr val="74BFAB"/>
                </a:solidFill>
                <a:latin typeface="Century Gothic" panose="020B0502020202020204" pitchFamily="34" charset="0"/>
              </a:endParaRPr>
            </a:p>
          </p:txBody>
        </p:sp>
      </p:grpSp>
      <p:sp>
        <p:nvSpPr>
          <p:cNvPr id="196" name="Oval 195">
            <a:extLst>
              <a:ext uri="{FF2B5EF4-FFF2-40B4-BE49-F238E27FC236}">
                <a16:creationId xmlns:a16="http://schemas.microsoft.com/office/drawing/2014/main" id="{D64A9260-05E6-D04C-93DA-80329924859B}"/>
              </a:ext>
            </a:extLst>
          </p:cNvPr>
          <p:cNvSpPr/>
          <p:nvPr/>
        </p:nvSpPr>
        <p:spPr>
          <a:xfrm flipH="1">
            <a:off x="7005852" y="4025204"/>
            <a:ext cx="537680" cy="537679"/>
          </a:xfrm>
          <a:prstGeom prst="ellipse">
            <a:avLst/>
          </a:prstGeom>
          <a:solidFill>
            <a:srgbClr val="FFFFFF"/>
          </a:solidFill>
          <a:ln w="19050">
            <a:solidFill>
              <a:srgbClr val="74BFAB"/>
            </a:solidFill>
            <a:prstDash val="solid"/>
          </a:ln>
          <a:effectLst>
            <a:outerShdw blurRad="177800" dist="38100" dir="2700000" sx="105000" sy="105000" algn="tl" rotWithShape="0">
              <a:srgbClr val="74BFAB">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74BFAB"/>
                </a:solidFill>
                <a:latin typeface="Century Gothic" panose="020B0502020202020204" pitchFamily="34" charset="0"/>
              </a:rPr>
              <a:t>3</a:t>
            </a:r>
          </a:p>
        </p:txBody>
      </p:sp>
      <p:grpSp>
        <p:nvGrpSpPr>
          <p:cNvPr id="5" name="Group 4">
            <a:extLst>
              <a:ext uri="{FF2B5EF4-FFF2-40B4-BE49-F238E27FC236}">
                <a16:creationId xmlns:a16="http://schemas.microsoft.com/office/drawing/2014/main" id="{E36A46CA-770B-FF47-80BD-DEFC2C320483}"/>
              </a:ext>
            </a:extLst>
          </p:cNvPr>
          <p:cNvGrpSpPr/>
          <p:nvPr/>
        </p:nvGrpSpPr>
        <p:grpSpPr>
          <a:xfrm>
            <a:off x="8106171" y="3841938"/>
            <a:ext cx="3197736" cy="974839"/>
            <a:chOff x="8106171" y="3841938"/>
            <a:chExt cx="3197736" cy="974839"/>
          </a:xfrm>
        </p:grpSpPr>
        <p:sp>
          <p:nvSpPr>
            <p:cNvPr id="197" name="Lorem ipsum dolor sit elit, consect loreretur adipiscing nisi aute. Lorem ipsum">
              <a:extLst>
                <a:ext uri="{FF2B5EF4-FFF2-40B4-BE49-F238E27FC236}">
                  <a16:creationId xmlns:a16="http://schemas.microsoft.com/office/drawing/2014/main" id="{F75FEA3A-CCD6-FE4B-AC7A-E3B5533F500B}"/>
                </a:ext>
              </a:extLst>
            </p:cNvPr>
            <p:cNvSpPr txBox="1"/>
            <p:nvPr/>
          </p:nvSpPr>
          <p:spPr>
            <a:xfrm>
              <a:off x="8106172" y="4230142"/>
              <a:ext cx="228333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follow a carbon neutrality strategy, seek to use resources efficiently and work to deliver sustainable value. </a:t>
              </a:r>
            </a:p>
          </p:txBody>
        </p:sp>
        <p:sp>
          <p:nvSpPr>
            <p:cNvPr id="198" name="insert your awesome title here.">
              <a:extLst>
                <a:ext uri="{FF2B5EF4-FFF2-40B4-BE49-F238E27FC236}">
                  <a16:creationId xmlns:a16="http://schemas.microsoft.com/office/drawing/2014/main" id="{5DEDD87E-1EA0-1B4F-8C43-26566EE9944F}"/>
                </a:ext>
              </a:extLst>
            </p:cNvPr>
            <p:cNvSpPr txBox="1"/>
            <p:nvPr/>
          </p:nvSpPr>
          <p:spPr>
            <a:xfrm>
              <a:off x="8106171" y="3841938"/>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74BFAB"/>
                  </a:solidFill>
                  <a:latin typeface="Century Gothic" panose="020B0502020202020204" pitchFamily="34" charset="0"/>
                </a:rPr>
                <a:t>Environment</a:t>
              </a:r>
              <a:endParaRPr sz="1400" b="1" spc="0" dirty="0">
                <a:solidFill>
                  <a:srgbClr val="74BFAB"/>
                </a:solidFill>
                <a:latin typeface="Century Gothic" panose="020B0502020202020204" pitchFamily="34" charset="0"/>
              </a:endParaRPr>
            </a:p>
          </p:txBody>
        </p:sp>
      </p:grpSp>
      <p:sp>
        <p:nvSpPr>
          <p:cNvPr id="199" name="Oval 198">
            <a:extLst>
              <a:ext uri="{FF2B5EF4-FFF2-40B4-BE49-F238E27FC236}">
                <a16:creationId xmlns:a16="http://schemas.microsoft.com/office/drawing/2014/main" id="{69B053D7-F18E-B14E-81D2-2D55BF6C1BD2}"/>
              </a:ext>
            </a:extLst>
          </p:cNvPr>
          <p:cNvSpPr/>
          <p:nvPr/>
        </p:nvSpPr>
        <p:spPr>
          <a:xfrm flipH="1">
            <a:off x="6091454" y="5612848"/>
            <a:ext cx="537680" cy="537679"/>
          </a:xfrm>
          <a:prstGeom prst="ellipse">
            <a:avLst/>
          </a:prstGeom>
          <a:solidFill>
            <a:srgbClr val="369ABA"/>
          </a:solidFill>
          <a:ln w="19050">
            <a:noFill/>
            <a:prstDash val="solid"/>
          </a:ln>
          <a:effectLst>
            <a:outerShdw blurRad="177800" dist="38100" dir="2700000" sx="105000" sy="105000" algn="tl" rotWithShape="0">
              <a:srgbClr val="369ABA">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FFFF"/>
                </a:solidFill>
                <a:latin typeface="Century Gothic" panose="020B0502020202020204" pitchFamily="34" charset="0"/>
              </a:rPr>
              <a:t>4</a:t>
            </a:r>
          </a:p>
        </p:txBody>
      </p:sp>
      <p:grpSp>
        <p:nvGrpSpPr>
          <p:cNvPr id="6" name="Group 5">
            <a:extLst>
              <a:ext uri="{FF2B5EF4-FFF2-40B4-BE49-F238E27FC236}">
                <a16:creationId xmlns:a16="http://schemas.microsoft.com/office/drawing/2014/main" id="{0794051B-96BE-1B47-A82B-DA36E1B82722}"/>
              </a:ext>
            </a:extLst>
          </p:cNvPr>
          <p:cNvGrpSpPr/>
          <p:nvPr/>
        </p:nvGrpSpPr>
        <p:grpSpPr>
          <a:xfrm>
            <a:off x="7191773" y="5401870"/>
            <a:ext cx="3197736" cy="974839"/>
            <a:chOff x="7191773" y="5401870"/>
            <a:chExt cx="3197736" cy="974839"/>
          </a:xfrm>
        </p:grpSpPr>
        <p:sp>
          <p:nvSpPr>
            <p:cNvPr id="200" name="Lorem ipsum dolor sit elit, consect loreretur adipiscing nisi aute. Lorem ipsum">
              <a:extLst>
                <a:ext uri="{FF2B5EF4-FFF2-40B4-BE49-F238E27FC236}">
                  <a16:creationId xmlns:a16="http://schemas.microsoft.com/office/drawing/2014/main" id="{A84F37B9-C4A4-894E-8D58-C41EC70B9D54}"/>
                </a:ext>
              </a:extLst>
            </p:cNvPr>
            <p:cNvSpPr txBox="1"/>
            <p:nvPr/>
          </p:nvSpPr>
          <p:spPr>
            <a:xfrm>
              <a:off x="7191774" y="5790074"/>
              <a:ext cx="2481918" cy="5866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nSpc>
                  <a:spcPts val="1320"/>
                </a:lnSpc>
              </a:pPr>
              <a:r>
                <a:rPr lang="en-IN" sz="900" dirty="0">
                  <a:solidFill>
                    <a:schemeClr val="bg2">
                      <a:lumMod val="10000"/>
                    </a:schemeClr>
                  </a:solidFill>
                  <a:latin typeface="Century Gothic" panose="020B0502020202020204" pitchFamily="34" charset="0"/>
                </a:rPr>
                <a:t>We welcome local talent and engender a company culture of giving back through projects that are aligned with the SDG.</a:t>
              </a:r>
            </a:p>
          </p:txBody>
        </p:sp>
        <p:sp>
          <p:nvSpPr>
            <p:cNvPr id="201" name="insert your awesome title here.">
              <a:extLst>
                <a:ext uri="{FF2B5EF4-FFF2-40B4-BE49-F238E27FC236}">
                  <a16:creationId xmlns:a16="http://schemas.microsoft.com/office/drawing/2014/main" id="{69AE672B-4F1A-4B40-A3DC-88CD7BC1FF41}"/>
                </a:ext>
              </a:extLst>
            </p:cNvPr>
            <p:cNvSpPr txBox="1"/>
            <p:nvPr/>
          </p:nvSpPr>
          <p:spPr>
            <a:xfrm>
              <a:off x="7191773" y="5401870"/>
              <a:ext cx="3197736"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solidFill>
                    <a:srgbClr val="369ABA"/>
                  </a:solidFill>
                  <a:latin typeface="Century Gothic" panose="020B0502020202020204" pitchFamily="34" charset="0"/>
                </a:rPr>
                <a:t>Community</a:t>
              </a:r>
              <a:endParaRPr sz="1400" b="1" spc="0" dirty="0">
                <a:solidFill>
                  <a:srgbClr val="369ABA"/>
                </a:solidFill>
                <a:latin typeface="Century Gothic" panose="020B0502020202020204" pitchFamily="34" charset="0"/>
              </a:endParaRPr>
            </a:p>
          </p:txBody>
        </p:sp>
      </p:grpSp>
      <p:sp>
        <p:nvSpPr>
          <p:cNvPr id="8" name="Rectangle: Top Corners Rounded 7">
            <a:extLst>
              <a:ext uri="{FF2B5EF4-FFF2-40B4-BE49-F238E27FC236}">
                <a16:creationId xmlns:a16="http://schemas.microsoft.com/office/drawing/2014/main" id="{2CACF3DF-4341-4193-AE72-D8A20192DE04}"/>
              </a:ext>
            </a:extLst>
          </p:cNvPr>
          <p:cNvSpPr/>
          <p:nvPr/>
        </p:nvSpPr>
        <p:spPr>
          <a:xfrm rot="16200000">
            <a:off x="1288997" y="401540"/>
            <a:ext cx="3518010" cy="6096001"/>
          </a:xfrm>
          <a:prstGeom prst="round2SameRect">
            <a:avLst>
              <a:gd name="adj1" fmla="val 0"/>
              <a:gd name="adj2" fmla="val 50000"/>
            </a:avLst>
          </a:prstGeom>
          <a:gradFill>
            <a:gsLst>
              <a:gs pos="100000">
                <a:srgbClr val="B3B3B3"/>
              </a:gs>
              <a:gs pos="9000">
                <a:schemeClr val="bg2"/>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40">
            <a:extLst>
              <a:ext uri="{FF2B5EF4-FFF2-40B4-BE49-F238E27FC236}">
                <a16:creationId xmlns:a16="http://schemas.microsoft.com/office/drawing/2014/main" id="{FB34ED19-B547-5747-9CDC-255A45268B17}"/>
              </a:ext>
            </a:extLst>
          </p:cNvPr>
          <p:cNvSpPr>
            <a:spLocks/>
          </p:cNvSpPr>
          <p:nvPr/>
        </p:nvSpPr>
        <p:spPr bwMode="auto">
          <a:xfrm rot="14335816">
            <a:off x="686459" y="3318791"/>
            <a:ext cx="954242" cy="2409333"/>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3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40">
            <a:extLst>
              <a:ext uri="{FF2B5EF4-FFF2-40B4-BE49-F238E27FC236}">
                <a16:creationId xmlns:a16="http://schemas.microsoft.com/office/drawing/2014/main" id="{BB4FE9B3-3474-8D43-AC30-973C6E175A44}"/>
              </a:ext>
            </a:extLst>
          </p:cNvPr>
          <p:cNvSpPr>
            <a:spLocks/>
          </p:cNvSpPr>
          <p:nvPr/>
        </p:nvSpPr>
        <p:spPr bwMode="auto">
          <a:xfrm rot="4267497">
            <a:off x="361236" y="4553626"/>
            <a:ext cx="427820" cy="787221"/>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69000"/>
                </a:srgbClr>
              </a:gs>
              <a:gs pos="100000">
                <a:srgbClr val="D5D5D5">
                  <a:alpha val="5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Freeform: Shape 40">
            <a:extLst>
              <a:ext uri="{FF2B5EF4-FFF2-40B4-BE49-F238E27FC236}">
                <a16:creationId xmlns:a16="http://schemas.microsoft.com/office/drawing/2014/main" id="{1C2DCBB5-0907-AA43-A4E7-8A5EC2FFD1A8}"/>
              </a:ext>
            </a:extLst>
          </p:cNvPr>
          <p:cNvSpPr>
            <a:spLocks/>
          </p:cNvSpPr>
          <p:nvPr/>
        </p:nvSpPr>
        <p:spPr bwMode="auto">
          <a:xfrm rot="11212003">
            <a:off x="-78622" y="3109340"/>
            <a:ext cx="815038" cy="2057864"/>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9F9FA0">
                  <a:alpha val="58000"/>
                </a:srgbClr>
              </a:gs>
              <a:gs pos="100000">
                <a:srgbClr val="D5D5D5">
                  <a:alpha val="4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moving straight is what we do">
            <a:extLst>
              <a:ext uri="{FF2B5EF4-FFF2-40B4-BE49-F238E27FC236}">
                <a16:creationId xmlns:a16="http://schemas.microsoft.com/office/drawing/2014/main" id="{D19B965E-CE29-F045-A6D9-716CB11A5F3A}"/>
              </a:ext>
            </a:extLst>
          </p:cNvPr>
          <p:cNvSpPr txBox="1"/>
          <p:nvPr/>
        </p:nvSpPr>
        <p:spPr>
          <a:xfrm>
            <a:off x="940734" y="3221973"/>
            <a:ext cx="3712225"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2400" b="1" cap="none" dirty="0">
                <a:latin typeface="Century Gothic" panose="020B0502020202020204" pitchFamily="34" charset="0"/>
              </a:rPr>
              <a:t>Our Sustainability Pillars</a:t>
            </a:r>
          </a:p>
        </p:txBody>
      </p:sp>
    </p:spTree>
    <p:extLst>
      <p:ext uri="{BB962C8B-B14F-4D97-AF65-F5344CB8AC3E}">
        <p14:creationId xmlns:p14="http://schemas.microsoft.com/office/powerpoint/2010/main" val="3482651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Single Corner Rounded 3">
            <a:extLst>
              <a:ext uri="{FF2B5EF4-FFF2-40B4-BE49-F238E27FC236}">
                <a16:creationId xmlns:a16="http://schemas.microsoft.com/office/drawing/2014/main" id="{C0A64B49-5EFB-284D-A07F-CC5C8E6A3C5C}"/>
              </a:ext>
            </a:extLst>
          </p:cNvPr>
          <p:cNvSpPr/>
          <p:nvPr/>
        </p:nvSpPr>
        <p:spPr>
          <a:xfrm flipH="1" flipV="1">
            <a:off x="112612" y="-2634"/>
            <a:ext cx="6400799" cy="6257925"/>
          </a:xfrm>
          <a:prstGeom prst="round1Rect">
            <a:avLst/>
          </a:prstGeom>
          <a:gradFill>
            <a:gsLst>
              <a:gs pos="93000">
                <a:srgbClr val="74BFAB"/>
              </a:gs>
              <a:gs pos="2000">
                <a:srgbClr val="369ABA"/>
              </a:gs>
            </a:gsLst>
            <a:lin ang="13200000" scaled="0"/>
          </a:gra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Single Corner Rounded 3">
            <a:extLst>
              <a:ext uri="{FF2B5EF4-FFF2-40B4-BE49-F238E27FC236}">
                <a16:creationId xmlns:a16="http://schemas.microsoft.com/office/drawing/2014/main" id="{4607106B-B050-D149-83D5-1A8F5B72DBDC}"/>
              </a:ext>
            </a:extLst>
          </p:cNvPr>
          <p:cNvSpPr/>
          <p:nvPr/>
        </p:nvSpPr>
        <p:spPr>
          <a:xfrm flipH="1" flipV="1">
            <a:off x="-1" y="-3"/>
            <a:ext cx="6400800" cy="6172201"/>
          </a:xfrm>
          <a:prstGeom prst="round1Rect">
            <a:avLst/>
          </a:prstGeom>
          <a:solidFill>
            <a:srgbClr val="F2F2F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Single Corner Rounded 3">
            <a:extLst>
              <a:ext uri="{FF2B5EF4-FFF2-40B4-BE49-F238E27FC236}">
                <a16:creationId xmlns:a16="http://schemas.microsoft.com/office/drawing/2014/main" id="{912A4F17-A747-2D4F-A2F9-0B7B1D4378DE}"/>
              </a:ext>
            </a:extLst>
          </p:cNvPr>
          <p:cNvSpPr/>
          <p:nvPr/>
        </p:nvSpPr>
        <p:spPr>
          <a:xfrm rot="10800000" flipH="1" flipV="1">
            <a:off x="6400799" y="1551913"/>
            <a:ext cx="5401311" cy="5294940"/>
          </a:xfrm>
          <a:prstGeom prst="round1Rect">
            <a:avLst>
              <a:gd name="adj" fmla="val 14506"/>
            </a:avLst>
          </a:prstGeom>
          <a:gradFill>
            <a:gsLst>
              <a:gs pos="78000">
                <a:srgbClr val="74BFAB"/>
              </a:gs>
              <a:gs pos="3000">
                <a:srgbClr val="369ABA"/>
              </a:gs>
            </a:gsLst>
            <a:lin ang="13200000" scaled="0"/>
          </a:gradFill>
          <a:ln w="19050">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ving straight is what we do">
            <a:extLst>
              <a:ext uri="{FF2B5EF4-FFF2-40B4-BE49-F238E27FC236}">
                <a16:creationId xmlns:a16="http://schemas.microsoft.com/office/drawing/2014/main" id="{68A82440-B7E7-9F48-90E0-2B1FCBA1BA16}"/>
              </a:ext>
            </a:extLst>
          </p:cNvPr>
          <p:cNvSpPr txBox="1"/>
          <p:nvPr/>
        </p:nvSpPr>
        <p:spPr>
          <a:xfrm>
            <a:off x="1076735" y="594118"/>
            <a:ext cx="5017477"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Core Sustainability Programs</a:t>
            </a:r>
          </a:p>
        </p:txBody>
      </p:sp>
      <p:sp>
        <p:nvSpPr>
          <p:cNvPr id="33" name="Freeform 32">
            <a:extLst>
              <a:ext uri="{FF2B5EF4-FFF2-40B4-BE49-F238E27FC236}">
                <a16:creationId xmlns:a16="http://schemas.microsoft.com/office/drawing/2014/main" id="{74F4FAAF-B653-F341-B853-172D7D50BDEE}"/>
              </a:ext>
            </a:extLst>
          </p:cNvPr>
          <p:cNvSpPr>
            <a:spLocks noChangeArrowheads="1"/>
          </p:cNvSpPr>
          <p:nvPr/>
        </p:nvSpPr>
        <p:spPr bwMode="auto">
          <a:xfrm>
            <a:off x="1118680" y="1128957"/>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369ABA"/>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35" name="strengths">
            <a:extLst>
              <a:ext uri="{FF2B5EF4-FFF2-40B4-BE49-F238E27FC236}">
                <a16:creationId xmlns:a16="http://schemas.microsoft.com/office/drawing/2014/main" id="{6B0BA0F3-86BA-7C4C-88C6-0FAA5130132F}"/>
              </a:ext>
            </a:extLst>
          </p:cNvPr>
          <p:cNvSpPr txBox="1"/>
          <p:nvPr/>
        </p:nvSpPr>
        <p:spPr>
          <a:xfrm>
            <a:off x="1147712" y="1937473"/>
            <a:ext cx="2857500" cy="284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b">
            <a:spAutoFit/>
          </a:bodyPr>
          <a:lstStyle>
            <a:lvl1pPr>
              <a:lnSpc>
                <a:spcPct val="120000"/>
              </a:lnSpc>
              <a:defRPr sz="4500" cap="all" spc="135">
                <a:latin typeface="+mn-lt"/>
                <a:ea typeface="+mn-ea"/>
                <a:cs typeface="+mn-cs"/>
                <a:sym typeface="Montserrat ExtraBold"/>
              </a:defRPr>
            </a:lvl1pPr>
          </a:lstStyle>
          <a:p>
            <a:r>
              <a:rPr lang="en-IN" sz="1400" b="1" cap="none" spc="0" dirty="0">
                <a:latin typeface="Century Gothic" panose="020B0502020202020204" pitchFamily="34" charset="0"/>
              </a:rPr>
              <a:t>Lead by corporate sustainability </a:t>
            </a:r>
            <a:endParaRPr lang="en-IN" sz="1400" cap="none" spc="0" dirty="0">
              <a:latin typeface="Century Gothic" panose="020B0502020202020204" pitchFamily="34" charset="0"/>
            </a:endParaRPr>
          </a:p>
        </p:txBody>
      </p:sp>
      <p:grpSp>
        <p:nvGrpSpPr>
          <p:cNvPr id="3" name="Group 2">
            <a:extLst>
              <a:ext uri="{FF2B5EF4-FFF2-40B4-BE49-F238E27FC236}">
                <a16:creationId xmlns:a16="http://schemas.microsoft.com/office/drawing/2014/main" id="{DF33DCE4-BC90-D044-B50F-95780690080D}"/>
              </a:ext>
            </a:extLst>
          </p:cNvPr>
          <p:cNvGrpSpPr/>
          <p:nvPr/>
        </p:nvGrpSpPr>
        <p:grpSpPr>
          <a:xfrm>
            <a:off x="5330985" y="1650163"/>
            <a:ext cx="6369098" cy="5294943"/>
            <a:chOff x="5330985" y="1650163"/>
            <a:chExt cx="6369098" cy="5294943"/>
          </a:xfrm>
        </p:grpSpPr>
        <p:sp>
          <p:nvSpPr>
            <p:cNvPr id="31" name="Rectangle: Single Corner Rounded 3">
              <a:extLst>
                <a:ext uri="{FF2B5EF4-FFF2-40B4-BE49-F238E27FC236}">
                  <a16:creationId xmlns:a16="http://schemas.microsoft.com/office/drawing/2014/main" id="{E1E75B9D-AFAA-9148-9FB1-09B40B0B5398}"/>
                </a:ext>
              </a:extLst>
            </p:cNvPr>
            <p:cNvSpPr/>
            <p:nvPr/>
          </p:nvSpPr>
          <p:spPr>
            <a:xfrm rot="10800000" flipH="1" flipV="1">
              <a:off x="5760753" y="1656272"/>
              <a:ext cx="5939330" cy="5201728"/>
            </a:xfrm>
            <a:prstGeom prst="round1Rect">
              <a:avLst>
                <a:gd name="adj" fmla="val 12733"/>
              </a:avLst>
            </a:prstGeom>
            <a:solidFill>
              <a:srgbClr val="F2F2F2"/>
            </a:solidFill>
            <a:ln>
              <a:no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49677FB7-E4C2-AE44-8E3B-E3D20299267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10800000" flipH="1">
              <a:off x="5330985" y="1650163"/>
              <a:ext cx="429768" cy="5294943"/>
            </a:xfrm>
            <a:prstGeom prst="rect">
              <a:avLst/>
            </a:prstGeom>
          </p:spPr>
        </p:pic>
      </p:grpSp>
      <p:grpSp>
        <p:nvGrpSpPr>
          <p:cNvPr id="4" name="Group 3">
            <a:extLst>
              <a:ext uri="{FF2B5EF4-FFF2-40B4-BE49-F238E27FC236}">
                <a16:creationId xmlns:a16="http://schemas.microsoft.com/office/drawing/2014/main" id="{D34415C1-168C-8443-BC35-2A908E703FB8}"/>
              </a:ext>
            </a:extLst>
          </p:cNvPr>
          <p:cNvGrpSpPr/>
          <p:nvPr/>
        </p:nvGrpSpPr>
        <p:grpSpPr>
          <a:xfrm>
            <a:off x="1516518" y="2534496"/>
            <a:ext cx="3057599" cy="2868228"/>
            <a:chOff x="1516518" y="2534496"/>
            <a:chExt cx="3057599" cy="2868228"/>
          </a:xfrm>
        </p:grpSpPr>
        <p:sp>
          <p:nvSpPr>
            <p:cNvPr id="40" name="Lorem ipsum dolor sit elit, consect loreretur adipiscing nisi aute. Lorem ipsum dolor sit elit, consect.">
              <a:extLst>
                <a:ext uri="{FF2B5EF4-FFF2-40B4-BE49-F238E27FC236}">
                  <a16:creationId xmlns:a16="http://schemas.microsoft.com/office/drawing/2014/main" id="{A176EB87-6555-EF4D-A641-5D7E65918A04}"/>
                </a:ext>
              </a:extLst>
            </p:cNvPr>
            <p:cNvSpPr txBox="1"/>
            <p:nvPr/>
          </p:nvSpPr>
          <p:spPr>
            <a:xfrm>
              <a:off x="1516518" y="2534496"/>
              <a:ext cx="3031841"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en-IN" sz="1100" dirty="0">
                  <a:solidFill>
                    <a:schemeClr val="bg2">
                      <a:lumMod val="10000"/>
                    </a:schemeClr>
                  </a:solidFill>
                  <a:latin typeface="Century Gothic" panose="020B0502020202020204" pitchFamily="34" charset="0"/>
                </a:rPr>
                <a:t>Value to society measurement </a:t>
              </a:r>
            </a:p>
          </p:txBody>
        </p:sp>
        <p:sp>
          <p:nvSpPr>
            <p:cNvPr id="55" name="Lorem ipsum dolor sit elit, consect loreretur adipiscing nisi aute. Lorem ipsum dolor sit elit, consect.">
              <a:extLst>
                <a:ext uri="{FF2B5EF4-FFF2-40B4-BE49-F238E27FC236}">
                  <a16:creationId xmlns:a16="http://schemas.microsoft.com/office/drawing/2014/main" id="{6BCD3DB5-303A-944D-A86D-F371812D13CC}"/>
                </a:ext>
              </a:extLst>
            </p:cNvPr>
            <p:cNvSpPr txBox="1"/>
            <p:nvPr/>
          </p:nvSpPr>
          <p:spPr>
            <a:xfrm>
              <a:off x="1519909" y="2972647"/>
              <a:ext cx="3031841"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en-IN" sz="1100" dirty="0">
                  <a:solidFill>
                    <a:schemeClr val="bg2">
                      <a:lumMod val="10000"/>
                    </a:schemeClr>
                  </a:solidFill>
                  <a:latin typeface="Century Gothic" panose="020B0502020202020204" pitchFamily="34" charset="0"/>
                </a:rPr>
                <a:t>Energy efficiency program </a:t>
              </a:r>
            </a:p>
          </p:txBody>
        </p:sp>
        <p:sp>
          <p:nvSpPr>
            <p:cNvPr id="57" name="Lorem ipsum dolor sit elit, consect loreretur adipiscing nisi aute. Lorem ipsum dolor sit elit, consect.">
              <a:extLst>
                <a:ext uri="{FF2B5EF4-FFF2-40B4-BE49-F238E27FC236}">
                  <a16:creationId xmlns:a16="http://schemas.microsoft.com/office/drawing/2014/main" id="{E2AE2943-6583-4B47-87C7-FB4819156EC9}"/>
                </a:ext>
              </a:extLst>
            </p:cNvPr>
            <p:cNvSpPr txBox="1"/>
            <p:nvPr/>
          </p:nvSpPr>
          <p:spPr>
            <a:xfrm>
              <a:off x="1534343" y="3410797"/>
              <a:ext cx="3031841"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en-IN" sz="1100" dirty="0">
                  <a:solidFill>
                    <a:schemeClr val="bg2">
                      <a:lumMod val="10000"/>
                    </a:schemeClr>
                  </a:solidFill>
                  <a:latin typeface="Century Gothic" panose="020B0502020202020204" pitchFamily="34" charset="0"/>
                </a:rPr>
                <a:t>Sustainability training</a:t>
              </a:r>
            </a:p>
          </p:txBody>
        </p:sp>
        <p:sp>
          <p:nvSpPr>
            <p:cNvPr id="59" name="Lorem ipsum dolor sit elit, consect loreretur adipiscing nisi aute. Lorem ipsum dolor sit elit, consect.">
              <a:extLst>
                <a:ext uri="{FF2B5EF4-FFF2-40B4-BE49-F238E27FC236}">
                  <a16:creationId xmlns:a16="http://schemas.microsoft.com/office/drawing/2014/main" id="{3EC0CC1B-703B-5F41-B3B1-2CA5FAFB0F90}"/>
                </a:ext>
              </a:extLst>
            </p:cNvPr>
            <p:cNvSpPr txBox="1"/>
            <p:nvPr/>
          </p:nvSpPr>
          <p:spPr>
            <a:xfrm>
              <a:off x="1537734" y="3848948"/>
              <a:ext cx="3031841"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en-IN" sz="1100" dirty="0">
                  <a:solidFill>
                    <a:schemeClr val="bg2">
                      <a:lumMod val="10000"/>
                    </a:schemeClr>
                  </a:solidFill>
                  <a:latin typeface="Century Gothic" panose="020B0502020202020204" pitchFamily="34" charset="0"/>
                </a:rPr>
                <a:t>Human rights awareness</a:t>
              </a:r>
            </a:p>
          </p:txBody>
        </p:sp>
        <p:sp>
          <p:nvSpPr>
            <p:cNvPr id="61" name="Lorem ipsum dolor sit elit, consect loreretur adipiscing nisi aute. Lorem ipsum dolor sit elit, consect.">
              <a:extLst>
                <a:ext uri="{FF2B5EF4-FFF2-40B4-BE49-F238E27FC236}">
                  <a16:creationId xmlns:a16="http://schemas.microsoft.com/office/drawing/2014/main" id="{E3EA86E3-4248-0441-B483-C14405254540}"/>
                </a:ext>
              </a:extLst>
            </p:cNvPr>
            <p:cNvSpPr txBox="1"/>
            <p:nvPr/>
          </p:nvSpPr>
          <p:spPr>
            <a:xfrm>
              <a:off x="1542276" y="4287098"/>
              <a:ext cx="3031841"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r>
                <a:rPr lang="en-IN" sz="1100" dirty="0">
                  <a:solidFill>
                    <a:schemeClr val="bg2">
                      <a:lumMod val="10000"/>
                    </a:schemeClr>
                  </a:solidFill>
                  <a:latin typeface="Century Gothic" panose="020B0502020202020204" pitchFamily="34" charset="0"/>
                </a:rPr>
                <a:t>Social projects through our Academy </a:t>
              </a:r>
            </a:p>
          </p:txBody>
        </p:sp>
        <p:sp>
          <p:nvSpPr>
            <p:cNvPr id="63" name="Lorem ipsum dolor sit elit, consect loreretur adipiscing nisi aute. Lorem ipsum dolor sit elit, consect.">
              <a:extLst>
                <a:ext uri="{FF2B5EF4-FFF2-40B4-BE49-F238E27FC236}">
                  <a16:creationId xmlns:a16="http://schemas.microsoft.com/office/drawing/2014/main" id="{67392658-2512-304F-A635-87A64572B876}"/>
                </a:ext>
              </a:extLst>
            </p:cNvPr>
            <p:cNvSpPr txBox="1"/>
            <p:nvPr/>
          </p:nvSpPr>
          <p:spPr>
            <a:xfrm>
              <a:off x="1542277" y="4744000"/>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solidFill>
                    <a:schemeClr val="bg2">
                      <a:lumMod val="10000"/>
                    </a:schemeClr>
                  </a:solidFill>
                  <a:latin typeface="Century Gothic" panose="020B0502020202020204" pitchFamily="34" charset="0"/>
                </a:rPr>
                <a:t>Carbon neutrality</a:t>
              </a:r>
            </a:p>
          </p:txBody>
        </p:sp>
        <p:sp>
          <p:nvSpPr>
            <p:cNvPr id="65" name="Lorem ipsum dolor sit elit, consect loreretur adipiscing nisi aute. Lorem ipsum dolor sit elit, consect.">
              <a:extLst>
                <a:ext uri="{FF2B5EF4-FFF2-40B4-BE49-F238E27FC236}">
                  <a16:creationId xmlns:a16="http://schemas.microsoft.com/office/drawing/2014/main" id="{D51D0600-B0A7-DA49-A643-89DEA3A74A5B}"/>
                </a:ext>
              </a:extLst>
            </p:cNvPr>
            <p:cNvSpPr txBox="1"/>
            <p:nvPr/>
          </p:nvSpPr>
          <p:spPr>
            <a:xfrm>
              <a:off x="1546820" y="5182151"/>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solidFill>
                    <a:schemeClr val="bg2">
                      <a:lumMod val="10000"/>
                    </a:schemeClr>
                  </a:solidFill>
                  <a:latin typeface="Century Gothic" panose="020B0502020202020204" pitchFamily="34" charset="0"/>
                </a:rPr>
                <a:t>Employee volunteering</a:t>
              </a:r>
            </a:p>
          </p:txBody>
        </p:sp>
      </p:grpSp>
      <p:sp>
        <p:nvSpPr>
          <p:cNvPr id="68" name="weaknesses">
            <a:extLst>
              <a:ext uri="{FF2B5EF4-FFF2-40B4-BE49-F238E27FC236}">
                <a16:creationId xmlns:a16="http://schemas.microsoft.com/office/drawing/2014/main" id="{5A80374D-AD3C-904D-9C38-63D72F12A200}"/>
              </a:ext>
            </a:extLst>
          </p:cNvPr>
          <p:cNvSpPr txBox="1"/>
          <p:nvPr/>
        </p:nvSpPr>
        <p:spPr>
          <a:xfrm>
            <a:off x="7228023" y="5236619"/>
            <a:ext cx="3067044" cy="284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b">
            <a:spAutoFit/>
          </a:bodyPr>
          <a:lstStyle>
            <a:lvl1pPr>
              <a:lnSpc>
                <a:spcPct val="120000"/>
              </a:lnSpc>
              <a:defRPr sz="4500" cap="all" spc="135">
                <a:solidFill>
                  <a:srgbClr val="FFFFFF"/>
                </a:solidFill>
                <a:latin typeface="+mn-lt"/>
                <a:ea typeface="+mn-ea"/>
                <a:cs typeface="+mn-cs"/>
                <a:sym typeface="Montserrat ExtraBold"/>
              </a:defRPr>
            </a:lvl1pPr>
          </a:lstStyle>
          <a:p>
            <a:r>
              <a:rPr lang="en-IN" sz="1400" b="1" cap="none" spc="0" dirty="0">
                <a:solidFill>
                  <a:schemeClr val="tx1"/>
                </a:solidFill>
                <a:latin typeface="Century Gothic" panose="020B0502020202020204" pitchFamily="34" charset="0"/>
              </a:rPr>
              <a:t>In partnership with other functions</a:t>
            </a:r>
            <a:endParaRPr lang="en-IN" sz="1400" cap="none" spc="0" dirty="0">
              <a:solidFill>
                <a:schemeClr val="tx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C34AA00-A0C5-C84B-959A-CF71B2DDA1B2}"/>
              </a:ext>
            </a:extLst>
          </p:cNvPr>
          <p:cNvGrpSpPr/>
          <p:nvPr/>
        </p:nvGrpSpPr>
        <p:grpSpPr>
          <a:xfrm>
            <a:off x="7567020" y="2518454"/>
            <a:ext cx="2511060" cy="2430077"/>
            <a:chOff x="7567020" y="2518454"/>
            <a:chExt cx="2511060" cy="2430077"/>
          </a:xfrm>
        </p:grpSpPr>
        <p:sp>
          <p:nvSpPr>
            <p:cNvPr id="69" name="Lorem ipsum dolor sit elit, consect loreretur adipiscing nisi aute. Lorem ipsum dolor sit elit, consect.">
              <a:extLst>
                <a:ext uri="{FF2B5EF4-FFF2-40B4-BE49-F238E27FC236}">
                  <a16:creationId xmlns:a16="http://schemas.microsoft.com/office/drawing/2014/main" id="{8CC636BD-E0B3-714F-81E8-9163CE495718}"/>
                </a:ext>
              </a:extLst>
            </p:cNvPr>
            <p:cNvSpPr txBox="1"/>
            <p:nvPr/>
          </p:nvSpPr>
          <p:spPr>
            <a:xfrm>
              <a:off x="7567020" y="2518454"/>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latin typeface="Century Gothic" panose="020B0502020202020204" pitchFamily="34" charset="0"/>
                </a:rPr>
                <a:t>Human rights protection </a:t>
              </a:r>
            </a:p>
          </p:txBody>
        </p:sp>
        <p:sp>
          <p:nvSpPr>
            <p:cNvPr id="71" name="Lorem ipsum dolor sit elit, consect loreretur adipiscing nisi aute. Lorem ipsum dolor sit elit, consect.">
              <a:extLst>
                <a:ext uri="{FF2B5EF4-FFF2-40B4-BE49-F238E27FC236}">
                  <a16:creationId xmlns:a16="http://schemas.microsoft.com/office/drawing/2014/main" id="{F6E5C442-FCE2-0A4E-A32C-569A1C30222B}"/>
                </a:ext>
              </a:extLst>
            </p:cNvPr>
            <p:cNvSpPr txBox="1"/>
            <p:nvPr/>
          </p:nvSpPr>
          <p:spPr>
            <a:xfrm>
              <a:off x="7570411" y="2956605"/>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latin typeface="Century Gothic" panose="020B0502020202020204" pitchFamily="34" charset="0"/>
                </a:rPr>
                <a:t>Sustainable procurement strategy </a:t>
              </a:r>
            </a:p>
          </p:txBody>
        </p:sp>
        <p:sp>
          <p:nvSpPr>
            <p:cNvPr id="73" name="Lorem ipsum dolor sit elit, consect loreretur adipiscing nisi aute. Lorem ipsum dolor sit elit, consect.">
              <a:extLst>
                <a:ext uri="{FF2B5EF4-FFF2-40B4-BE49-F238E27FC236}">
                  <a16:creationId xmlns:a16="http://schemas.microsoft.com/office/drawing/2014/main" id="{38CB831C-F8B9-DD4F-B5FE-3E74B3681C2B}"/>
                </a:ext>
              </a:extLst>
            </p:cNvPr>
            <p:cNvSpPr txBox="1"/>
            <p:nvPr/>
          </p:nvSpPr>
          <p:spPr>
            <a:xfrm>
              <a:off x="7584845" y="3394755"/>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latin typeface="Century Gothic" panose="020B0502020202020204" pitchFamily="34" charset="0"/>
                </a:rPr>
                <a:t>Sustainability risk management </a:t>
              </a:r>
            </a:p>
          </p:txBody>
        </p:sp>
        <p:sp>
          <p:nvSpPr>
            <p:cNvPr id="75" name="Lorem ipsum dolor sit elit, consect loreretur adipiscing nisi aute. Lorem ipsum dolor sit elit, consect.">
              <a:extLst>
                <a:ext uri="{FF2B5EF4-FFF2-40B4-BE49-F238E27FC236}">
                  <a16:creationId xmlns:a16="http://schemas.microsoft.com/office/drawing/2014/main" id="{10530E0B-6546-AA4D-A3D3-0CBB4C63F04A}"/>
                </a:ext>
              </a:extLst>
            </p:cNvPr>
            <p:cNvSpPr txBox="1"/>
            <p:nvPr/>
          </p:nvSpPr>
          <p:spPr>
            <a:xfrm>
              <a:off x="7588236" y="3832906"/>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latin typeface="Century Gothic" panose="020B0502020202020204" pitchFamily="34" charset="0"/>
                </a:rPr>
                <a:t>Sustainable mobility strategy </a:t>
              </a:r>
            </a:p>
          </p:txBody>
        </p:sp>
        <p:sp>
          <p:nvSpPr>
            <p:cNvPr id="77" name="Lorem ipsum dolor sit elit, consect loreretur adipiscing nisi aute. Lorem ipsum dolor sit elit, consect.">
              <a:extLst>
                <a:ext uri="{FF2B5EF4-FFF2-40B4-BE49-F238E27FC236}">
                  <a16:creationId xmlns:a16="http://schemas.microsoft.com/office/drawing/2014/main" id="{128CAA76-3A53-9249-9B6E-78F1628F2526}"/>
                </a:ext>
              </a:extLst>
            </p:cNvPr>
            <p:cNvSpPr txBox="1"/>
            <p:nvPr/>
          </p:nvSpPr>
          <p:spPr>
            <a:xfrm>
              <a:off x="7592778" y="4271056"/>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latin typeface="Century Gothic" panose="020B0502020202020204" pitchFamily="34" charset="0"/>
                </a:rPr>
                <a:t>Women in leadership </a:t>
              </a:r>
            </a:p>
          </p:txBody>
        </p:sp>
        <p:sp>
          <p:nvSpPr>
            <p:cNvPr id="79" name="Lorem ipsum dolor sit elit, consect loreretur adipiscing nisi aute. Lorem ipsum dolor sit elit, consect.">
              <a:extLst>
                <a:ext uri="{FF2B5EF4-FFF2-40B4-BE49-F238E27FC236}">
                  <a16:creationId xmlns:a16="http://schemas.microsoft.com/office/drawing/2014/main" id="{C082EE3A-5516-7F41-AF62-1C0164EC172D}"/>
                </a:ext>
              </a:extLst>
            </p:cNvPr>
            <p:cNvSpPr txBox="1"/>
            <p:nvPr/>
          </p:nvSpPr>
          <p:spPr>
            <a:xfrm>
              <a:off x="7592778" y="4727958"/>
              <a:ext cx="2485302" cy="2205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spAutoFit/>
            </a:bodyPr>
            <a:lstStyle/>
            <a:p>
              <a:r>
                <a:rPr lang="en-IN" sz="1100" dirty="0">
                  <a:latin typeface="Century Gothic" panose="020B0502020202020204" pitchFamily="34" charset="0"/>
                </a:rPr>
                <a:t>Employee satisfaction: Catalyst </a:t>
              </a:r>
            </a:p>
          </p:txBody>
        </p:sp>
      </p:grpSp>
      <p:grpSp>
        <p:nvGrpSpPr>
          <p:cNvPr id="49" name="Group 48">
            <a:extLst>
              <a:ext uri="{FF2B5EF4-FFF2-40B4-BE49-F238E27FC236}">
                <a16:creationId xmlns:a16="http://schemas.microsoft.com/office/drawing/2014/main" id="{4DB1B633-D41B-5545-A68C-8AF16AC9E851}"/>
              </a:ext>
            </a:extLst>
          </p:cNvPr>
          <p:cNvGrpSpPr/>
          <p:nvPr/>
        </p:nvGrpSpPr>
        <p:grpSpPr>
          <a:xfrm>
            <a:off x="10721703" y="5594317"/>
            <a:ext cx="1470297" cy="600635"/>
            <a:chOff x="14547068" y="3046436"/>
            <a:chExt cx="3417861" cy="1396240"/>
          </a:xfrm>
          <a:solidFill>
            <a:srgbClr val="369ABA"/>
          </a:solidFill>
        </p:grpSpPr>
        <p:sp>
          <p:nvSpPr>
            <p:cNvPr id="50" name="Freeform 49">
              <a:extLst>
                <a:ext uri="{FF2B5EF4-FFF2-40B4-BE49-F238E27FC236}">
                  <a16:creationId xmlns:a16="http://schemas.microsoft.com/office/drawing/2014/main" id="{F5C95D9F-F83C-EB43-B945-016C05DD9EF6}"/>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801746CC-898C-AC43-92C6-DD83190F3A5E}"/>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52" name="Freeform 51">
              <a:extLst>
                <a:ext uri="{FF2B5EF4-FFF2-40B4-BE49-F238E27FC236}">
                  <a16:creationId xmlns:a16="http://schemas.microsoft.com/office/drawing/2014/main" id="{66C8CE05-B558-874E-BE6B-DDF9E5D04B94}"/>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67" name="Freeform: Shape 40">
            <a:extLst>
              <a:ext uri="{FF2B5EF4-FFF2-40B4-BE49-F238E27FC236}">
                <a16:creationId xmlns:a16="http://schemas.microsoft.com/office/drawing/2014/main" id="{2D19B82F-52F8-EA44-B365-71E81DDC0F2E}"/>
              </a:ext>
            </a:extLst>
          </p:cNvPr>
          <p:cNvSpPr>
            <a:spLocks noChangeAspect="1"/>
          </p:cNvSpPr>
          <p:nvPr/>
        </p:nvSpPr>
        <p:spPr bwMode="auto">
          <a:xfrm rot="3513302">
            <a:off x="1229491" y="2492957"/>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40">
            <a:extLst>
              <a:ext uri="{FF2B5EF4-FFF2-40B4-BE49-F238E27FC236}">
                <a16:creationId xmlns:a16="http://schemas.microsoft.com/office/drawing/2014/main" id="{13AE312E-2C87-1C44-B57B-FD72ED933E2D}"/>
              </a:ext>
            </a:extLst>
          </p:cNvPr>
          <p:cNvSpPr>
            <a:spLocks noChangeAspect="1"/>
          </p:cNvSpPr>
          <p:nvPr/>
        </p:nvSpPr>
        <p:spPr bwMode="auto">
          <a:xfrm rot="3513302">
            <a:off x="1229490" y="2936710"/>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40">
            <a:extLst>
              <a:ext uri="{FF2B5EF4-FFF2-40B4-BE49-F238E27FC236}">
                <a16:creationId xmlns:a16="http://schemas.microsoft.com/office/drawing/2014/main" id="{EEB712E9-7CD1-4741-9F40-3D30BFFBE373}"/>
              </a:ext>
            </a:extLst>
          </p:cNvPr>
          <p:cNvSpPr>
            <a:spLocks noChangeAspect="1"/>
          </p:cNvSpPr>
          <p:nvPr/>
        </p:nvSpPr>
        <p:spPr bwMode="auto">
          <a:xfrm rot="3513302">
            <a:off x="1229491" y="3366901"/>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40">
            <a:extLst>
              <a:ext uri="{FF2B5EF4-FFF2-40B4-BE49-F238E27FC236}">
                <a16:creationId xmlns:a16="http://schemas.microsoft.com/office/drawing/2014/main" id="{F20496BC-D5F1-DD46-8766-31E5AEF16376}"/>
              </a:ext>
            </a:extLst>
          </p:cNvPr>
          <p:cNvSpPr>
            <a:spLocks noChangeAspect="1"/>
          </p:cNvSpPr>
          <p:nvPr/>
        </p:nvSpPr>
        <p:spPr bwMode="auto">
          <a:xfrm rot="3513302">
            <a:off x="1229490" y="3810654"/>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4" name="Freeform: Shape 40">
            <a:extLst>
              <a:ext uri="{FF2B5EF4-FFF2-40B4-BE49-F238E27FC236}">
                <a16:creationId xmlns:a16="http://schemas.microsoft.com/office/drawing/2014/main" id="{780424AE-7CA0-A647-8FA7-1CAECB9ED191}"/>
              </a:ext>
            </a:extLst>
          </p:cNvPr>
          <p:cNvSpPr>
            <a:spLocks noChangeAspect="1"/>
          </p:cNvSpPr>
          <p:nvPr/>
        </p:nvSpPr>
        <p:spPr bwMode="auto">
          <a:xfrm rot="3513302">
            <a:off x="1229490" y="4254406"/>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Freeform: Shape 40">
            <a:extLst>
              <a:ext uri="{FF2B5EF4-FFF2-40B4-BE49-F238E27FC236}">
                <a16:creationId xmlns:a16="http://schemas.microsoft.com/office/drawing/2014/main" id="{C0A51AA5-5C12-5B4B-9BB3-DB8A2B6F8B9B}"/>
              </a:ext>
            </a:extLst>
          </p:cNvPr>
          <p:cNvSpPr>
            <a:spLocks noChangeAspect="1"/>
          </p:cNvSpPr>
          <p:nvPr/>
        </p:nvSpPr>
        <p:spPr bwMode="auto">
          <a:xfrm rot="3513302">
            <a:off x="1229489" y="4698159"/>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Freeform: Shape 40">
            <a:extLst>
              <a:ext uri="{FF2B5EF4-FFF2-40B4-BE49-F238E27FC236}">
                <a16:creationId xmlns:a16="http://schemas.microsoft.com/office/drawing/2014/main" id="{56E8A0A7-631F-5A4C-ADE5-E24ED0C436A5}"/>
              </a:ext>
            </a:extLst>
          </p:cNvPr>
          <p:cNvSpPr>
            <a:spLocks noChangeAspect="1"/>
          </p:cNvSpPr>
          <p:nvPr/>
        </p:nvSpPr>
        <p:spPr bwMode="auto">
          <a:xfrm rot="3513302">
            <a:off x="1229488" y="5141911"/>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Freeform: Shape 40">
            <a:extLst>
              <a:ext uri="{FF2B5EF4-FFF2-40B4-BE49-F238E27FC236}">
                <a16:creationId xmlns:a16="http://schemas.microsoft.com/office/drawing/2014/main" id="{C5B66819-706A-E34B-90F1-F51312702A11}"/>
              </a:ext>
            </a:extLst>
          </p:cNvPr>
          <p:cNvSpPr>
            <a:spLocks noChangeAspect="1"/>
          </p:cNvSpPr>
          <p:nvPr/>
        </p:nvSpPr>
        <p:spPr bwMode="auto">
          <a:xfrm rot="3513302">
            <a:off x="7266496" y="2497153"/>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Freeform: Shape 40">
            <a:extLst>
              <a:ext uri="{FF2B5EF4-FFF2-40B4-BE49-F238E27FC236}">
                <a16:creationId xmlns:a16="http://schemas.microsoft.com/office/drawing/2014/main" id="{5A2B5D5B-DD54-6A41-8DF4-7BB99DCBAC69}"/>
              </a:ext>
            </a:extLst>
          </p:cNvPr>
          <p:cNvSpPr>
            <a:spLocks noChangeAspect="1"/>
          </p:cNvSpPr>
          <p:nvPr/>
        </p:nvSpPr>
        <p:spPr bwMode="auto">
          <a:xfrm rot="3513302">
            <a:off x="7266495" y="2940906"/>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40">
            <a:extLst>
              <a:ext uri="{FF2B5EF4-FFF2-40B4-BE49-F238E27FC236}">
                <a16:creationId xmlns:a16="http://schemas.microsoft.com/office/drawing/2014/main" id="{9898E559-2F03-1E49-B99A-66E922EEA00A}"/>
              </a:ext>
            </a:extLst>
          </p:cNvPr>
          <p:cNvSpPr>
            <a:spLocks noChangeAspect="1"/>
          </p:cNvSpPr>
          <p:nvPr/>
        </p:nvSpPr>
        <p:spPr bwMode="auto">
          <a:xfrm rot="3513302">
            <a:off x="7266496" y="3371097"/>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Freeform: Shape 40">
            <a:extLst>
              <a:ext uri="{FF2B5EF4-FFF2-40B4-BE49-F238E27FC236}">
                <a16:creationId xmlns:a16="http://schemas.microsoft.com/office/drawing/2014/main" id="{A4C902C0-ED23-BB42-894D-366206C81D3E}"/>
              </a:ext>
            </a:extLst>
          </p:cNvPr>
          <p:cNvSpPr>
            <a:spLocks noChangeAspect="1"/>
          </p:cNvSpPr>
          <p:nvPr/>
        </p:nvSpPr>
        <p:spPr bwMode="auto">
          <a:xfrm rot="3513302">
            <a:off x="7266495" y="3814850"/>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Freeform: Shape 40">
            <a:extLst>
              <a:ext uri="{FF2B5EF4-FFF2-40B4-BE49-F238E27FC236}">
                <a16:creationId xmlns:a16="http://schemas.microsoft.com/office/drawing/2014/main" id="{A0D000CA-8A24-6143-8D29-1E820EA6F94F}"/>
              </a:ext>
            </a:extLst>
          </p:cNvPr>
          <p:cNvSpPr>
            <a:spLocks noChangeAspect="1"/>
          </p:cNvSpPr>
          <p:nvPr/>
        </p:nvSpPr>
        <p:spPr bwMode="auto">
          <a:xfrm rot="3513302">
            <a:off x="7266495" y="4258602"/>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Freeform: Shape 40">
            <a:extLst>
              <a:ext uri="{FF2B5EF4-FFF2-40B4-BE49-F238E27FC236}">
                <a16:creationId xmlns:a16="http://schemas.microsoft.com/office/drawing/2014/main" id="{2AD73DFE-4E33-6449-B3CB-11ECACA9253B}"/>
              </a:ext>
            </a:extLst>
          </p:cNvPr>
          <p:cNvSpPr>
            <a:spLocks noChangeAspect="1"/>
          </p:cNvSpPr>
          <p:nvPr/>
        </p:nvSpPr>
        <p:spPr bwMode="auto">
          <a:xfrm rot="3513302">
            <a:off x="7266494" y="4702355"/>
            <a:ext cx="149081" cy="27432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86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0" fill="hold"/>
                                        <p:tgtEl>
                                          <p:spTgt spid="22"/>
                                        </p:tgtEl>
                                        <p:attrNameLst>
                                          <p:attrName>ppt_x</p:attrName>
                                        </p:attrNameLst>
                                      </p:cBhvr>
                                      <p:tavLst>
                                        <p:tav tm="0">
                                          <p:val>
                                            <p:strVal val="0-#ppt_w/2"/>
                                          </p:val>
                                        </p:tav>
                                        <p:tav tm="100000">
                                          <p:val>
                                            <p:strVal val="#ppt_x"/>
                                          </p:val>
                                        </p:tav>
                                      </p:tavLst>
                                    </p:anim>
                                    <p:anim calcmode="lin" valueType="num">
                                      <p:cBhvr additive="base">
                                        <p:cTn id="12" dur="30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1"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heel(1)">
                                      <p:cBhvr>
                                        <p:cTn id="16" dur="2000"/>
                                        <p:tgtEl>
                                          <p:spTgt spid="26"/>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edge">
                                      <p:cBhvr>
                                        <p:cTn id="19" dur="20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childTnLst>
                                </p:cTn>
                              </p:par>
                              <p:par>
                                <p:cTn id="23" presetID="22" presetClass="entr" presetSubtype="2"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ipe(right)">
                                      <p:cBhvr>
                                        <p:cTn id="25" dur="3000"/>
                                        <p:tgtEl>
                                          <p:spTgt spid="4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2000"/>
                                        <p:tgtEl>
                                          <p:spTgt spid="33"/>
                                        </p:tgtEl>
                                      </p:cBhvr>
                                    </p:animEffect>
                                  </p:childTnLst>
                                </p:cTn>
                              </p:par>
                              <p:par>
                                <p:cTn id="29" presetID="12" presetClass="entr" presetSubtype="8" fill="hold" grpId="0" nodeType="withEffect">
                                  <p:stCondLst>
                                    <p:cond delay="100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2000"/>
                                        <p:tgtEl>
                                          <p:spTgt spid="35"/>
                                        </p:tgtEl>
                                        <p:attrNameLst>
                                          <p:attrName>ppt_x</p:attrName>
                                        </p:attrNameLst>
                                      </p:cBhvr>
                                      <p:tavLst>
                                        <p:tav tm="0">
                                          <p:val>
                                            <p:strVal val="#ppt_x-#ppt_w*1.125000"/>
                                          </p:val>
                                        </p:tav>
                                        <p:tav tm="100000">
                                          <p:val>
                                            <p:strVal val="#ppt_x"/>
                                          </p:val>
                                        </p:tav>
                                      </p:tavLst>
                                    </p:anim>
                                    <p:animEffect transition="in" filter="wipe(right)">
                                      <p:cBhvr>
                                        <p:cTn id="32" dur="2000"/>
                                        <p:tgtEl>
                                          <p:spTgt spid="35"/>
                                        </p:tgtEl>
                                      </p:cBhvr>
                                    </p:animEffect>
                                  </p:childTnLst>
                                </p:cTn>
                              </p:par>
                              <p:par>
                                <p:cTn id="33" presetID="12" presetClass="entr" presetSubtype="8" fill="hold" grpId="0" nodeType="withEffect">
                                  <p:stCondLst>
                                    <p:cond delay="100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2000"/>
                                        <p:tgtEl>
                                          <p:spTgt spid="68"/>
                                        </p:tgtEl>
                                        <p:attrNameLst>
                                          <p:attrName>ppt_x</p:attrName>
                                        </p:attrNameLst>
                                      </p:cBhvr>
                                      <p:tavLst>
                                        <p:tav tm="0">
                                          <p:val>
                                            <p:strVal val="#ppt_x-#ppt_w*1.125000"/>
                                          </p:val>
                                        </p:tav>
                                        <p:tav tm="100000">
                                          <p:val>
                                            <p:strVal val="#ppt_x"/>
                                          </p:val>
                                        </p:tav>
                                      </p:tavLst>
                                    </p:anim>
                                    <p:animEffect transition="in" filter="wipe(right)">
                                      <p:cBhvr>
                                        <p:cTn id="36" dur="2000"/>
                                        <p:tgtEl>
                                          <p:spTgt spid="68"/>
                                        </p:tgtEl>
                                      </p:cBhvr>
                                    </p:animEffect>
                                  </p:childTnLst>
                                </p:cTn>
                              </p:par>
                              <p:par>
                                <p:cTn id="37" presetID="23" presetClass="entr" presetSubtype="16" fill="hold" grpId="0" nodeType="withEffect">
                                  <p:stCondLst>
                                    <p:cond delay="3000"/>
                                  </p:stCondLst>
                                  <p:childTnLst>
                                    <p:set>
                                      <p:cBhvr>
                                        <p:cTn id="38" dur="1" fill="hold">
                                          <p:stCondLst>
                                            <p:cond delay="0"/>
                                          </p:stCondLst>
                                        </p:cTn>
                                        <p:tgtEl>
                                          <p:spTgt spid="67"/>
                                        </p:tgtEl>
                                        <p:attrNameLst>
                                          <p:attrName>style.visibility</p:attrName>
                                        </p:attrNameLst>
                                      </p:cBhvr>
                                      <p:to>
                                        <p:strVal val="visible"/>
                                      </p:to>
                                    </p:set>
                                    <p:anim calcmode="lin" valueType="num">
                                      <p:cBhvr>
                                        <p:cTn id="39" dur="1000" fill="hold"/>
                                        <p:tgtEl>
                                          <p:spTgt spid="67"/>
                                        </p:tgtEl>
                                        <p:attrNameLst>
                                          <p:attrName>ppt_w</p:attrName>
                                        </p:attrNameLst>
                                      </p:cBhvr>
                                      <p:tavLst>
                                        <p:tav tm="0">
                                          <p:val>
                                            <p:fltVal val="0"/>
                                          </p:val>
                                        </p:tav>
                                        <p:tav tm="100000">
                                          <p:val>
                                            <p:strVal val="#ppt_w"/>
                                          </p:val>
                                        </p:tav>
                                      </p:tavLst>
                                    </p:anim>
                                    <p:anim calcmode="lin" valueType="num">
                                      <p:cBhvr>
                                        <p:cTn id="40" dur="1000" fill="hold"/>
                                        <p:tgtEl>
                                          <p:spTgt spid="67"/>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3000"/>
                                  </p:stCondLst>
                                  <p:childTnLst>
                                    <p:set>
                                      <p:cBhvr>
                                        <p:cTn id="42" dur="1" fill="hold">
                                          <p:stCondLst>
                                            <p:cond delay="0"/>
                                          </p:stCondLst>
                                        </p:cTn>
                                        <p:tgtEl>
                                          <p:spTgt spid="81"/>
                                        </p:tgtEl>
                                        <p:attrNameLst>
                                          <p:attrName>style.visibility</p:attrName>
                                        </p:attrNameLst>
                                      </p:cBhvr>
                                      <p:to>
                                        <p:strVal val="visible"/>
                                      </p:to>
                                    </p:set>
                                    <p:anim calcmode="lin" valueType="num">
                                      <p:cBhvr>
                                        <p:cTn id="43" dur="1000" fill="hold"/>
                                        <p:tgtEl>
                                          <p:spTgt spid="81"/>
                                        </p:tgtEl>
                                        <p:attrNameLst>
                                          <p:attrName>ppt_w</p:attrName>
                                        </p:attrNameLst>
                                      </p:cBhvr>
                                      <p:tavLst>
                                        <p:tav tm="0">
                                          <p:val>
                                            <p:fltVal val="0"/>
                                          </p:val>
                                        </p:tav>
                                        <p:tav tm="100000">
                                          <p:val>
                                            <p:strVal val="#ppt_w"/>
                                          </p:val>
                                        </p:tav>
                                      </p:tavLst>
                                    </p:anim>
                                    <p:anim calcmode="lin" valueType="num">
                                      <p:cBhvr>
                                        <p:cTn id="44" dur="1000" fill="hold"/>
                                        <p:tgtEl>
                                          <p:spTgt spid="81"/>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3000"/>
                                  </p:stCondLst>
                                  <p:childTnLst>
                                    <p:set>
                                      <p:cBhvr>
                                        <p:cTn id="46" dur="1" fill="hold">
                                          <p:stCondLst>
                                            <p:cond delay="0"/>
                                          </p:stCondLst>
                                        </p:cTn>
                                        <p:tgtEl>
                                          <p:spTgt spid="82"/>
                                        </p:tgtEl>
                                        <p:attrNameLst>
                                          <p:attrName>style.visibility</p:attrName>
                                        </p:attrNameLst>
                                      </p:cBhvr>
                                      <p:to>
                                        <p:strVal val="visible"/>
                                      </p:to>
                                    </p:set>
                                    <p:anim calcmode="lin" valueType="num">
                                      <p:cBhvr>
                                        <p:cTn id="47" dur="1000" fill="hold"/>
                                        <p:tgtEl>
                                          <p:spTgt spid="82"/>
                                        </p:tgtEl>
                                        <p:attrNameLst>
                                          <p:attrName>ppt_w</p:attrName>
                                        </p:attrNameLst>
                                      </p:cBhvr>
                                      <p:tavLst>
                                        <p:tav tm="0">
                                          <p:val>
                                            <p:fltVal val="0"/>
                                          </p:val>
                                        </p:tav>
                                        <p:tav tm="100000">
                                          <p:val>
                                            <p:strVal val="#ppt_w"/>
                                          </p:val>
                                        </p:tav>
                                      </p:tavLst>
                                    </p:anim>
                                    <p:anim calcmode="lin" valueType="num">
                                      <p:cBhvr>
                                        <p:cTn id="48" dur="1000" fill="hold"/>
                                        <p:tgtEl>
                                          <p:spTgt spid="82"/>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3000"/>
                                  </p:stCondLst>
                                  <p:childTnLst>
                                    <p:set>
                                      <p:cBhvr>
                                        <p:cTn id="50" dur="1" fill="hold">
                                          <p:stCondLst>
                                            <p:cond delay="0"/>
                                          </p:stCondLst>
                                        </p:cTn>
                                        <p:tgtEl>
                                          <p:spTgt spid="83"/>
                                        </p:tgtEl>
                                        <p:attrNameLst>
                                          <p:attrName>style.visibility</p:attrName>
                                        </p:attrNameLst>
                                      </p:cBhvr>
                                      <p:to>
                                        <p:strVal val="visible"/>
                                      </p:to>
                                    </p:set>
                                    <p:anim calcmode="lin" valueType="num">
                                      <p:cBhvr>
                                        <p:cTn id="51" dur="1000" fill="hold"/>
                                        <p:tgtEl>
                                          <p:spTgt spid="83"/>
                                        </p:tgtEl>
                                        <p:attrNameLst>
                                          <p:attrName>ppt_w</p:attrName>
                                        </p:attrNameLst>
                                      </p:cBhvr>
                                      <p:tavLst>
                                        <p:tav tm="0">
                                          <p:val>
                                            <p:fltVal val="0"/>
                                          </p:val>
                                        </p:tav>
                                        <p:tav tm="100000">
                                          <p:val>
                                            <p:strVal val="#ppt_w"/>
                                          </p:val>
                                        </p:tav>
                                      </p:tavLst>
                                    </p:anim>
                                    <p:anim calcmode="lin" valueType="num">
                                      <p:cBhvr>
                                        <p:cTn id="52" dur="1000" fill="hold"/>
                                        <p:tgtEl>
                                          <p:spTgt spid="83"/>
                                        </p:tgtEl>
                                        <p:attrNameLst>
                                          <p:attrName>ppt_h</p:attrName>
                                        </p:attrNameLst>
                                      </p:cBhvr>
                                      <p:tavLst>
                                        <p:tav tm="0">
                                          <p:val>
                                            <p:fltVal val="0"/>
                                          </p:val>
                                        </p:tav>
                                        <p:tav tm="100000">
                                          <p:val>
                                            <p:strVal val="#ppt_h"/>
                                          </p:val>
                                        </p:tav>
                                      </p:tavLst>
                                    </p:anim>
                                  </p:childTnLst>
                                </p:cTn>
                              </p:par>
                              <p:par>
                                <p:cTn id="53" presetID="23" presetClass="entr" presetSubtype="16" fill="hold" grpId="0" nodeType="withEffect">
                                  <p:stCondLst>
                                    <p:cond delay="3000"/>
                                  </p:stCondLst>
                                  <p:childTnLst>
                                    <p:set>
                                      <p:cBhvr>
                                        <p:cTn id="54" dur="1" fill="hold">
                                          <p:stCondLst>
                                            <p:cond delay="0"/>
                                          </p:stCondLst>
                                        </p:cTn>
                                        <p:tgtEl>
                                          <p:spTgt spid="84"/>
                                        </p:tgtEl>
                                        <p:attrNameLst>
                                          <p:attrName>style.visibility</p:attrName>
                                        </p:attrNameLst>
                                      </p:cBhvr>
                                      <p:to>
                                        <p:strVal val="visible"/>
                                      </p:to>
                                    </p:set>
                                    <p:anim calcmode="lin" valueType="num">
                                      <p:cBhvr>
                                        <p:cTn id="55" dur="1000" fill="hold"/>
                                        <p:tgtEl>
                                          <p:spTgt spid="84"/>
                                        </p:tgtEl>
                                        <p:attrNameLst>
                                          <p:attrName>ppt_w</p:attrName>
                                        </p:attrNameLst>
                                      </p:cBhvr>
                                      <p:tavLst>
                                        <p:tav tm="0">
                                          <p:val>
                                            <p:fltVal val="0"/>
                                          </p:val>
                                        </p:tav>
                                        <p:tav tm="100000">
                                          <p:val>
                                            <p:strVal val="#ppt_w"/>
                                          </p:val>
                                        </p:tav>
                                      </p:tavLst>
                                    </p:anim>
                                    <p:anim calcmode="lin" valueType="num">
                                      <p:cBhvr>
                                        <p:cTn id="56" dur="1000" fill="hold"/>
                                        <p:tgtEl>
                                          <p:spTgt spid="84"/>
                                        </p:tgtEl>
                                        <p:attrNameLst>
                                          <p:attrName>ppt_h</p:attrName>
                                        </p:attrNameLst>
                                      </p:cBhvr>
                                      <p:tavLst>
                                        <p:tav tm="0">
                                          <p:val>
                                            <p:fltVal val="0"/>
                                          </p:val>
                                        </p:tav>
                                        <p:tav tm="100000">
                                          <p:val>
                                            <p:strVal val="#ppt_h"/>
                                          </p:val>
                                        </p:tav>
                                      </p:tavLst>
                                    </p:anim>
                                  </p:childTnLst>
                                </p:cTn>
                              </p:par>
                              <p:par>
                                <p:cTn id="57" presetID="23" presetClass="entr" presetSubtype="16" fill="hold" grpId="0" nodeType="withEffect">
                                  <p:stCondLst>
                                    <p:cond delay="3000"/>
                                  </p:stCondLst>
                                  <p:childTnLst>
                                    <p:set>
                                      <p:cBhvr>
                                        <p:cTn id="58" dur="1" fill="hold">
                                          <p:stCondLst>
                                            <p:cond delay="0"/>
                                          </p:stCondLst>
                                        </p:cTn>
                                        <p:tgtEl>
                                          <p:spTgt spid="85"/>
                                        </p:tgtEl>
                                        <p:attrNameLst>
                                          <p:attrName>style.visibility</p:attrName>
                                        </p:attrNameLst>
                                      </p:cBhvr>
                                      <p:to>
                                        <p:strVal val="visible"/>
                                      </p:to>
                                    </p:set>
                                    <p:anim calcmode="lin" valueType="num">
                                      <p:cBhvr>
                                        <p:cTn id="59" dur="1000" fill="hold"/>
                                        <p:tgtEl>
                                          <p:spTgt spid="85"/>
                                        </p:tgtEl>
                                        <p:attrNameLst>
                                          <p:attrName>ppt_w</p:attrName>
                                        </p:attrNameLst>
                                      </p:cBhvr>
                                      <p:tavLst>
                                        <p:tav tm="0">
                                          <p:val>
                                            <p:fltVal val="0"/>
                                          </p:val>
                                        </p:tav>
                                        <p:tav tm="100000">
                                          <p:val>
                                            <p:strVal val="#ppt_w"/>
                                          </p:val>
                                        </p:tav>
                                      </p:tavLst>
                                    </p:anim>
                                    <p:anim calcmode="lin" valueType="num">
                                      <p:cBhvr>
                                        <p:cTn id="60" dur="1000" fill="hold"/>
                                        <p:tgtEl>
                                          <p:spTgt spid="85"/>
                                        </p:tgtEl>
                                        <p:attrNameLst>
                                          <p:attrName>ppt_h</p:attrName>
                                        </p:attrNameLst>
                                      </p:cBhvr>
                                      <p:tavLst>
                                        <p:tav tm="0">
                                          <p:val>
                                            <p:fltVal val="0"/>
                                          </p:val>
                                        </p:tav>
                                        <p:tav tm="100000">
                                          <p:val>
                                            <p:strVal val="#ppt_h"/>
                                          </p:val>
                                        </p:tav>
                                      </p:tavLst>
                                    </p:anim>
                                  </p:childTnLst>
                                </p:cTn>
                              </p:par>
                              <p:par>
                                <p:cTn id="61" presetID="23" presetClass="entr" presetSubtype="16" fill="hold" grpId="0" nodeType="withEffect">
                                  <p:stCondLst>
                                    <p:cond delay="3000"/>
                                  </p:stCondLst>
                                  <p:childTnLst>
                                    <p:set>
                                      <p:cBhvr>
                                        <p:cTn id="62" dur="1" fill="hold">
                                          <p:stCondLst>
                                            <p:cond delay="0"/>
                                          </p:stCondLst>
                                        </p:cTn>
                                        <p:tgtEl>
                                          <p:spTgt spid="86"/>
                                        </p:tgtEl>
                                        <p:attrNameLst>
                                          <p:attrName>style.visibility</p:attrName>
                                        </p:attrNameLst>
                                      </p:cBhvr>
                                      <p:to>
                                        <p:strVal val="visible"/>
                                      </p:to>
                                    </p:set>
                                    <p:anim calcmode="lin" valueType="num">
                                      <p:cBhvr>
                                        <p:cTn id="63" dur="1000" fill="hold"/>
                                        <p:tgtEl>
                                          <p:spTgt spid="86"/>
                                        </p:tgtEl>
                                        <p:attrNameLst>
                                          <p:attrName>ppt_w</p:attrName>
                                        </p:attrNameLst>
                                      </p:cBhvr>
                                      <p:tavLst>
                                        <p:tav tm="0">
                                          <p:val>
                                            <p:fltVal val="0"/>
                                          </p:val>
                                        </p:tav>
                                        <p:tav tm="100000">
                                          <p:val>
                                            <p:strVal val="#ppt_w"/>
                                          </p:val>
                                        </p:tav>
                                      </p:tavLst>
                                    </p:anim>
                                    <p:anim calcmode="lin" valueType="num">
                                      <p:cBhvr>
                                        <p:cTn id="64" dur="1000" fill="hold"/>
                                        <p:tgtEl>
                                          <p:spTgt spid="86"/>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3000"/>
                                  </p:stCondLst>
                                  <p:childTnLst>
                                    <p:set>
                                      <p:cBhvr>
                                        <p:cTn id="66" dur="1" fill="hold">
                                          <p:stCondLst>
                                            <p:cond delay="0"/>
                                          </p:stCondLst>
                                        </p:cTn>
                                        <p:tgtEl>
                                          <p:spTgt spid="87"/>
                                        </p:tgtEl>
                                        <p:attrNameLst>
                                          <p:attrName>style.visibility</p:attrName>
                                        </p:attrNameLst>
                                      </p:cBhvr>
                                      <p:to>
                                        <p:strVal val="visible"/>
                                      </p:to>
                                    </p:set>
                                    <p:anim calcmode="lin" valueType="num">
                                      <p:cBhvr>
                                        <p:cTn id="67" dur="1000" fill="hold"/>
                                        <p:tgtEl>
                                          <p:spTgt spid="87"/>
                                        </p:tgtEl>
                                        <p:attrNameLst>
                                          <p:attrName>ppt_w</p:attrName>
                                        </p:attrNameLst>
                                      </p:cBhvr>
                                      <p:tavLst>
                                        <p:tav tm="0">
                                          <p:val>
                                            <p:fltVal val="0"/>
                                          </p:val>
                                        </p:tav>
                                        <p:tav tm="100000">
                                          <p:val>
                                            <p:strVal val="#ppt_w"/>
                                          </p:val>
                                        </p:tav>
                                      </p:tavLst>
                                    </p:anim>
                                    <p:anim calcmode="lin" valueType="num">
                                      <p:cBhvr>
                                        <p:cTn id="68" dur="1000" fill="hold"/>
                                        <p:tgtEl>
                                          <p:spTgt spid="87"/>
                                        </p:tgtEl>
                                        <p:attrNameLst>
                                          <p:attrName>ppt_h</p:attrName>
                                        </p:attrNameLst>
                                      </p:cBhvr>
                                      <p:tavLst>
                                        <p:tav tm="0">
                                          <p:val>
                                            <p:fltVal val="0"/>
                                          </p:val>
                                        </p:tav>
                                        <p:tav tm="100000">
                                          <p:val>
                                            <p:strVal val="#ppt_h"/>
                                          </p:val>
                                        </p:tav>
                                      </p:tavLst>
                                    </p:anim>
                                  </p:childTnLst>
                                </p:cTn>
                              </p:par>
                              <p:par>
                                <p:cTn id="69" presetID="23" presetClass="entr" presetSubtype="16" fill="hold" grpId="0" nodeType="withEffect">
                                  <p:stCondLst>
                                    <p:cond delay="3000"/>
                                  </p:stCondLst>
                                  <p:childTnLst>
                                    <p:set>
                                      <p:cBhvr>
                                        <p:cTn id="70" dur="1" fill="hold">
                                          <p:stCondLst>
                                            <p:cond delay="0"/>
                                          </p:stCondLst>
                                        </p:cTn>
                                        <p:tgtEl>
                                          <p:spTgt spid="88"/>
                                        </p:tgtEl>
                                        <p:attrNameLst>
                                          <p:attrName>style.visibility</p:attrName>
                                        </p:attrNameLst>
                                      </p:cBhvr>
                                      <p:to>
                                        <p:strVal val="visible"/>
                                      </p:to>
                                    </p:set>
                                    <p:anim calcmode="lin" valueType="num">
                                      <p:cBhvr>
                                        <p:cTn id="71" dur="1000" fill="hold"/>
                                        <p:tgtEl>
                                          <p:spTgt spid="88"/>
                                        </p:tgtEl>
                                        <p:attrNameLst>
                                          <p:attrName>ppt_w</p:attrName>
                                        </p:attrNameLst>
                                      </p:cBhvr>
                                      <p:tavLst>
                                        <p:tav tm="0">
                                          <p:val>
                                            <p:fltVal val="0"/>
                                          </p:val>
                                        </p:tav>
                                        <p:tav tm="100000">
                                          <p:val>
                                            <p:strVal val="#ppt_w"/>
                                          </p:val>
                                        </p:tav>
                                      </p:tavLst>
                                    </p:anim>
                                    <p:anim calcmode="lin" valueType="num">
                                      <p:cBhvr>
                                        <p:cTn id="72" dur="1000" fill="hold"/>
                                        <p:tgtEl>
                                          <p:spTgt spid="88"/>
                                        </p:tgtEl>
                                        <p:attrNameLst>
                                          <p:attrName>ppt_h</p:attrName>
                                        </p:attrNameLst>
                                      </p:cBhvr>
                                      <p:tavLst>
                                        <p:tav tm="0">
                                          <p:val>
                                            <p:fltVal val="0"/>
                                          </p:val>
                                        </p:tav>
                                        <p:tav tm="100000">
                                          <p:val>
                                            <p:strVal val="#ppt_h"/>
                                          </p:val>
                                        </p:tav>
                                      </p:tavLst>
                                    </p:anim>
                                  </p:childTnLst>
                                </p:cTn>
                              </p:par>
                              <p:par>
                                <p:cTn id="73" presetID="23" presetClass="entr" presetSubtype="16" fill="hold" grpId="0" nodeType="withEffect">
                                  <p:stCondLst>
                                    <p:cond delay="3000"/>
                                  </p:stCondLst>
                                  <p:childTnLst>
                                    <p:set>
                                      <p:cBhvr>
                                        <p:cTn id="74" dur="1" fill="hold">
                                          <p:stCondLst>
                                            <p:cond delay="0"/>
                                          </p:stCondLst>
                                        </p:cTn>
                                        <p:tgtEl>
                                          <p:spTgt spid="89"/>
                                        </p:tgtEl>
                                        <p:attrNameLst>
                                          <p:attrName>style.visibility</p:attrName>
                                        </p:attrNameLst>
                                      </p:cBhvr>
                                      <p:to>
                                        <p:strVal val="visible"/>
                                      </p:to>
                                    </p:set>
                                    <p:anim calcmode="lin" valueType="num">
                                      <p:cBhvr>
                                        <p:cTn id="75" dur="1000" fill="hold"/>
                                        <p:tgtEl>
                                          <p:spTgt spid="89"/>
                                        </p:tgtEl>
                                        <p:attrNameLst>
                                          <p:attrName>ppt_w</p:attrName>
                                        </p:attrNameLst>
                                      </p:cBhvr>
                                      <p:tavLst>
                                        <p:tav tm="0">
                                          <p:val>
                                            <p:fltVal val="0"/>
                                          </p:val>
                                        </p:tav>
                                        <p:tav tm="100000">
                                          <p:val>
                                            <p:strVal val="#ppt_w"/>
                                          </p:val>
                                        </p:tav>
                                      </p:tavLst>
                                    </p:anim>
                                    <p:anim calcmode="lin" valueType="num">
                                      <p:cBhvr>
                                        <p:cTn id="76" dur="1000" fill="hold"/>
                                        <p:tgtEl>
                                          <p:spTgt spid="89"/>
                                        </p:tgtEl>
                                        <p:attrNameLst>
                                          <p:attrName>ppt_h</p:attrName>
                                        </p:attrNameLst>
                                      </p:cBhvr>
                                      <p:tavLst>
                                        <p:tav tm="0">
                                          <p:val>
                                            <p:fltVal val="0"/>
                                          </p:val>
                                        </p:tav>
                                        <p:tav tm="100000">
                                          <p:val>
                                            <p:strVal val="#ppt_h"/>
                                          </p:val>
                                        </p:tav>
                                      </p:tavLst>
                                    </p:anim>
                                  </p:childTnLst>
                                </p:cTn>
                              </p:par>
                              <p:par>
                                <p:cTn id="77" presetID="23" presetClass="entr" presetSubtype="16" fill="hold" grpId="0" nodeType="withEffect">
                                  <p:stCondLst>
                                    <p:cond delay="3000"/>
                                  </p:stCondLst>
                                  <p:childTnLst>
                                    <p:set>
                                      <p:cBhvr>
                                        <p:cTn id="78" dur="1" fill="hold">
                                          <p:stCondLst>
                                            <p:cond delay="0"/>
                                          </p:stCondLst>
                                        </p:cTn>
                                        <p:tgtEl>
                                          <p:spTgt spid="90"/>
                                        </p:tgtEl>
                                        <p:attrNameLst>
                                          <p:attrName>style.visibility</p:attrName>
                                        </p:attrNameLst>
                                      </p:cBhvr>
                                      <p:to>
                                        <p:strVal val="visible"/>
                                      </p:to>
                                    </p:set>
                                    <p:anim calcmode="lin" valueType="num">
                                      <p:cBhvr>
                                        <p:cTn id="79" dur="1000" fill="hold"/>
                                        <p:tgtEl>
                                          <p:spTgt spid="90"/>
                                        </p:tgtEl>
                                        <p:attrNameLst>
                                          <p:attrName>ppt_w</p:attrName>
                                        </p:attrNameLst>
                                      </p:cBhvr>
                                      <p:tavLst>
                                        <p:tav tm="0">
                                          <p:val>
                                            <p:fltVal val="0"/>
                                          </p:val>
                                        </p:tav>
                                        <p:tav tm="100000">
                                          <p:val>
                                            <p:strVal val="#ppt_w"/>
                                          </p:val>
                                        </p:tav>
                                      </p:tavLst>
                                    </p:anim>
                                    <p:anim calcmode="lin" valueType="num">
                                      <p:cBhvr>
                                        <p:cTn id="80" dur="1000" fill="hold"/>
                                        <p:tgtEl>
                                          <p:spTgt spid="90"/>
                                        </p:tgtEl>
                                        <p:attrNameLst>
                                          <p:attrName>ppt_h</p:attrName>
                                        </p:attrNameLst>
                                      </p:cBhvr>
                                      <p:tavLst>
                                        <p:tav tm="0">
                                          <p:val>
                                            <p:fltVal val="0"/>
                                          </p:val>
                                        </p:tav>
                                        <p:tav tm="100000">
                                          <p:val>
                                            <p:strVal val="#ppt_h"/>
                                          </p:val>
                                        </p:tav>
                                      </p:tavLst>
                                    </p:anim>
                                  </p:childTnLst>
                                </p:cTn>
                              </p:par>
                              <p:par>
                                <p:cTn id="81" presetID="23" presetClass="entr" presetSubtype="16" fill="hold" grpId="0" nodeType="withEffect">
                                  <p:stCondLst>
                                    <p:cond delay="3000"/>
                                  </p:stCondLst>
                                  <p:childTnLst>
                                    <p:set>
                                      <p:cBhvr>
                                        <p:cTn id="82" dur="1" fill="hold">
                                          <p:stCondLst>
                                            <p:cond delay="0"/>
                                          </p:stCondLst>
                                        </p:cTn>
                                        <p:tgtEl>
                                          <p:spTgt spid="91"/>
                                        </p:tgtEl>
                                        <p:attrNameLst>
                                          <p:attrName>style.visibility</p:attrName>
                                        </p:attrNameLst>
                                      </p:cBhvr>
                                      <p:to>
                                        <p:strVal val="visible"/>
                                      </p:to>
                                    </p:set>
                                    <p:anim calcmode="lin" valueType="num">
                                      <p:cBhvr>
                                        <p:cTn id="83" dur="1000" fill="hold"/>
                                        <p:tgtEl>
                                          <p:spTgt spid="91"/>
                                        </p:tgtEl>
                                        <p:attrNameLst>
                                          <p:attrName>ppt_w</p:attrName>
                                        </p:attrNameLst>
                                      </p:cBhvr>
                                      <p:tavLst>
                                        <p:tav tm="0">
                                          <p:val>
                                            <p:fltVal val="0"/>
                                          </p:val>
                                        </p:tav>
                                        <p:tav tm="100000">
                                          <p:val>
                                            <p:strVal val="#ppt_w"/>
                                          </p:val>
                                        </p:tav>
                                      </p:tavLst>
                                    </p:anim>
                                    <p:anim calcmode="lin" valueType="num">
                                      <p:cBhvr>
                                        <p:cTn id="84" dur="1000" fill="hold"/>
                                        <p:tgtEl>
                                          <p:spTgt spid="91"/>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3000"/>
                                  </p:stCondLst>
                                  <p:childTnLst>
                                    <p:set>
                                      <p:cBhvr>
                                        <p:cTn id="86" dur="1" fill="hold">
                                          <p:stCondLst>
                                            <p:cond delay="0"/>
                                          </p:stCondLst>
                                        </p:cTn>
                                        <p:tgtEl>
                                          <p:spTgt spid="92"/>
                                        </p:tgtEl>
                                        <p:attrNameLst>
                                          <p:attrName>style.visibility</p:attrName>
                                        </p:attrNameLst>
                                      </p:cBhvr>
                                      <p:to>
                                        <p:strVal val="visible"/>
                                      </p:to>
                                    </p:set>
                                    <p:anim calcmode="lin" valueType="num">
                                      <p:cBhvr>
                                        <p:cTn id="87" dur="1000" fill="hold"/>
                                        <p:tgtEl>
                                          <p:spTgt spid="92"/>
                                        </p:tgtEl>
                                        <p:attrNameLst>
                                          <p:attrName>ppt_w</p:attrName>
                                        </p:attrNameLst>
                                      </p:cBhvr>
                                      <p:tavLst>
                                        <p:tav tm="0">
                                          <p:val>
                                            <p:fltVal val="0"/>
                                          </p:val>
                                        </p:tav>
                                        <p:tav tm="100000">
                                          <p:val>
                                            <p:strVal val="#ppt_w"/>
                                          </p:val>
                                        </p:tav>
                                      </p:tavLst>
                                    </p:anim>
                                    <p:anim calcmode="lin" valueType="num">
                                      <p:cBhvr>
                                        <p:cTn id="88" dur="1000" fill="hold"/>
                                        <p:tgtEl>
                                          <p:spTgt spid="92"/>
                                        </p:tgtEl>
                                        <p:attrNameLst>
                                          <p:attrName>ppt_h</p:attrName>
                                        </p:attrNameLst>
                                      </p:cBhvr>
                                      <p:tavLst>
                                        <p:tav tm="0">
                                          <p:val>
                                            <p:fltVal val="0"/>
                                          </p:val>
                                        </p:tav>
                                        <p:tav tm="100000">
                                          <p:val>
                                            <p:strVal val="#ppt_h"/>
                                          </p:val>
                                        </p:tav>
                                      </p:tavLst>
                                    </p:anim>
                                  </p:childTnLst>
                                </p:cTn>
                              </p:par>
                              <p:par>
                                <p:cTn id="89" presetID="22" presetClass="entr" presetSubtype="8" fill="hold" nodeType="withEffect">
                                  <p:stCondLst>
                                    <p:cond delay="3000"/>
                                  </p:stCondLst>
                                  <p:childTnLst>
                                    <p:set>
                                      <p:cBhvr>
                                        <p:cTn id="90" dur="1" fill="hold">
                                          <p:stCondLst>
                                            <p:cond delay="0"/>
                                          </p:stCondLst>
                                        </p:cTn>
                                        <p:tgtEl>
                                          <p:spTgt spid="4"/>
                                        </p:tgtEl>
                                        <p:attrNameLst>
                                          <p:attrName>style.visibility</p:attrName>
                                        </p:attrNameLst>
                                      </p:cBhvr>
                                      <p:to>
                                        <p:strVal val="visible"/>
                                      </p:to>
                                    </p:set>
                                    <p:animEffect transition="in" filter="wipe(left)">
                                      <p:cBhvr>
                                        <p:cTn id="91" dur="2000"/>
                                        <p:tgtEl>
                                          <p:spTgt spid="4"/>
                                        </p:tgtEl>
                                      </p:cBhvr>
                                    </p:animEffect>
                                  </p:childTnLst>
                                </p:cTn>
                              </p:par>
                              <p:par>
                                <p:cTn id="92" presetID="22" presetClass="entr" presetSubtype="8" fill="hold" nodeType="withEffect">
                                  <p:stCondLst>
                                    <p:cond delay="3000"/>
                                  </p:stCondLst>
                                  <p:childTnLst>
                                    <p:set>
                                      <p:cBhvr>
                                        <p:cTn id="93" dur="1" fill="hold">
                                          <p:stCondLst>
                                            <p:cond delay="0"/>
                                          </p:stCondLst>
                                        </p:cTn>
                                        <p:tgtEl>
                                          <p:spTgt spid="5"/>
                                        </p:tgtEl>
                                        <p:attrNameLst>
                                          <p:attrName>style.visibility</p:attrName>
                                        </p:attrNameLst>
                                      </p:cBhvr>
                                      <p:to>
                                        <p:strVal val="visible"/>
                                      </p:to>
                                    </p:set>
                                    <p:animEffect transition="in" filter="wipe(left)">
                                      <p:cBhvr>
                                        <p:cTn id="9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2" grpId="0" animBg="1"/>
      <p:bldP spid="30" grpId="0" animBg="1"/>
      <p:bldP spid="32" grpId="0" animBg="1"/>
      <p:bldP spid="33" grpId="0" animBg="1"/>
      <p:bldP spid="35" grpId="0" animBg="1"/>
      <p:bldP spid="68" grpId="0" animBg="1"/>
      <p:bldP spid="67"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DDEECD0-FBEF-E24E-9E67-3CB0A7735CC8}"/>
              </a:ext>
            </a:extLst>
          </p:cNvPr>
          <p:cNvGrpSpPr/>
          <p:nvPr/>
        </p:nvGrpSpPr>
        <p:grpSpPr>
          <a:xfrm>
            <a:off x="4917967" y="1238993"/>
            <a:ext cx="3233290" cy="624844"/>
            <a:chOff x="4099825" y="1279539"/>
            <a:chExt cx="4432069" cy="1084943"/>
          </a:xfrm>
        </p:grpSpPr>
        <p:sp>
          <p:nvSpPr>
            <p:cNvPr id="26" name="Rectangle: Single Corner Rounded 21">
              <a:extLst>
                <a:ext uri="{FF2B5EF4-FFF2-40B4-BE49-F238E27FC236}">
                  <a16:creationId xmlns:a16="http://schemas.microsoft.com/office/drawing/2014/main" id="{0917B469-F791-9C4A-937A-93F4C9B458F1}"/>
                </a:ext>
              </a:extLst>
            </p:cNvPr>
            <p:cNvSpPr/>
            <p:nvPr/>
          </p:nvSpPr>
          <p:spPr>
            <a:xfrm rot="16200000" flipH="1" flipV="1">
              <a:off x="5773388" y="-394024"/>
              <a:ext cx="1084943" cy="4432069"/>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moving straight is what we do">
              <a:extLst>
                <a:ext uri="{FF2B5EF4-FFF2-40B4-BE49-F238E27FC236}">
                  <a16:creationId xmlns:a16="http://schemas.microsoft.com/office/drawing/2014/main" id="{B42B0037-960D-BE4D-9E1F-ADC965221CD3}"/>
                </a:ext>
              </a:extLst>
            </p:cNvPr>
            <p:cNvSpPr txBox="1"/>
            <p:nvPr/>
          </p:nvSpPr>
          <p:spPr>
            <a:xfrm>
              <a:off x="4724105" y="1590433"/>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defTabSz="1828800">
                <a:lnSpc>
                  <a:spcPct val="100000"/>
                </a:lnSpc>
                <a:defRPr/>
              </a:pPr>
              <a:r>
                <a:rPr lang="en-US" sz="1400" cap="none" dirty="0">
                  <a:solidFill>
                    <a:srgbClr val="FFFFFF"/>
                  </a:solidFill>
                  <a:latin typeface="Century Gothic"/>
                  <a:cs typeface="Century Gothic"/>
                </a:rPr>
                <a:t>Business Overview</a:t>
              </a:r>
            </a:p>
          </p:txBody>
        </p:sp>
      </p:grpSp>
      <p:grpSp>
        <p:nvGrpSpPr>
          <p:cNvPr id="15" name="Group 14">
            <a:extLst>
              <a:ext uri="{FF2B5EF4-FFF2-40B4-BE49-F238E27FC236}">
                <a16:creationId xmlns:a16="http://schemas.microsoft.com/office/drawing/2014/main" id="{AC2D7BB5-BFA3-C545-9D80-56A51DF960FC}"/>
              </a:ext>
            </a:extLst>
          </p:cNvPr>
          <p:cNvGrpSpPr/>
          <p:nvPr/>
        </p:nvGrpSpPr>
        <p:grpSpPr>
          <a:xfrm>
            <a:off x="4932888" y="2180612"/>
            <a:ext cx="3233285" cy="624844"/>
            <a:chOff x="4099828" y="1279541"/>
            <a:chExt cx="4432062" cy="1084943"/>
          </a:xfrm>
        </p:grpSpPr>
        <p:sp>
          <p:nvSpPr>
            <p:cNvPr id="24" name="Rectangle: Single Corner Rounded 21">
              <a:extLst>
                <a:ext uri="{FF2B5EF4-FFF2-40B4-BE49-F238E27FC236}">
                  <a16:creationId xmlns:a16="http://schemas.microsoft.com/office/drawing/2014/main" id="{75295706-AB1F-EB49-9A3A-AD67AD52FB29}"/>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moving straight is what we do">
              <a:extLst>
                <a:ext uri="{FF2B5EF4-FFF2-40B4-BE49-F238E27FC236}">
                  <a16:creationId xmlns:a16="http://schemas.microsoft.com/office/drawing/2014/main" id="{8287A643-EECA-CA49-B259-33E6032031C9}"/>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Sustainability</a:t>
              </a:r>
            </a:p>
          </p:txBody>
        </p:sp>
      </p:grpSp>
      <p:grpSp>
        <p:nvGrpSpPr>
          <p:cNvPr id="16" name="Group 15">
            <a:extLst>
              <a:ext uri="{FF2B5EF4-FFF2-40B4-BE49-F238E27FC236}">
                <a16:creationId xmlns:a16="http://schemas.microsoft.com/office/drawing/2014/main" id="{881B755A-AA1E-3F44-A8DC-2B233FF62285}"/>
              </a:ext>
            </a:extLst>
          </p:cNvPr>
          <p:cNvGrpSpPr/>
          <p:nvPr/>
        </p:nvGrpSpPr>
        <p:grpSpPr>
          <a:xfrm>
            <a:off x="4917969" y="4229127"/>
            <a:ext cx="3233286" cy="624844"/>
            <a:chOff x="4099827" y="1279537"/>
            <a:chExt cx="4432064" cy="1084943"/>
          </a:xfrm>
        </p:grpSpPr>
        <p:sp>
          <p:nvSpPr>
            <p:cNvPr id="22" name="Rectangle: Single Corner Rounded 21">
              <a:extLst>
                <a:ext uri="{FF2B5EF4-FFF2-40B4-BE49-F238E27FC236}">
                  <a16:creationId xmlns:a16="http://schemas.microsoft.com/office/drawing/2014/main" id="{9A86891C-36AB-1843-B88B-09E7BBE7FC51}"/>
                </a:ext>
              </a:extLst>
            </p:cNvPr>
            <p:cNvSpPr/>
            <p:nvPr/>
          </p:nvSpPr>
          <p:spPr>
            <a:xfrm rot="16200000" flipH="1" flipV="1">
              <a:off x="5773387" y="-394023"/>
              <a:ext cx="1084943" cy="4432064"/>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moving straight is what we do">
              <a:extLst>
                <a:ext uri="{FF2B5EF4-FFF2-40B4-BE49-F238E27FC236}">
                  <a16:creationId xmlns:a16="http://schemas.microsoft.com/office/drawing/2014/main" id="{C2A94C70-E312-714E-A4D8-D65B02420A6F}"/>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Environmental Experience</a:t>
              </a:r>
            </a:p>
          </p:txBody>
        </p:sp>
      </p:grpSp>
      <p:grpSp>
        <p:nvGrpSpPr>
          <p:cNvPr id="17" name="Group 16">
            <a:extLst>
              <a:ext uri="{FF2B5EF4-FFF2-40B4-BE49-F238E27FC236}">
                <a16:creationId xmlns:a16="http://schemas.microsoft.com/office/drawing/2014/main" id="{AE762B38-6CC2-6240-A302-490A1AF0C0E8}"/>
              </a:ext>
            </a:extLst>
          </p:cNvPr>
          <p:cNvGrpSpPr/>
          <p:nvPr/>
        </p:nvGrpSpPr>
        <p:grpSpPr>
          <a:xfrm>
            <a:off x="4917972" y="5170747"/>
            <a:ext cx="3233282" cy="624844"/>
            <a:chOff x="4099827" y="1279541"/>
            <a:chExt cx="4432057" cy="1084943"/>
          </a:xfrm>
        </p:grpSpPr>
        <p:sp>
          <p:nvSpPr>
            <p:cNvPr id="20" name="Rectangle: Single Corner Rounded 21">
              <a:extLst>
                <a:ext uri="{FF2B5EF4-FFF2-40B4-BE49-F238E27FC236}">
                  <a16:creationId xmlns:a16="http://schemas.microsoft.com/office/drawing/2014/main" id="{33F266CB-AF64-A945-A710-5C7CAED4DD49}"/>
                </a:ext>
              </a:extLst>
            </p:cNvPr>
            <p:cNvSpPr/>
            <p:nvPr/>
          </p:nvSpPr>
          <p:spPr>
            <a:xfrm rot="16200000" flipH="1" flipV="1">
              <a:off x="5773384" y="-394016"/>
              <a:ext cx="1084943" cy="4432057"/>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moving straight is what we do">
              <a:extLst>
                <a:ext uri="{FF2B5EF4-FFF2-40B4-BE49-F238E27FC236}">
                  <a16:creationId xmlns:a16="http://schemas.microsoft.com/office/drawing/2014/main" id="{1F922AA9-35B1-EC47-8777-64FA4CDDD134}"/>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Sustainability Appendix</a:t>
              </a:r>
            </a:p>
          </p:txBody>
        </p:sp>
      </p:grpSp>
      <p:grpSp>
        <p:nvGrpSpPr>
          <p:cNvPr id="2" name="Group 1">
            <a:extLst>
              <a:ext uri="{FF2B5EF4-FFF2-40B4-BE49-F238E27FC236}">
                <a16:creationId xmlns:a16="http://schemas.microsoft.com/office/drawing/2014/main" id="{8C133A09-25EA-C148-87D3-E277B51A53F6}"/>
              </a:ext>
            </a:extLst>
          </p:cNvPr>
          <p:cNvGrpSpPr/>
          <p:nvPr/>
        </p:nvGrpSpPr>
        <p:grpSpPr>
          <a:xfrm>
            <a:off x="1317942" y="2874955"/>
            <a:ext cx="3210196" cy="1629677"/>
            <a:chOff x="694724" y="998026"/>
            <a:chExt cx="3210196" cy="1629677"/>
          </a:xfrm>
        </p:grpSpPr>
        <p:sp>
          <p:nvSpPr>
            <p:cNvPr id="31" name="TextBox 30">
              <a:extLst>
                <a:ext uri="{FF2B5EF4-FFF2-40B4-BE49-F238E27FC236}">
                  <a16:creationId xmlns:a16="http://schemas.microsoft.com/office/drawing/2014/main" id="{61F1F385-C152-7C42-9035-09AEF3582DD6}"/>
                </a:ext>
              </a:extLst>
            </p:cNvPr>
            <p:cNvSpPr txBox="1"/>
            <p:nvPr/>
          </p:nvSpPr>
          <p:spPr>
            <a:xfrm>
              <a:off x="694724" y="998026"/>
              <a:ext cx="2890752" cy="1629677"/>
            </a:xfrm>
            <a:prstGeom prst="rect">
              <a:avLst/>
            </a:prstGeom>
            <a:noFill/>
          </p:spPr>
          <p:txBody>
            <a:bodyPr wrap="square" lIns="25200" rIns="90000" rtlCol="0">
              <a:spAutoFit/>
            </a:bodyPr>
            <a:lstStyle/>
            <a:p>
              <a:pPr algn="r">
                <a:lnSpc>
                  <a:spcPct val="200000"/>
                </a:lnSpc>
              </a:pPr>
              <a:r>
                <a:rPr lang="en-IN" sz="1300" dirty="0">
                  <a:solidFill>
                    <a:srgbClr val="3C3C3D"/>
                  </a:solidFill>
                  <a:latin typeface="Century Gothic" panose="020B0502020202020204" pitchFamily="34" charset="0"/>
                </a:rPr>
                <a:t>Human Rights</a:t>
              </a:r>
            </a:p>
            <a:p>
              <a:pPr algn="r">
                <a:lnSpc>
                  <a:spcPct val="200000"/>
                </a:lnSpc>
              </a:pPr>
              <a:r>
                <a:rPr lang="en-IN" sz="1300" dirty="0">
                  <a:solidFill>
                    <a:srgbClr val="3C3C3D"/>
                  </a:solidFill>
                  <a:latin typeface="Century Gothic" panose="020B0502020202020204" pitchFamily="34" charset="0"/>
                </a:rPr>
                <a:t>Compliance Breakdown</a:t>
              </a:r>
            </a:p>
            <a:p>
              <a:pPr algn="r">
                <a:lnSpc>
                  <a:spcPct val="200000"/>
                </a:lnSpc>
              </a:pPr>
              <a:r>
                <a:rPr lang="en-IN" sz="1300" dirty="0">
                  <a:solidFill>
                    <a:srgbClr val="3C3C3D"/>
                  </a:solidFill>
                  <a:latin typeface="Century Gothic" panose="020B0502020202020204" pitchFamily="34" charset="0"/>
                </a:rPr>
                <a:t>Diversity &amp; Inclusion</a:t>
              </a:r>
            </a:p>
            <a:p>
              <a:pPr algn="r">
                <a:lnSpc>
                  <a:spcPct val="200000"/>
                </a:lnSpc>
              </a:pPr>
              <a:r>
                <a:rPr lang="en-IN" sz="1300" dirty="0">
                  <a:solidFill>
                    <a:srgbClr val="3C3C3D"/>
                  </a:solidFill>
                  <a:latin typeface="Century Gothic" panose="020B0502020202020204" pitchFamily="34" charset="0"/>
                </a:rPr>
                <a:t>Women Empowerment</a:t>
              </a:r>
            </a:p>
          </p:txBody>
        </p:sp>
        <p:sp>
          <p:nvSpPr>
            <p:cNvPr id="32" name="Freeform: Shape 40">
              <a:extLst>
                <a:ext uri="{FF2B5EF4-FFF2-40B4-BE49-F238E27FC236}">
                  <a16:creationId xmlns:a16="http://schemas.microsoft.com/office/drawing/2014/main" id="{D961FF38-9217-FE4F-8EA5-9CBB2048C865}"/>
                </a:ext>
              </a:extLst>
            </p:cNvPr>
            <p:cNvSpPr>
              <a:spLocks noChangeAspect="1"/>
            </p:cNvSpPr>
            <p:nvPr/>
          </p:nvSpPr>
          <p:spPr bwMode="auto">
            <a:xfrm rot="3513302">
              <a:off x="3622652" y="1067434"/>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40">
              <a:extLst>
                <a:ext uri="{FF2B5EF4-FFF2-40B4-BE49-F238E27FC236}">
                  <a16:creationId xmlns:a16="http://schemas.microsoft.com/office/drawing/2014/main" id="{DD3E9B4D-C37C-CE4F-B37B-7FFC30E82F9E}"/>
                </a:ext>
              </a:extLst>
            </p:cNvPr>
            <p:cNvSpPr>
              <a:spLocks noChangeAspect="1"/>
            </p:cNvSpPr>
            <p:nvPr/>
          </p:nvSpPr>
          <p:spPr bwMode="auto">
            <a:xfrm rot="3513302">
              <a:off x="3622645" y="148508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40">
              <a:extLst>
                <a:ext uri="{FF2B5EF4-FFF2-40B4-BE49-F238E27FC236}">
                  <a16:creationId xmlns:a16="http://schemas.microsoft.com/office/drawing/2014/main" id="{EFED6102-3AD7-5F45-8DBF-CF771433B0C0}"/>
                </a:ext>
              </a:extLst>
            </p:cNvPr>
            <p:cNvSpPr>
              <a:spLocks noChangeAspect="1"/>
            </p:cNvSpPr>
            <p:nvPr/>
          </p:nvSpPr>
          <p:spPr bwMode="auto">
            <a:xfrm rot="3513302">
              <a:off x="3622652" y="1871180"/>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40">
              <a:extLst>
                <a:ext uri="{FF2B5EF4-FFF2-40B4-BE49-F238E27FC236}">
                  <a16:creationId xmlns:a16="http://schemas.microsoft.com/office/drawing/2014/main" id="{57867782-B82A-FD42-89C3-D67115FCB095}"/>
                </a:ext>
              </a:extLst>
            </p:cNvPr>
            <p:cNvSpPr>
              <a:spLocks noChangeAspect="1"/>
            </p:cNvSpPr>
            <p:nvPr/>
          </p:nvSpPr>
          <p:spPr bwMode="auto">
            <a:xfrm rot="3513302">
              <a:off x="3622645" y="225432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E98A6673-B359-CA4C-A07A-0A191672516B}"/>
              </a:ext>
            </a:extLst>
          </p:cNvPr>
          <p:cNvGrpSpPr/>
          <p:nvPr/>
        </p:nvGrpSpPr>
        <p:grpSpPr>
          <a:xfrm>
            <a:off x="4917967" y="3129847"/>
            <a:ext cx="4381572" cy="864481"/>
            <a:chOff x="4917968" y="1241466"/>
            <a:chExt cx="4381572" cy="864481"/>
          </a:xfrm>
        </p:grpSpPr>
        <p:sp>
          <p:nvSpPr>
            <p:cNvPr id="36" name="Rectangle: Single Corner Rounded 21">
              <a:extLst>
                <a:ext uri="{FF2B5EF4-FFF2-40B4-BE49-F238E27FC236}">
                  <a16:creationId xmlns:a16="http://schemas.microsoft.com/office/drawing/2014/main" id="{CACAEE94-B2D7-B947-A4B5-6D138D9F868E}"/>
                </a:ext>
              </a:extLst>
            </p:cNvPr>
            <p:cNvSpPr/>
            <p:nvPr/>
          </p:nvSpPr>
          <p:spPr>
            <a:xfrm rot="16200000" flipH="1" flipV="1">
              <a:off x="6749401" y="-444191"/>
              <a:ext cx="791593" cy="4308684"/>
            </a:xfrm>
            <a:prstGeom prst="round1Rect">
              <a:avLst>
                <a:gd name="adj" fmla="val 22742"/>
              </a:avLst>
            </a:prstGeom>
            <a:noFill/>
            <a:ln>
              <a:solidFill>
                <a:srgbClr val="74BF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7" name="Rectangle: Single Corner Rounded 21">
              <a:extLst>
                <a:ext uri="{FF2B5EF4-FFF2-40B4-BE49-F238E27FC236}">
                  <a16:creationId xmlns:a16="http://schemas.microsoft.com/office/drawing/2014/main" id="{AF8891E0-9AAF-D541-9A3E-139983A76DB4}"/>
                </a:ext>
              </a:extLst>
            </p:cNvPr>
            <p:cNvSpPr/>
            <p:nvPr/>
          </p:nvSpPr>
          <p:spPr>
            <a:xfrm rot="16200000" flipH="1" flipV="1">
              <a:off x="6676513" y="-517079"/>
              <a:ext cx="791593" cy="4308684"/>
            </a:xfrm>
            <a:prstGeom prst="round1Rect">
              <a:avLst>
                <a:gd name="adj" fmla="val 22742"/>
              </a:avLst>
            </a:prstGeom>
            <a:gradFill>
              <a:gsLst>
                <a:gs pos="0">
                  <a:srgbClr val="369ABA"/>
                </a:gs>
                <a:gs pos="100000">
                  <a:srgbClr val="74BFAB"/>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8" name="moving straight is what we do">
              <a:extLst>
                <a:ext uri="{FF2B5EF4-FFF2-40B4-BE49-F238E27FC236}">
                  <a16:creationId xmlns:a16="http://schemas.microsoft.com/office/drawing/2014/main" id="{9CD38EF9-DC7E-0B4E-BACB-13C07129C05D}"/>
                </a:ext>
              </a:extLst>
            </p:cNvPr>
            <p:cNvSpPr txBox="1"/>
            <p:nvPr/>
          </p:nvSpPr>
          <p:spPr>
            <a:xfrm>
              <a:off x="5565628" y="1466883"/>
              <a:ext cx="32244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1800" b="1" cap="none" dirty="0">
                  <a:solidFill>
                    <a:schemeClr val="bg1"/>
                  </a:solidFill>
                  <a:latin typeface="Century Gothic" panose="020B0502020202020204" pitchFamily="34" charset="0"/>
                </a:rPr>
                <a:t>Professional Excellence</a:t>
              </a:r>
            </a:p>
          </p:txBody>
        </p:sp>
      </p:grpSp>
      <p:pic>
        <p:nvPicPr>
          <p:cNvPr id="30" name="Picture 29">
            <a:extLst>
              <a:ext uri="{FF2B5EF4-FFF2-40B4-BE49-F238E27FC236}">
                <a16:creationId xmlns:a16="http://schemas.microsoft.com/office/drawing/2014/main" id="{0F0BD1D1-28A6-B144-9487-94213A2B6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17967" y="183837"/>
            <a:ext cx="455423" cy="6490326"/>
          </a:xfrm>
          <a:prstGeom prst="rect">
            <a:avLst/>
          </a:prstGeom>
        </p:spPr>
      </p:pic>
    </p:spTree>
    <p:extLst>
      <p:ext uri="{BB962C8B-B14F-4D97-AF65-F5344CB8AC3E}">
        <p14:creationId xmlns:p14="http://schemas.microsoft.com/office/powerpoint/2010/main" val="2002325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0">
              <a:srgbClr val="FFFFFF"/>
            </a:gs>
            <a:gs pos="100000">
              <a:srgbClr val="D5D5D5"/>
            </a:gs>
          </a:gsLst>
          <a:path path="circle">
            <a:fillToRect l="100000" b="100000"/>
          </a:path>
        </a:gradFill>
        <a:effectLst/>
      </p:bgPr>
    </p:bg>
    <p:spTree>
      <p:nvGrpSpPr>
        <p:cNvPr id="1" name=""/>
        <p:cNvGrpSpPr/>
        <p:nvPr/>
      </p:nvGrpSpPr>
      <p:grpSpPr>
        <a:xfrm>
          <a:off x="0" y="0"/>
          <a:ext cx="0" cy="0"/>
          <a:chOff x="0" y="0"/>
          <a:chExt cx="0" cy="0"/>
        </a:xfrm>
      </p:grpSpPr>
      <p:sp>
        <p:nvSpPr>
          <p:cNvPr id="5" name="Rectangle: Rounded Corners 4"/>
          <p:cNvSpPr/>
          <p:nvPr/>
        </p:nvSpPr>
        <p:spPr>
          <a:xfrm flipH="1">
            <a:off x="698431" y="566227"/>
            <a:ext cx="4396437" cy="5821693"/>
          </a:xfrm>
          <a:prstGeom prst="round1Rect">
            <a:avLst>
              <a:gd name="adj" fmla="val 12185"/>
            </a:avLst>
          </a:prstGeom>
          <a:solidFill>
            <a:srgbClr val="9F9FA0"/>
          </a:soli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Rectangle: Rounded Corners 77">
            <a:extLst>
              <a:ext uri="{FF2B5EF4-FFF2-40B4-BE49-F238E27FC236}">
                <a16:creationId xmlns:a16="http://schemas.microsoft.com/office/drawing/2014/main" id="{6CE5F981-A8AB-417C-B00A-81F3BF929EC3}"/>
              </a:ext>
            </a:extLst>
          </p:cNvPr>
          <p:cNvSpPr/>
          <p:nvPr/>
        </p:nvSpPr>
        <p:spPr>
          <a:xfrm>
            <a:off x="4413533" y="1527933"/>
            <a:ext cx="5016162" cy="3887455"/>
          </a:xfrm>
          <a:prstGeom prst="roundRect">
            <a:avLst>
              <a:gd name="adj" fmla="val 1904"/>
            </a:avLst>
          </a:prstGeom>
          <a:solidFill>
            <a:schemeClr val="bg1">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87" name="Rectangle: Rounded Corners 86">
            <a:extLst>
              <a:ext uri="{FF2B5EF4-FFF2-40B4-BE49-F238E27FC236}">
                <a16:creationId xmlns:a16="http://schemas.microsoft.com/office/drawing/2014/main" id="{ED59A2A8-CDDC-4AF1-8537-52842474DA00}"/>
              </a:ext>
            </a:extLst>
          </p:cNvPr>
          <p:cNvSpPr/>
          <p:nvPr/>
        </p:nvSpPr>
        <p:spPr>
          <a:xfrm>
            <a:off x="4634078" y="1231396"/>
            <a:ext cx="5781431" cy="4480528"/>
          </a:xfrm>
          <a:prstGeom prst="roundRect">
            <a:avLst>
              <a:gd name="adj" fmla="val 1904"/>
            </a:avLst>
          </a:prstGeom>
          <a:solidFill>
            <a:schemeClr val="bg1">
              <a:alpha val="4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88" name="Rectangle: Rounded Corners 87">
            <a:extLst>
              <a:ext uri="{FF2B5EF4-FFF2-40B4-BE49-F238E27FC236}">
                <a16:creationId xmlns:a16="http://schemas.microsoft.com/office/drawing/2014/main" id="{B478B916-BE41-48F2-89DD-2FF7BDB02805}"/>
              </a:ext>
            </a:extLst>
          </p:cNvPr>
          <p:cNvSpPr/>
          <p:nvPr/>
        </p:nvSpPr>
        <p:spPr>
          <a:xfrm flipV="1">
            <a:off x="4880461" y="909128"/>
            <a:ext cx="6613107" cy="5125065"/>
          </a:xfrm>
          <a:prstGeom prst="round1Rect">
            <a:avLst>
              <a:gd name="adj" fmla="val 12285"/>
            </a:avLst>
          </a:prstGeom>
          <a:solidFill>
            <a:schemeClr val="bg1"/>
          </a:solidFill>
          <a:ln>
            <a:noFill/>
          </a:ln>
          <a:effectLst>
            <a:outerShdw blurRad="1270000" sx="82000" sy="8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55" name="TextBox 54">
            <a:extLst>
              <a:ext uri="{FF2B5EF4-FFF2-40B4-BE49-F238E27FC236}">
                <a16:creationId xmlns:a16="http://schemas.microsoft.com/office/drawing/2014/main" id="{9F6E976D-1E73-5245-9650-B6FD1E13FFAE}"/>
              </a:ext>
            </a:extLst>
          </p:cNvPr>
          <p:cNvSpPr txBox="1"/>
          <p:nvPr/>
        </p:nvSpPr>
        <p:spPr>
          <a:xfrm>
            <a:off x="5496713" y="2529888"/>
            <a:ext cx="5369247" cy="2605072"/>
          </a:xfrm>
          <a:prstGeom prst="rect">
            <a:avLst/>
          </a:prstGeom>
          <a:noFill/>
        </p:spPr>
        <p:txBody>
          <a:bodyPr wrap="square" lIns="25200" rIns="90000" rtlCol="0">
            <a:spAutoFit/>
          </a:bodyPr>
          <a:lstStyle/>
          <a:p>
            <a:pPr>
              <a:lnSpc>
                <a:spcPts val="1820"/>
              </a:lnSpc>
            </a:pPr>
            <a:r>
              <a:rPr lang="en-IN" sz="1100" dirty="0">
                <a:latin typeface="Century Gothic" panose="020B0502020202020204" pitchFamily="34" charset="0"/>
              </a:rPr>
              <a:t>Our programs are established to ensure that all of our employees are treated with respect and dignity. By leading by example in this space and driving our requirements down our supply chain, we can positively influence others to do the same, adding value to communities, employees, suppliers and society. </a:t>
            </a:r>
          </a:p>
          <a:p>
            <a:pPr>
              <a:lnSpc>
                <a:spcPts val="1820"/>
              </a:lnSpc>
            </a:pPr>
            <a:endParaRPr lang="en-IN" sz="1100" dirty="0">
              <a:latin typeface="Century Gothic" panose="020B0502020202020204" pitchFamily="34" charset="0"/>
            </a:endParaRPr>
          </a:p>
          <a:p>
            <a:pPr>
              <a:lnSpc>
                <a:spcPts val="1820"/>
              </a:lnSpc>
            </a:pPr>
            <a:r>
              <a:rPr lang="en-IN" sz="1100" dirty="0">
                <a:latin typeface="Century Gothic" panose="020B0502020202020204" pitchFamily="34" charset="0"/>
              </a:rPr>
              <a:t>We have worked to identify, map and prioritize potential human rights risks across our value chain. Our vast supply chain is where many of the identified human rights risks may occur. Other issues, such as working conditions in the informal recycling sector, may be present in certain geographies and require partnership with organizations in the private and public sectors and civil society to address in a systemic way. </a:t>
            </a:r>
          </a:p>
        </p:txBody>
      </p:sp>
      <p:sp>
        <p:nvSpPr>
          <p:cNvPr id="56" name="moving straight is what we do">
            <a:extLst>
              <a:ext uri="{FF2B5EF4-FFF2-40B4-BE49-F238E27FC236}">
                <a16:creationId xmlns:a16="http://schemas.microsoft.com/office/drawing/2014/main" id="{39D81C77-1BFD-AD4B-8EFF-D6A162574B84}"/>
              </a:ext>
            </a:extLst>
          </p:cNvPr>
          <p:cNvSpPr txBox="1"/>
          <p:nvPr/>
        </p:nvSpPr>
        <p:spPr>
          <a:xfrm>
            <a:off x="5496713" y="1503169"/>
            <a:ext cx="2777293"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Human Rights</a:t>
            </a:r>
          </a:p>
        </p:txBody>
      </p:sp>
      <p:sp>
        <p:nvSpPr>
          <p:cNvPr id="57" name="Freeform 56">
            <a:extLst>
              <a:ext uri="{FF2B5EF4-FFF2-40B4-BE49-F238E27FC236}">
                <a16:creationId xmlns:a16="http://schemas.microsoft.com/office/drawing/2014/main" id="{899EDBCD-0DF7-C44F-BF8F-94F87ACACFD0}"/>
              </a:ext>
            </a:extLst>
          </p:cNvPr>
          <p:cNvSpPr>
            <a:spLocks noChangeArrowheads="1"/>
          </p:cNvSpPr>
          <p:nvPr/>
        </p:nvSpPr>
        <p:spPr bwMode="auto">
          <a:xfrm>
            <a:off x="5538657" y="2038008"/>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B5B5B5"/>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aphicFrame>
        <p:nvGraphicFramePr>
          <p:cNvPr id="40" name="Chart 39">
            <a:extLst>
              <a:ext uri="{FF2B5EF4-FFF2-40B4-BE49-F238E27FC236}">
                <a16:creationId xmlns:a16="http://schemas.microsoft.com/office/drawing/2014/main" id="{469D9E38-8331-5844-8525-A5BAB04FCB37}"/>
              </a:ext>
            </a:extLst>
          </p:cNvPr>
          <p:cNvGraphicFramePr/>
          <p:nvPr>
            <p:extLst>
              <p:ext uri="{D42A27DB-BD31-4B8C-83A1-F6EECF244321}">
                <p14:modId xmlns:p14="http://schemas.microsoft.com/office/powerpoint/2010/main" val="3512374967"/>
              </p:ext>
            </p:extLst>
          </p:nvPr>
        </p:nvGraphicFramePr>
        <p:xfrm>
          <a:off x="2277062" y="821564"/>
          <a:ext cx="2082068" cy="1554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a:extLst>
              <a:ext uri="{FF2B5EF4-FFF2-40B4-BE49-F238E27FC236}">
                <a16:creationId xmlns:a16="http://schemas.microsoft.com/office/drawing/2014/main" id="{4922F059-B1A0-C947-825A-F18BE7A724BF}"/>
              </a:ext>
            </a:extLst>
          </p:cNvPr>
          <p:cNvGraphicFramePr>
            <a:graphicFrameLocks noChangeAspect="1"/>
          </p:cNvGraphicFramePr>
          <p:nvPr>
            <p:extLst>
              <p:ext uri="{D42A27DB-BD31-4B8C-83A1-F6EECF244321}">
                <p14:modId xmlns:p14="http://schemas.microsoft.com/office/powerpoint/2010/main" val="52526133"/>
              </p:ext>
            </p:extLst>
          </p:nvPr>
        </p:nvGraphicFramePr>
        <p:xfrm>
          <a:off x="2408508" y="2660655"/>
          <a:ext cx="1828276" cy="15544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a:extLst>
              <a:ext uri="{FF2B5EF4-FFF2-40B4-BE49-F238E27FC236}">
                <a16:creationId xmlns:a16="http://schemas.microsoft.com/office/drawing/2014/main" id="{5A398B8B-99A7-644F-8329-AC035F058BEC}"/>
              </a:ext>
            </a:extLst>
          </p:cNvPr>
          <p:cNvGraphicFramePr>
            <a:graphicFrameLocks noChangeAspect="1"/>
          </p:cNvGraphicFramePr>
          <p:nvPr>
            <p:extLst>
              <p:ext uri="{D42A27DB-BD31-4B8C-83A1-F6EECF244321}">
                <p14:modId xmlns:p14="http://schemas.microsoft.com/office/powerpoint/2010/main" val="321192029"/>
              </p:ext>
            </p:extLst>
          </p:nvPr>
        </p:nvGraphicFramePr>
        <p:xfrm>
          <a:off x="2403958" y="4582879"/>
          <a:ext cx="1828276" cy="1554480"/>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a:extLst>
              <a:ext uri="{FF2B5EF4-FFF2-40B4-BE49-F238E27FC236}">
                <a16:creationId xmlns:a16="http://schemas.microsoft.com/office/drawing/2014/main" id="{A915C918-F517-4A49-9F8B-A3944CAB1D1F}"/>
              </a:ext>
            </a:extLst>
          </p:cNvPr>
          <p:cNvSpPr txBox="1"/>
          <p:nvPr/>
        </p:nvSpPr>
        <p:spPr>
          <a:xfrm>
            <a:off x="1146383" y="1046891"/>
            <a:ext cx="1680090" cy="261610"/>
          </a:xfrm>
          <a:prstGeom prst="rect">
            <a:avLst/>
          </a:prstGeom>
          <a:noFill/>
        </p:spPr>
        <p:txBody>
          <a:bodyPr wrap="square" rtlCol="0">
            <a:spAutoFit/>
          </a:bodyPr>
          <a:lstStyle/>
          <a:p>
            <a:r>
              <a:rPr lang="en-US" sz="1100" b="1" dirty="0">
                <a:solidFill>
                  <a:schemeClr val="bg1"/>
                </a:solidFill>
                <a:latin typeface="Century Gothic" panose="020B0502020202020204" pitchFamily="34" charset="0"/>
                <a:cs typeface="Segoe UI" panose="020B0502040204020203" pitchFamily="34" charset="0"/>
              </a:rPr>
              <a:t>Economic risks</a:t>
            </a:r>
          </a:p>
        </p:txBody>
      </p:sp>
      <p:sp>
        <p:nvSpPr>
          <p:cNvPr id="2" name="Oval 1">
            <a:extLst>
              <a:ext uri="{FF2B5EF4-FFF2-40B4-BE49-F238E27FC236}">
                <a16:creationId xmlns:a16="http://schemas.microsoft.com/office/drawing/2014/main" id="{8FC50B46-471D-2A4F-8401-D4D38F88042D}"/>
              </a:ext>
            </a:extLst>
          </p:cNvPr>
          <p:cNvSpPr>
            <a:spLocks noChangeAspect="1"/>
          </p:cNvSpPr>
          <p:nvPr/>
        </p:nvSpPr>
        <p:spPr>
          <a:xfrm>
            <a:off x="1232706" y="1427113"/>
            <a:ext cx="155448" cy="155448"/>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E8CE24E9-763E-0445-886F-D932EEFC510E}"/>
              </a:ext>
            </a:extLst>
          </p:cNvPr>
          <p:cNvSpPr>
            <a:spLocks noChangeAspect="1"/>
          </p:cNvSpPr>
          <p:nvPr/>
        </p:nvSpPr>
        <p:spPr>
          <a:xfrm>
            <a:off x="1232706" y="1668655"/>
            <a:ext cx="155448" cy="155448"/>
          </a:xfrm>
          <a:prstGeom prst="ellipse">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31D2C0E-8049-7D4C-82E7-805E661C99B8}"/>
              </a:ext>
            </a:extLst>
          </p:cNvPr>
          <p:cNvSpPr>
            <a:spLocks noChangeAspect="1"/>
          </p:cNvSpPr>
          <p:nvPr/>
        </p:nvSpPr>
        <p:spPr>
          <a:xfrm>
            <a:off x="1232706" y="1914142"/>
            <a:ext cx="155448" cy="15544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Lorem ipsum dolor sit elit, consect loreretur adipiscing nisi aute. Lorem ipsum dolor sit elit, consect.">
            <a:extLst>
              <a:ext uri="{FF2B5EF4-FFF2-40B4-BE49-F238E27FC236}">
                <a16:creationId xmlns:a16="http://schemas.microsoft.com/office/drawing/2014/main" id="{F325D77B-4A19-724D-9891-4A74BFADC3BA}"/>
              </a:ext>
            </a:extLst>
          </p:cNvPr>
          <p:cNvSpPr txBox="1"/>
          <p:nvPr/>
        </p:nvSpPr>
        <p:spPr>
          <a:xfrm>
            <a:off x="1440171" y="1310519"/>
            <a:ext cx="1538726" cy="782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lnSpc>
                <a:spcPts val="1980"/>
              </a:lnSpc>
            </a:pPr>
            <a:r>
              <a:rPr lang="en-IN" sz="900" dirty="0">
                <a:solidFill>
                  <a:schemeClr val="bg2">
                    <a:lumMod val="10000"/>
                  </a:schemeClr>
                </a:solidFill>
                <a:latin typeface="Century Gothic" panose="020B0502020202020204" pitchFamily="34" charset="0"/>
              </a:rPr>
              <a:t>Risk category A</a:t>
            </a:r>
          </a:p>
          <a:p>
            <a:pPr>
              <a:lnSpc>
                <a:spcPts val="1980"/>
              </a:lnSpc>
            </a:pPr>
            <a:r>
              <a:rPr lang="en-IN" sz="900" dirty="0">
                <a:solidFill>
                  <a:schemeClr val="bg2">
                    <a:lumMod val="10000"/>
                  </a:schemeClr>
                </a:solidFill>
                <a:latin typeface="Century Gothic" panose="020B0502020202020204" pitchFamily="34" charset="0"/>
              </a:rPr>
              <a:t>Risk category B</a:t>
            </a:r>
          </a:p>
          <a:p>
            <a:pPr>
              <a:lnSpc>
                <a:spcPts val="1980"/>
              </a:lnSpc>
            </a:pPr>
            <a:r>
              <a:rPr lang="en-IN" sz="900" dirty="0">
                <a:solidFill>
                  <a:schemeClr val="bg2">
                    <a:lumMod val="10000"/>
                  </a:schemeClr>
                </a:solidFill>
                <a:latin typeface="Century Gothic" panose="020B0502020202020204" pitchFamily="34" charset="0"/>
              </a:rPr>
              <a:t>Risk category C</a:t>
            </a:r>
          </a:p>
        </p:txBody>
      </p:sp>
      <p:sp>
        <p:nvSpPr>
          <p:cNvPr id="24" name="TextBox 23">
            <a:extLst>
              <a:ext uri="{FF2B5EF4-FFF2-40B4-BE49-F238E27FC236}">
                <a16:creationId xmlns:a16="http://schemas.microsoft.com/office/drawing/2014/main" id="{E5781D7E-1C5A-0542-9CCB-10BCC1F136A6}"/>
              </a:ext>
            </a:extLst>
          </p:cNvPr>
          <p:cNvSpPr txBox="1"/>
          <p:nvPr/>
        </p:nvSpPr>
        <p:spPr>
          <a:xfrm>
            <a:off x="1146383" y="2881504"/>
            <a:ext cx="1680090" cy="261610"/>
          </a:xfrm>
          <a:prstGeom prst="rect">
            <a:avLst/>
          </a:prstGeom>
          <a:noFill/>
        </p:spPr>
        <p:txBody>
          <a:bodyPr wrap="square" rtlCol="0">
            <a:spAutoFit/>
          </a:bodyPr>
          <a:lstStyle/>
          <a:p>
            <a:r>
              <a:rPr lang="en-US" sz="1100" b="1" dirty="0">
                <a:solidFill>
                  <a:schemeClr val="bg1"/>
                </a:solidFill>
                <a:latin typeface="Century Gothic" panose="020B0502020202020204" pitchFamily="34" charset="0"/>
                <a:cs typeface="Segoe UI" panose="020B0502040204020203" pitchFamily="34" charset="0"/>
              </a:rPr>
              <a:t>Social risks</a:t>
            </a:r>
          </a:p>
        </p:txBody>
      </p:sp>
      <p:sp>
        <p:nvSpPr>
          <p:cNvPr id="25" name="Oval 24">
            <a:extLst>
              <a:ext uri="{FF2B5EF4-FFF2-40B4-BE49-F238E27FC236}">
                <a16:creationId xmlns:a16="http://schemas.microsoft.com/office/drawing/2014/main" id="{FC86DBB5-A8A5-EA4B-BC6B-BDCB1398297D}"/>
              </a:ext>
            </a:extLst>
          </p:cNvPr>
          <p:cNvSpPr>
            <a:spLocks noChangeAspect="1"/>
          </p:cNvSpPr>
          <p:nvPr/>
        </p:nvSpPr>
        <p:spPr>
          <a:xfrm>
            <a:off x="1232706" y="3261726"/>
            <a:ext cx="155448" cy="155448"/>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066C7D6-0122-7545-A09B-70492D760C93}"/>
              </a:ext>
            </a:extLst>
          </p:cNvPr>
          <p:cNvSpPr>
            <a:spLocks noChangeAspect="1"/>
          </p:cNvSpPr>
          <p:nvPr/>
        </p:nvSpPr>
        <p:spPr>
          <a:xfrm>
            <a:off x="1232706" y="3503268"/>
            <a:ext cx="155448" cy="155448"/>
          </a:xfrm>
          <a:prstGeom prst="ellipse">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E58D754-DAF6-E745-9169-663464677588}"/>
              </a:ext>
            </a:extLst>
          </p:cNvPr>
          <p:cNvSpPr>
            <a:spLocks noChangeAspect="1"/>
          </p:cNvSpPr>
          <p:nvPr/>
        </p:nvSpPr>
        <p:spPr>
          <a:xfrm>
            <a:off x="1232706" y="3748755"/>
            <a:ext cx="155448" cy="15544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orem ipsum dolor sit elit, consect loreretur adipiscing nisi aute. Lorem ipsum dolor sit elit, consect.">
            <a:extLst>
              <a:ext uri="{FF2B5EF4-FFF2-40B4-BE49-F238E27FC236}">
                <a16:creationId xmlns:a16="http://schemas.microsoft.com/office/drawing/2014/main" id="{7E0C1048-3917-CC46-BF85-5A5AAFC78754}"/>
              </a:ext>
            </a:extLst>
          </p:cNvPr>
          <p:cNvSpPr txBox="1"/>
          <p:nvPr/>
        </p:nvSpPr>
        <p:spPr>
          <a:xfrm>
            <a:off x="1440171" y="3145132"/>
            <a:ext cx="1538726" cy="782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lnSpc>
                <a:spcPts val="1980"/>
              </a:lnSpc>
            </a:pPr>
            <a:r>
              <a:rPr lang="en-IN" sz="900" dirty="0">
                <a:solidFill>
                  <a:schemeClr val="bg2">
                    <a:lumMod val="10000"/>
                  </a:schemeClr>
                </a:solidFill>
                <a:latin typeface="Century Gothic" panose="020B0502020202020204" pitchFamily="34" charset="0"/>
              </a:rPr>
              <a:t>Risk category A</a:t>
            </a:r>
          </a:p>
          <a:p>
            <a:pPr>
              <a:lnSpc>
                <a:spcPts val="1980"/>
              </a:lnSpc>
            </a:pPr>
            <a:r>
              <a:rPr lang="en-IN" sz="900" dirty="0">
                <a:solidFill>
                  <a:schemeClr val="bg2">
                    <a:lumMod val="10000"/>
                  </a:schemeClr>
                </a:solidFill>
                <a:latin typeface="Century Gothic" panose="020B0502020202020204" pitchFamily="34" charset="0"/>
              </a:rPr>
              <a:t>Risk category B</a:t>
            </a:r>
          </a:p>
          <a:p>
            <a:pPr>
              <a:lnSpc>
                <a:spcPts val="1980"/>
              </a:lnSpc>
            </a:pPr>
            <a:r>
              <a:rPr lang="en-IN" sz="900" dirty="0">
                <a:solidFill>
                  <a:schemeClr val="bg2">
                    <a:lumMod val="10000"/>
                  </a:schemeClr>
                </a:solidFill>
                <a:latin typeface="Century Gothic" panose="020B0502020202020204" pitchFamily="34" charset="0"/>
              </a:rPr>
              <a:t>Risk category C</a:t>
            </a:r>
          </a:p>
        </p:txBody>
      </p:sp>
      <p:sp>
        <p:nvSpPr>
          <p:cNvPr id="30" name="TextBox 29">
            <a:extLst>
              <a:ext uri="{FF2B5EF4-FFF2-40B4-BE49-F238E27FC236}">
                <a16:creationId xmlns:a16="http://schemas.microsoft.com/office/drawing/2014/main" id="{596E9F64-A133-4141-BF67-103050AD723E}"/>
              </a:ext>
            </a:extLst>
          </p:cNvPr>
          <p:cNvSpPr txBox="1"/>
          <p:nvPr/>
        </p:nvSpPr>
        <p:spPr>
          <a:xfrm>
            <a:off x="1163588" y="4792888"/>
            <a:ext cx="1680090" cy="261610"/>
          </a:xfrm>
          <a:prstGeom prst="rect">
            <a:avLst/>
          </a:prstGeom>
          <a:noFill/>
        </p:spPr>
        <p:txBody>
          <a:bodyPr wrap="square" rtlCol="0">
            <a:spAutoFit/>
          </a:bodyPr>
          <a:lstStyle/>
          <a:p>
            <a:r>
              <a:rPr lang="en-US" sz="1100" b="1" dirty="0">
                <a:solidFill>
                  <a:schemeClr val="bg1"/>
                </a:solidFill>
                <a:latin typeface="Century Gothic" panose="020B0502020202020204" pitchFamily="34" charset="0"/>
                <a:cs typeface="Segoe UI" panose="020B0502040204020203" pitchFamily="34" charset="0"/>
              </a:rPr>
              <a:t>Environment risks</a:t>
            </a:r>
          </a:p>
        </p:txBody>
      </p:sp>
      <p:sp>
        <p:nvSpPr>
          <p:cNvPr id="31" name="Oval 30">
            <a:extLst>
              <a:ext uri="{FF2B5EF4-FFF2-40B4-BE49-F238E27FC236}">
                <a16:creationId xmlns:a16="http://schemas.microsoft.com/office/drawing/2014/main" id="{3C82F196-3C50-9140-BF92-8EDE97FE1804}"/>
              </a:ext>
            </a:extLst>
          </p:cNvPr>
          <p:cNvSpPr>
            <a:spLocks noChangeAspect="1"/>
          </p:cNvSpPr>
          <p:nvPr/>
        </p:nvSpPr>
        <p:spPr>
          <a:xfrm>
            <a:off x="1249911" y="5173110"/>
            <a:ext cx="155448" cy="155448"/>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15C499B-7E29-F346-9CA2-456115C5E394}"/>
              </a:ext>
            </a:extLst>
          </p:cNvPr>
          <p:cNvSpPr>
            <a:spLocks noChangeAspect="1"/>
          </p:cNvSpPr>
          <p:nvPr/>
        </p:nvSpPr>
        <p:spPr>
          <a:xfrm>
            <a:off x="1249911" y="5414652"/>
            <a:ext cx="155448" cy="155448"/>
          </a:xfrm>
          <a:prstGeom prst="ellipse">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7A7ADC2-AED5-CE49-BE2B-30A616536DE0}"/>
              </a:ext>
            </a:extLst>
          </p:cNvPr>
          <p:cNvSpPr>
            <a:spLocks noChangeAspect="1"/>
          </p:cNvSpPr>
          <p:nvPr/>
        </p:nvSpPr>
        <p:spPr>
          <a:xfrm>
            <a:off x="1249911" y="5660139"/>
            <a:ext cx="155448" cy="155448"/>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orem ipsum dolor sit elit, consect loreretur adipiscing nisi aute. Lorem ipsum dolor sit elit, consect.">
            <a:extLst>
              <a:ext uri="{FF2B5EF4-FFF2-40B4-BE49-F238E27FC236}">
                <a16:creationId xmlns:a16="http://schemas.microsoft.com/office/drawing/2014/main" id="{DBBD750C-713A-F54A-B025-A51A2A8F2697}"/>
              </a:ext>
            </a:extLst>
          </p:cNvPr>
          <p:cNvSpPr txBox="1"/>
          <p:nvPr/>
        </p:nvSpPr>
        <p:spPr>
          <a:xfrm>
            <a:off x="1457376" y="5056516"/>
            <a:ext cx="1538726" cy="7822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p>
            <a:pPr>
              <a:lnSpc>
                <a:spcPts val="1980"/>
              </a:lnSpc>
            </a:pPr>
            <a:r>
              <a:rPr lang="en-IN" sz="900" dirty="0">
                <a:solidFill>
                  <a:schemeClr val="bg2">
                    <a:lumMod val="10000"/>
                  </a:schemeClr>
                </a:solidFill>
                <a:latin typeface="Century Gothic" panose="020B0502020202020204" pitchFamily="34" charset="0"/>
              </a:rPr>
              <a:t>Risk category A</a:t>
            </a:r>
          </a:p>
          <a:p>
            <a:pPr>
              <a:lnSpc>
                <a:spcPts val="1980"/>
              </a:lnSpc>
            </a:pPr>
            <a:r>
              <a:rPr lang="en-IN" sz="900" dirty="0">
                <a:solidFill>
                  <a:schemeClr val="bg2">
                    <a:lumMod val="10000"/>
                  </a:schemeClr>
                </a:solidFill>
                <a:latin typeface="Century Gothic" panose="020B0502020202020204" pitchFamily="34" charset="0"/>
              </a:rPr>
              <a:t>Risk category B</a:t>
            </a:r>
          </a:p>
          <a:p>
            <a:pPr>
              <a:lnSpc>
                <a:spcPts val="1980"/>
              </a:lnSpc>
            </a:pPr>
            <a:r>
              <a:rPr lang="en-IN" sz="900" dirty="0">
                <a:solidFill>
                  <a:schemeClr val="bg2">
                    <a:lumMod val="10000"/>
                  </a:schemeClr>
                </a:solidFill>
                <a:latin typeface="Century Gothic" panose="020B0502020202020204" pitchFamily="34" charset="0"/>
              </a:rPr>
              <a:t>Risk category C</a:t>
            </a:r>
          </a:p>
        </p:txBody>
      </p:sp>
    </p:spTree>
    <p:extLst>
      <p:ext uri="{BB962C8B-B14F-4D97-AF65-F5344CB8AC3E}">
        <p14:creationId xmlns:p14="http://schemas.microsoft.com/office/powerpoint/2010/main" val="374829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2000"/>
                                        <p:tgtEl>
                                          <p:spTgt spid="40"/>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 calcmode="lin" valueType="num">
                                      <p:cBhvr additive="base">
                                        <p:cTn id="10" dur="1000"/>
                                        <p:tgtEl>
                                          <p:spTgt spid="42"/>
                                        </p:tgtEl>
                                        <p:attrNameLst>
                                          <p:attrName>ppt_y</p:attrName>
                                        </p:attrNameLst>
                                      </p:cBhvr>
                                      <p:tavLst>
                                        <p:tav tm="0">
                                          <p:val>
                                            <p:strVal val="#ppt_y+#ppt_h*1.125000"/>
                                          </p:val>
                                        </p:tav>
                                        <p:tav tm="100000">
                                          <p:val>
                                            <p:strVal val="#ppt_y"/>
                                          </p:val>
                                        </p:tav>
                                      </p:tavLst>
                                    </p:anim>
                                    <p:animEffect transition="in" filter="wipe(up)">
                                      <p:cBhvr>
                                        <p:cTn id="11" dur="1000"/>
                                        <p:tgtEl>
                                          <p:spTgt spid="42"/>
                                        </p:tgtEl>
                                      </p:cBhvr>
                                    </p:animEffect>
                                  </p:childTnLst>
                                </p:cTn>
                              </p:par>
                              <p:par>
                                <p:cTn id="12" presetID="23" presetClass="entr" presetSubtype="16" fill="hold" grpId="0" nodeType="withEffect">
                                  <p:stCondLst>
                                    <p:cond delay="1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100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childTnLst>
                                </p:cTn>
                              </p:par>
                              <p:par>
                                <p:cTn id="20" presetID="23" presetClass="entr" presetSubtype="16" fill="hold" grpId="0" nodeType="withEffect">
                                  <p:stCondLst>
                                    <p:cond delay="1000"/>
                                  </p:stCondLst>
                                  <p:childTnLst>
                                    <p:set>
                                      <p:cBhvr>
                                        <p:cTn id="21" dur="1" fill="hold">
                                          <p:stCondLst>
                                            <p:cond delay="0"/>
                                          </p:stCondLst>
                                        </p:cTn>
                                        <p:tgtEl>
                                          <p:spTgt spid="20"/>
                                        </p:tgtEl>
                                        <p:attrNameLst>
                                          <p:attrName>style.visibility</p:attrName>
                                        </p:attrNameLst>
                                      </p:cBhvr>
                                      <p:to>
                                        <p:strVal val="visible"/>
                                      </p:to>
                                    </p:set>
                                    <p:anim calcmode="lin" valueType="num">
                                      <p:cBhvr>
                                        <p:cTn id="22" dur="1000" fill="hold"/>
                                        <p:tgtEl>
                                          <p:spTgt spid="20"/>
                                        </p:tgtEl>
                                        <p:attrNameLst>
                                          <p:attrName>ppt_w</p:attrName>
                                        </p:attrNameLst>
                                      </p:cBhvr>
                                      <p:tavLst>
                                        <p:tav tm="0">
                                          <p:val>
                                            <p:fltVal val="0"/>
                                          </p:val>
                                        </p:tav>
                                        <p:tav tm="100000">
                                          <p:val>
                                            <p:strVal val="#ppt_w"/>
                                          </p:val>
                                        </p:tav>
                                      </p:tavLst>
                                    </p:anim>
                                    <p:anim calcmode="lin" valueType="num">
                                      <p:cBhvr>
                                        <p:cTn id="23" dur="1000" fill="hold"/>
                                        <p:tgtEl>
                                          <p:spTgt spid="20"/>
                                        </p:tgtEl>
                                        <p:attrNameLst>
                                          <p:attrName>ppt_h</p:attrName>
                                        </p:attrNameLst>
                                      </p:cBhvr>
                                      <p:tavLst>
                                        <p:tav tm="0">
                                          <p:val>
                                            <p:fltVal val="0"/>
                                          </p:val>
                                        </p:tav>
                                        <p:tav tm="100000">
                                          <p:val>
                                            <p:strVal val="#ppt_h"/>
                                          </p:val>
                                        </p:tav>
                                      </p:tavLst>
                                    </p:anim>
                                  </p:childTnLst>
                                </p:cTn>
                              </p:par>
                              <p:par>
                                <p:cTn id="24" presetID="22" presetClass="entr" presetSubtype="8" fill="hold" grpId="0" nodeType="withEffect">
                                  <p:stCondLst>
                                    <p:cond delay="100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par>
                                <p:cTn id="27" presetID="21" presetClass="entr" presetSubtype="1" fill="hold" grpId="0" nodeType="withEffect">
                                  <p:stCondLst>
                                    <p:cond delay="1000"/>
                                  </p:stCondLst>
                                  <p:childTnLst>
                                    <p:set>
                                      <p:cBhvr>
                                        <p:cTn id="28" dur="1" fill="hold">
                                          <p:stCondLst>
                                            <p:cond delay="0"/>
                                          </p:stCondLst>
                                        </p:cTn>
                                        <p:tgtEl>
                                          <p:spTgt spid="41"/>
                                        </p:tgtEl>
                                        <p:attrNameLst>
                                          <p:attrName>style.visibility</p:attrName>
                                        </p:attrNameLst>
                                      </p:cBhvr>
                                      <p:to>
                                        <p:strVal val="visible"/>
                                      </p:to>
                                    </p:set>
                                    <p:animEffect transition="in" filter="wheel(1)">
                                      <p:cBhvr>
                                        <p:cTn id="29" dur="2000"/>
                                        <p:tgtEl>
                                          <p:spTgt spid="41"/>
                                        </p:tgtEl>
                                      </p:cBhvr>
                                    </p:animEffect>
                                  </p:childTnLst>
                                </p:cTn>
                              </p:par>
                              <p:par>
                                <p:cTn id="30" presetID="12" presetClass="entr" presetSubtype="4" fill="hold" grpId="0" nodeType="withEffect">
                                  <p:stCondLst>
                                    <p:cond delay="100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1000"/>
                                        <p:tgtEl>
                                          <p:spTgt spid="24"/>
                                        </p:tgtEl>
                                        <p:attrNameLst>
                                          <p:attrName>ppt_y</p:attrName>
                                        </p:attrNameLst>
                                      </p:cBhvr>
                                      <p:tavLst>
                                        <p:tav tm="0">
                                          <p:val>
                                            <p:strVal val="#ppt_y+#ppt_h*1.125000"/>
                                          </p:val>
                                        </p:tav>
                                        <p:tav tm="100000">
                                          <p:val>
                                            <p:strVal val="#ppt_y"/>
                                          </p:val>
                                        </p:tav>
                                      </p:tavLst>
                                    </p:anim>
                                    <p:animEffect transition="in" filter="wipe(up)">
                                      <p:cBhvr>
                                        <p:cTn id="33" dur="1000"/>
                                        <p:tgtEl>
                                          <p:spTgt spid="24"/>
                                        </p:tgtEl>
                                      </p:cBhvr>
                                    </p:animEffect>
                                  </p:childTnLst>
                                </p:cTn>
                              </p:par>
                              <p:par>
                                <p:cTn id="34" presetID="23" presetClass="entr" presetSubtype="16" fill="hold" grpId="0" nodeType="withEffect">
                                  <p:stCondLst>
                                    <p:cond delay="20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1000" fill="hold"/>
                                        <p:tgtEl>
                                          <p:spTgt spid="25"/>
                                        </p:tgtEl>
                                        <p:attrNameLst>
                                          <p:attrName>ppt_w</p:attrName>
                                        </p:attrNameLst>
                                      </p:cBhvr>
                                      <p:tavLst>
                                        <p:tav tm="0">
                                          <p:val>
                                            <p:fltVal val="0"/>
                                          </p:val>
                                        </p:tav>
                                        <p:tav tm="100000">
                                          <p:val>
                                            <p:strVal val="#ppt_w"/>
                                          </p:val>
                                        </p:tav>
                                      </p:tavLst>
                                    </p:anim>
                                    <p:anim calcmode="lin" valueType="num">
                                      <p:cBhvr>
                                        <p:cTn id="37" dur="1000" fill="hold"/>
                                        <p:tgtEl>
                                          <p:spTgt spid="25"/>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200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2000"/>
                                  </p:stCondLst>
                                  <p:childTnLst>
                                    <p:set>
                                      <p:cBhvr>
                                        <p:cTn id="43" dur="1" fill="hold">
                                          <p:stCondLst>
                                            <p:cond delay="0"/>
                                          </p:stCondLst>
                                        </p:cTn>
                                        <p:tgtEl>
                                          <p:spTgt spid="27"/>
                                        </p:tgtEl>
                                        <p:attrNameLst>
                                          <p:attrName>style.visibility</p:attrName>
                                        </p:attrNameLst>
                                      </p:cBhvr>
                                      <p:to>
                                        <p:strVal val="visible"/>
                                      </p:to>
                                    </p:set>
                                    <p:anim calcmode="lin" valueType="num">
                                      <p:cBhvr>
                                        <p:cTn id="44" dur="1000" fill="hold"/>
                                        <p:tgtEl>
                                          <p:spTgt spid="27"/>
                                        </p:tgtEl>
                                        <p:attrNameLst>
                                          <p:attrName>ppt_w</p:attrName>
                                        </p:attrNameLst>
                                      </p:cBhvr>
                                      <p:tavLst>
                                        <p:tav tm="0">
                                          <p:val>
                                            <p:fltVal val="0"/>
                                          </p:val>
                                        </p:tav>
                                        <p:tav tm="100000">
                                          <p:val>
                                            <p:strVal val="#ppt_w"/>
                                          </p:val>
                                        </p:tav>
                                      </p:tavLst>
                                    </p:anim>
                                    <p:anim calcmode="lin" valueType="num">
                                      <p:cBhvr>
                                        <p:cTn id="45" dur="1000" fill="hold"/>
                                        <p:tgtEl>
                                          <p:spTgt spid="27"/>
                                        </p:tgtEl>
                                        <p:attrNameLst>
                                          <p:attrName>ppt_h</p:attrName>
                                        </p:attrNameLst>
                                      </p:cBhvr>
                                      <p:tavLst>
                                        <p:tav tm="0">
                                          <p:val>
                                            <p:fltVal val="0"/>
                                          </p:val>
                                        </p:tav>
                                        <p:tav tm="100000">
                                          <p:val>
                                            <p:strVal val="#ppt_h"/>
                                          </p:val>
                                        </p:tav>
                                      </p:tavLst>
                                    </p:anim>
                                  </p:childTnLst>
                                </p:cTn>
                              </p:par>
                              <p:par>
                                <p:cTn id="46" presetID="22" presetClass="entr" presetSubtype="8" fill="hold" grpId="0" nodeType="withEffect">
                                  <p:stCondLst>
                                    <p:cond delay="200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1000"/>
                                        <p:tgtEl>
                                          <p:spTgt spid="28"/>
                                        </p:tgtEl>
                                      </p:cBhvr>
                                    </p:animEffect>
                                  </p:childTnLst>
                                </p:cTn>
                              </p:par>
                              <p:par>
                                <p:cTn id="49" presetID="21" presetClass="entr" presetSubtype="1" fill="hold" grpId="0" nodeType="withEffect">
                                  <p:stCondLst>
                                    <p:cond delay="2000"/>
                                  </p:stCondLst>
                                  <p:childTnLst>
                                    <p:set>
                                      <p:cBhvr>
                                        <p:cTn id="50" dur="1" fill="hold">
                                          <p:stCondLst>
                                            <p:cond delay="0"/>
                                          </p:stCondLst>
                                        </p:cTn>
                                        <p:tgtEl>
                                          <p:spTgt spid="44"/>
                                        </p:tgtEl>
                                        <p:attrNameLst>
                                          <p:attrName>style.visibility</p:attrName>
                                        </p:attrNameLst>
                                      </p:cBhvr>
                                      <p:to>
                                        <p:strVal val="visible"/>
                                      </p:to>
                                    </p:set>
                                    <p:animEffect transition="in" filter="wheel(1)">
                                      <p:cBhvr>
                                        <p:cTn id="51" dur="2000"/>
                                        <p:tgtEl>
                                          <p:spTgt spid="44"/>
                                        </p:tgtEl>
                                      </p:cBhvr>
                                    </p:animEffect>
                                  </p:childTnLst>
                                </p:cTn>
                              </p:par>
                              <p:par>
                                <p:cTn id="52" presetID="12" presetClass="entr" presetSubtype="4" fill="hold" grpId="0" nodeType="withEffect">
                                  <p:stCondLst>
                                    <p:cond delay="200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1000"/>
                                        <p:tgtEl>
                                          <p:spTgt spid="30"/>
                                        </p:tgtEl>
                                        <p:attrNameLst>
                                          <p:attrName>ppt_y</p:attrName>
                                        </p:attrNameLst>
                                      </p:cBhvr>
                                      <p:tavLst>
                                        <p:tav tm="0">
                                          <p:val>
                                            <p:strVal val="#ppt_y+#ppt_h*1.125000"/>
                                          </p:val>
                                        </p:tav>
                                        <p:tav tm="100000">
                                          <p:val>
                                            <p:strVal val="#ppt_y"/>
                                          </p:val>
                                        </p:tav>
                                      </p:tavLst>
                                    </p:anim>
                                    <p:animEffect transition="in" filter="wipe(up)">
                                      <p:cBhvr>
                                        <p:cTn id="55" dur="1000"/>
                                        <p:tgtEl>
                                          <p:spTgt spid="30"/>
                                        </p:tgtEl>
                                      </p:cBhvr>
                                    </p:animEffect>
                                  </p:childTnLst>
                                </p:cTn>
                              </p:par>
                              <p:par>
                                <p:cTn id="56" presetID="23" presetClass="entr" presetSubtype="16" fill="hold" grpId="0" nodeType="withEffect">
                                  <p:stCondLst>
                                    <p:cond delay="2000"/>
                                  </p:stCondLst>
                                  <p:childTnLst>
                                    <p:set>
                                      <p:cBhvr>
                                        <p:cTn id="57" dur="1" fill="hold">
                                          <p:stCondLst>
                                            <p:cond delay="0"/>
                                          </p:stCondLst>
                                        </p:cTn>
                                        <p:tgtEl>
                                          <p:spTgt spid="31"/>
                                        </p:tgtEl>
                                        <p:attrNameLst>
                                          <p:attrName>style.visibility</p:attrName>
                                        </p:attrNameLst>
                                      </p:cBhvr>
                                      <p:to>
                                        <p:strVal val="visible"/>
                                      </p:to>
                                    </p:set>
                                    <p:anim calcmode="lin" valueType="num">
                                      <p:cBhvr>
                                        <p:cTn id="58" dur="1000" fill="hold"/>
                                        <p:tgtEl>
                                          <p:spTgt spid="31"/>
                                        </p:tgtEl>
                                        <p:attrNameLst>
                                          <p:attrName>ppt_w</p:attrName>
                                        </p:attrNameLst>
                                      </p:cBhvr>
                                      <p:tavLst>
                                        <p:tav tm="0">
                                          <p:val>
                                            <p:fltVal val="0"/>
                                          </p:val>
                                        </p:tav>
                                        <p:tav tm="100000">
                                          <p:val>
                                            <p:strVal val="#ppt_w"/>
                                          </p:val>
                                        </p:tav>
                                      </p:tavLst>
                                    </p:anim>
                                    <p:anim calcmode="lin" valueType="num">
                                      <p:cBhvr>
                                        <p:cTn id="59" dur="1000" fill="hold"/>
                                        <p:tgtEl>
                                          <p:spTgt spid="31"/>
                                        </p:tgtEl>
                                        <p:attrNameLst>
                                          <p:attrName>ppt_h</p:attrName>
                                        </p:attrNameLst>
                                      </p:cBhvr>
                                      <p:tavLst>
                                        <p:tav tm="0">
                                          <p:val>
                                            <p:fltVal val="0"/>
                                          </p:val>
                                        </p:tav>
                                        <p:tav tm="100000">
                                          <p:val>
                                            <p:strVal val="#ppt_h"/>
                                          </p:val>
                                        </p:tav>
                                      </p:tavLst>
                                    </p:anim>
                                  </p:childTnLst>
                                </p:cTn>
                              </p:par>
                              <p:par>
                                <p:cTn id="60" presetID="23" presetClass="entr" presetSubtype="16" fill="hold" grpId="0" nodeType="withEffect">
                                  <p:stCondLst>
                                    <p:cond delay="2000"/>
                                  </p:stCondLst>
                                  <p:childTnLst>
                                    <p:set>
                                      <p:cBhvr>
                                        <p:cTn id="61" dur="1" fill="hold">
                                          <p:stCondLst>
                                            <p:cond delay="0"/>
                                          </p:stCondLst>
                                        </p:cTn>
                                        <p:tgtEl>
                                          <p:spTgt spid="32"/>
                                        </p:tgtEl>
                                        <p:attrNameLst>
                                          <p:attrName>style.visibility</p:attrName>
                                        </p:attrNameLst>
                                      </p:cBhvr>
                                      <p:to>
                                        <p:strVal val="visible"/>
                                      </p:to>
                                    </p:set>
                                    <p:anim calcmode="lin" valueType="num">
                                      <p:cBhvr>
                                        <p:cTn id="62" dur="1000" fill="hold"/>
                                        <p:tgtEl>
                                          <p:spTgt spid="32"/>
                                        </p:tgtEl>
                                        <p:attrNameLst>
                                          <p:attrName>ppt_w</p:attrName>
                                        </p:attrNameLst>
                                      </p:cBhvr>
                                      <p:tavLst>
                                        <p:tav tm="0">
                                          <p:val>
                                            <p:fltVal val="0"/>
                                          </p:val>
                                        </p:tav>
                                        <p:tav tm="100000">
                                          <p:val>
                                            <p:strVal val="#ppt_w"/>
                                          </p:val>
                                        </p:tav>
                                      </p:tavLst>
                                    </p:anim>
                                    <p:anim calcmode="lin" valueType="num">
                                      <p:cBhvr>
                                        <p:cTn id="63" dur="1000" fill="hold"/>
                                        <p:tgtEl>
                                          <p:spTgt spid="32"/>
                                        </p:tgtEl>
                                        <p:attrNameLst>
                                          <p:attrName>ppt_h</p:attrName>
                                        </p:attrNameLst>
                                      </p:cBhvr>
                                      <p:tavLst>
                                        <p:tav tm="0">
                                          <p:val>
                                            <p:fltVal val="0"/>
                                          </p:val>
                                        </p:tav>
                                        <p:tav tm="100000">
                                          <p:val>
                                            <p:strVal val="#ppt_h"/>
                                          </p:val>
                                        </p:tav>
                                      </p:tavLst>
                                    </p:anim>
                                  </p:childTnLst>
                                </p:cTn>
                              </p:par>
                              <p:par>
                                <p:cTn id="64" presetID="23" presetClass="entr" presetSubtype="16" fill="hold" grpId="0" nodeType="withEffect">
                                  <p:stCondLst>
                                    <p:cond delay="2000"/>
                                  </p:stCondLst>
                                  <p:childTnLst>
                                    <p:set>
                                      <p:cBhvr>
                                        <p:cTn id="65" dur="1" fill="hold">
                                          <p:stCondLst>
                                            <p:cond delay="0"/>
                                          </p:stCondLst>
                                        </p:cTn>
                                        <p:tgtEl>
                                          <p:spTgt spid="33"/>
                                        </p:tgtEl>
                                        <p:attrNameLst>
                                          <p:attrName>style.visibility</p:attrName>
                                        </p:attrNameLst>
                                      </p:cBhvr>
                                      <p:to>
                                        <p:strVal val="visible"/>
                                      </p:to>
                                    </p:set>
                                    <p:anim calcmode="lin" valueType="num">
                                      <p:cBhvr>
                                        <p:cTn id="66" dur="1000" fill="hold"/>
                                        <p:tgtEl>
                                          <p:spTgt spid="33"/>
                                        </p:tgtEl>
                                        <p:attrNameLst>
                                          <p:attrName>ppt_w</p:attrName>
                                        </p:attrNameLst>
                                      </p:cBhvr>
                                      <p:tavLst>
                                        <p:tav tm="0">
                                          <p:val>
                                            <p:fltVal val="0"/>
                                          </p:val>
                                        </p:tav>
                                        <p:tav tm="100000">
                                          <p:val>
                                            <p:strVal val="#ppt_w"/>
                                          </p:val>
                                        </p:tav>
                                      </p:tavLst>
                                    </p:anim>
                                    <p:anim calcmode="lin" valueType="num">
                                      <p:cBhvr>
                                        <p:cTn id="67" dur="1000" fill="hold"/>
                                        <p:tgtEl>
                                          <p:spTgt spid="33"/>
                                        </p:tgtEl>
                                        <p:attrNameLst>
                                          <p:attrName>ppt_h</p:attrName>
                                        </p:attrNameLst>
                                      </p:cBhvr>
                                      <p:tavLst>
                                        <p:tav tm="0">
                                          <p:val>
                                            <p:fltVal val="0"/>
                                          </p:val>
                                        </p:tav>
                                        <p:tav tm="100000">
                                          <p:val>
                                            <p:strVal val="#ppt_h"/>
                                          </p:val>
                                        </p:tav>
                                      </p:tavLst>
                                    </p:anim>
                                  </p:childTnLst>
                                </p:cTn>
                              </p:par>
                              <p:par>
                                <p:cTn id="68" presetID="22" presetClass="entr" presetSubtype="8" fill="hold" grpId="0" nodeType="withEffect">
                                  <p:stCondLst>
                                    <p:cond delay="300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1000"/>
                                        <p:tgtEl>
                                          <p:spTgt spid="34"/>
                                        </p:tgtEl>
                                      </p:cBhvr>
                                    </p:animEffect>
                                  </p:childTnLst>
                                </p:cTn>
                              </p:par>
                              <p:par>
                                <p:cTn id="71" presetID="10" presetClass="entr" presetSubtype="0" fill="hold" grpId="0" nodeType="withEffect">
                                  <p:stCondLst>
                                    <p:cond delay="20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2000"/>
                                        <p:tgtEl>
                                          <p:spTgt spid="78"/>
                                        </p:tgtEl>
                                      </p:cBhvr>
                                    </p:animEffect>
                                  </p:childTnLst>
                                </p:cTn>
                              </p:par>
                              <p:par>
                                <p:cTn id="74" presetID="0" presetClass="path" presetSubtype="0" fill="hold" grpId="1" nodeType="withEffect">
                                  <p:stCondLst>
                                    <p:cond delay="2000"/>
                                  </p:stCondLst>
                                  <p:childTnLst>
                                    <p:animMotion origin="layout" path="M -0.01862 0.04051 L 6.25E-7 3.7037E-7 " pathEditMode="relative" rAng="0" ptsTypes="AA">
                                      <p:cBhvr>
                                        <p:cTn id="75" dur="2000" fill="hold"/>
                                        <p:tgtEl>
                                          <p:spTgt spid="78"/>
                                        </p:tgtEl>
                                        <p:attrNameLst>
                                          <p:attrName>ppt_x</p:attrName>
                                          <p:attrName>ppt_y</p:attrName>
                                        </p:attrNameLst>
                                      </p:cBhvr>
                                      <p:rCtr x="964" y="-1782"/>
                                    </p:animMotion>
                                  </p:childTnLst>
                                </p:cTn>
                              </p:par>
                              <p:par>
                                <p:cTn id="76" presetID="10" presetClass="entr" presetSubtype="0" fill="hold" grpId="0" nodeType="withEffect">
                                  <p:stCondLst>
                                    <p:cond delay="3000"/>
                                  </p:stCondLst>
                                  <p:childTnLst>
                                    <p:set>
                                      <p:cBhvr>
                                        <p:cTn id="77" dur="1" fill="hold">
                                          <p:stCondLst>
                                            <p:cond delay="0"/>
                                          </p:stCondLst>
                                        </p:cTn>
                                        <p:tgtEl>
                                          <p:spTgt spid="87"/>
                                        </p:tgtEl>
                                        <p:attrNameLst>
                                          <p:attrName>style.visibility</p:attrName>
                                        </p:attrNameLst>
                                      </p:cBhvr>
                                      <p:to>
                                        <p:strVal val="visible"/>
                                      </p:to>
                                    </p:set>
                                    <p:animEffect transition="in" filter="fade">
                                      <p:cBhvr>
                                        <p:cTn id="78" dur="2000"/>
                                        <p:tgtEl>
                                          <p:spTgt spid="87"/>
                                        </p:tgtEl>
                                      </p:cBhvr>
                                    </p:animEffect>
                                  </p:childTnLst>
                                </p:cTn>
                              </p:par>
                              <p:par>
                                <p:cTn id="79" presetID="0" presetClass="path" presetSubtype="0" fill="hold" grpId="1" nodeType="withEffect">
                                  <p:stCondLst>
                                    <p:cond delay="3000"/>
                                  </p:stCondLst>
                                  <p:childTnLst>
                                    <p:animMotion origin="layout" path="M -0.02097 0.04028 L 1.04167E-6 2.25514E-17 " pathEditMode="relative" rAng="0" ptsTypes="AA">
                                      <p:cBhvr>
                                        <p:cTn id="80" dur="2000" fill="hold"/>
                                        <p:tgtEl>
                                          <p:spTgt spid="87"/>
                                        </p:tgtEl>
                                        <p:attrNameLst>
                                          <p:attrName>ppt_x</p:attrName>
                                          <p:attrName>ppt_y</p:attrName>
                                        </p:attrNameLst>
                                      </p:cBhvr>
                                      <p:rCtr x="1094" y="-2338"/>
                                    </p:animMotion>
                                  </p:childTnLst>
                                </p:cTn>
                              </p:par>
                              <p:par>
                                <p:cTn id="81" presetID="10" presetClass="entr" presetSubtype="0" fill="hold" grpId="0" nodeType="withEffect">
                                  <p:stCondLst>
                                    <p:cond delay="400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2000"/>
                                        <p:tgtEl>
                                          <p:spTgt spid="88"/>
                                        </p:tgtEl>
                                      </p:cBhvr>
                                    </p:animEffect>
                                  </p:childTnLst>
                                </p:cTn>
                              </p:par>
                              <p:par>
                                <p:cTn id="84" presetID="0" presetClass="path" presetSubtype="0" fill="hold" grpId="1" nodeType="withEffect">
                                  <p:stCondLst>
                                    <p:cond delay="4000"/>
                                  </p:stCondLst>
                                  <p:childTnLst>
                                    <p:animMotion origin="layout" path="M -0.01927 0.04028 L 4.16667E-6 3.7037E-7 " pathEditMode="relative" rAng="0" ptsTypes="AA">
                                      <p:cBhvr>
                                        <p:cTn id="85" dur="2000" fill="hold"/>
                                        <p:tgtEl>
                                          <p:spTgt spid="88"/>
                                        </p:tgtEl>
                                        <p:attrNameLst>
                                          <p:attrName>ppt_x</p:attrName>
                                          <p:attrName>ppt_y</p:attrName>
                                        </p:attrNameLst>
                                      </p:cBhvr>
                                      <p:rCtr x="1315" y="-1782"/>
                                    </p:animMotion>
                                  </p:childTnLst>
                                </p:cTn>
                              </p:par>
                              <p:par>
                                <p:cTn id="86" presetID="10" presetClass="entr" presetSubtype="0" fill="hold" grpId="0" nodeType="withEffect">
                                  <p:stCondLst>
                                    <p:cond delay="400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2000"/>
                                        <p:tgtEl>
                                          <p:spTgt spid="56"/>
                                        </p:tgtEl>
                                      </p:cBhvr>
                                    </p:animEffect>
                                  </p:childTnLst>
                                </p:cTn>
                              </p:par>
                              <p:par>
                                <p:cTn id="89" presetID="10" presetClass="entr" presetSubtype="0" fill="hold" grpId="0" nodeType="withEffect">
                                  <p:stCondLst>
                                    <p:cond delay="400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childTnLst>
                                </p:cTn>
                              </p:par>
                              <p:par>
                                <p:cTn id="92" presetID="22" presetClass="entr" presetSubtype="8" fill="hold" grpId="0" nodeType="withEffect">
                                  <p:stCondLst>
                                    <p:cond delay="4000"/>
                                  </p:stCondLst>
                                  <p:childTnLst>
                                    <p:set>
                                      <p:cBhvr>
                                        <p:cTn id="93" dur="1" fill="hold">
                                          <p:stCondLst>
                                            <p:cond delay="0"/>
                                          </p:stCondLst>
                                        </p:cTn>
                                        <p:tgtEl>
                                          <p:spTgt spid="57"/>
                                        </p:tgtEl>
                                        <p:attrNameLst>
                                          <p:attrName>style.visibility</p:attrName>
                                        </p:attrNameLst>
                                      </p:cBhvr>
                                      <p:to>
                                        <p:strVal val="visible"/>
                                      </p:to>
                                    </p:set>
                                    <p:animEffect transition="in" filter="wipe(left)">
                                      <p:cBhvr>
                                        <p:cTn id="94" dur="2000"/>
                                        <p:tgtEl>
                                          <p:spTgt spid="57"/>
                                        </p:tgtEl>
                                      </p:cBhvr>
                                    </p:animEffect>
                                  </p:childTnLst>
                                </p:cTn>
                              </p:par>
                              <p:par>
                                <p:cTn id="95" presetID="6" presetClass="emph" presetSubtype="0" repeatCount="0" fill="hold" grpId="0" nodeType="withEffect">
                                  <p:stCondLst>
                                    <p:cond delay="3000"/>
                                  </p:stCondLst>
                                  <p:childTnLst>
                                    <p:animScale>
                                      <p:cBhvr>
                                        <p:cTn id="96" dur="5000" fill="hold"/>
                                        <p:tgtEl>
                                          <p:spTgt spid="5"/>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animBg="1"/>
      <p:bldP spid="78" grpId="1" animBg="1"/>
      <p:bldP spid="87" grpId="0" animBg="1"/>
      <p:bldP spid="87" grpId="1" animBg="1"/>
      <p:bldP spid="88" grpId="0" animBg="1"/>
      <p:bldP spid="88" grpId="1" animBg="1"/>
      <p:bldP spid="55" grpId="0"/>
      <p:bldP spid="56" grpId="0" animBg="1"/>
      <p:bldP spid="57" grpId="0" animBg="1"/>
      <p:bldGraphic spid="40" grpId="0">
        <p:bldAsOne/>
      </p:bldGraphic>
      <p:bldGraphic spid="41" grpId="0">
        <p:bldAsOne/>
      </p:bldGraphic>
      <p:bldGraphic spid="44" grpId="0">
        <p:bldAsOne/>
      </p:bldGraphic>
      <p:bldP spid="42" grpId="0"/>
      <p:bldP spid="2" grpId="0" animBg="1"/>
      <p:bldP spid="19" grpId="0" animBg="1"/>
      <p:bldP spid="20" grpId="0" animBg="1"/>
      <p:bldP spid="21" grpId="0" animBg="1"/>
      <p:bldP spid="24" grpId="0"/>
      <p:bldP spid="25" grpId="0" animBg="1"/>
      <p:bldP spid="26" grpId="0" animBg="1"/>
      <p:bldP spid="27" grpId="0" animBg="1"/>
      <p:bldP spid="28" grpId="0" animBg="1"/>
      <p:bldP spid="30" grpId="0"/>
      <p:bldP spid="31" grpId="0" animBg="1"/>
      <p:bldP spid="32" grpId="0" animBg="1"/>
      <p:bldP spid="33" grpId="0" animBg="1"/>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4B5205A-418C-B840-AA8B-D4D78A4DF7BA}"/>
              </a:ext>
            </a:extLst>
          </p:cNvPr>
          <p:cNvSpPr/>
          <p:nvPr/>
        </p:nvSpPr>
        <p:spPr>
          <a:xfrm>
            <a:off x="6096000" y="-1"/>
            <a:ext cx="6096000" cy="6857998"/>
          </a:xfrm>
          <a:prstGeom prst="rect">
            <a:avLst/>
          </a:prstGeom>
          <a:gradFill flip="none" rotWithShape="1">
            <a:gsLst>
              <a:gs pos="0">
                <a:srgbClr val="D5D5D5">
                  <a:lumMod val="52000"/>
                  <a:lumOff val="48000"/>
                </a:srgbClr>
              </a:gs>
              <a:gs pos="62000">
                <a:schemeClr val="bg1">
                  <a:lumMod val="0"/>
                  <a:lumOff val="10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0C465D-DF8E-194F-AAAE-A7AFCC4F9636}"/>
              </a:ext>
            </a:extLst>
          </p:cNvPr>
          <p:cNvSpPr/>
          <p:nvPr/>
        </p:nvSpPr>
        <p:spPr>
          <a:xfrm>
            <a:off x="0" y="1"/>
            <a:ext cx="6096000" cy="6858000"/>
          </a:xfrm>
          <a:prstGeom prst="rect">
            <a:avLst/>
          </a:prstGeom>
          <a:gradFill flip="none" rotWithShape="1">
            <a:gsLst>
              <a:gs pos="0">
                <a:srgbClr val="D5D5D5">
                  <a:lumMod val="52000"/>
                  <a:lumOff val="48000"/>
                </a:srgbClr>
              </a:gs>
              <a:gs pos="100000">
                <a:schemeClr val="bg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93941E1-C1CA-784F-893F-494397F17ECA}"/>
              </a:ext>
            </a:extLst>
          </p:cNvPr>
          <p:cNvSpPr/>
          <p:nvPr/>
        </p:nvSpPr>
        <p:spPr>
          <a:xfrm>
            <a:off x="0" y="5878863"/>
            <a:ext cx="6096000" cy="834887"/>
          </a:xfrm>
          <a:prstGeom prst="rect">
            <a:avLst/>
          </a:prstGeom>
          <a:gradFill flip="none" rotWithShape="1">
            <a:gsLst>
              <a:gs pos="26000">
                <a:srgbClr val="369ABA"/>
              </a:gs>
              <a:gs pos="69000">
                <a:srgbClr val="74BFAB"/>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74A1878-D077-7E42-8F1D-3F856F213166}"/>
              </a:ext>
            </a:extLst>
          </p:cNvPr>
          <p:cNvSpPr/>
          <p:nvPr/>
        </p:nvSpPr>
        <p:spPr>
          <a:xfrm>
            <a:off x="6096000" y="144250"/>
            <a:ext cx="6096000" cy="834887"/>
          </a:xfrm>
          <a:prstGeom prst="rect">
            <a:avLst/>
          </a:prstGeom>
          <a:gradFill>
            <a:gsLst>
              <a:gs pos="100000">
                <a:srgbClr val="369ABA"/>
              </a:gs>
              <a:gs pos="51000">
                <a:srgbClr val="74BFAB"/>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A9DA46C-FD3A-464F-A842-EF5BC7AFF6CE}"/>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flipH="1">
            <a:off x="6096000" y="-3"/>
            <a:ext cx="455423" cy="6858000"/>
          </a:xfrm>
          <a:prstGeom prst="rect">
            <a:avLst/>
          </a:prstGeom>
        </p:spPr>
      </p:pic>
      <p:sp>
        <p:nvSpPr>
          <p:cNvPr id="26" name="moving straight is what we do">
            <a:extLst>
              <a:ext uri="{FF2B5EF4-FFF2-40B4-BE49-F238E27FC236}">
                <a16:creationId xmlns:a16="http://schemas.microsoft.com/office/drawing/2014/main" id="{49736F59-9D54-F448-A40B-727243F23322}"/>
              </a:ext>
            </a:extLst>
          </p:cNvPr>
          <p:cNvSpPr txBox="1"/>
          <p:nvPr/>
        </p:nvSpPr>
        <p:spPr>
          <a:xfrm>
            <a:off x="237346" y="6175119"/>
            <a:ext cx="564057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1500" b="1" cap="none" dirty="0">
                <a:solidFill>
                  <a:schemeClr val="bg1"/>
                </a:solidFill>
                <a:latin typeface="Century Gothic" panose="020B0502020202020204" pitchFamily="34" charset="0"/>
              </a:rPr>
              <a:t>Health &amp; Safety Non-Compliance Breakdown</a:t>
            </a:r>
          </a:p>
        </p:txBody>
      </p:sp>
      <p:sp>
        <p:nvSpPr>
          <p:cNvPr id="27" name="moving straight is what we do">
            <a:extLst>
              <a:ext uri="{FF2B5EF4-FFF2-40B4-BE49-F238E27FC236}">
                <a16:creationId xmlns:a16="http://schemas.microsoft.com/office/drawing/2014/main" id="{FC08787A-54FE-204D-8142-29CCBB552BE5}"/>
              </a:ext>
            </a:extLst>
          </p:cNvPr>
          <p:cNvSpPr txBox="1"/>
          <p:nvPr/>
        </p:nvSpPr>
        <p:spPr>
          <a:xfrm>
            <a:off x="6319651" y="420628"/>
            <a:ext cx="5640577" cy="2821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1500" b="1" cap="none" dirty="0">
                <a:solidFill>
                  <a:schemeClr val="bg1"/>
                </a:solidFill>
                <a:latin typeface="Century Gothic" panose="020B0502020202020204" pitchFamily="34" charset="0"/>
              </a:rPr>
              <a:t>Labor &amp; Human Rights Non-Compliance Breakdown</a:t>
            </a:r>
          </a:p>
        </p:txBody>
      </p:sp>
      <p:graphicFrame>
        <p:nvGraphicFramePr>
          <p:cNvPr id="4" name="Chart 3">
            <a:extLst>
              <a:ext uri="{FF2B5EF4-FFF2-40B4-BE49-F238E27FC236}">
                <a16:creationId xmlns:a16="http://schemas.microsoft.com/office/drawing/2014/main" id="{4D67372D-D6EB-CA43-92D2-5DDC9A412C02}"/>
              </a:ext>
            </a:extLst>
          </p:cNvPr>
          <p:cNvGraphicFramePr/>
          <p:nvPr>
            <p:extLst>
              <p:ext uri="{D42A27DB-BD31-4B8C-83A1-F6EECF244321}">
                <p14:modId xmlns:p14="http://schemas.microsoft.com/office/powerpoint/2010/main" val="1066582981"/>
              </p:ext>
            </p:extLst>
          </p:nvPr>
        </p:nvGraphicFramePr>
        <p:xfrm>
          <a:off x="530302" y="1126308"/>
          <a:ext cx="5141487" cy="3858768"/>
        </p:xfrm>
        <a:graphic>
          <a:graphicData uri="http://schemas.openxmlformats.org/drawingml/2006/chart">
            <c:chart xmlns:c="http://schemas.openxmlformats.org/drawingml/2006/chart" xmlns:r="http://schemas.openxmlformats.org/officeDocument/2006/relationships" r:id="rId4"/>
          </a:graphicData>
        </a:graphic>
      </p:graphicFrame>
      <p:grpSp>
        <p:nvGrpSpPr>
          <p:cNvPr id="32" name="Group 31">
            <a:extLst>
              <a:ext uri="{FF2B5EF4-FFF2-40B4-BE49-F238E27FC236}">
                <a16:creationId xmlns:a16="http://schemas.microsoft.com/office/drawing/2014/main" id="{09B45DFA-E29F-F840-84DD-8564AFBD42B1}"/>
              </a:ext>
            </a:extLst>
          </p:cNvPr>
          <p:cNvGrpSpPr/>
          <p:nvPr/>
        </p:nvGrpSpPr>
        <p:grpSpPr>
          <a:xfrm>
            <a:off x="1016157" y="5052660"/>
            <a:ext cx="4255020" cy="457343"/>
            <a:chOff x="980124" y="4702056"/>
            <a:chExt cx="4255020" cy="457343"/>
          </a:xfrm>
        </p:grpSpPr>
        <p:grpSp>
          <p:nvGrpSpPr>
            <p:cNvPr id="21" name="Group 20">
              <a:extLst>
                <a:ext uri="{FF2B5EF4-FFF2-40B4-BE49-F238E27FC236}">
                  <a16:creationId xmlns:a16="http://schemas.microsoft.com/office/drawing/2014/main" id="{F4AA945A-EB80-CF46-8F2C-67FFA20CB72A}"/>
                </a:ext>
              </a:extLst>
            </p:cNvPr>
            <p:cNvGrpSpPr/>
            <p:nvPr/>
          </p:nvGrpSpPr>
          <p:grpSpPr>
            <a:xfrm>
              <a:off x="980124" y="4702199"/>
              <a:ext cx="457200" cy="457200"/>
              <a:chOff x="959299" y="5115666"/>
              <a:chExt cx="457200" cy="457200"/>
            </a:xfrm>
          </p:grpSpPr>
          <p:sp>
            <p:nvSpPr>
              <p:cNvPr id="16" name="Oval 15">
                <a:extLst>
                  <a:ext uri="{FF2B5EF4-FFF2-40B4-BE49-F238E27FC236}">
                    <a16:creationId xmlns:a16="http://schemas.microsoft.com/office/drawing/2014/main" id="{69FB2C3A-55CD-3142-8D50-28F9117F8058}"/>
                  </a:ext>
                </a:extLst>
              </p:cNvPr>
              <p:cNvSpPr>
                <a:spLocks noChangeAspect="1"/>
              </p:cNvSpPr>
              <p:nvPr/>
            </p:nvSpPr>
            <p:spPr>
              <a:xfrm>
                <a:off x="959299" y="5115666"/>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each umbrella">
                <a:extLst>
                  <a:ext uri="{FF2B5EF4-FFF2-40B4-BE49-F238E27FC236}">
                    <a16:creationId xmlns:a16="http://schemas.microsoft.com/office/drawing/2014/main" id="{D24B37A8-026B-9F46-A7D6-E1530B1FFA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0739" y="5207106"/>
                <a:ext cx="274320" cy="274320"/>
              </a:xfrm>
              <a:prstGeom prst="rect">
                <a:avLst/>
              </a:prstGeom>
            </p:spPr>
          </p:pic>
        </p:grpSp>
        <p:grpSp>
          <p:nvGrpSpPr>
            <p:cNvPr id="17" name="Group 16">
              <a:extLst>
                <a:ext uri="{FF2B5EF4-FFF2-40B4-BE49-F238E27FC236}">
                  <a16:creationId xmlns:a16="http://schemas.microsoft.com/office/drawing/2014/main" id="{2DE463BC-0319-F545-AF36-29851EC2DDEA}"/>
                </a:ext>
              </a:extLst>
            </p:cNvPr>
            <p:cNvGrpSpPr/>
            <p:nvPr/>
          </p:nvGrpSpPr>
          <p:grpSpPr>
            <a:xfrm>
              <a:off x="1923145" y="4702199"/>
              <a:ext cx="457200" cy="457200"/>
              <a:chOff x="1666918" y="5497265"/>
              <a:chExt cx="457200" cy="457200"/>
            </a:xfrm>
          </p:grpSpPr>
          <p:sp>
            <p:nvSpPr>
              <p:cNvPr id="23" name="Oval 22">
                <a:extLst>
                  <a:ext uri="{FF2B5EF4-FFF2-40B4-BE49-F238E27FC236}">
                    <a16:creationId xmlns:a16="http://schemas.microsoft.com/office/drawing/2014/main" id="{30699733-75AD-6240-84C4-CA7D69D0E534}"/>
                  </a:ext>
                </a:extLst>
              </p:cNvPr>
              <p:cNvSpPr>
                <a:spLocks noChangeAspect="1"/>
              </p:cNvSpPr>
              <p:nvPr/>
            </p:nvSpPr>
            <p:spPr>
              <a:xfrm>
                <a:off x="1666918" y="5497265"/>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ell">
                <a:extLst>
                  <a:ext uri="{FF2B5EF4-FFF2-40B4-BE49-F238E27FC236}">
                    <a16:creationId xmlns:a16="http://schemas.microsoft.com/office/drawing/2014/main" id="{0F3A06C8-C1B1-BB47-9AD6-47E87959CB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6848" y="5574561"/>
                <a:ext cx="274320" cy="274320"/>
              </a:xfrm>
              <a:prstGeom prst="rect">
                <a:avLst/>
              </a:prstGeom>
            </p:spPr>
          </p:pic>
        </p:grpSp>
        <p:grpSp>
          <p:nvGrpSpPr>
            <p:cNvPr id="22" name="Group 21">
              <a:extLst>
                <a:ext uri="{FF2B5EF4-FFF2-40B4-BE49-F238E27FC236}">
                  <a16:creationId xmlns:a16="http://schemas.microsoft.com/office/drawing/2014/main" id="{45C5D225-55FB-BD49-B369-AF358808BEEE}"/>
                </a:ext>
              </a:extLst>
            </p:cNvPr>
            <p:cNvGrpSpPr/>
            <p:nvPr/>
          </p:nvGrpSpPr>
          <p:grpSpPr>
            <a:xfrm>
              <a:off x="2865428" y="4702199"/>
              <a:ext cx="457200" cy="457200"/>
              <a:chOff x="2913279" y="5572866"/>
              <a:chExt cx="457200" cy="457200"/>
            </a:xfrm>
          </p:grpSpPr>
          <p:sp>
            <p:nvSpPr>
              <p:cNvPr id="25" name="Oval 24">
                <a:extLst>
                  <a:ext uri="{FF2B5EF4-FFF2-40B4-BE49-F238E27FC236}">
                    <a16:creationId xmlns:a16="http://schemas.microsoft.com/office/drawing/2014/main" id="{2AED6969-D994-284D-B3FB-1DF95AA74CCC}"/>
                  </a:ext>
                </a:extLst>
              </p:cNvPr>
              <p:cNvSpPr>
                <a:spLocks noChangeAspect="1"/>
              </p:cNvSpPr>
              <p:nvPr/>
            </p:nvSpPr>
            <p:spPr>
              <a:xfrm>
                <a:off x="2913279" y="5572866"/>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Contract RTL">
                <a:extLst>
                  <a:ext uri="{FF2B5EF4-FFF2-40B4-BE49-F238E27FC236}">
                    <a16:creationId xmlns:a16="http://schemas.microsoft.com/office/drawing/2014/main" id="{A005D4E8-C25E-F242-8546-5351CC15B2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11737" y="5664163"/>
                <a:ext cx="274320" cy="274320"/>
              </a:xfrm>
              <a:prstGeom prst="rect">
                <a:avLst/>
              </a:prstGeom>
            </p:spPr>
          </p:pic>
        </p:grpSp>
        <p:grpSp>
          <p:nvGrpSpPr>
            <p:cNvPr id="30" name="Group 29">
              <a:extLst>
                <a:ext uri="{FF2B5EF4-FFF2-40B4-BE49-F238E27FC236}">
                  <a16:creationId xmlns:a16="http://schemas.microsoft.com/office/drawing/2014/main" id="{0309A32B-A705-434A-969E-4F67EAF6DB8C}"/>
                </a:ext>
              </a:extLst>
            </p:cNvPr>
            <p:cNvGrpSpPr/>
            <p:nvPr/>
          </p:nvGrpSpPr>
          <p:grpSpPr>
            <a:xfrm>
              <a:off x="3821686" y="4702056"/>
              <a:ext cx="457200" cy="457200"/>
              <a:chOff x="3892881" y="5586916"/>
              <a:chExt cx="457200" cy="457200"/>
            </a:xfrm>
          </p:grpSpPr>
          <p:sp>
            <p:nvSpPr>
              <p:cNvPr id="28" name="Oval 27">
                <a:extLst>
                  <a:ext uri="{FF2B5EF4-FFF2-40B4-BE49-F238E27FC236}">
                    <a16:creationId xmlns:a16="http://schemas.microsoft.com/office/drawing/2014/main" id="{D51D2F0E-93A8-0446-89D6-E13556F20605}"/>
                  </a:ext>
                </a:extLst>
              </p:cNvPr>
              <p:cNvSpPr>
                <a:spLocks noChangeAspect="1"/>
              </p:cNvSpPr>
              <p:nvPr/>
            </p:nvSpPr>
            <p:spPr>
              <a:xfrm>
                <a:off x="3892881" y="5586916"/>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Home">
                <a:extLst>
                  <a:ext uri="{FF2B5EF4-FFF2-40B4-BE49-F238E27FC236}">
                    <a16:creationId xmlns:a16="http://schemas.microsoft.com/office/drawing/2014/main" id="{E18B1CE0-E2FE-004F-BA1D-DE48F6A8E9F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84321" y="5666642"/>
                <a:ext cx="274320" cy="274320"/>
              </a:xfrm>
              <a:prstGeom prst="rect">
                <a:avLst/>
              </a:prstGeom>
            </p:spPr>
          </p:pic>
        </p:grpSp>
        <p:grpSp>
          <p:nvGrpSpPr>
            <p:cNvPr id="31" name="Group 30">
              <a:extLst>
                <a:ext uri="{FF2B5EF4-FFF2-40B4-BE49-F238E27FC236}">
                  <a16:creationId xmlns:a16="http://schemas.microsoft.com/office/drawing/2014/main" id="{58C67EEB-FB70-8F44-97DC-E3360BFCCBCC}"/>
                </a:ext>
              </a:extLst>
            </p:cNvPr>
            <p:cNvGrpSpPr/>
            <p:nvPr/>
          </p:nvGrpSpPr>
          <p:grpSpPr>
            <a:xfrm>
              <a:off x="4777944" y="4702056"/>
              <a:ext cx="457200" cy="457200"/>
              <a:chOff x="4676120" y="5572866"/>
              <a:chExt cx="457200" cy="457200"/>
            </a:xfrm>
          </p:grpSpPr>
          <p:sp>
            <p:nvSpPr>
              <p:cNvPr id="29" name="Oval 28">
                <a:extLst>
                  <a:ext uri="{FF2B5EF4-FFF2-40B4-BE49-F238E27FC236}">
                    <a16:creationId xmlns:a16="http://schemas.microsoft.com/office/drawing/2014/main" id="{FB10638A-2431-804E-970A-4FE2F584B1C2}"/>
                  </a:ext>
                </a:extLst>
              </p:cNvPr>
              <p:cNvSpPr>
                <a:spLocks noChangeAspect="1"/>
              </p:cNvSpPr>
              <p:nvPr/>
            </p:nvSpPr>
            <p:spPr>
              <a:xfrm>
                <a:off x="4676120" y="5572866"/>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Fire">
                <a:extLst>
                  <a:ext uri="{FF2B5EF4-FFF2-40B4-BE49-F238E27FC236}">
                    <a16:creationId xmlns:a16="http://schemas.microsoft.com/office/drawing/2014/main" id="{2F2FE494-45B9-0249-95E9-F01326C13E1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767560" y="5656668"/>
                <a:ext cx="274320" cy="274320"/>
              </a:xfrm>
              <a:prstGeom prst="rect">
                <a:avLst/>
              </a:prstGeom>
            </p:spPr>
          </p:pic>
        </p:grpSp>
      </p:grpSp>
      <p:graphicFrame>
        <p:nvGraphicFramePr>
          <p:cNvPr id="33" name="Chart 32">
            <a:extLst>
              <a:ext uri="{FF2B5EF4-FFF2-40B4-BE49-F238E27FC236}">
                <a16:creationId xmlns:a16="http://schemas.microsoft.com/office/drawing/2014/main" id="{DD3A1461-859C-3B48-9749-13FEE3F1A4E6}"/>
              </a:ext>
            </a:extLst>
          </p:cNvPr>
          <p:cNvGraphicFramePr/>
          <p:nvPr>
            <p:extLst>
              <p:ext uri="{D42A27DB-BD31-4B8C-83A1-F6EECF244321}">
                <p14:modId xmlns:p14="http://schemas.microsoft.com/office/powerpoint/2010/main" val="4046920955"/>
              </p:ext>
            </p:extLst>
          </p:nvPr>
        </p:nvGraphicFramePr>
        <p:xfrm>
          <a:off x="6645326" y="1148494"/>
          <a:ext cx="5141487" cy="3859060"/>
        </p:xfrm>
        <a:graphic>
          <a:graphicData uri="http://schemas.openxmlformats.org/drawingml/2006/chart">
            <c:chart xmlns:c="http://schemas.openxmlformats.org/drawingml/2006/chart" xmlns:r="http://schemas.openxmlformats.org/officeDocument/2006/relationships" r:id="rId15"/>
          </a:graphicData>
        </a:graphic>
      </p:graphicFrame>
      <p:grpSp>
        <p:nvGrpSpPr>
          <p:cNvPr id="63" name="Group 62">
            <a:extLst>
              <a:ext uri="{FF2B5EF4-FFF2-40B4-BE49-F238E27FC236}">
                <a16:creationId xmlns:a16="http://schemas.microsoft.com/office/drawing/2014/main" id="{68772B93-10E7-A744-B468-57939A236888}"/>
              </a:ext>
            </a:extLst>
          </p:cNvPr>
          <p:cNvGrpSpPr/>
          <p:nvPr/>
        </p:nvGrpSpPr>
        <p:grpSpPr>
          <a:xfrm>
            <a:off x="7024988" y="5052660"/>
            <a:ext cx="4527547" cy="461738"/>
            <a:chOff x="7045156" y="4750182"/>
            <a:chExt cx="4527547" cy="461738"/>
          </a:xfrm>
        </p:grpSpPr>
        <p:grpSp>
          <p:nvGrpSpPr>
            <p:cNvPr id="56" name="Group 55">
              <a:extLst>
                <a:ext uri="{FF2B5EF4-FFF2-40B4-BE49-F238E27FC236}">
                  <a16:creationId xmlns:a16="http://schemas.microsoft.com/office/drawing/2014/main" id="{6F082952-5F04-2242-83F9-D477820A6047}"/>
                </a:ext>
              </a:extLst>
            </p:cNvPr>
            <p:cNvGrpSpPr/>
            <p:nvPr/>
          </p:nvGrpSpPr>
          <p:grpSpPr>
            <a:xfrm>
              <a:off x="7045156" y="4754720"/>
              <a:ext cx="457200" cy="457200"/>
              <a:chOff x="7028680" y="4750182"/>
              <a:chExt cx="457200" cy="457200"/>
            </a:xfrm>
          </p:grpSpPr>
          <p:sp>
            <p:nvSpPr>
              <p:cNvPr id="35" name="Oval 34">
                <a:extLst>
                  <a:ext uri="{FF2B5EF4-FFF2-40B4-BE49-F238E27FC236}">
                    <a16:creationId xmlns:a16="http://schemas.microsoft.com/office/drawing/2014/main" id="{1459509A-AE55-F648-BE4B-44A622C89EF3}"/>
                  </a:ext>
                </a:extLst>
              </p:cNvPr>
              <p:cNvSpPr>
                <a:spLocks noChangeAspect="1"/>
              </p:cNvSpPr>
              <p:nvPr/>
            </p:nvSpPr>
            <p:spPr>
              <a:xfrm>
                <a:off x="7028680" y="4750182"/>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Clock">
                <a:extLst>
                  <a:ext uri="{FF2B5EF4-FFF2-40B4-BE49-F238E27FC236}">
                    <a16:creationId xmlns:a16="http://schemas.microsoft.com/office/drawing/2014/main" id="{F87CC276-C8C6-5C47-A971-DCC50DCD58C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121748" y="4841622"/>
                <a:ext cx="274320" cy="274320"/>
              </a:xfrm>
              <a:prstGeom prst="rect">
                <a:avLst/>
              </a:prstGeom>
            </p:spPr>
          </p:pic>
        </p:grpSp>
        <p:grpSp>
          <p:nvGrpSpPr>
            <p:cNvPr id="57" name="Group 56">
              <a:extLst>
                <a:ext uri="{FF2B5EF4-FFF2-40B4-BE49-F238E27FC236}">
                  <a16:creationId xmlns:a16="http://schemas.microsoft.com/office/drawing/2014/main" id="{A22E5B2F-C749-7F48-BEB2-0E50A0CC076F}"/>
                </a:ext>
              </a:extLst>
            </p:cNvPr>
            <p:cNvGrpSpPr/>
            <p:nvPr/>
          </p:nvGrpSpPr>
          <p:grpSpPr>
            <a:xfrm>
              <a:off x="7723950" y="4750182"/>
              <a:ext cx="457200" cy="457200"/>
              <a:chOff x="7724454" y="4750182"/>
              <a:chExt cx="457200" cy="457200"/>
            </a:xfrm>
          </p:grpSpPr>
          <p:sp>
            <p:nvSpPr>
              <p:cNvPr id="36" name="Oval 35">
                <a:extLst>
                  <a:ext uri="{FF2B5EF4-FFF2-40B4-BE49-F238E27FC236}">
                    <a16:creationId xmlns:a16="http://schemas.microsoft.com/office/drawing/2014/main" id="{284F9D71-9E71-4A4B-BFCE-8AEC80E3F353}"/>
                  </a:ext>
                </a:extLst>
              </p:cNvPr>
              <p:cNvSpPr>
                <a:spLocks noChangeAspect="1"/>
              </p:cNvSpPr>
              <p:nvPr/>
            </p:nvSpPr>
            <p:spPr>
              <a:xfrm>
                <a:off x="7724454" y="4750182"/>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Coins">
                <a:extLst>
                  <a:ext uri="{FF2B5EF4-FFF2-40B4-BE49-F238E27FC236}">
                    <a16:creationId xmlns:a16="http://schemas.microsoft.com/office/drawing/2014/main" id="{B0883974-6D15-234F-9BE7-834B2DAA055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823090" y="4841622"/>
                <a:ext cx="274320" cy="274320"/>
              </a:xfrm>
              <a:prstGeom prst="rect">
                <a:avLst/>
              </a:prstGeom>
            </p:spPr>
          </p:pic>
        </p:grpSp>
        <p:grpSp>
          <p:nvGrpSpPr>
            <p:cNvPr id="58" name="Group 57">
              <a:extLst>
                <a:ext uri="{FF2B5EF4-FFF2-40B4-BE49-F238E27FC236}">
                  <a16:creationId xmlns:a16="http://schemas.microsoft.com/office/drawing/2014/main" id="{7C461463-E5EB-CE4F-8AC0-53D7B684851A}"/>
                </a:ext>
              </a:extLst>
            </p:cNvPr>
            <p:cNvGrpSpPr/>
            <p:nvPr/>
          </p:nvGrpSpPr>
          <p:grpSpPr>
            <a:xfrm>
              <a:off x="8411534" y="4750182"/>
              <a:ext cx="457200" cy="457200"/>
              <a:chOff x="8412172" y="4742544"/>
              <a:chExt cx="457200" cy="457200"/>
            </a:xfrm>
          </p:grpSpPr>
          <p:sp>
            <p:nvSpPr>
              <p:cNvPr id="37" name="Oval 36">
                <a:extLst>
                  <a:ext uri="{FF2B5EF4-FFF2-40B4-BE49-F238E27FC236}">
                    <a16:creationId xmlns:a16="http://schemas.microsoft.com/office/drawing/2014/main" id="{3BDB16C4-1069-D941-8FA8-7B66F7365439}"/>
                  </a:ext>
                </a:extLst>
              </p:cNvPr>
              <p:cNvSpPr>
                <a:spLocks noChangeAspect="1"/>
              </p:cNvSpPr>
              <p:nvPr/>
            </p:nvSpPr>
            <p:spPr>
              <a:xfrm>
                <a:off x="8412172" y="4742544"/>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Stop sign">
                <a:extLst>
                  <a:ext uri="{FF2B5EF4-FFF2-40B4-BE49-F238E27FC236}">
                    <a16:creationId xmlns:a16="http://schemas.microsoft.com/office/drawing/2014/main" id="{50DE4AD0-132E-D245-ADAE-3564839EC70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508245" y="4835859"/>
                <a:ext cx="274320" cy="274320"/>
              </a:xfrm>
              <a:prstGeom prst="rect">
                <a:avLst/>
              </a:prstGeom>
            </p:spPr>
          </p:pic>
        </p:grpSp>
        <p:grpSp>
          <p:nvGrpSpPr>
            <p:cNvPr id="59" name="Group 58">
              <a:extLst>
                <a:ext uri="{FF2B5EF4-FFF2-40B4-BE49-F238E27FC236}">
                  <a16:creationId xmlns:a16="http://schemas.microsoft.com/office/drawing/2014/main" id="{0F7BA0FB-318E-FB4C-875F-536525BF079B}"/>
                </a:ext>
              </a:extLst>
            </p:cNvPr>
            <p:cNvGrpSpPr/>
            <p:nvPr/>
          </p:nvGrpSpPr>
          <p:grpSpPr>
            <a:xfrm>
              <a:off x="9084448" y="4750182"/>
              <a:ext cx="457200" cy="457200"/>
              <a:chOff x="9042889" y="4748050"/>
              <a:chExt cx="457200" cy="457200"/>
            </a:xfrm>
          </p:grpSpPr>
          <p:sp>
            <p:nvSpPr>
              <p:cNvPr id="38" name="Oval 37">
                <a:extLst>
                  <a:ext uri="{FF2B5EF4-FFF2-40B4-BE49-F238E27FC236}">
                    <a16:creationId xmlns:a16="http://schemas.microsoft.com/office/drawing/2014/main" id="{9E0824C7-47E4-2342-8E7C-3D6070E2F07C}"/>
                  </a:ext>
                </a:extLst>
              </p:cNvPr>
              <p:cNvSpPr>
                <a:spLocks noChangeAspect="1"/>
              </p:cNvSpPr>
              <p:nvPr/>
            </p:nvSpPr>
            <p:spPr>
              <a:xfrm>
                <a:off x="9042889" y="4748050"/>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Graphic 48" descr="Group of men">
                <a:extLst>
                  <a:ext uri="{FF2B5EF4-FFF2-40B4-BE49-F238E27FC236}">
                    <a16:creationId xmlns:a16="http://schemas.microsoft.com/office/drawing/2014/main" id="{E3DAB1FE-F2B2-CF4E-8F09-B3528D9588D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9135687" y="4841622"/>
                <a:ext cx="274320" cy="274320"/>
              </a:xfrm>
              <a:prstGeom prst="rect">
                <a:avLst/>
              </a:prstGeom>
            </p:spPr>
          </p:pic>
        </p:grpSp>
        <p:grpSp>
          <p:nvGrpSpPr>
            <p:cNvPr id="60" name="Group 59">
              <a:extLst>
                <a:ext uri="{FF2B5EF4-FFF2-40B4-BE49-F238E27FC236}">
                  <a16:creationId xmlns:a16="http://schemas.microsoft.com/office/drawing/2014/main" id="{86CBD72B-7754-5D42-A1FA-CAC67A885325}"/>
                </a:ext>
              </a:extLst>
            </p:cNvPr>
            <p:cNvGrpSpPr/>
            <p:nvPr/>
          </p:nvGrpSpPr>
          <p:grpSpPr>
            <a:xfrm>
              <a:off x="9761668" y="4752901"/>
              <a:ext cx="457200" cy="457200"/>
              <a:chOff x="9662170" y="4750182"/>
              <a:chExt cx="457200" cy="457200"/>
            </a:xfrm>
          </p:grpSpPr>
          <p:sp>
            <p:nvSpPr>
              <p:cNvPr id="39" name="Oval 38">
                <a:extLst>
                  <a:ext uri="{FF2B5EF4-FFF2-40B4-BE49-F238E27FC236}">
                    <a16:creationId xmlns:a16="http://schemas.microsoft.com/office/drawing/2014/main" id="{E92E386D-1C47-C242-8F29-B1B31D51BF6E}"/>
                  </a:ext>
                </a:extLst>
              </p:cNvPr>
              <p:cNvSpPr>
                <a:spLocks noChangeAspect="1"/>
              </p:cNvSpPr>
              <p:nvPr/>
            </p:nvSpPr>
            <p:spPr>
              <a:xfrm>
                <a:off x="9662170" y="4750182"/>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Graphic 50" descr="Meeting">
                <a:extLst>
                  <a:ext uri="{FF2B5EF4-FFF2-40B4-BE49-F238E27FC236}">
                    <a16:creationId xmlns:a16="http://schemas.microsoft.com/office/drawing/2014/main" id="{91547C4C-6F93-5F4B-914B-1E53CF52B8B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753610" y="4835859"/>
                <a:ext cx="274320" cy="274320"/>
              </a:xfrm>
              <a:prstGeom prst="rect">
                <a:avLst/>
              </a:prstGeom>
            </p:spPr>
          </p:pic>
        </p:grpSp>
        <p:grpSp>
          <p:nvGrpSpPr>
            <p:cNvPr id="61" name="Group 60">
              <a:extLst>
                <a:ext uri="{FF2B5EF4-FFF2-40B4-BE49-F238E27FC236}">
                  <a16:creationId xmlns:a16="http://schemas.microsoft.com/office/drawing/2014/main" id="{CF057851-9A87-7E4E-95D7-0CF7EE1486B0}"/>
                </a:ext>
              </a:extLst>
            </p:cNvPr>
            <p:cNvGrpSpPr/>
            <p:nvPr/>
          </p:nvGrpSpPr>
          <p:grpSpPr>
            <a:xfrm>
              <a:off x="10444443" y="4750182"/>
              <a:ext cx="457200" cy="457200"/>
              <a:chOff x="10297476" y="4742544"/>
              <a:chExt cx="457200" cy="457200"/>
            </a:xfrm>
          </p:grpSpPr>
          <p:sp>
            <p:nvSpPr>
              <p:cNvPr id="40" name="Oval 39">
                <a:extLst>
                  <a:ext uri="{FF2B5EF4-FFF2-40B4-BE49-F238E27FC236}">
                    <a16:creationId xmlns:a16="http://schemas.microsoft.com/office/drawing/2014/main" id="{855F4637-F7E4-F248-B563-E2FEFDC4A540}"/>
                  </a:ext>
                </a:extLst>
              </p:cNvPr>
              <p:cNvSpPr>
                <a:spLocks noChangeAspect="1"/>
              </p:cNvSpPr>
              <p:nvPr/>
            </p:nvSpPr>
            <p:spPr>
              <a:xfrm>
                <a:off x="10297476" y="4742544"/>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Graphic 52" descr="No sign">
                <a:extLst>
                  <a:ext uri="{FF2B5EF4-FFF2-40B4-BE49-F238E27FC236}">
                    <a16:creationId xmlns:a16="http://schemas.microsoft.com/office/drawing/2014/main" id="{3FACB788-3279-0040-A851-99F0E032CEAB}"/>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0397154" y="4834000"/>
                <a:ext cx="274320" cy="274320"/>
              </a:xfrm>
              <a:prstGeom prst="rect">
                <a:avLst/>
              </a:prstGeom>
            </p:spPr>
          </p:pic>
        </p:grpSp>
        <p:grpSp>
          <p:nvGrpSpPr>
            <p:cNvPr id="62" name="Group 61">
              <a:extLst>
                <a:ext uri="{FF2B5EF4-FFF2-40B4-BE49-F238E27FC236}">
                  <a16:creationId xmlns:a16="http://schemas.microsoft.com/office/drawing/2014/main" id="{9C612225-7499-DD49-B15E-5A40A7F7CCF8}"/>
                </a:ext>
              </a:extLst>
            </p:cNvPr>
            <p:cNvGrpSpPr/>
            <p:nvPr/>
          </p:nvGrpSpPr>
          <p:grpSpPr>
            <a:xfrm>
              <a:off x="11115503" y="4750182"/>
              <a:ext cx="457200" cy="457200"/>
              <a:chOff x="10955026" y="4745914"/>
              <a:chExt cx="457200" cy="457200"/>
            </a:xfrm>
          </p:grpSpPr>
          <p:sp>
            <p:nvSpPr>
              <p:cNvPr id="41" name="Oval 40">
                <a:extLst>
                  <a:ext uri="{FF2B5EF4-FFF2-40B4-BE49-F238E27FC236}">
                    <a16:creationId xmlns:a16="http://schemas.microsoft.com/office/drawing/2014/main" id="{3A0F78C6-264E-9144-8357-C1872C90A0FA}"/>
                  </a:ext>
                </a:extLst>
              </p:cNvPr>
              <p:cNvSpPr>
                <a:spLocks noChangeAspect="1"/>
              </p:cNvSpPr>
              <p:nvPr/>
            </p:nvSpPr>
            <p:spPr>
              <a:xfrm>
                <a:off x="10955026" y="4745914"/>
                <a:ext cx="457200" cy="457200"/>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Construction worker">
                <a:extLst>
                  <a:ext uri="{FF2B5EF4-FFF2-40B4-BE49-F238E27FC236}">
                    <a16:creationId xmlns:a16="http://schemas.microsoft.com/office/drawing/2014/main" id="{14603258-DC64-7F47-92BA-3BD7B4197B0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1054704" y="4841622"/>
                <a:ext cx="274320" cy="274320"/>
              </a:xfrm>
              <a:prstGeom prst="rect">
                <a:avLst/>
              </a:prstGeom>
            </p:spPr>
          </p:pic>
        </p:grpSp>
      </p:grpSp>
    </p:spTree>
    <p:extLst>
      <p:ext uri="{BB962C8B-B14F-4D97-AF65-F5344CB8AC3E}">
        <p14:creationId xmlns:p14="http://schemas.microsoft.com/office/powerpoint/2010/main" val="4171634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Single Corner Rounded 3">
            <a:extLst>
              <a:ext uri="{FF2B5EF4-FFF2-40B4-BE49-F238E27FC236}">
                <a16:creationId xmlns:a16="http://schemas.microsoft.com/office/drawing/2014/main" id="{A986425A-09E5-6F46-BB0B-CD5D973EDE8A}"/>
              </a:ext>
            </a:extLst>
          </p:cNvPr>
          <p:cNvSpPr/>
          <p:nvPr/>
        </p:nvSpPr>
        <p:spPr>
          <a:xfrm flipH="1">
            <a:off x="684243" y="642935"/>
            <a:ext cx="5257800" cy="2308437"/>
          </a:xfrm>
          <a:prstGeom prst="round1Rect">
            <a:avLst>
              <a:gd name="adj" fmla="val 22683"/>
            </a:avLst>
          </a:prstGeom>
          <a:noFill/>
          <a:ln w="19050">
            <a:solidFill>
              <a:srgbClr val="369AB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91C54DE-A522-492C-BE20-FC23581F7C6C}"/>
              </a:ext>
            </a:extLst>
          </p:cNvPr>
          <p:cNvSpPr/>
          <p:nvPr/>
        </p:nvSpPr>
        <p:spPr>
          <a:xfrm>
            <a:off x="838200" y="2861916"/>
            <a:ext cx="5257800" cy="3246116"/>
          </a:xfrm>
          <a:prstGeom prst="rect">
            <a:avLst/>
          </a:prstGeom>
          <a:gradFill flip="none" rotWithShape="1">
            <a:gsLst>
              <a:gs pos="0">
                <a:schemeClr val="accent2">
                  <a:lumMod val="0"/>
                  <a:lumOff val="100000"/>
                </a:schemeClr>
              </a:gs>
              <a:gs pos="0">
                <a:srgbClr val="FFFFFF"/>
              </a:gs>
              <a:gs pos="100000">
                <a:srgbClr val="D5D5D5"/>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9" name="Group 28">
            <a:extLst>
              <a:ext uri="{FF2B5EF4-FFF2-40B4-BE49-F238E27FC236}">
                <a16:creationId xmlns:a16="http://schemas.microsoft.com/office/drawing/2014/main" id="{561EB217-04B1-7740-B5EA-A15EDDA1AD5A}"/>
              </a:ext>
            </a:extLst>
          </p:cNvPr>
          <p:cNvGrpSpPr/>
          <p:nvPr/>
        </p:nvGrpSpPr>
        <p:grpSpPr>
          <a:xfrm>
            <a:off x="1873942" y="3795509"/>
            <a:ext cx="3758061" cy="1592881"/>
            <a:chOff x="1873942" y="3795509"/>
            <a:chExt cx="3758061" cy="1592881"/>
          </a:xfrm>
        </p:grpSpPr>
        <p:sp>
          <p:nvSpPr>
            <p:cNvPr id="6" name="Rectangle: Rounded Corners 5">
              <a:extLst>
                <a:ext uri="{FF2B5EF4-FFF2-40B4-BE49-F238E27FC236}">
                  <a16:creationId xmlns:a16="http://schemas.microsoft.com/office/drawing/2014/main" id="{E9DB1F4B-5CBB-4AA1-B326-51AC8DFEA0A4}"/>
                </a:ext>
              </a:extLst>
            </p:cNvPr>
            <p:cNvSpPr/>
            <p:nvPr/>
          </p:nvSpPr>
          <p:spPr>
            <a:xfrm>
              <a:off x="1962664" y="4110759"/>
              <a:ext cx="3628998"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7" name="TextBox 6">
              <a:extLst>
                <a:ext uri="{FF2B5EF4-FFF2-40B4-BE49-F238E27FC236}">
                  <a16:creationId xmlns:a16="http://schemas.microsoft.com/office/drawing/2014/main" id="{4965E699-C2FE-4689-B151-3A404EE56BFA}"/>
                </a:ext>
              </a:extLst>
            </p:cNvPr>
            <p:cNvSpPr txBox="1"/>
            <p:nvPr/>
          </p:nvSpPr>
          <p:spPr>
            <a:xfrm>
              <a:off x="1873942" y="3795509"/>
              <a:ext cx="3758061" cy="288669"/>
            </a:xfrm>
            <a:prstGeom prst="rect">
              <a:avLst/>
            </a:prstGeom>
            <a:noFill/>
          </p:spPr>
          <p:txBody>
            <a:bodyPr wrap="square" rtlCol="0">
              <a:spAutoFit/>
            </a:bodyPr>
            <a:lstStyle>
              <a:defPPr>
                <a:defRPr lang="en-US"/>
              </a:defPPr>
              <a:lvl1pPr algn="just">
                <a:lnSpc>
                  <a:spcPct val="130000"/>
                </a:lnSpc>
                <a:defRPr sz="1400">
                  <a:solidFill>
                    <a:schemeClr val="bg1"/>
                  </a:solidFill>
                  <a:latin typeface="Segoe UI" panose="020B0502040204020203" pitchFamily="34" charset="0"/>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tx1"/>
                  </a:solidFill>
                  <a:effectLst/>
                  <a:uLnTx/>
                  <a:uFillTx/>
                  <a:latin typeface="Century Gothic" panose="020B0502020202020204" pitchFamily="34" charset="0"/>
                </a:rPr>
                <a:t>Feel belonged and accepted</a:t>
              </a:r>
            </a:p>
          </p:txBody>
        </p:sp>
        <p:sp>
          <p:nvSpPr>
            <p:cNvPr id="12" name="Rectangle: Rounded Corners 11">
              <a:extLst>
                <a:ext uri="{FF2B5EF4-FFF2-40B4-BE49-F238E27FC236}">
                  <a16:creationId xmlns:a16="http://schemas.microsoft.com/office/drawing/2014/main" id="{5BEF1FAC-0850-44EC-9FF7-7B336C7B9658}"/>
                </a:ext>
              </a:extLst>
            </p:cNvPr>
            <p:cNvSpPr/>
            <p:nvPr/>
          </p:nvSpPr>
          <p:spPr>
            <a:xfrm>
              <a:off x="1962664" y="4717857"/>
              <a:ext cx="3628998"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13" name="TextBox 12">
              <a:extLst>
                <a:ext uri="{FF2B5EF4-FFF2-40B4-BE49-F238E27FC236}">
                  <a16:creationId xmlns:a16="http://schemas.microsoft.com/office/drawing/2014/main" id="{571DEB07-9BEA-4C16-83C2-2C42BC06D89B}"/>
                </a:ext>
              </a:extLst>
            </p:cNvPr>
            <p:cNvSpPr txBox="1"/>
            <p:nvPr/>
          </p:nvSpPr>
          <p:spPr>
            <a:xfrm>
              <a:off x="1873943" y="4402606"/>
              <a:ext cx="3628998" cy="288669"/>
            </a:xfrm>
            <a:prstGeom prst="rect">
              <a:avLst/>
            </a:prstGeom>
            <a:noFill/>
          </p:spPr>
          <p:txBody>
            <a:bodyPr wrap="square" rtlCol="0">
              <a:spAutoFit/>
            </a:bodyPr>
            <a:lstStyle>
              <a:defPPr>
                <a:defRPr lang="en-US"/>
              </a:defPPr>
              <a:lvl1pPr algn="just">
                <a:lnSpc>
                  <a:spcPct val="130000"/>
                </a:lnSpc>
                <a:defRPr sz="1400">
                  <a:solidFill>
                    <a:schemeClr val="bg1"/>
                  </a:solidFill>
                  <a:latin typeface="Segoe UI" panose="020B0502040204020203" pitchFamily="34" charset="0"/>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tx1"/>
                  </a:solidFill>
                  <a:effectLst/>
                  <a:uLnTx/>
                  <a:uFillTx/>
                  <a:latin typeface="Century Gothic" panose="020B0502020202020204" pitchFamily="34" charset="0"/>
                </a:rPr>
                <a:t>Feel more comfortable and creative</a:t>
              </a:r>
            </a:p>
          </p:txBody>
        </p:sp>
        <p:sp>
          <p:nvSpPr>
            <p:cNvPr id="18" name="Rectangle: Rounded Corners 17">
              <a:extLst>
                <a:ext uri="{FF2B5EF4-FFF2-40B4-BE49-F238E27FC236}">
                  <a16:creationId xmlns:a16="http://schemas.microsoft.com/office/drawing/2014/main" id="{FA580BEC-045F-474B-AE58-45C837F571A6}"/>
                </a:ext>
              </a:extLst>
            </p:cNvPr>
            <p:cNvSpPr/>
            <p:nvPr/>
          </p:nvSpPr>
          <p:spPr>
            <a:xfrm>
              <a:off x="1962664" y="5324954"/>
              <a:ext cx="3628998"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19" name="TextBox 18">
              <a:extLst>
                <a:ext uri="{FF2B5EF4-FFF2-40B4-BE49-F238E27FC236}">
                  <a16:creationId xmlns:a16="http://schemas.microsoft.com/office/drawing/2014/main" id="{86020CFC-4A00-4AB1-B2F2-3DC252DEAA20}"/>
                </a:ext>
              </a:extLst>
            </p:cNvPr>
            <p:cNvSpPr txBox="1"/>
            <p:nvPr/>
          </p:nvSpPr>
          <p:spPr>
            <a:xfrm>
              <a:off x="1873943" y="5009704"/>
              <a:ext cx="2851354" cy="288669"/>
            </a:xfrm>
            <a:prstGeom prst="rect">
              <a:avLst/>
            </a:prstGeom>
            <a:noFill/>
          </p:spPr>
          <p:txBody>
            <a:bodyPr wrap="square" rtlCol="0">
              <a:spAutoFit/>
            </a:bodyPr>
            <a:lstStyle>
              <a:defPPr>
                <a:defRPr lang="en-US"/>
              </a:defPPr>
              <a:lvl1pPr algn="just">
                <a:lnSpc>
                  <a:spcPct val="130000"/>
                </a:lnSpc>
                <a:defRPr sz="1400">
                  <a:solidFill>
                    <a:schemeClr val="bg1"/>
                  </a:solidFill>
                  <a:latin typeface="Segoe UI" panose="020B0502040204020203" pitchFamily="34" charset="0"/>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1100" i="0" u="none" strike="noStrike" kern="1200" cap="none" spc="0" normalizeH="0" baseline="0" noProof="0" dirty="0">
                  <a:ln>
                    <a:noFill/>
                  </a:ln>
                  <a:solidFill>
                    <a:schemeClr val="tx1"/>
                  </a:solidFill>
                  <a:effectLst/>
                  <a:uLnTx/>
                  <a:uFillTx/>
                  <a:latin typeface="Century Gothic" panose="020B0502020202020204" pitchFamily="34" charset="0"/>
                </a:rPr>
                <a:t>Feel happier and more likely to stay</a:t>
              </a:r>
            </a:p>
          </p:txBody>
        </p:sp>
      </p:grpSp>
      <p:grpSp>
        <p:nvGrpSpPr>
          <p:cNvPr id="30" name="Group 29">
            <a:extLst>
              <a:ext uri="{FF2B5EF4-FFF2-40B4-BE49-F238E27FC236}">
                <a16:creationId xmlns:a16="http://schemas.microsoft.com/office/drawing/2014/main" id="{11B71224-3FD0-4F47-80D0-0FE52F204BAA}"/>
              </a:ext>
            </a:extLst>
          </p:cNvPr>
          <p:cNvGrpSpPr/>
          <p:nvPr/>
        </p:nvGrpSpPr>
        <p:grpSpPr>
          <a:xfrm>
            <a:off x="1962664" y="4011229"/>
            <a:ext cx="2984787" cy="262495"/>
            <a:chOff x="1962664" y="4011229"/>
            <a:chExt cx="2984787" cy="262495"/>
          </a:xfrm>
        </p:grpSpPr>
        <p:sp>
          <p:nvSpPr>
            <p:cNvPr id="8" name="Rectangle: Rounded Corners 7">
              <a:extLst>
                <a:ext uri="{FF2B5EF4-FFF2-40B4-BE49-F238E27FC236}">
                  <a16:creationId xmlns:a16="http://schemas.microsoft.com/office/drawing/2014/main" id="{9781E541-A7CE-4EDF-82BC-D267848DC647}"/>
                </a:ext>
              </a:extLst>
            </p:cNvPr>
            <p:cNvSpPr/>
            <p:nvPr/>
          </p:nvSpPr>
          <p:spPr>
            <a:xfrm>
              <a:off x="1962664" y="4110759"/>
              <a:ext cx="2853540" cy="63436"/>
            </a:xfrm>
            <a:prstGeom prst="roundRect">
              <a:avLst>
                <a:gd name="adj" fmla="val 50000"/>
              </a:avLst>
            </a:prstGeom>
            <a:solidFill>
              <a:srgbClr val="369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nvGrpSpPr>
            <p:cNvPr id="9" name="Group 8">
              <a:extLst>
                <a:ext uri="{FF2B5EF4-FFF2-40B4-BE49-F238E27FC236}">
                  <a16:creationId xmlns:a16="http://schemas.microsoft.com/office/drawing/2014/main" id="{79240EB2-62AF-49EE-89CE-59784694ABE6}"/>
                </a:ext>
              </a:extLst>
            </p:cNvPr>
            <p:cNvGrpSpPr/>
            <p:nvPr/>
          </p:nvGrpSpPr>
          <p:grpSpPr>
            <a:xfrm>
              <a:off x="4684956" y="4011229"/>
              <a:ext cx="262495" cy="262495"/>
              <a:chOff x="3174206" y="4604833"/>
              <a:chExt cx="190500" cy="190500"/>
            </a:xfrm>
          </p:grpSpPr>
          <p:sp>
            <p:nvSpPr>
              <p:cNvPr id="10" name="Oval 9">
                <a:extLst>
                  <a:ext uri="{FF2B5EF4-FFF2-40B4-BE49-F238E27FC236}">
                    <a16:creationId xmlns:a16="http://schemas.microsoft.com/office/drawing/2014/main" id="{5DEA883E-CBA5-4ECD-9DE2-DD17DA643DBC}"/>
                  </a:ext>
                </a:extLst>
              </p:cNvPr>
              <p:cNvSpPr/>
              <p:nvPr/>
            </p:nvSpPr>
            <p:spPr>
              <a:xfrm>
                <a:off x="3174206" y="4604833"/>
                <a:ext cx="190500" cy="190500"/>
              </a:xfrm>
              <a:prstGeom prst="ellipse">
                <a:avLst/>
              </a:prstGeom>
              <a:solidFill>
                <a:srgbClr val="369ABA">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11" name="Oval 10">
                <a:extLst>
                  <a:ext uri="{FF2B5EF4-FFF2-40B4-BE49-F238E27FC236}">
                    <a16:creationId xmlns:a16="http://schemas.microsoft.com/office/drawing/2014/main" id="{6E7CC128-FF49-4F7F-BF56-44CC166CB7E3}"/>
                  </a:ext>
                </a:extLst>
              </p:cNvPr>
              <p:cNvSpPr/>
              <p:nvPr/>
            </p:nvSpPr>
            <p:spPr>
              <a:xfrm>
                <a:off x="3218945" y="4649572"/>
                <a:ext cx="101022" cy="101022"/>
              </a:xfrm>
              <a:prstGeom prst="ellipse">
                <a:avLst/>
              </a:prstGeom>
              <a:solidFill>
                <a:srgbClr val="369ABA"/>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grpSp>
      <p:grpSp>
        <p:nvGrpSpPr>
          <p:cNvPr id="34" name="Group 33">
            <a:extLst>
              <a:ext uri="{FF2B5EF4-FFF2-40B4-BE49-F238E27FC236}">
                <a16:creationId xmlns:a16="http://schemas.microsoft.com/office/drawing/2014/main" id="{50D37508-A50A-D842-9B6A-D2B43B5D10D3}"/>
              </a:ext>
            </a:extLst>
          </p:cNvPr>
          <p:cNvGrpSpPr/>
          <p:nvPr/>
        </p:nvGrpSpPr>
        <p:grpSpPr>
          <a:xfrm>
            <a:off x="1962664" y="4618326"/>
            <a:ext cx="3332594" cy="262495"/>
            <a:chOff x="1962664" y="4618326"/>
            <a:chExt cx="3332594" cy="262495"/>
          </a:xfrm>
        </p:grpSpPr>
        <p:sp>
          <p:nvSpPr>
            <p:cNvPr id="14" name="Rectangle: Rounded Corners 13">
              <a:extLst>
                <a:ext uri="{FF2B5EF4-FFF2-40B4-BE49-F238E27FC236}">
                  <a16:creationId xmlns:a16="http://schemas.microsoft.com/office/drawing/2014/main" id="{F2500E15-26BF-49BB-A055-B69B40796CD2}"/>
                </a:ext>
              </a:extLst>
            </p:cNvPr>
            <p:cNvSpPr/>
            <p:nvPr/>
          </p:nvSpPr>
          <p:spPr>
            <a:xfrm>
              <a:off x="1962664" y="4717857"/>
              <a:ext cx="3201347" cy="63436"/>
            </a:xfrm>
            <a:prstGeom prst="roundRect">
              <a:avLst>
                <a:gd name="adj" fmla="val 50000"/>
              </a:avLst>
            </a:prstGeom>
            <a:solidFill>
              <a:srgbClr val="369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nvGrpSpPr>
            <p:cNvPr id="15" name="Group 14">
              <a:extLst>
                <a:ext uri="{FF2B5EF4-FFF2-40B4-BE49-F238E27FC236}">
                  <a16:creationId xmlns:a16="http://schemas.microsoft.com/office/drawing/2014/main" id="{ABA14EBC-8E30-46FB-9C70-726E3FDF3F6B}"/>
                </a:ext>
              </a:extLst>
            </p:cNvPr>
            <p:cNvGrpSpPr/>
            <p:nvPr/>
          </p:nvGrpSpPr>
          <p:grpSpPr>
            <a:xfrm>
              <a:off x="5032763" y="4618326"/>
              <a:ext cx="262495" cy="262495"/>
              <a:chOff x="3174206" y="4604833"/>
              <a:chExt cx="190500" cy="190500"/>
            </a:xfrm>
          </p:grpSpPr>
          <p:sp>
            <p:nvSpPr>
              <p:cNvPr id="16" name="Oval 15">
                <a:extLst>
                  <a:ext uri="{FF2B5EF4-FFF2-40B4-BE49-F238E27FC236}">
                    <a16:creationId xmlns:a16="http://schemas.microsoft.com/office/drawing/2014/main" id="{676C739E-5E3B-438E-899C-BE8762A874D1}"/>
                  </a:ext>
                </a:extLst>
              </p:cNvPr>
              <p:cNvSpPr/>
              <p:nvPr/>
            </p:nvSpPr>
            <p:spPr>
              <a:xfrm>
                <a:off x="3174206" y="4604833"/>
                <a:ext cx="190500" cy="190500"/>
              </a:xfrm>
              <a:prstGeom prst="ellipse">
                <a:avLst/>
              </a:prstGeom>
              <a:solidFill>
                <a:srgbClr val="369ABA">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17" name="Oval 16">
                <a:extLst>
                  <a:ext uri="{FF2B5EF4-FFF2-40B4-BE49-F238E27FC236}">
                    <a16:creationId xmlns:a16="http://schemas.microsoft.com/office/drawing/2014/main" id="{8ADA88B0-63FC-4567-B5F4-8A898C8044F7}"/>
                  </a:ext>
                </a:extLst>
              </p:cNvPr>
              <p:cNvSpPr/>
              <p:nvPr/>
            </p:nvSpPr>
            <p:spPr>
              <a:xfrm>
                <a:off x="3218945" y="4649572"/>
                <a:ext cx="101022" cy="101022"/>
              </a:xfrm>
              <a:prstGeom prst="ellipse">
                <a:avLst/>
              </a:prstGeom>
              <a:solidFill>
                <a:srgbClr val="369ABA"/>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grpSp>
      <p:grpSp>
        <p:nvGrpSpPr>
          <p:cNvPr id="35" name="Group 34">
            <a:extLst>
              <a:ext uri="{FF2B5EF4-FFF2-40B4-BE49-F238E27FC236}">
                <a16:creationId xmlns:a16="http://schemas.microsoft.com/office/drawing/2014/main" id="{C2772925-631D-494A-A906-628BE6FA689F}"/>
              </a:ext>
            </a:extLst>
          </p:cNvPr>
          <p:cNvGrpSpPr/>
          <p:nvPr/>
        </p:nvGrpSpPr>
        <p:grpSpPr>
          <a:xfrm>
            <a:off x="1962666" y="5225424"/>
            <a:ext cx="2525420" cy="262495"/>
            <a:chOff x="1962666" y="5225424"/>
            <a:chExt cx="2525420" cy="262495"/>
          </a:xfrm>
        </p:grpSpPr>
        <p:sp>
          <p:nvSpPr>
            <p:cNvPr id="20" name="Rectangle: Rounded Corners 19">
              <a:extLst>
                <a:ext uri="{FF2B5EF4-FFF2-40B4-BE49-F238E27FC236}">
                  <a16:creationId xmlns:a16="http://schemas.microsoft.com/office/drawing/2014/main" id="{77949A63-B403-4D4F-91FB-6A0032EDE766}"/>
                </a:ext>
              </a:extLst>
            </p:cNvPr>
            <p:cNvSpPr/>
            <p:nvPr/>
          </p:nvSpPr>
          <p:spPr>
            <a:xfrm>
              <a:off x="1962666" y="5324954"/>
              <a:ext cx="2394173" cy="63436"/>
            </a:xfrm>
            <a:prstGeom prst="roundRect">
              <a:avLst>
                <a:gd name="adj" fmla="val 50000"/>
              </a:avLst>
            </a:prstGeom>
            <a:solidFill>
              <a:srgbClr val="369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nvGrpSpPr>
            <p:cNvPr id="21" name="Group 20">
              <a:extLst>
                <a:ext uri="{FF2B5EF4-FFF2-40B4-BE49-F238E27FC236}">
                  <a16:creationId xmlns:a16="http://schemas.microsoft.com/office/drawing/2014/main" id="{1751EE8F-9122-4586-B6DD-818179E2B2C3}"/>
                </a:ext>
              </a:extLst>
            </p:cNvPr>
            <p:cNvGrpSpPr/>
            <p:nvPr/>
          </p:nvGrpSpPr>
          <p:grpSpPr>
            <a:xfrm>
              <a:off x="4225591" y="5225424"/>
              <a:ext cx="262495" cy="262495"/>
              <a:chOff x="3174206" y="4604833"/>
              <a:chExt cx="190500" cy="190500"/>
            </a:xfrm>
          </p:grpSpPr>
          <p:sp>
            <p:nvSpPr>
              <p:cNvPr id="22" name="Oval 21">
                <a:extLst>
                  <a:ext uri="{FF2B5EF4-FFF2-40B4-BE49-F238E27FC236}">
                    <a16:creationId xmlns:a16="http://schemas.microsoft.com/office/drawing/2014/main" id="{2F1E4067-3B3F-4B72-B0D4-B1346DF9C844}"/>
                  </a:ext>
                </a:extLst>
              </p:cNvPr>
              <p:cNvSpPr/>
              <p:nvPr/>
            </p:nvSpPr>
            <p:spPr>
              <a:xfrm>
                <a:off x="3174206" y="4604833"/>
                <a:ext cx="190500" cy="190500"/>
              </a:xfrm>
              <a:prstGeom prst="ellipse">
                <a:avLst/>
              </a:prstGeom>
              <a:solidFill>
                <a:srgbClr val="369ABA">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sp>
            <p:nvSpPr>
              <p:cNvPr id="23" name="Oval 22">
                <a:extLst>
                  <a:ext uri="{FF2B5EF4-FFF2-40B4-BE49-F238E27FC236}">
                    <a16:creationId xmlns:a16="http://schemas.microsoft.com/office/drawing/2014/main" id="{77BEA298-1266-4074-9B5F-F77EC4522CBD}"/>
                  </a:ext>
                </a:extLst>
              </p:cNvPr>
              <p:cNvSpPr/>
              <p:nvPr/>
            </p:nvSpPr>
            <p:spPr>
              <a:xfrm>
                <a:off x="3218945" y="4649572"/>
                <a:ext cx="101022" cy="101022"/>
              </a:xfrm>
              <a:prstGeom prst="ellipse">
                <a:avLst/>
              </a:prstGeom>
              <a:solidFill>
                <a:srgbClr val="369ABA"/>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chemeClr val="tx1"/>
                  </a:solidFill>
                  <a:effectLst/>
                  <a:uLnTx/>
                  <a:uFillTx/>
                  <a:latin typeface="Century Gothic" panose="020B0502020202020204" pitchFamily="34" charset="0"/>
                </a:endParaRPr>
              </a:p>
            </p:txBody>
          </p:sp>
        </p:grpSp>
      </p:grpSp>
      <p:sp>
        <p:nvSpPr>
          <p:cNvPr id="52" name="TextBox 51">
            <a:extLst>
              <a:ext uri="{FF2B5EF4-FFF2-40B4-BE49-F238E27FC236}">
                <a16:creationId xmlns:a16="http://schemas.microsoft.com/office/drawing/2014/main" id="{07C32247-4A2A-CB42-A080-986F30A8275A}"/>
              </a:ext>
            </a:extLst>
          </p:cNvPr>
          <p:cNvSpPr txBox="1"/>
          <p:nvPr/>
        </p:nvSpPr>
        <p:spPr>
          <a:xfrm>
            <a:off x="6579684" y="3211547"/>
            <a:ext cx="4629400" cy="2685222"/>
          </a:xfrm>
          <a:prstGeom prst="rect">
            <a:avLst/>
          </a:prstGeom>
          <a:noFill/>
        </p:spPr>
        <p:txBody>
          <a:bodyPr wrap="square" lIns="25200" rIns="90000" rtlCol="0">
            <a:spAutoFit/>
          </a:bodyPr>
          <a:lstStyle/>
          <a:p>
            <a:pPr>
              <a:lnSpc>
                <a:spcPts val="1720"/>
              </a:lnSpc>
            </a:pPr>
            <a:r>
              <a:rPr lang="en-IN" sz="1100" dirty="0">
                <a:solidFill>
                  <a:schemeClr val="bg2">
                    <a:lumMod val="10000"/>
                  </a:schemeClr>
                </a:solidFill>
                <a:latin typeface="Century Gothic" panose="020B0502020202020204" pitchFamily="34" charset="0"/>
              </a:rPr>
              <a:t>As a global business, our ability to understand, embrace and operate in a diverse world—both in the marketplace and in the workplace—is critical to our long-term sustainability and to doing business the right way. </a:t>
            </a:r>
          </a:p>
          <a:p>
            <a:pPr>
              <a:lnSpc>
                <a:spcPts val="1720"/>
              </a:lnSpc>
            </a:pPr>
            <a:endParaRPr lang="en-IN" sz="1100" dirty="0">
              <a:solidFill>
                <a:schemeClr val="bg2">
                  <a:lumMod val="10000"/>
                </a:schemeClr>
              </a:solidFill>
              <a:latin typeface="Century Gothic" panose="020B0502020202020204" pitchFamily="34" charset="0"/>
            </a:endParaRPr>
          </a:p>
          <a:p>
            <a:pPr>
              <a:lnSpc>
                <a:spcPts val="1720"/>
              </a:lnSpc>
            </a:pPr>
            <a:r>
              <a:rPr lang="en-IN" sz="1100" dirty="0">
                <a:solidFill>
                  <a:schemeClr val="bg2">
                    <a:lumMod val="10000"/>
                  </a:schemeClr>
                </a:solidFill>
                <a:latin typeface="Century Gothic" panose="020B0502020202020204" pitchFamily="34" charset="0"/>
              </a:rPr>
              <a:t>By building an inclusive workplace environment, we seek to leverage the talent, insights and ideas of our global employees. Our aspiration is not only to mirror, at every level of leadership, the diversity of the communities we operate, but also to exceed industry norms. We share diversity and inclusion metrics across our global workforce with our board of directors and senior leaders on a quarterly basis, highlighting progress and driving accountability. </a:t>
            </a:r>
          </a:p>
        </p:txBody>
      </p:sp>
      <p:grpSp>
        <p:nvGrpSpPr>
          <p:cNvPr id="24" name="Group 23">
            <a:extLst>
              <a:ext uri="{FF2B5EF4-FFF2-40B4-BE49-F238E27FC236}">
                <a16:creationId xmlns:a16="http://schemas.microsoft.com/office/drawing/2014/main" id="{2B550D11-0EB2-D04E-9EA4-D5D73F258807}"/>
              </a:ext>
            </a:extLst>
          </p:cNvPr>
          <p:cNvGrpSpPr/>
          <p:nvPr/>
        </p:nvGrpSpPr>
        <p:grpSpPr>
          <a:xfrm>
            <a:off x="838200" y="804112"/>
            <a:ext cx="5257800" cy="2348416"/>
            <a:chOff x="838200" y="804112"/>
            <a:chExt cx="5257800" cy="2348416"/>
          </a:xfrm>
        </p:grpSpPr>
        <p:sp>
          <p:nvSpPr>
            <p:cNvPr id="4" name="Rectangle: Single Corner Rounded 3">
              <a:extLst>
                <a:ext uri="{FF2B5EF4-FFF2-40B4-BE49-F238E27FC236}">
                  <a16:creationId xmlns:a16="http://schemas.microsoft.com/office/drawing/2014/main" id="{D7D8B1FB-70A7-4FEF-B3D0-992AEF5EE1F9}"/>
                </a:ext>
              </a:extLst>
            </p:cNvPr>
            <p:cNvSpPr/>
            <p:nvPr/>
          </p:nvSpPr>
          <p:spPr>
            <a:xfrm flipH="1">
              <a:off x="838200" y="804112"/>
              <a:ext cx="5257800" cy="2348416"/>
            </a:xfrm>
            <a:prstGeom prst="round1Rect">
              <a:avLst>
                <a:gd name="adj" fmla="val 18572"/>
              </a:avLst>
            </a:prstGeom>
            <a:gradFill>
              <a:gsLst>
                <a:gs pos="100000">
                  <a:srgbClr val="369ABA"/>
                </a:gs>
                <a:gs pos="21000">
                  <a:srgbClr val="74BFAB"/>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moving straight is what we do">
              <a:extLst>
                <a:ext uri="{FF2B5EF4-FFF2-40B4-BE49-F238E27FC236}">
                  <a16:creationId xmlns:a16="http://schemas.microsoft.com/office/drawing/2014/main" id="{276E03B6-EA5A-B04A-956F-53F25FD0C59F}"/>
                </a:ext>
              </a:extLst>
            </p:cNvPr>
            <p:cNvSpPr txBox="1"/>
            <p:nvPr/>
          </p:nvSpPr>
          <p:spPr>
            <a:xfrm>
              <a:off x="1918157" y="1794173"/>
              <a:ext cx="3767507"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1"/>
                  </a:solidFill>
                  <a:latin typeface="Century Gothic" panose="020B0502020202020204" pitchFamily="34" charset="0"/>
                </a:rPr>
                <a:t>Diversity &amp; Inclusion</a:t>
              </a:r>
            </a:p>
          </p:txBody>
        </p:sp>
      </p:grpSp>
      <p:grpSp>
        <p:nvGrpSpPr>
          <p:cNvPr id="3" name="Group 2">
            <a:extLst>
              <a:ext uri="{FF2B5EF4-FFF2-40B4-BE49-F238E27FC236}">
                <a16:creationId xmlns:a16="http://schemas.microsoft.com/office/drawing/2014/main" id="{D919075D-153D-174E-9EA7-55680CD3510D}"/>
              </a:ext>
            </a:extLst>
          </p:cNvPr>
          <p:cNvGrpSpPr/>
          <p:nvPr/>
        </p:nvGrpSpPr>
        <p:grpSpPr>
          <a:xfrm>
            <a:off x="7582644" y="1326392"/>
            <a:ext cx="1604450" cy="1589020"/>
            <a:chOff x="7582644" y="1326392"/>
            <a:chExt cx="1604450" cy="1589020"/>
          </a:xfrm>
        </p:grpSpPr>
        <p:pic>
          <p:nvPicPr>
            <p:cNvPr id="71" name="Picture 70">
              <a:extLst>
                <a:ext uri="{FF2B5EF4-FFF2-40B4-BE49-F238E27FC236}">
                  <a16:creationId xmlns:a16="http://schemas.microsoft.com/office/drawing/2014/main" id="{D84EAFBA-866F-0947-930F-610DB1032F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8210041" y="1938361"/>
              <a:ext cx="349654" cy="1604447"/>
            </a:xfrm>
            <a:prstGeom prst="rect">
              <a:avLst/>
            </a:prstGeom>
          </p:spPr>
        </p:pic>
        <p:sp>
          <p:nvSpPr>
            <p:cNvPr id="72" name="Rectangle: Single Corner Rounded 11">
              <a:extLst>
                <a:ext uri="{FF2B5EF4-FFF2-40B4-BE49-F238E27FC236}">
                  <a16:creationId xmlns:a16="http://schemas.microsoft.com/office/drawing/2014/main" id="{3C30599B-6BA7-DB4F-8333-E83F940003DA}"/>
                </a:ext>
              </a:extLst>
            </p:cNvPr>
            <p:cNvSpPr/>
            <p:nvPr/>
          </p:nvSpPr>
          <p:spPr>
            <a:xfrm rot="16200000" flipV="1">
              <a:off x="7758079" y="1150959"/>
              <a:ext cx="1253582" cy="1604448"/>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294">
              <a:extLst>
                <a:ext uri="{FF2B5EF4-FFF2-40B4-BE49-F238E27FC236}">
                  <a16:creationId xmlns:a16="http://schemas.microsoft.com/office/drawing/2014/main" id="{34807E71-8B11-3A41-A6CB-1920E5D27839}"/>
                </a:ext>
              </a:extLst>
            </p:cNvPr>
            <p:cNvSpPr txBox="1"/>
            <p:nvPr/>
          </p:nvSpPr>
          <p:spPr>
            <a:xfrm>
              <a:off x="7741608" y="1569210"/>
              <a:ext cx="130109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000" b="1" dirty="0">
                  <a:solidFill>
                    <a:srgbClr val="74BFAB"/>
                  </a:solidFill>
                  <a:latin typeface="Century Gothic" panose="020B0502020202020204" pitchFamily="34" charset="0"/>
                </a:rPr>
                <a:t>&gt;200</a:t>
              </a:r>
              <a:endParaRPr sz="2000" b="1" dirty="0">
                <a:solidFill>
                  <a:srgbClr val="74BFAB"/>
                </a:solidFill>
                <a:latin typeface="Century Gothic" panose="020B0502020202020204" pitchFamily="34" charset="0"/>
              </a:endParaRPr>
            </a:p>
          </p:txBody>
        </p:sp>
        <p:sp>
          <p:nvSpPr>
            <p:cNvPr id="74" name="Lorem ipsum dolor sit elit, consect loreretur adipiscing nisi aute.">
              <a:extLst>
                <a:ext uri="{FF2B5EF4-FFF2-40B4-BE49-F238E27FC236}">
                  <a16:creationId xmlns:a16="http://schemas.microsoft.com/office/drawing/2014/main" id="{90362BBF-B4FD-184A-869F-BCCE89380229}"/>
                </a:ext>
              </a:extLst>
            </p:cNvPr>
            <p:cNvSpPr txBox="1"/>
            <p:nvPr/>
          </p:nvSpPr>
          <p:spPr>
            <a:xfrm>
              <a:off x="7681623" y="1926576"/>
              <a:ext cx="1420156" cy="442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Women participated in Lead ship programs</a:t>
              </a:r>
            </a:p>
          </p:txBody>
        </p:sp>
      </p:grpSp>
      <p:grpSp>
        <p:nvGrpSpPr>
          <p:cNvPr id="2" name="Group 1">
            <a:extLst>
              <a:ext uri="{FF2B5EF4-FFF2-40B4-BE49-F238E27FC236}">
                <a16:creationId xmlns:a16="http://schemas.microsoft.com/office/drawing/2014/main" id="{4C4176DC-0184-B442-91B0-F19974F7F1A0}"/>
              </a:ext>
            </a:extLst>
          </p:cNvPr>
          <p:cNvGrpSpPr/>
          <p:nvPr/>
        </p:nvGrpSpPr>
        <p:grpSpPr>
          <a:xfrm>
            <a:off x="5633812" y="1326393"/>
            <a:ext cx="1604448" cy="1593934"/>
            <a:chOff x="5633812" y="1326393"/>
            <a:chExt cx="1604448" cy="1593934"/>
          </a:xfrm>
        </p:grpSpPr>
        <p:pic>
          <p:nvPicPr>
            <p:cNvPr id="75" name="Picture 74">
              <a:extLst>
                <a:ext uri="{FF2B5EF4-FFF2-40B4-BE49-F238E27FC236}">
                  <a16:creationId xmlns:a16="http://schemas.microsoft.com/office/drawing/2014/main" id="{0048F61D-940F-454E-BD12-E84206D4E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6261209" y="1943276"/>
              <a:ext cx="349654" cy="1604447"/>
            </a:xfrm>
            <a:prstGeom prst="rect">
              <a:avLst/>
            </a:prstGeom>
          </p:spPr>
        </p:pic>
        <p:sp>
          <p:nvSpPr>
            <p:cNvPr id="76" name="Rectangle: Single Corner Rounded 11">
              <a:extLst>
                <a:ext uri="{FF2B5EF4-FFF2-40B4-BE49-F238E27FC236}">
                  <a16:creationId xmlns:a16="http://schemas.microsoft.com/office/drawing/2014/main" id="{7ECD4783-8DA7-1248-894F-36C5D5FB2B77}"/>
                </a:ext>
              </a:extLst>
            </p:cNvPr>
            <p:cNvSpPr/>
            <p:nvPr/>
          </p:nvSpPr>
          <p:spPr>
            <a:xfrm rot="16200000" flipV="1">
              <a:off x="5809245" y="1150960"/>
              <a:ext cx="1253582" cy="1604448"/>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7" name="294">
              <a:extLst>
                <a:ext uri="{FF2B5EF4-FFF2-40B4-BE49-F238E27FC236}">
                  <a16:creationId xmlns:a16="http://schemas.microsoft.com/office/drawing/2014/main" id="{A5B5FA33-B319-C34C-ACC5-9715FB2B1A98}"/>
                </a:ext>
              </a:extLst>
            </p:cNvPr>
            <p:cNvSpPr txBox="1"/>
            <p:nvPr/>
          </p:nvSpPr>
          <p:spPr>
            <a:xfrm>
              <a:off x="5792774" y="1569211"/>
              <a:ext cx="130109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000" b="1" dirty="0">
                  <a:solidFill>
                    <a:srgbClr val="74BFAB"/>
                  </a:solidFill>
                  <a:latin typeface="Century Gothic" panose="020B0502020202020204" pitchFamily="34" charset="0"/>
                </a:rPr>
                <a:t>&gt;20%</a:t>
              </a:r>
              <a:endParaRPr sz="2000" b="1" dirty="0">
                <a:solidFill>
                  <a:srgbClr val="74BFAB"/>
                </a:solidFill>
                <a:latin typeface="Century Gothic" panose="020B0502020202020204" pitchFamily="34" charset="0"/>
              </a:endParaRPr>
            </a:p>
          </p:txBody>
        </p:sp>
        <p:sp>
          <p:nvSpPr>
            <p:cNvPr id="78" name="Lorem ipsum dolor sit elit, consect loreretur adipiscing nisi aute.">
              <a:extLst>
                <a:ext uri="{FF2B5EF4-FFF2-40B4-BE49-F238E27FC236}">
                  <a16:creationId xmlns:a16="http://schemas.microsoft.com/office/drawing/2014/main" id="{A85DED33-AB3D-D74E-A5FE-94D38004D512}"/>
                </a:ext>
              </a:extLst>
            </p:cNvPr>
            <p:cNvSpPr txBox="1"/>
            <p:nvPr/>
          </p:nvSpPr>
          <p:spPr>
            <a:xfrm>
              <a:off x="5732789" y="1926577"/>
              <a:ext cx="1420156" cy="442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Minority in all management levels</a:t>
              </a:r>
            </a:p>
          </p:txBody>
        </p:sp>
      </p:grpSp>
      <p:grpSp>
        <p:nvGrpSpPr>
          <p:cNvPr id="5" name="Group 4">
            <a:extLst>
              <a:ext uri="{FF2B5EF4-FFF2-40B4-BE49-F238E27FC236}">
                <a16:creationId xmlns:a16="http://schemas.microsoft.com/office/drawing/2014/main" id="{8721230E-C2B7-3143-B1DF-EA5D36C97A81}"/>
              </a:ext>
            </a:extLst>
          </p:cNvPr>
          <p:cNvGrpSpPr/>
          <p:nvPr/>
        </p:nvGrpSpPr>
        <p:grpSpPr>
          <a:xfrm>
            <a:off x="9531474" y="1326391"/>
            <a:ext cx="1604450" cy="1589020"/>
            <a:chOff x="9531474" y="1326391"/>
            <a:chExt cx="1604450" cy="1589020"/>
          </a:xfrm>
        </p:grpSpPr>
        <p:pic>
          <p:nvPicPr>
            <p:cNvPr id="79" name="Picture 78">
              <a:extLst>
                <a:ext uri="{FF2B5EF4-FFF2-40B4-BE49-F238E27FC236}">
                  <a16:creationId xmlns:a16="http://schemas.microsoft.com/office/drawing/2014/main" id="{65E2BC20-CB4C-D84C-9060-D2747885A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158871" y="1938360"/>
              <a:ext cx="349654" cy="1604447"/>
            </a:xfrm>
            <a:prstGeom prst="rect">
              <a:avLst/>
            </a:prstGeom>
          </p:spPr>
        </p:pic>
        <p:sp>
          <p:nvSpPr>
            <p:cNvPr id="80" name="Rectangle: Single Corner Rounded 11">
              <a:extLst>
                <a:ext uri="{FF2B5EF4-FFF2-40B4-BE49-F238E27FC236}">
                  <a16:creationId xmlns:a16="http://schemas.microsoft.com/office/drawing/2014/main" id="{27ADCD05-976F-6544-9E91-741DD7E10FF6}"/>
                </a:ext>
              </a:extLst>
            </p:cNvPr>
            <p:cNvSpPr/>
            <p:nvPr/>
          </p:nvSpPr>
          <p:spPr>
            <a:xfrm rot="16200000" flipV="1">
              <a:off x="9706909" y="1150958"/>
              <a:ext cx="1253582" cy="1604448"/>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294">
              <a:extLst>
                <a:ext uri="{FF2B5EF4-FFF2-40B4-BE49-F238E27FC236}">
                  <a16:creationId xmlns:a16="http://schemas.microsoft.com/office/drawing/2014/main" id="{E6BD214D-52D4-C64A-BF7C-70D34BA9942B}"/>
                </a:ext>
              </a:extLst>
            </p:cNvPr>
            <p:cNvSpPr txBox="1"/>
            <p:nvPr/>
          </p:nvSpPr>
          <p:spPr>
            <a:xfrm>
              <a:off x="9690438" y="1569209"/>
              <a:ext cx="130109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000" b="1" dirty="0">
                  <a:solidFill>
                    <a:srgbClr val="74BFAB"/>
                  </a:solidFill>
                  <a:latin typeface="Century Gothic" panose="020B0502020202020204" pitchFamily="34" charset="0"/>
                </a:rPr>
                <a:t>90%</a:t>
              </a:r>
              <a:endParaRPr sz="2000" b="1" dirty="0">
                <a:solidFill>
                  <a:srgbClr val="74BFAB"/>
                </a:solidFill>
                <a:latin typeface="Century Gothic" panose="020B0502020202020204" pitchFamily="34" charset="0"/>
              </a:endParaRPr>
            </a:p>
          </p:txBody>
        </p:sp>
        <p:sp>
          <p:nvSpPr>
            <p:cNvPr id="82" name="Lorem ipsum dolor sit elit, consect loreretur adipiscing nisi aute.">
              <a:extLst>
                <a:ext uri="{FF2B5EF4-FFF2-40B4-BE49-F238E27FC236}">
                  <a16:creationId xmlns:a16="http://schemas.microsoft.com/office/drawing/2014/main" id="{69829374-1FFC-F545-8EAC-C172A30090FE}"/>
                </a:ext>
              </a:extLst>
            </p:cNvPr>
            <p:cNvSpPr txBox="1"/>
            <p:nvPr/>
          </p:nvSpPr>
          <p:spPr>
            <a:xfrm>
              <a:off x="9630453" y="1926575"/>
              <a:ext cx="1420156" cy="442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Employees believe their workplace is diverse</a:t>
              </a:r>
            </a:p>
          </p:txBody>
        </p:sp>
      </p:grpSp>
      <p:sp>
        <p:nvSpPr>
          <p:cNvPr id="84" name="294">
            <a:extLst>
              <a:ext uri="{FF2B5EF4-FFF2-40B4-BE49-F238E27FC236}">
                <a16:creationId xmlns:a16="http://schemas.microsoft.com/office/drawing/2014/main" id="{73387A9F-1964-FC42-A3FB-68BAF5D57DE8}"/>
              </a:ext>
            </a:extLst>
          </p:cNvPr>
          <p:cNvSpPr txBox="1"/>
          <p:nvPr/>
        </p:nvSpPr>
        <p:spPr>
          <a:xfrm>
            <a:off x="1158592" y="3839226"/>
            <a:ext cx="755219"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r"/>
            <a:r>
              <a:rPr lang="en-US" sz="2400" dirty="0">
                <a:solidFill>
                  <a:srgbClr val="369ABA"/>
                </a:solidFill>
                <a:latin typeface="Century Gothic" panose="020B0502020202020204" pitchFamily="34" charset="0"/>
              </a:rPr>
              <a:t>85%</a:t>
            </a:r>
            <a:endParaRPr sz="2400" dirty="0">
              <a:solidFill>
                <a:srgbClr val="369ABA"/>
              </a:solidFill>
              <a:latin typeface="Century Gothic" panose="020B0502020202020204" pitchFamily="34" charset="0"/>
            </a:endParaRPr>
          </a:p>
        </p:txBody>
      </p:sp>
      <p:sp>
        <p:nvSpPr>
          <p:cNvPr id="86" name="294">
            <a:extLst>
              <a:ext uri="{FF2B5EF4-FFF2-40B4-BE49-F238E27FC236}">
                <a16:creationId xmlns:a16="http://schemas.microsoft.com/office/drawing/2014/main" id="{DAC2A4BA-5835-F148-BBFD-E4AF3CC67DFD}"/>
              </a:ext>
            </a:extLst>
          </p:cNvPr>
          <p:cNvSpPr txBox="1"/>
          <p:nvPr/>
        </p:nvSpPr>
        <p:spPr>
          <a:xfrm>
            <a:off x="1160161" y="4455515"/>
            <a:ext cx="755219"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r"/>
            <a:r>
              <a:rPr lang="en-US" sz="2400" dirty="0">
                <a:solidFill>
                  <a:srgbClr val="369ABA"/>
                </a:solidFill>
                <a:latin typeface="Century Gothic" panose="020B0502020202020204" pitchFamily="34" charset="0"/>
              </a:rPr>
              <a:t>95%</a:t>
            </a:r>
            <a:endParaRPr sz="2400" dirty="0">
              <a:solidFill>
                <a:srgbClr val="369ABA"/>
              </a:solidFill>
              <a:latin typeface="Century Gothic" panose="020B0502020202020204" pitchFamily="34" charset="0"/>
            </a:endParaRPr>
          </a:p>
        </p:txBody>
      </p:sp>
      <p:sp>
        <p:nvSpPr>
          <p:cNvPr id="87" name="294">
            <a:extLst>
              <a:ext uri="{FF2B5EF4-FFF2-40B4-BE49-F238E27FC236}">
                <a16:creationId xmlns:a16="http://schemas.microsoft.com/office/drawing/2014/main" id="{C3981D14-BB96-DA47-AFB2-8A483473D023}"/>
              </a:ext>
            </a:extLst>
          </p:cNvPr>
          <p:cNvSpPr txBox="1"/>
          <p:nvPr/>
        </p:nvSpPr>
        <p:spPr>
          <a:xfrm>
            <a:off x="1155410" y="5050716"/>
            <a:ext cx="755219"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r"/>
            <a:r>
              <a:rPr lang="en-US" sz="2400" dirty="0">
                <a:solidFill>
                  <a:srgbClr val="369ABA"/>
                </a:solidFill>
                <a:latin typeface="Century Gothic" panose="020B0502020202020204" pitchFamily="34" charset="0"/>
              </a:rPr>
              <a:t>75%</a:t>
            </a:r>
            <a:endParaRPr sz="2400" dirty="0">
              <a:solidFill>
                <a:srgbClr val="369ABA"/>
              </a:solidFill>
              <a:latin typeface="Century Gothic" panose="020B0502020202020204" pitchFamily="34" charset="0"/>
            </a:endParaRPr>
          </a:p>
        </p:txBody>
      </p:sp>
    </p:spTree>
    <p:extLst>
      <p:ext uri="{BB962C8B-B14F-4D97-AF65-F5344CB8AC3E}">
        <p14:creationId xmlns:p14="http://schemas.microsoft.com/office/powerpoint/2010/main" val="27794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20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2000"/>
                                        <p:tgtEl>
                                          <p:spTgt spid="24"/>
                                        </p:tgtEl>
                                      </p:cBhvr>
                                    </p:animEffect>
                                  </p:childTnLst>
                                </p:cTn>
                              </p:par>
                              <p:par>
                                <p:cTn id="11" presetID="0" presetClass="path" presetSubtype="0" accel="50000" decel="50000" fill="hold" grpId="1" nodeType="withEffect">
                                  <p:stCondLst>
                                    <p:cond delay="0"/>
                                  </p:stCondLst>
                                  <p:childTnLst>
                                    <p:animMotion origin="layout" path="M -0.1108 -0.14468 L -3.125E-6 1.48148E-6 " pathEditMode="relative" rAng="0" ptsTypes="AA">
                                      <p:cBhvr>
                                        <p:cTn id="12" dur="2000" fill="hold"/>
                                        <p:tgtEl>
                                          <p:spTgt spid="85"/>
                                        </p:tgtEl>
                                        <p:attrNameLst>
                                          <p:attrName>ppt_x</p:attrName>
                                          <p:attrName>ppt_y</p:attrName>
                                        </p:attrNameLst>
                                      </p:cBhvr>
                                      <p:rCtr x="5482" y="6921"/>
                                    </p:animMotion>
                                  </p:childTnLst>
                                </p:cTn>
                              </p:par>
                              <p:par>
                                <p:cTn id="13" presetID="0" presetClass="path" presetSubtype="0" accel="50000" decel="50000" fill="hold" nodeType="withEffect">
                                  <p:stCondLst>
                                    <p:cond delay="0"/>
                                  </p:stCondLst>
                                  <p:childTnLst>
                                    <p:animMotion origin="layout" path="M 0.0431 0.06782 L 5E-6 4.07407E-6 " pathEditMode="relative" rAng="0" ptsTypes="AA">
                                      <p:cBhvr>
                                        <p:cTn id="14" dur="2000" fill="hold"/>
                                        <p:tgtEl>
                                          <p:spTgt spid="24"/>
                                        </p:tgtEl>
                                        <p:attrNameLst>
                                          <p:attrName>ppt_x</p:attrName>
                                          <p:attrName>ppt_y</p:attrName>
                                        </p:attrNameLst>
                                      </p:cBhvr>
                                      <p:rCtr x="-2161" y="-3403"/>
                                    </p:animMotion>
                                  </p:childTnLst>
                                </p:cTn>
                              </p:par>
                            </p:childTnLst>
                          </p:cTn>
                        </p:par>
                        <p:par>
                          <p:cTn id="15" fill="hold">
                            <p:stCondLst>
                              <p:cond delay="2000"/>
                            </p:stCondLst>
                            <p:childTnLst>
                              <p:par>
                                <p:cTn id="16" presetID="6" presetClass="emph" presetSubtype="0" repeatCount="5000" autoRev="1" fill="hold" grpId="2" nodeType="afterEffect">
                                  <p:stCondLst>
                                    <p:cond delay="0"/>
                                  </p:stCondLst>
                                  <p:childTnLst>
                                    <p:animScale>
                                      <p:cBhvr>
                                        <p:cTn id="17" dur="2000" fill="hold"/>
                                        <p:tgtEl>
                                          <p:spTgt spid="85"/>
                                        </p:tgtEl>
                                      </p:cBhvr>
                                      <p:by x="100000" y="120000"/>
                                    </p:animScale>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2000"/>
                                        <p:tgtEl>
                                          <p:spTgt spid="52"/>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par>
                                <p:cTn id="26" presetID="12" presetClass="entr" presetSubtype="8"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2000"/>
                                        <p:tgtEl>
                                          <p:spTgt spid="2"/>
                                        </p:tgtEl>
                                        <p:attrNameLst>
                                          <p:attrName>ppt_x</p:attrName>
                                        </p:attrNameLst>
                                      </p:cBhvr>
                                      <p:tavLst>
                                        <p:tav tm="0">
                                          <p:val>
                                            <p:strVal val="#ppt_x-#ppt_w*1.125000"/>
                                          </p:val>
                                        </p:tav>
                                        <p:tav tm="100000">
                                          <p:val>
                                            <p:strVal val="#ppt_x"/>
                                          </p:val>
                                        </p:tav>
                                      </p:tavLst>
                                    </p:anim>
                                    <p:animEffect transition="in" filter="wipe(right)">
                                      <p:cBhvr>
                                        <p:cTn id="29" dur="2000"/>
                                        <p:tgtEl>
                                          <p:spTgt spid="2"/>
                                        </p:tgtEl>
                                      </p:cBhvr>
                                    </p:animEffect>
                                  </p:childTnLst>
                                </p:cTn>
                              </p:par>
                              <p:par>
                                <p:cTn id="30" presetID="12" presetClass="entr" presetSubtype="8" fill="hold" nodeType="withEffect">
                                  <p:stCondLst>
                                    <p:cond delay="100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2000"/>
                                        <p:tgtEl>
                                          <p:spTgt spid="3"/>
                                        </p:tgtEl>
                                        <p:attrNameLst>
                                          <p:attrName>ppt_x</p:attrName>
                                        </p:attrNameLst>
                                      </p:cBhvr>
                                      <p:tavLst>
                                        <p:tav tm="0">
                                          <p:val>
                                            <p:strVal val="#ppt_x-#ppt_w*1.125000"/>
                                          </p:val>
                                        </p:tav>
                                        <p:tav tm="100000">
                                          <p:val>
                                            <p:strVal val="#ppt_x"/>
                                          </p:val>
                                        </p:tav>
                                      </p:tavLst>
                                    </p:anim>
                                    <p:animEffect transition="in" filter="wipe(right)">
                                      <p:cBhvr>
                                        <p:cTn id="33" dur="2000"/>
                                        <p:tgtEl>
                                          <p:spTgt spid="3"/>
                                        </p:tgtEl>
                                      </p:cBhvr>
                                    </p:animEffect>
                                  </p:childTnLst>
                                </p:cTn>
                              </p:par>
                              <p:par>
                                <p:cTn id="34" presetID="12" presetClass="entr" presetSubtype="8" fill="hold" nodeType="withEffect">
                                  <p:stCondLst>
                                    <p:cond delay="20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2000"/>
                                        <p:tgtEl>
                                          <p:spTgt spid="5"/>
                                        </p:tgtEl>
                                        <p:attrNameLst>
                                          <p:attrName>ppt_x</p:attrName>
                                        </p:attrNameLst>
                                      </p:cBhvr>
                                      <p:tavLst>
                                        <p:tav tm="0">
                                          <p:val>
                                            <p:strVal val="#ppt_x-#ppt_w*1.125000"/>
                                          </p:val>
                                        </p:tav>
                                        <p:tav tm="100000">
                                          <p:val>
                                            <p:strVal val="#ppt_x"/>
                                          </p:val>
                                        </p:tav>
                                      </p:tavLst>
                                    </p:anim>
                                    <p:animEffect transition="in" filter="wipe(right)">
                                      <p:cBhvr>
                                        <p:cTn id="37" dur="2000"/>
                                        <p:tgtEl>
                                          <p:spTgt spid="5"/>
                                        </p:tgtEl>
                                      </p:cBhvr>
                                    </p:animEffect>
                                  </p:childTnLst>
                                </p:cTn>
                              </p:par>
                              <p:par>
                                <p:cTn id="38" presetID="10" presetClass="entr" presetSubtype="0" fill="hold" nodeType="withEffect">
                                  <p:stCondLst>
                                    <p:cond delay="1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childTnLst>
                                </p:cTn>
                              </p:par>
                              <p:par>
                                <p:cTn id="41" presetID="22" presetClass="entr" presetSubtype="8" fill="hold" nodeType="withEffect">
                                  <p:stCondLst>
                                    <p:cond delay="200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1000"/>
                                        <p:tgtEl>
                                          <p:spTgt spid="30"/>
                                        </p:tgtEl>
                                      </p:cBhvr>
                                    </p:animEffect>
                                  </p:childTnLst>
                                </p:cTn>
                              </p:par>
                              <p:par>
                                <p:cTn id="44" presetID="23" presetClass="entr" presetSubtype="16" fill="hold" grpId="0" nodeType="withEffect">
                                  <p:stCondLst>
                                    <p:cond delay="2000"/>
                                  </p:stCondLst>
                                  <p:childTnLst>
                                    <p:set>
                                      <p:cBhvr>
                                        <p:cTn id="45" dur="1" fill="hold">
                                          <p:stCondLst>
                                            <p:cond delay="0"/>
                                          </p:stCondLst>
                                        </p:cTn>
                                        <p:tgtEl>
                                          <p:spTgt spid="84"/>
                                        </p:tgtEl>
                                        <p:attrNameLst>
                                          <p:attrName>style.visibility</p:attrName>
                                        </p:attrNameLst>
                                      </p:cBhvr>
                                      <p:to>
                                        <p:strVal val="visible"/>
                                      </p:to>
                                    </p:set>
                                    <p:anim calcmode="lin" valueType="num">
                                      <p:cBhvr>
                                        <p:cTn id="46" dur="1000" fill="hold"/>
                                        <p:tgtEl>
                                          <p:spTgt spid="84"/>
                                        </p:tgtEl>
                                        <p:attrNameLst>
                                          <p:attrName>ppt_w</p:attrName>
                                        </p:attrNameLst>
                                      </p:cBhvr>
                                      <p:tavLst>
                                        <p:tav tm="0">
                                          <p:val>
                                            <p:fltVal val="0"/>
                                          </p:val>
                                        </p:tav>
                                        <p:tav tm="100000">
                                          <p:val>
                                            <p:strVal val="#ppt_w"/>
                                          </p:val>
                                        </p:tav>
                                      </p:tavLst>
                                    </p:anim>
                                    <p:anim calcmode="lin" valueType="num">
                                      <p:cBhvr>
                                        <p:cTn id="47" dur="1000" fill="hold"/>
                                        <p:tgtEl>
                                          <p:spTgt spid="84"/>
                                        </p:tgtEl>
                                        <p:attrNameLst>
                                          <p:attrName>ppt_h</p:attrName>
                                        </p:attrNameLst>
                                      </p:cBhvr>
                                      <p:tavLst>
                                        <p:tav tm="0">
                                          <p:val>
                                            <p:fltVal val="0"/>
                                          </p:val>
                                        </p:tav>
                                        <p:tav tm="100000">
                                          <p:val>
                                            <p:strVal val="#ppt_h"/>
                                          </p:val>
                                        </p:tav>
                                      </p:tavLst>
                                    </p:anim>
                                  </p:childTnLst>
                                </p:cTn>
                              </p:par>
                              <p:par>
                                <p:cTn id="48" presetID="22" presetClass="entr" presetSubtype="8" fill="hold" nodeType="withEffect">
                                  <p:stCondLst>
                                    <p:cond delay="250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1000"/>
                                        <p:tgtEl>
                                          <p:spTgt spid="34"/>
                                        </p:tgtEl>
                                      </p:cBhvr>
                                    </p:animEffect>
                                  </p:childTnLst>
                                </p:cTn>
                              </p:par>
                              <p:par>
                                <p:cTn id="51" presetID="23" presetClass="entr" presetSubtype="16" fill="hold" grpId="0" nodeType="withEffect">
                                  <p:stCondLst>
                                    <p:cond delay="2500"/>
                                  </p:stCondLst>
                                  <p:childTnLst>
                                    <p:set>
                                      <p:cBhvr>
                                        <p:cTn id="52" dur="1" fill="hold">
                                          <p:stCondLst>
                                            <p:cond delay="0"/>
                                          </p:stCondLst>
                                        </p:cTn>
                                        <p:tgtEl>
                                          <p:spTgt spid="86"/>
                                        </p:tgtEl>
                                        <p:attrNameLst>
                                          <p:attrName>style.visibility</p:attrName>
                                        </p:attrNameLst>
                                      </p:cBhvr>
                                      <p:to>
                                        <p:strVal val="visible"/>
                                      </p:to>
                                    </p:set>
                                    <p:anim calcmode="lin" valueType="num">
                                      <p:cBhvr>
                                        <p:cTn id="53" dur="1000" fill="hold"/>
                                        <p:tgtEl>
                                          <p:spTgt spid="86"/>
                                        </p:tgtEl>
                                        <p:attrNameLst>
                                          <p:attrName>ppt_w</p:attrName>
                                        </p:attrNameLst>
                                      </p:cBhvr>
                                      <p:tavLst>
                                        <p:tav tm="0">
                                          <p:val>
                                            <p:fltVal val="0"/>
                                          </p:val>
                                        </p:tav>
                                        <p:tav tm="100000">
                                          <p:val>
                                            <p:strVal val="#ppt_w"/>
                                          </p:val>
                                        </p:tav>
                                      </p:tavLst>
                                    </p:anim>
                                    <p:anim calcmode="lin" valueType="num">
                                      <p:cBhvr>
                                        <p:cTn id="54" dur="1000" fill="hold"/>
                                        <p:tgtEl>
                                          <p:spTgt spid="86"/>
                                        </p:tgtEl>
                                        <p:attrNameLst>
                                          <p:attrName>ppt_h</p:attrName>
                                        </p:attrNameLst>
                                      </p:cBhvr>
                                      <p:tavLst>
                                        <p:tav tm="0">
                                          <p:val>
                                            <p:fltVal val="0"/>
                                          </p:val>
                                        </p:tav>
                                        <p:tav tm="100000">
                                          <p:val>
                                            <p:strVal val="#ppt_h"/>
                                          </p:val>
                                        </p:tav>
                                      </p:tavLst>
                                    </p:anim>
                                  </p:childTnLst>
                                </p:cTn>
                              </p:par>
                              <p:par>
                                <p:cTn id="55" presetID="22" presetClass="entr" presetSubtype="8" fill="hold" nodeType="withEffect">
                                  <p:stCondLst>
                                    <p:cond delay="3000"/>
                                  </p:stCondLst>
                                  <p:childTnLst>
                                    <p:set>
                                      <p:cBhvr>
                                        <p:cTn id="56" dur="1" fill="hold">
                                          <p:stCondLst>
                                            <p:cond delay="0"/>
                                          </p:stCondLst>
                                        </p:cTn>
                                        <p:tgtEl>
                                          <p:spTgt spid="35"/>
                                        </p:tgtEl>
                                        <p:attrNameLst>
                                          <p:attrName>style.visibility</p:attrName>
                                        </p:attrNameLst>
                                      </p:cBhvr>
                                      <p:to>
                                        <p:strVal val="visible"/>
                                      </p:to>
                                    </p:set>
                                    <p:animEffect transition="in" filter="wipe(left)">
                                      <p:cBhvr>
                                        <p:cTn id="57" dur="1000"/>
                                        <p:tgtEl>
                                          <p:spTgt spid="35"/>
                                        </p:tgtEl>
                                      </p:cBhvr>
                                    </p:animEffect>
                                  </p:childTnLst>
                                </p:cTn>
                              </p:par>
                              <p:par>
                                <p:cTn id="58" presetID="23" presetClass="entr" presetSubtype="16" fill="hold" grpId="0" nodeType="withEffect">
                                  <p:stCondLst>
                                    <p:cond delay="3000"/>
                                  </p:stCondLst>
                                  <p:childTnLst>
                                    <p:set>
                                      <p:cBhvr>
                                        <p:cTn id="59" dur="1" fill="hold">
                                          <p:stCondLst>
                                            <p:cond delay="0"/>
                                          </p:stCondLst>
                                        </p:cTn>
                                        <p:tgtEl>
                                          <p:spTgt spid="87"/>
                                        </p:tgtEl>
                                        <p:attrNameLst>
                                          <p:attrName>style.visibility</p:attrName>
                                        </p:attrNameLst>
                                      </p:cBhvr>
                                      <p:to>
                                        <p:strVal val="visible"/>
                                      </p:to>
                                    </p:set>
                                    <p:anim calcmode="lin" valueType="num">
                                      <p:cBhvr>
                                        <p:cTn id="60" dur="1000" fill="hold"/>
                                        <p:tgtEl>
                                          <p:spTgt spid="87"/>
                                        </p:tgtEl>
                                        <p:attrNameLst>
                                          <p:attrName>ppt_w</p:attrName>
                                        </p:attrNameLst>
                                      </p:cBhvr>
                                      <p:tavLst>
                                        <p:tav tm="0">
                                          <p:val>
                                            <p:fltVal val="0"/>
                                          </p:val>
                                        </p:tav>
                                        <p:tav tm="100000">
                                          <p:val>
                                            <p:strVal val="#ppt_w"/>
                                          </p:val>
                                        </p:tav>
                                      </p:tavLst>
                                    </p:anim>
                                    <p:anim calcmode="lin" valueType="num">
                                      <p:cBhvr>
                                        <p:cTn id="61" dur="1000" fill="hold"/>
                                        <p:tgtEl>
                                          <p:spTgt spid="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5" grpId="2" animBg="1"/>
      <p:bldP spid="25" grpId="0" animBg="1"/>
      <p:bldP spid="52" grpId="0"/>
      <p:bldP spid="84" grpId="0" animBg="1"/>
      <p:bldP spid="86" grpId="0" animBg="1"/>
      <p:bldP spid="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Freeform: Shape 112">
            <a:extLst>
              <a:ext uri="{FF2B5EF4-FFF2-40B4-BE49-F238E27FC236}">
                <a16:creationId xmlns:a16="http://schemas.microsoft.com/office/drawing/2014/main" id="{95D42199-E886-BB4D-86D2-890D6065B702}"/>
              </a:ext>
            </a:extLst>
          </p:cNvPr>
          <p:cNvSpPr/>
          <p:nvPr/>
        </p:nvSpPr>
        <p:spPr>
          <a:xfrm rot="10800000" flipV="1">
            <a:off x="0" y="2305878"/>
            <a:ext cx="12192000" cy="4552122"/>
          </a:xfrm>
          <a:custGeom>
            <a:avLst/>
            <a:gdLst>
              <a:gd name="connsiteX0" fmla="*/ 7772397 w 7772397"/>
              <a:gd name="connsiteY0" fmla="*/ 3179669 h 3179669"/>
              <a:gd name="connsiteX1" fmla="*/ 0 w 7772397"/>
              <a:gd name="connsiteY1" fmla="*/ 3179669 h 3179669"/>
              <a:gd name="connsiteX2" fmla="*/ 0 w 7772397"/>
              <a:gd name="connsiteY2" fmla="*/ 0 h 3179669"/>
              <a:gd name="connsiteX3" fmla="*/ 17392 w 7772397"/>
              <a:gd name="connsiteY3" fmla="*/ 1152 h 3179669"/>
              <a:gd name="connsiteX4" fmla="*/ 7725895 w 7772397"/>
              <a:gd name="connsiteY4" fmla="*/ 2230755 h 3179669"/>
              <a:gd name="connsiteX5" fmla="*/ 7772397 w 7772397"/>
              <a:gd name="connsiteY5" fmla="*/ 2245448 h 317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7" h="3179669">
                <a:moveTo>
                  <a:pt x="7772397" y="3179669"/>
                </a:moveTo>
                <a:lnTo>
                  <a:pt x="0" y="3179669"/>
                </a:lnTo>
                <a:lnTo>
                  <a:pt x="0" y="0"/>
                </a:lnTo>
                <a:lnTo>
                  <a:pt x="17392" y="1152"/>
                </a:lnTo>
                <a:cubicBezTo>
                  <a:pt x="4906309" y="358611"/>
                  <a:pt x="5229892" y="1406013"/>
                  <a:pt x="7725895" y="2230755"/>
                </a:cubicBezTo>
                <a:lnTo>
                  <a:pt x="7772397" y="2245448"/>
                </a:lnTo>
                <a:close/>
              </a:path>
            </a:pathLst>
          </a:cu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Single Corner Rounded 3">
            <a:extLst>
              <a:ext uri="{FF2B5EF4-FFF2-40B4-BE49-F238E27FC236}">
                <a16:creationId xmlns:a16="http://schemas.microsoft.com/office/drawing/2014/main" id="{18CAAF27-0072-5D4A-A96E-9EE2FBF2EF35}"/>
              </a:ext>
            </a:extLst>
          </p:cNvPr>
          <p:cNvSpPr/>
          <p:nvPr/>
        </p:nvSpPr>
        <p:spPr>
          <a:xfrm rot="10800000" flipH="1">
            <a:off x="2006019" y="954171"/>
            <a:ext cx="9464862" cy="3657585"/>
          </a:xfrm>
          <a:prstGeom prst="round1Rect">
            <a:avLst>
              <a:gd name="adj" fmla="val 34472"/>
            </a:avLst>
          </a:prstGeom>
          <a:solidFill>
            <a:srgbClr val="FFFFFF"/>
          </a:solidFill>
          <a:ln w="19050">
            <a:solidFill>
              <a:srgbClr val="369ABA"/>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 Single Corner Rectangle 2">
            <a:extLst>
              <a:ext uri="{FF2B5EF4-FFF2-40B4-BE49-F238E27FC236}">
                <a16:creationId xmlns:a16="http://schemas.microsoft.com/office/drawing/2014/main" id="{39B7FBE8-50BD-FF4D-BA78-15377BB8FB1E}"/>
              </a:ext>
            </a:extLst>
          </p:cNvPr>
          <p:cNvSpPr/>
          <p:nvPr/>
        </p:nvSpPr>
        <p:spPr>
          <a:xfrm rot="10800000" flipH="1">
            <a:off x="1610139" y="1113599"/>
            <a:ext cx="9701718" cy="3354700"/>
          </a:xfrm>
          <a:prstGeom prst="round1Rect">
            <a:avLst>
              <a:gd name="adj" fmla="val 34564"/>
            </a:avLst>
          </a:prstGeom>
          <a:solidFill>
            <a:srgbClr val="FFFFFF"/>
          </a:solidFill>
          <a:ln w="63500">
            <a:gradFill>
              <a:gsLst>
                <a:gs pos="1000">
                  <a:srgbClr val="74BFAB"/>
                </a:gs>
                <a:gs pos="72000">
                  <a:srgbClr val="369ABA"/>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ving straight is what we do">
            <a:extLst>
              <a:ext uri="{FF2B5EF4-FFF2-40B4-BE49-F238E27FC236}">
                <a16:creationId xmlns:a16="http://schemas.microsoft.com/office/drawing/2014/main" id="{D633F1A8-24CF-5E43-A9B7-935D6AAB15B2}"/>
              </a:ext>
            </a:extLst>
          </p:cNvPr>
          <p:cNvSpPr txBox="1"/>
          <p:nvPr/>
        </p:nvSpPr>
        <p:spPr>
          <a:xfrm>
            <a:off x="566526" y="822862"/>
            <a:ext cx="3786809" cy="652237"/>
          </a:xfrm>
          <a:prstGeom prst="rect">
            <a:avLst/>
          </a:prstGeom>
          <a:solidFill>
            <a:srgbClr val="FFFFF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no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2">
                    <a:lumMod val="10000"/>
                  </a:schemeClr>
                </a:solidFill>
                <a:latin typeface="Century Gothic" panose="020B0502020202020204" pitchFamily="34" charset="0"/>
              </a:rPr>
              <a:t>Women Empowerment</a:t>
            </a:r>
          </a:p>
        </p:txBody>
      </p:sp>
      <p:sp>
        <p:nvSpPr>
          <p:cNvPr id="9" name="TextBox 8">
            <a:extLst>
              <a:ext uri="{FF2B5EF4-FFF2-40B4-BE49-F238E27FC236}">
                <a16:creationId xmlns:a16="http://schemas.microsoft.com/office/drawing/2014/main" id="{A997BB36-7C0D-49DA-BAF5-9C622D3B1E35}"/>
              </a:ext>
            </a:extLst>
          </p:cNvPr>
          <p:cNvSpPr txBox="1"/>
          <p:nvPr/>
        </p:nvSpPr>
        <p:spPr>
          <a:xfrm>
            <a:off x="2330349" y="1730024"/>
            <a:ext cx="8297437" cy="1681742"/>
          </a:xfrm>
          <a:prstGeom prst="rect">
            <a:avLst/>
          </a:prstGeom>
          <a:noFill/>
        </p:spPr>
        <p:txBody>
          <a:bodyPr wrap="square" lIns="25200" rIns="90000" rtlCol="0">
            <a:spAutoFit/>
          </a:bodyPr>
          <a:lstStyle/>
          <a:p>
            <a:pPr>
              <a:lnSpc>
                <a:spcPts val="1840"/>
              </a:lnSpc>
            </a:pPr>
            <a:r>
              <a:rPr lang="en-IN" sz="1100" dirty="0">
                <a:solidFill>
                  <a:schemeClr val="bg2">
                    <a:lumMod val="10000"/>
                  </a:schemeClr>
                </a:solidFill>
                <a:latin typeface="Century Gothic" panose="020B0502020202020204" pitchFamily="34" charset="0"/>
              </a:rPr>
              <a:t>Women invest a sizable portion of the income they earn into their local economies, creating a tremendous economic impact. From fruit farmers to artisans to small retailers and distributors, we’re helping women overcome business barriers. </a:t>
            </a:r>
          </a:p>
          <a:p>
            <a:pPr>
              <a:lnSpc>
                <a:spcPts val="1840"/>
              </a:lnSpc>
            </a:pPr>
            <a:endParaRPr lang="en-IN" sz="1100" dirty="0">
              <a:solidFill>
                <a:schemeClr val="bg2">
                  <a:lumMod val="10000"/>
                </a:schemeClr>
              </a:solidFill>
              <a:latin typeface="Century Gothic" panose="020B0502020202020204" pitchFamily="34" charset="0"/>
            </a:endParaRPr>
          </a:p>
          <a:p>
            <a:pPr>
              <a:lnSpc>
                <a:spcPts val="1840"/>
              </a:lnSpc>
            </a:pPr>
            <a:r>
              <a:rPr lang="en-IN" sz="1100" dirty="0">
                <a:solidFill>
                  <a:schemeClr val="bg2">
                    <a:lumMod val="10000"/>
                  </a:schemeClr>
                </a:solidFill>
                <a:latin typeface="Century Gothic" panose="020B0502020202020204" pitchFamily="34" charset="0"/>
              </a:rPr>
              <a:t>In 2015, The Company made a commitment to economically empower 5 million women by 2020 through our initiative. We partner with governments and NGOs to address specific barriers to business success that women entrepreneurs face. These programs meet women where they are—in their communities, businesses and online—and provide enabling activities that include: business skills training, financial services and/or assets, and peer-to- peer mentoring networks. </a:t>
            </a:r>
            <a:endParaRPr lang="en-IN" sz="1200" dirty="0">
              <a:solidFill>
                <a:schemeClr val="bg2">
                  <a:lumMod val="10000"/>
                </a:schemeClr>
              </a:solidFill>
              <a:latin typeface="Century Gothic" panose="020B0502020202020204" pitchFamily="34" charset="0"/>
            </a:endParaRPr>
          </a:p>
        </p:txBody>
      </p:sp>
      <p:grpSp>
        <p:nvGrpSpPr>
          <p:cNvPr id="49" name="Group 48">
            <a:extLst>
              <a:ext uri="{FF2B5EF4-FFF2-40B4-BE49-F238E27FC236}">
                <a16:creationId xmlns:a16="http://schemas.microsoft.com/office/drawing/2014/main" id="{20192759-EDEA-6245-9F89-C407161F77E7}"/>
              </a:ext>
            </a:extLst>
          </p:cNvPr>
          <p:cNvGrpSpPr/>
          <p:nvPr/>
        </p:nvGrpSpPr>
        <p:grpSpPr>
          <a:xfrm>
            <a:off x="9178938" y="3976583"/>
            <a:ext cx="1293341" cy="1839493"/>
            <a:chOff x="1082407" y="2051050"/>
            <a:chExt cx="2447460" cy="3480973"/>
          </a:xfrm>
        </p:grpSpPr>
        <p:sp>
          <p:nvSpPr>
            <p:cNvPr id="50" name="Rectangle 49">
              <a:extLst>
                <a:ext uri="{FF2B5EF4-FFF2-40B4-BE49-F238E27FC236}">
                  <a16:creationId xmlns:a16="http://schemas.microsoft.com/office/drawing/2014/main" id="{440D58BD-2589-454C-ABE6-91C41092E958}"/>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 name="Picture 50">
              <a:extLst>
                <a:ext uri="{FF2B5EF4-FFF2-40B4-BE49-F238E27FC236}">
                  <a16:creationId xmlns:a16="http://schemas.microsoft.com/office/drawing/2014/main" id="{7B615427-3A6B-CD47-B4AD-83AD77138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52" name="Rectangle 51">
              <a:extLst>
                <a:ext uri="{FF2B5EF4-FFF2-40B4-BE49-F238E27FC236}">
                  <a16:creationId xmlns:a16="http://schemas.microsoft.com/office/drawing/2014/main" id="{0A6FEB3F-26DB-9545-AD45-E49CD1BEC907}"/>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4BFAB"/>
                  </a:solidFill>
                  <a:latin typeface="Century Gothic" panose="020B0502020202020204" pitchFamily="34" charset="0"/>
                </a:rPr>
                <a:t>20K</a:t>
              </a:r>
              <a:endParaRPr kumimoji="0" lang="en-US" sz="2000" b="1" i="0" u="none" strike="noStrike" kern="1200" cap="none" spc="0" normalizeH="0" baseline="0" noProof="0" dirty="0">
                <a:ln>
                  <a:noFill/>
                </a:ln>
                <a:solidFill>
                  <a:srgbClr val="74BFAB"/>
                </a:solidFill>
                <a:effectLst/>
                <a:uLnTx/>
                <a:uFillTx/>
                <a:latin typeface="Century Gothic" panose="020B0502020202020204" pitchFamily="34" charset="0"/>
              </a:endParaRPr>
            </a:p>
          </p:txBody>
        </p:sp>
      </p:grpSp>
      <p:sp>
        <p:nvSpPr>
          <p:cNvPr id="53" name="Lorem ipsum dolor sit elit, consect loreretur adipiscing nisi aute.">
            <a:extLst>
              <a:ext uri="{FF2B5EF4-FFF2-40B4-BE49-F238E27FC236}">
                <a16:creationId xmlns:a16="http://schemas.microsoft.com/office/drawing/2014/main" id="{A3CDB9BF-C148-CA4A-837C-C0CEACE0DEB4}"/>
              </a:ext>
            </a:extLst>
          </p:cNvPr>
          <p:cNvSpPr txBox="1"/>
          <p:nvPr/>
        </p:nvSpPr>
        <p:spPr>
          <a:xfrm>
            <a:off x="2091586" y="5532979"/>
            <a:ext cx="1420156" cy="469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100" b="1" dirty="0">
                <a:solidFill>
                  <a:schemeClr val="bg2">
                    <a:lumMod val="10000"/>
                  </a:schemeClr>
                </a:solidFill>
                <a:latin typeface="Century Gothic" panose="020B0502020202020204" pitchFamily="34" charset="0"/>
              </a:rPr>
              <a:t>Received business skills training</a:t>
            </a:r>
          </a:p>
        </p:txBody>
      </p:sp>
      <p:sp>
        <p:nvSpPr>
          <p:cNvPr id="54" name="Lorem ipsum dolor sit elit, consect loreretur adipiscing nisi aute.">
            <a:extLst>
              <a:ext uri="{FF2B5EF4-FFF2-40B4-BE49-F238E27FC236}">
                <a16:creationId xmlns:a16="http://schemas.microsoft.com/office/drawing/2014/main" id="{DC9260EA-DCFA-7949-8B13-3DAE93A73101}"/>
              </a:ext>
            </a:extLst>
          </p:cNvPr>
          <p:cNvSpPr txBox="1"/>
          <p:nvPr/>
        </p:nvSpPr>
        <p:spPr>
          <a:xfrm>
            <a:off x="4507797" y="5541351"/>
            <a:ext cx="1420156" cy="469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100" b="1" dirty="0">
                <a:solidFill>
                  <a:schemeClr val="bg2">
                    <a:lumMod val="10000"/>
                  </a:schemeClr>
                </a:solidFill>
                <a:latin typeface="Century Gothic" panose="020B0502020202020204" pitchFamily="34" charset="0"/>
              </a:rPr>
              <a:t>Received pro bono financial services</a:t>
            </a:r>
          </a:p>
        </p:txBody>
      </p:sp>
      <p:sp>
        <p:nvSpPr>
          <p:cNvPr id="55" name="Lorem ipsum dolor sit elit, consect loreretur adipiscing nisi aute.">
            <a:extLst>
              <a:ext uri="{FF2B5EF4-FFF2-40B4-BE49-F238E27FC236}">
                <a16:creationId xmlns:a16="http://schemas.microsoft.com/office/drawing/2014/main" id="{8AB9EB1B-DC74-D04B-95D1-7F5ED1DB55F5}"/>
              </a:ext>
            </a:extLst>
          </p:cNvPr>
          <p:cNvSpPr txBox="1"/>
          <p:nvPr/>
        </p:nvSpPr>
        <p:spPr>
          <a:xfrm>
            <a:off x="6821803" y="5539039"/>
            <a:ext cx="1420156" cy="469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100" b="1" dirty="0">
                <a:solidFill>
                  <a:schemeClr val="bg2">
                    <a:lumMod val="10000"/>
                  </a:schemeClr>
                </a:solidFill>
                <a:latin typeface="Century Gothic" panose="020B0502020202020204" pitchFamily="34" charset="0"/>
              </a:rPr>
              <a:t>Joined our women mentoring network</a:t>
            </a:r>
          </a:p>
        </p:txBody>
      </p:sp>
      <p:sp>
        <p:nvSpPr>
          <p:cNvPr id="56" name="Lorem ipsum dolor sit elit, consect loreretur adipiscing nisi aute.">
            <a:extLst>
              <a:ext uri="{FF2B5EF4-FFF2-40B4-BE49-F238E27FC236}">
                <a16:creationId xmlns:a16="http://schemas.microsoft.com/office/drawing/2014/main" id="{C458D385-51C9-9048-95FD-3F9E1E43902C}"/>
              </a:ext>
            </a:extLst>
          </p:cNvPr>
          <p:cNvSpPr txBox="1"/>
          <p:nvPr/>
        </p:nvSpPr>
        <p:spPr>
          <a:xfrm>
            <a:off x="9138362" y="5553017"/>
            <a:ext cx="1420156" cy="4699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100" b="1" dirty="0">
                <a:solidFill>
                  <a:schemeClr val="bg2">
                    <a:lumMod val="10000"/>
                  </a:schemeClr>
                </a:solidFill>
                <a:latin typeface="Century Gothic" panose="020B0502020202020204" pitchFamily="34" charset="0"/>
              </a:rPr>
              <a:t>Received direct job placement</a:t>
            </a:r>
          </a:p>
        </p:txBody>
      </p:sp>
      <p:grpSp>
        <p:nvGrpSpPr>
          <p:cNvPr id="45" name="Group 44">
            <a:extLst>
              <a:ext uri="{FF2B5EF4-FFF2-40B4-BE49-F238E27FC236}">
                <a16:creationId xmlns:a16="http://schemas.microsoft.com/office/drawing/2014/main" id="{CFB757FE-D3C1-2143-8C99-999A4210230F}"/>
              </a:ext>
            </a:extLst>
          </p:cNvPr>
          <p:cNvGrpSpPr/>
          <p:nvPr/>
        </p:nvGrpSpPr>
        <p:grpSpPr>
          <a:xfrm>
            <a:off x="6868704" y="3976582"/>
            <a:ext cx="1293341" cy="1839493"/>
            <a:chOff x="1082407" y="2051050"/>
            <a:chExt cx="2447460" cy="3480973"/>
          </a:xfrm>
        </p:grpSpPr>
        <p:sp>
          <p:nvSpPr>
            <p:cNvPr id="46" name="Rectangle 45">
              <a:extLst>
                <a:ext uri="{FF2B5EF4-FFF2-40B4-BE49-F238E27FC236}">
                  <a16:creationId xmlns:a16="http://schemas.microsoft.com/office/drawing/2014/main" id="{16B30454-C488-F94E-8AA1-7530E198E230}"/>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7" name="Picture 46">
              <a:extLst>
                <a:ext uri="{FF2B5EF4-FFF2-40B4-BE49-F238E27FC236}">
                  <a16:creationId xmlns:a16="http://schemas.microsoft.com/office/drawing/2014/main" id="{D395970D-9A27-7646-B004-9FE7130F7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48" name="Rectangle 47">
              <a:extLst>
                <a:ext uri="{FF2B5EF4-FFF2-40B4-BE49-F238E27FC236}">
                  <a16:creationId xmlns:a16="http://schemas.microsoft.com/office/drawing/2014/main" id="{35BC0598-5E8B-3946-B186-5CA271FEF97B}"/>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4BFAB"/>
                  </a:solidFill>
                  <a:effectLst/>
                  <a:uLnTx/>
                  <a:uFillTx/>
                  <a:latin typeface="Century Gothic" panose="020B0502020202020204" pitchFamily="34" charset="0"/>
                </a:rPr>
                <a:t>9</a:t>
              </a:r>
              <a:r>
                <a:rPr lang="en-US" sz="2000" b="1" dirty="0">
                  <a:solidFill>
                    <a:srgbClr val="74BFAB"/>
                  </a:solidFill>
                  <a:latin typeface="Century Gothic" panose="020B0502020202020204" pitchFamily="34" charset="0"/>
                </a:rPr>
                <a:t>5K</a:t>
              </a:r>
              <a:endParaRPr kumimoji="0" lang="en-US" sz="2000" b="1" i="0" u="none" strike="noStrike" kern="1200" cap="none" spc="0" normalizeH="0" baseline="0" noProof="0" dirty="0">
                <a:ln>
                  <a:noFill/>
                </a:ln>
                <a:solidFill>
                  <a:srgbClr val="74BFAB"/>
                </a:solidFill>
                <a:effectLst/>
                <a:uLnTx/>
                <a:uFillTx/>
                <a:latin typeface="Century Gothic" panose="020B0502020202020204" pitchFamily="34" charset="0"/>
              </a:endParaRPr>
            </a:p>
          </p:txBody>
        </p:sp>
      </p:grpSp>
      <p:grpSp>
        <p:nvGrpSpPr>
          <p:cNvPr id="39" name="Group 38">
            <a:extLst>
              <a:ext uri="{FF2B5EF4-FFF2-40B4-BE49-F238E27FC236}">
                <a16:creationId xmlns:a16="http://schemas.microsoft.com/office/drawing/2014/main" id="{F95B0CCA-8489-EF4E-8711-7147CAF51B5D}"/>
              </a:ext>
            </a:extLst>
          </p:cNvPr>
          <p:cNvGrpSpPr/>
          <p:nvPr/>
        </p:nvGrpSpPr>
        <p:grpSpPr>
          <a:xfrm>
            <a:off x="4591484" y="3980304"/>
            <a:ext cx="1293341" cy="1839493"/>
            <a:chOff x="1082407" y="2051050"/>
            <a:chExt cx="2447460" cy="3480973"/>
          </a:xfrm>
        </p:grpSpPr>
        <p:sp>
          <p:nvSpPr>
            <p:cNvPr id="40" name="Rectangle 39">
              <a:extLst>
                <a:ext uri="{FF2B5EF4-FFF2-40B4-BE49-F238E27FC236}">
                  <a16:creationId xmlns:a16="http://schemas.microsoft.com/office/drawing/2014/main" id="{5EF7CEA2-FFDD-FF46-B5B0-EA1AA2E2023A}"/>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 name="Picture 40">
              <a:extLst>
                <a:ext uri="{FF2B5EF4-FFF2-40B4-BE49-F238E27FC236}">
                  <a16:creationId xmlns:a16="http://schemas.microsoft.com/office/drawing/2014/main" id="{5646DB6A-892C-9947-A98B-315131AEB3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44" name="Rectangle 43">
              <a:extLst>
                <a:ext uri="{FF2B5EF4-FFF2-40B4-BE49-F238E27FC236}">
                  <a16:creationId xmlns:a16="http://schemas.microsoft.com/office/drawing/2014/main" id="{6F03F4F3-AF75-1446-B757-771DFAC572A4}"/>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4BFAB"/>
                  </a:solidFill>
                  <a:latin typeface="Century Gothic" panose="020B0502020202020204" pitchFamily="34" charset="0"/>
                </a:rPr>
                <a:t>2M</a:t>
              </a:r>
              <a:endParaRPr kumimoji="0" lang="en-US" sz="2000" b="1" i="0" u="none" strike="noStrike" kern="1200" cap="none" spc="0" normalizeH="0" baseline="0" noProof="0" dirty="0">
                <a:ln>
                  <a:noFill/>
                </a:ln>
                <a:solidFill>
                  <a:srgbClr val="74BFAB"/>
                </a:solidFill>
                <a:effectLst/>
                <a:uLnTx/>
                <a:uFillTx/>
                <a:latin typeface="Century Gothic" panose="020B0502020202020204" pitchFamily="34" charset="0"/>
              </a:endParaRPr>
            </a:p>
          </p:txBody>
        </p:sp>
      </p:grpSp>
      <p:grpSp>
        <p:nvGrpSpPr>
          <p:cNvPr id="31" name="Group 30">
            <a:extLst>
              <a:ext uri="{FF2B5EF4-FFF2-40B4-BE49-F238E27FC236}">
                <a16:creationId xmlns:a16="http://schemas.microsoft.com/office/drawing/2014/main" id="{7E1B0D2F-C9EE-FE47-92EA-76881A1492F4}"/>
              </a:ext>
            </a:extLst>
          </p:cNvPr>
          <p:cNvGrpSpPr/>
          <p:nvPr/>
        </p:nvGrpSpPr>
        <p:grpSpPr>
          <a:xfrm>
            <a:off x="2165481" y="3978030"/>
            <a:ext cx="1293341" cy="1839493"/>
            <a:chOff x="1082407" y="2051050"/>
            <a:chExt cx="2447460" cy="3480973"/>
          </a:xfrm>
        </p:grpSpPr>
        <p:sp>
          <p:nvSpPr>
            <p:cNvPr id="32" name="Rectangle 31">
              <a:extLst>
                <a:ext uri="{FF2B5EF4-FFF2-40B4-BE49-F238E27FC236}">
                  <a16:creationId xmlns:a16="http://schemas.microsoft.com/office/drawing/2014/main" id="{DEFECF2B-556B-1649-AB7B-9FDA5970B2E5}"/>
                </a:ext>
              </a:extLst>
            </p:cNvPr>
            <p:cNvSpPr/>
            <p:nvPr/>
          </p:nvSpPr>
          <p:spPr>
            <a:xfrm rot="488511">
              <a:off x="1082407" y="2051050"/>
              <a:ext cx="2407768" cy="2407768"/>
            </a:xfrm>
            <a:prstGeom prst="rect">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C983A468-2389-B440-83D0-6C81E08E1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796450" y="3798607"/>
              <a:ext cx="1081849" cy="2384984"/>
            </a:xfrm>
            <a:prstGeom prst="rect">
              <a:avLst/>
            </a:prstGeom>
          </p:spPr>
        </p:pic>
        <p:sp>
          <p:nvSpPr>
            <p:cNvPr id="34" name="Rectangle 33">
              <a:extLst>
                <a:ext uri="{FF2B5EF4-FFF2-40B4-BE49-F238E27FC236}">
                  <a16:creationId xmlns:a16="http://schemas.microsoft.com/office/drawing/2014/main" id="{1BA2BA95-31A1-344D-B7F8-51573B550422}"/>
                </a:ext>
              </a:extLst>
            </p:cNvPr>
            <p:cNvSpPr/>
            <p:nvPr/>
          </p:nvSpPr>
          <p:spPr>
            <a:xfrm>
              <a:off x="1100571" y="2055354"/>
              <a:ext cx="2407768" cy="2407768"/>
            </a:xfrm>
            <a:prstGeom prst="rect">
              <a:avLst/>
            </a:prstGeom>
            <a:solidFill>
              <a:srgbClr val="FFFFFF"/>
            </a:solidFill>
            <a:ln>
              <a:noFill/>
            </a:ln>
            <a:effectLst>
              <a:outerShdw blurRad="63500" sx="102000" sy="102000" algn="ctr" rotWithShape="0">
                <a:srgbClr val="1D9A78">
                  <a:alpha val="2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74BFAB"/>
                  </a:solidFill>
                  <a:effectLst/>
                  <a:uLnTx/>
                  <a:uFillTx/>
                  <a:latin typeface="Century Gothic" panose="020B0502020202020204" pitchFamily="34" charset="0"/>
                </a:rPr>
                <a:t>1.4</a:t>
              </a:r>
              <a:r>
                <a:rPr lang="en-US" sz="2000" b="1" dirty="0">
                  <a:solidFill>
                    <a:srgbClr val="74BFAB"/>
                  </a:solidFill>
                  <a:latin typeface="Century Gothic" panose="020B0502020202020204" pitchFamily="34" charset="0"/>
                </a:rPr>
                <a:t>M</a:t>
              </a:r>
              <a:endParaRPr kumimoji="0" lang="en-US" sz="2000" b="1" i="0" u="none" strike="noStrike" kern="1200" cap="none" spc="0" normalizeH="0" baseline="0" noProof="0" dirty="0">
                <a:ln>
                  <a:noFill/>
                </a:ln>
                <a:solidFill>
                  <a:srgbClr val="74BFAB"/>
                </a:solidFill>
                <a:effectLst/>
                <a:uLnTx/>
                <a:uFillTx/>
                <a:latin typeface="Century Gothic" panose="020B0502020202020204" pitchFamily="34" charset="0"/>
              </a:endParaRPr>
            </a:p>
          </p:txBody>
        </p:sp>
      </p:grpSp>
    </p:spTree>
    <p:extLst>
      <p:ext uri="{BB962C8B-B14F-4D97-AF65-F5344CB8AC3E}">
        <p14:creationId xmlns:p14="http://schemas.microsoft.com/office/powerpoint/2010/main" val="249237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8000" fill="hold"/>
                                        <p:tgtEl>
                                          <p:spTgt spid="26"/>
                                        </p:tgtEl>
                                        <p:attrNameLst>
                                          <p:attrName>ppt_x</p:attrName>
                                        </p:attrNameLst>
                                      </p:cBhvr>
                                      <p:tavLst>
                                        <p:tav tm="0">
                                          <p:val>
                                            <p:strVal val="#ppt_x"/>
                                          </p:val>
                                        </p:tav>
                                        <p:tav tm="100000">
                                          <p:val>
                                            <p:strVal val="#ppt_x"/>
                                          </p:val>
                                        </p:tav>
                                      </p:tavLst>
                                    </p:anim>
                                    <p:anim calcmode="lin" valueType="num">
                                      <p:cBhvr additive="base">
                                        <p:cTn id="8" dur="8000" fill="hold"/>
                                        <p:tgtEl>
                                          <p:spTgt spid="26"/>
                                        </p:tgtEl>
                                        <p:attrNameLst>
                                          <p:attrName>ppt_y</p:attrName>
                                        </p:attrNameLst>
                                      </p:cBhvr>
                                      <p:tavLst>
                                        <p:tav tm="0">
                                          <p:val>
                                            <p:strVal val="1+#ppt_h/2"/>
                                          </p:val>
                                        </p:tav>
                                        <p:tav tm="100000">
                                          <p:val>
                                            <p:strVal val="#ppt_y"/>
                                          </p:val>
                                        </p:tav>
                                      </p:tavLst>
                                    </p:anim>
                                  </p:childTnLst>
                                </p:cTn>
                              </p:par>
                              <p:par>
                                <p:cTn id="9" presetID="20"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edge">
                                      <p:cBhvr>
                                        <p:cTn id="11" dur="3000"/>
                                        <p:tgtEl>
                                          <p:spTgt spid="3"/>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2000"/>
                                        <p:tgtEl>
                                          <p:spTgt spid="9"/>
                                        </p:tgtEl>
                                      </p:cBhvr>
                                    </p:animEffect>
                                  </p:childTnLst>
                                </p:cTn>
                              </p:par>
                              <p:par>
                                <p:cTn id="15" presetID="10" presetClass="entr" presetSubtype="0" fill="hold" grpId="0" nodeType="withEffect">
                                  <p:stCondLst>
                                    <p:cond delay="200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2000"/>
                                        <p:tgtEl>
                                          <p:spTgt spid="94"/>
                                        </p:tgtEl>
                                      </p:cBhvr>
                                    </p:animEffect>
                                  </p:childTnLst>
                                </p:cTn>
                              </p:par>
                              <p:par>
                                <p:cTn id="18" presetID="0" presetClass="path" presetSubtype="0" decel="50000" fill="hold" grpId="1" nodeType="withEffect">
                                  <p:stCondLst>
                                    <p:cond delay="2000"/>
                                  </p:stCondLst>
                                  <p:childTnLst>
                                    <p:animMotion origin="layout" path="M -0.397 -0.26667 L -4.16667E-7 1.48148E-6 " pathEditMode="relative" rAng="0" ptsTypes="AA">
                                      <p:cBhvr>
                                        <p:cTn id="19" dur="4000" fill="hold"/>
                                        <p:tgtEl>
                                          <p:spTgt spid="94"/>
                                        </p:tgtEl>
                                        <p:attrNameLst>
                                          <p:attrName>ppt_x</p:attrName>
                                          <p:attrName>ppt_y</p:attrName>
                                        </p:attrNameLst>
                                      </p:cBhvr>
                                      <p:rCtr x="20039" y="13657"/>
                                    </p:animMotion>
                                  </p:childTnLst>
                                </p:cTn>
                              </p:par>
                              <p:par>
                                <p:cTn id="20" presetID="6" presetClass="emph" presetSubtype="0" repeatCount="4000" autoRev="1" fill="hold" grpId="2" nodeType="withEffect">
                                  <p:stCondLst>
                                    <p:cond delay="5000"/>
                                  </p:stCondLst>
                                  <p:childTnLst>
                                    <p:animScale>
                                      <p:cBhvr>
                                        <p:cTn id="21" dur="3000" fill="hold"/>
                                        <p:tgtEl>
                                          <p:spTgt spid="94"/>
                                        </p:tgtEl>
                                      </p:cBhvr>
                                      <p:by x="107000" y="107000"/>
                                    </p:animScale>
                                  </p:childTnLst>
                                </p:cTn>
                              </p:par>
                              <p:par>
                                <p:cTn id="22" presetID="10" presetClass="entr" presetSubtype="0" fill="hold" nodeType="withEffect">
                                  <p:stCondLst>
                                    <p:cond delay="2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500"/>
                                        <p:tgtEl>
                                          <p:spTgt spid="31"/>
                                        </p:tgtEl>
                                      </p:cBhvr>
                                    </p:animEffect>
                                  </p:childTnLst>
                                </p:cTn>
                              </p:par>
                              <p:par>
                                <p:cTn id="25" presetID="12" presetClass="entr" presetSubtype="1" fill="hold" grpId="0" nodeType="withEffect">
                                  <p:stCondLst>
                                    <p:cond delay="2000"/>
                                  </p:stCondLst>
                                  <p:childTnLst>
                                    <p:set>
                                      <p:cBhvr>
                                        <p:cTn id="26" dur="1" fill="hold">
                                          <p:stCondLst>
                                            <p:cond delay="0"/>
                                          </p:stCondLst>
                                        </p:cTn>
                                        <p:tgtEl>
                                          <p:spTgt spid="53"/>
                                        </p:tgtEl>
                                        <p:attrNameLst>
                                          <p:attrName>style.visibility</p:attrName>
                                        </p:attrNameLst>
                                      </p:cBhvr>
                                      <p:to>
                                        <p:strVal val="visible"/>
                                      </p:to>
                                    </p:set>
                                    <p:anim calcmode="lin" valueType="num">
                                      <p:cBhvr additive="base">
                                        <p:cTn id="27" dur="1000"/>
                                        <p:tgtEl>
                                          <p:spTgt spid="53"/>
                                        </p:tgtEl>
                                        <p:attrNameLst>
                                          <p:attrName>ppt_y</p:attrName>
                                        </p:attrNameLst>
                                      </p:cBhvr>
                                      <p:tavLst>
                                        <p:tav tm="0">
                                          <p:val>
                                            <p:strVal val="#ppt_y-#ppt_h*1.125000"/>
                                          </p:val>
                                        </p:tav>
                                        <p:tav tm="100000">
                                          <p:val>
                                            <p:strVal val="#ppt_y"/>
                                          </p:val>
                                        </p:tav>
                                      </p:tavLst>
                                    </p:anim>
                                    <p:animEffect transition="in" filter="wipe(down)">
                                      <p:cBhvr>
                                        <p:cTn id="28" dur="1000"/>
                                        <p:tgtEl>
                                          <p:spTgt spid="53"/>
                                        </p:tgtEl>
                                      </p:cBhvr>
                                    </p:animEffect>
                                  </p:childTnLst>
                                </p:cTn>
                              </p:par>
                              <p:par>
                                <p:cTn id="29" presetID="10" presetClass="entr" presetSubtype="0" fill="hold" nodeType="withEffect">
                                  <p:stCondLst>
                                    <p:cond delay="300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500"/>
                                        <p:tgtEl>
                                          <p:spTgt spid="39"/>
                                        </p:tgtEl>
                                      </p:cBhvr>
                                    </p:animEffect>
                                  </p:childTnLst>
                                </p:cTn>
                              </p:par>
                              <p:par>
                                <p:cTn id="32" presetID="0" presetClass="path" presetSubtype="0" accel="50000" decel="50000" fill="hold" nodeType="withEffect">
                                  <p:stCondLst>
                                    <p:cond delay="3000"/>
                                  </p:stCondLst>
                                  <p:childTnLst>
                                    <p:animMotion origin="layout" path="M -0.19571 -0.00463 L 4.79167E-6 -4.81481E-6 " pathEditMode="relative" rAng="0" ptsTypes="AA">
                                      <p:cBhvr>
                                        <p:cTn id="33" dur="1500" fill="hold"/>
                                        <p:tgtEl>
                                          <p:spTgt spid="39"/>
                                        </p:tgtEl>
                                        <p:attrNameLst>
                                          <p:attrName>ppt_x</p:attrName>
                                          <p:attrName>ppt_y</p:attrName>
                                        </p:attrNameLst>
                                      </p:cBhvr>
                                      <p:rCtr x="9714" y="255"/>
                                    </p:animMotion>
                                  </p:childTnLst>
                                </p:cTn>
                              </p:par>
                              <p:par>
                                <p:cTn id="34" presetID="12" presetClass="entr" presetSubtype="1" fill="hold" grpId="0" nodeType="withEffect">
                                  <p:stCondLst>
                                    <p:cond delay="3000"/>
                                  </p:stCondLst>
                                  <p:childTnLst>
                                    <p:set>
                                      <p:cBhvr>
                                        <p:cTn id="35" dur="1" fill="hold">
                                          <p:stCondLst>
                                            <p:cond delay="0"/>
                                          </p:stCondLst>
                                        </p:cTn>
                                        <p:tgtEl>
                                          <p:spTgt spid="54"/>
                                        </p:tgtEl>
                                        <p:attrNameLst>
                                          <p:attrName>style.visibility</p:attrName>
                                        </p:attrNameLst>
                                      </p:cBhvr>
                                      <p:to>
                                        <p:strVal val="visible"/>
                                      </p:to>
                                    </p:set>
                                    <p:anim calcmode="lin" valueType="num">
                                      <p:cBhvr additive="base">
                                        <p:cTn id="36" dur="1000"/>
                                        <p:tgtEl>
                                          <p:spTgt spid="54"/>
                                        </p:tgtEl>
                                        <p:attrNameLst>
                                          <p:attrName>ppt_y</p:attrName>
                                        </p:attrNameLst>
                                      </p:cBhvr>
                                      <p:tavLst>
                                        <p:tav tm="0">
                                          <p:val>
                                            <p:strVal val="#ppt_y-#ppt_h*1.125000"/>
                                          </p:val>
                                        </p:tav>
                                        <p:tav tm="100000">
                                          <p:val>
                                            <p:strVal val="#ppt_y"/>
                                          </p:val>
                                        </p:tav>
                                      </p:tavLst>
                                    </p:anim>
                                    <p:animEffect transition="in" filter="wipe(down)">
                                      <p:cBhvr>
                                        <p:cTn id="37" dur="1000"/>
                                        <p:tgtEl>
                                          <p:spTgt spid="54"/>
                                        </p:tgtEl>
                                      </p:cBhvr>
                                    </p:animEffect>
                                  </p:childTnLst>
                                </p:cTn>
                              </p:par>
                              <p:par>
                                <p:cTn id="38" presetID="10" presetClass="entr" presetSubtype="0" fill="hold" nodeType="withEffect">
                                  <p:stCondLst>
                                    <p:cond delay="40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500"/>
                                        <p:tgtEl>
                                          <p:spTgt spid="45"/>
                                        </p:tgtEl>
                                      </p:cBhvr>
                                    </p:animEffect>
                                  </p:childTnLst>
                                </p:cTn>
                              </p:par>
                              <p:par>
                                <p:cTn id="41" presetID="0" presetClass="path" presetSubtype="0" accel="50000" decel="50000" fill="hold" nodeType="withEffect">
                                  <p:stCondLst>
                                    <p:cond delay="4000"/>
                                  </p:stCondLst>
                                  <p:childTnLst>
                                    <p:animMotion origin="layout" path="M -0.19089 0.00092 L 0.0052 0.00092 " pathEditMode="relative" rAng="0" ptsTypes="AA">
                                      <p:cBhvr>
                                        <p:cTn id="42" dur="1500" fill="hold"/>
                                        <p:tgtEl>
                                          <p:spTgt spid="45"/>
                                        </p:tgtEl>
                                        <p:attrNameLst>
                                          <p:attrName>ppt_x</p:attrName>
                                          <p:attrName>ppt_y</p:attrName>
                                        </p:attrNameLst>
                                      </p:cBhvr>
                                      <p:rCtr x="9805" y="0"/>
                                    </p:animMotion>
                                  </p:childTnLst>
                                </p:cTn>
                              </p:par>
                              <p:par>
                                <p:cTn id="43" presetID="12" presetClass="entr" presetSubtype="1" fill="hold" grpId="0" nodeType="withEffect">
                                  <p:stCondLst>
                                    <p:cond delay="400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1000"/>
                                        <p:tgtEl>
                                          <p:spTgt spid="55"/>
                                        </p:tgtEl>
                                        <p:attrNameLst>
                                          <p:attrName>ppt_y</p:attrName>
                                        </p:attrNameLst>
                                      </p:cBhvr>
                                      <p:tavLst>
                                        <p:tav tm="0">
                                          <p:val>
                                            <p:strVal val="#ppt_y-#ppt_h*1.125000"/>
                                          </p:val>
                                        </p:tav>
                                        <p:tav tm="100000">
                                          <p:val>
                                            <p:strVal val="#ppt_y"/>
                                          </p:val>
                                        </p:tav>
                                      </p:tavLst>
                                    </p:anim>
                                    <p:animEffect transition="in" filter="wipe(down)">
                                      <p:cBhvr>
                                        <p:cTn id="46" dur="1000"/>
                                        <p:tgtEl>
                                          <p:spTgt spid="55"/>
                                        </p:tgtEl>
                                      </p:cBhvr>
                                    </p:animEffect>
                                  </p:childTnLst>
                                </p:cTn>
                              </p:par>
                              <p:par>
                                <p:cTn id="47" presetID="10" presetClass="entr" presetSubtype="0" fill="hold" nodeType="withEffect">
                                  <p:stCondLst>
                                    <p:cond delay="5000"/>
                                  </p:stCondLst>
                                  <p:childTnLst>
                                    <p:set>
                                      <p:cBhvr>
                                        <p:cTn id="48" dur="1" fill="hold">
                                          <p:stCondLst>
                                            <p:cond delay="0"/>
                                          </p:stCondLst>
                                        </p:cTn>
                                        <p:tgtEl>
                                          <p:spTgt spid="49"/>
                                        </p:tgtEl>
                                        <p:attrNameLst>
                                          <p:attrName>style.visibility</p:attrName>
                                        </p:attrNameLst>
                                      </p:cBhvr>
                                      <p:to>
                                        <p:strVal val="visible"/>
                                      </p:to>
                                    </p:set>
                                    <p:animEffect transition="in" filter="fade">
                                      <p:cBhvr>
                                        <p:cTn id="49" dur="1500"/>
                                        <p:tgtEl>
                                          <p:spTgt spid="49"/>
                                        </p:tgtEl>
                                      </p:cBhvr>
                                    </p:animEffect>
                                  </p:childTnLst>
                                </p:cTn>
                              </p:par>
                              <p:par>
                                <p:cTn id="50" presetID="0" presetClass="path" presetSubtype="0" accel="50000" decel="50000" fill="hold" nodeType="withEffect">
                                  <p:stCondLst>
                                    <p:cond delay="5000"/>
                                  </p:stCondLst>
                                  <p:childTnLst>
                                    <p:animMotion origin="layout" path="M -0.18594 0.00092 L -3.54167E-6 -4.81481E-6 " pathEditMode="relative" rAng="0" ptsTypes="AA">
                                      <p:cBhvr>
                                        <p:cTn id="51" dur="1500" fill="hold"/>
                                        <p:tgtEl>
                                          <p:spTgt spid="49"/>
                                        </p:tgtEl>
                                        <p:attrNameLst>
                                          <p:attrName>ppt_x</p:attrName>
                                          <p:attrName>ppt_y</p:attrName>
                                        </p:attrNameLst>
                                      </p:cBhvr>
                                      <p:rCtr x="9427" y="0"/>
                                    </p:animMotion>
                                  </p:childTnLst>
                                </p:cTn>
                              </p:par>
                              <p:par>
                                <p:cTn id="52" presetID="12" presetClass="entr" presetSubtype="1" fill="hold" grpId="0" nodeType="withEffect">
                                  <p:stCondLst>
                                    <p:cond delay="5000"/>
                                  </p:stCondLst>
                                  <p:childTnLst>
                                    <p:set>
                                      <p:cBhvr>
                                        <p:cTn id="53" dur="1" fill="hold">
                                          <p:stCondLst>
                                            <p:cond delay="0"/>
                                          </p:stCondLst>
                                        </p:cTn>
                                        <p:tgtEl>
                                          <p:spTgt spid="56"/>
                                        </p:tgtEl>
                                        <p:attrNameLst>
                                          <p:attrName>style.visibility</p:attrName>
                                        </p:attrNameLst>
                                      </p:cBhvr>
                                      <p:to>
                                        <p:strVal val="visible"/>
                                      </p:to>
                                    </p:set>
                                    <p:anim calcmode="lin" valueType="num">
                                      <p:cBhvr additive="base">
                                        <p:cTn id="54" dur="1000"/>
                                        <p:tgtEl>
                                          <p:spTgt spid="56"/>
                                        </p:tgtEl>
                                        <p:attrNameLst>
                                          <p:attrName>ppt_y</p:attrName>
                                        </p:attrNameLst>
                                      </p:cBhvr>
                                      <p:tavLst>
                                        <p:tav tm="0">
                                          <p:val>
                                            <p:strVal val="#ppt_y-#ppt_h*1.125000"/>
                                          </p:val>
                                        </p:tav>
                                        <p:tav tm="100000">
                                          <p:val>
                                            <p:strVal val="#ppt_y"/>
                                          </p:val>
                                        </p:tav>
                                      </p:tavLst>
                                    </p:anim>
                                    <p:animEffect transition="in" filter="wipe(down)">
                                      <p:cBhvr>
                                        <p:cTn id="55"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4" grpId="0" animBg="1"/>
      <p:bldP spid="94" grpId="1" animBg="1"/>
      <p:bldP spid="94" grpId="2" animBg="1"/>
      <p:bldP spid="3" grpId="0" animBg="1"/>
      <p:bldP spid="9" grpId="0"/>
      <p:bldP spid="53" grpId="0" animBg="1"/>
      <p:bldP spid="54" grpId="0" animBg="1"/>
      <p:bldP spid="55" grpId="0" animBg="1"/>
      <p:bldP spid="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DDEECD0-FBEF-E24E-9E67-3CB0A7735CC8}"/>
              </a:ext>
            </a:extLst>
          </p:cNvPr>
          <p:cNvGrpSpPr/>
          <p:nvPr/>
        </p:nvGrpSpPr>
        <p:grpSpPr>
          <a:xfrm>
            <a:off x="4917967" y="1162654"/>
            <a:ext cx="3233290" cy="624844"/>
            <a:chOff x="4099825" y="1279539"/>
            <a:chExt cx="4432069" cy="1084943"/>
          </a:xfrm>
        </p:grpSpPr>
        <p:sp>
          <p:nvSpPr>
            <p:cNvPr id="26" name="Rectangle: Single Corner Rounded 21">
              <a:extLst>
                <a:ext uri="{FF2B5EF4-FFF2-40B4-BE49-F238E27FC236}">
                  <a16:creationId xmlns:a16="http://schemas.microsoft.com/office/drawing/2014/main" id="{0917B469-F791-9C4A-937A-93F4C9B458F1}"/>
                </a:ext>
              </a:extLst>
            </p:cNvPr>
            <p:cNvSpPr/>
            <p:nvPr/>
          </p:nvSpPr>
          <p:spPr>
            <a:xfrm rot="16200000" flipH="1" flipV="1">
              <a:off x="5773388" y="-394024"/>
              <a:ext cx="1084943" cy="4432069"/>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moving straight is what we do">
              <a:extLst>
                <a:ext uri="{FF2B5EF4-FFF2-40B4-BE49-F238E27FC236}">
                  <a16:creationId xmlns:a16="http://schemas.microsoft.com/office/drawing/2014/main" id="{B42B0037-960D-BE4D-9E1F-ADC965221CD3}"/>
                </a:ext>
              </a:extLst>
            </p:cNvPr>
            <p:cNvSpPr txBox="1"/>
            <p:nvPr/>
          </p:nvSpPr>
          <p:spPr>
            <a:xfrm>
              <a:off x="4724105" y="1590433"/>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Century Gothic"/>
                  <a:sym typeface="Montserrat ExtraBold"/>
                </a:rPr>
                <a:t>Business Overview</a:t>
              </a:r>
            </a:p>
          </p:txBody>
        </p:sp>
      </p:grpSp>
      <p:grpSp>
        <p:nvGrpSpPr>
          <p:cNvPr id="15" name="Group 14">
            <a:extLst>
              <a:ext uri="{FF2B5EF4-FFF2-40B4-BE49-F238E27FC236}">
                <a16:creationId xmlns:a16="http://schemas.microsoft.com/office/drawing/2014/main" id="{AC2D7BB5-BFA3-C545-9D80-56A51DF960FC}"/>
              </a:ext>
            </a:extLst>
          </p:cNvPr>
          <p:cNvGrpSpPr/>
          <p:nvPr/>
        </p:nvGrpSpPr>
        <p:grpSpPr>
          <a:xfrm>
            <a:off x="4932888" y="2104273"/>
            <a:ext cx="3233285" cy="624844"/>
            <a:chOff x="4099828" y="1279541"/>
            <a:chExt cx="4432062" cy="1084943"/>
          </a:xfrm>
        </p:grpSpPr>
        <p:sp>
          <p:nvSpPr>
            <p:cNvPr id="24" name="Rectangle: Single Corner Rounded 21">
              <a:extLst>
                <a:ext uri="{FF2B5EF4-FFF2-40B4-BE49-F238E27FC236}">
                  <a16:creationId xmlns:a16="http://schemas.microsoft.com/office/drawing/2014/main" id="{75295706-AB1F-EB49-9A3A-AD67AD52FB29}"/>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moving straight is what we do">
              <a:extLst>
                <a:ext uri="{FF2B5EF4-FFF2-40B4-BE49-F238E27FC236}">
                  <a16:creationId xmlns:a16="http://schemas.microsoft.com/office/drawing/2014/main" id="{8287A643-EECA-CA49-B259-33E6032031C9}"/>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Montserrat ExtraBold"/>
                </a:rPr>
                <a:t>Sustainability</a:t>
              </a:r>
            </a:p>
          </p:txBody>
        </p:sp>
      </p:grpSp>
      <p:grpSp>
        <p:nvGrpSpPr>
          <p:cNvPr id="17" name="Group 16">
            <a:extLst>
              <a:ext uri="{FF2B5EF4-FFF2-40B4-BE49-F238E27FC236}">
                <a16:creationId xmlns:a16="http://schemas.microsoft.com/office/drawing/2014/main" id="{AE762B38-6CC2-6240-A302-490A1AF0C0E8}"/>
              </a:ext>
            </a:extLst>
          </p:cNvPr>
          <p:cNvGrpSpPr/>
          <p:nvPr/>
        </p:nvGrpSpPr>
        <p:grpSpPr>
          <a:xfrm>
            <a:off x="4917972" y="5094408"/>
            <a:ext cx="3233282" cy="624844"/>
            <a:chOff x="4099827" y="1279541"/>
            <a:chExt cx="4432057" cy="1084943"/>
          </a:xfrm>
        </p:grpSpPr>
        <p:sp>
          <p:nvSpPr>
            <p:cNvPr id="20" name="Rectangle: Single Corner Rounded 21">
              <a:extLst>
                <a:ext uri="{FF2B5EF4-FFF2-40B4-BE49-F238E27FC236}">
                  <a16:creationId xmlns:a16="http://schemas.microsoft.com/office/drawing/2014/main" id="{33F266CB-AF64-A945-A710-5C7CAED4DD49}"/>
                </a:ext>
              </a:extLst>
            </p:cNvPr>
            <p:cNvSpPr/>
            <p:nvPr/>
          </p:nvSpPr>
          <p:spPr>
            <a:xfrm rot="16200000" flipH="1" flipV="1">
              <a:off x="5773384" y="-394016"/>
              <a:ext cx="1084943" cy="4432057"/>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moving straight is what we do">
              <a:extLst>
                <a:ext uri="{FF2B5EF4-FFF2-40B4-BE49-F238E27FC236}">
                  <a16:creationId xmlns:a16="http://schemas.microsoft.com/office/drawing/2014/main" id="{1F922AA9-35B1-EC47-8777-64FA4CDDD134}"/>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Montserrat ExtraBold"/>
                </a:rPr>
                <a:t>Sustainability Appendix</a:t>
              </a:r>
            </a:p>
          </p:txBody>
        </p:sp>
      </p:grpSp>
      <p:pic>
        <p:nvPicPr>
          <p:cNvPr id="30" name="Picture 29">
            <a:extLst>
              <a:ext uri="{FF2B5EF4-FFF2-40B4-BE49-F238E27FC236}">
                <a16:creationId xmlns:a16="http://schemas.microsoft.com/office/drawing/2014/main" id="{0F0BD1D1-28A6-B144-9487-94213A2B6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17967" y="183837"/>
            <a:ext cx="455423" cy="6490326"/>
          </a:xfrm>
          <a:prstGeom prst="rect">
            <a:avLst/>
          </a:prstGeom>
        </p:spPr>
      </p:pic>
      <p:grpSp>
        <p:nvGrpSpPr>
          <p:cNvPr id="2" name="Group 1">
            <a:extLst>
              <a:ext uri="{FF2B5EF4-FFF2-40B4-BE49-F238E27FC236}">
                <a16:creationId xmlns:a16="http://schemas.microsoft.com/office/drawing/2014/main" id="{8C133A09-25EA-C148-87D3-E277B51A53F6}"/>
              </a:ext>
            </a:extLst>
          </p:cNvPr>
          <p:cNvGrpSpPr/>
          <p:nvPr/>
        </p:nvGrpSpPr>
        <p:grpSpPr>
          <a:xfrm>
            <a:off x="1317942" y="3728789"/>
            <a:ext cx="3210196" cy="1629677"/>
            <a:chOff x="694724" y="998026"/>
            <a:chExt cx="3210196" cy="1629677"/>
          </a:xfrm>
        </p:grpSpPr>
        <p:sp>
          <p:nvSpPr>
            <p:cNvPr id="31" name="TextBox 30">
              <a:extLst>
                <a:ext uri="{FF2B5EF4-FFF2-40B4-BE49-F238E27FC236}">
                  <a16:creationId xmlns:a16="http://schemas.microsoft.com/office/drawing/2014/main" id="{61F1F385-C152-7C42-9035-09AEF3582DD6}"/>
                </a:ext>
              </a:extLst>
            </p:cNvPr>
            <p:cNvSpPr txBox="1"/>
            <p:nvPr/>
          </p:nvSpPr>
          <p:spPr>
            <a:xfrm>
              <a:off x="694724" y="998026"/>
              <a:ext cx="2890752" cy="1629677"/>
            </a:xfrm>
            <a:prstGeom prst="rect">
              <a:avLst/>
            </a:prstGeom>
            <a:noFill/>
          </p:spPr>
          <p:txBody>
            <a:bodyPr wrap="square" lIns="25200" rIns="90000" rtlCol="0">
              <a:spAutoFit/>
            </a:bodyPr>
            <a:lstStyle/>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Greenhouse Gas Emission</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Water Impact</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Agriculture</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Environment Indicators</a:t>
              </a:r>
            </a:p>
          </p:txBody>
        </p:sp>
        <p:sp>
          <p:nvSpPr>
            <p:cNvPr id="32" name="Freeform: Shape 40">
              <a:extLst>
                <a:ext uri="{FF2B5EF4-FFF2-40B4-BE49-F238E27FC236}">
                  <a16:creationId xmlns:a16="http://schemas.microsoft.com/office/drawing/2014/main" id="{D961FF38-9217-FE4F-8EA5-9CBB2048C865}"/>
                </a:ext>
              </a:extLst>
            </p:cNvPr>
            <p:cNvSpPr>
              <a:spLocks noChangeAspect="1"/>
            </p:cNvSpPr>
            <p:nvPr/>
          </p:nvSpPr>
          <p:spPr bwMode="auto">
            <a:xfrm rot="3513302">
              <a:off x="3622652" y="1067434"/>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40">
              <a:extLst>
                <a:ext uri="{FF2B5EF4-FFF2-40B4-BE49-F238E27FC236}">
                  <a16:creationId xmlns:a16="http://schemas.microsoft.com/office/drawing/2014/main" id="{DD3E9B4D-C37C-CE4F-B37B-7FFC30E82F9E}"/>
                </a:ext>
              </a:extLst>
            </p:cNvPr>
            <p:cNvSpPr>
              <a:spLocks noChangeAspect="1"/>
            </p:cNvSpPr>
            <p:nvPr/>
          </p:nvSpPr>
          <p:spPr bwMode="auto">
            <a:xfrm rot="3513302">
              <a:off x="3622645" y="148508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40">
              <a:extLst>
                <a:ext uri="{FF2B5EF4-FFF2-40B4-BE49-F238E27FC236}">
                  <a16:creationId xmlns:a16="http://schemas.microsoft.com/office/drawing/2014/main" id="{EFED6102-3AD7-5F45-8DBF-CF771433B0C0}"/>
                </a:ext>
              </a:extLst>
            </p:cNvPr>
            <p:cNvSpPr>
              <a:spLocks noChangeAspect="1"/>
            </p:cNvSpPr>
            <p:nvPr/>
          </p:nvSpPr>
          <p:spPr bwMode="auto">
            <a:xfrm rot="3513302">
              <a:off x="3622652" y="1871180"/>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40">
              <a:extLst>
                <a:ext uri="{FF2B5EF4-FFF2-40B4-BE49-F238E27FC236}">
                  <a16:creationId xmlns:a16="http://schemas.microsoft.com/office/drawing/2014/main" id="{57867782-B82A-FD42-89C3-D67115FCB095}"/>
                </a:ext>
              </a:extLst>
            </p:cNvPr>
            <p:cNvSpPr>
              <a:spLocks noChangeAspect="1"/>
            </p:cNvSpPr>
            <p:nvPr/>
          </p:nvSpPr>
          <p:spPr bwMode="auto">
            <a:xfrm rot="3513302">
              <a:off x="3622645" y="225432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E6D769BC-3485-5949-B75D-A5DB514E33E5}"/>
              </a:ext>
            </a:extLst>
          </p:cNvPr>
          <p:cNvGrpSpPr/>
          <p:nvPr/>
        </p:nvGrpSpPr>
        <p:grpSpPr>
          <a:xfrm>
            <a:off x="4917967" y="3045893"/>
            <a:ext cx="3233285" cy="624844"/>
            <a:chOff x="4099828" y="1279541"/>
            <a:chExt cx="4432062" cy="1084943"/>
          </a:xfrm>
        </p:grpSpPr>
        <p:sp>
          <p:nvSpPr>
            <p:cNvPr id="36" name="Rectangle: Single Corner Rounded 21">
              <a:extLst>
                <a:ext uri="{FF2B5EF4-FFF2-40B4-BE49-F238E27FC236}">
                  <a16:creationId xmlns:a16="http://schemas.microsoft.com/office/drawing/2014/main" id="{970DC964-5A27-7942-AE47-30DCDE881075}"/>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moving straight is what we do">
              <a:extLst>
                <a:ext uri="{FF2B5EF4-FFF2-40B4-BE49-F238E27FC236}">
                  <a16:creationId xmlns:a16="http://schemas.microsoft.com/office/drawing/2014/main" id="{667603DF-F869-704F-986C-A3D240637303}"/>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Montserrat ExtraBold"/>
                </a:rPr>
                <a:t>Professional Excellence</a:t>
              </a:r>
            </a:p>
          </p:txBody>
        </p:sp>
      </p:grpSp>
      <p:grpSp>
        <p:nvGrpSpPr>
          <p:cNvPr id="41" name="Group 40">
            <a:extLst>
              <a:ext uri="{FF2B5EF4-FFF2-40B4-BE49-F238E27FC236}">
                <a16:creationId xmlns:a16="http://schemas.microsoft.com/office/drawing/2014/main" id="{FB023926-4DF4-2748-ACD6-CB2B07B5F8A6}"/>
              </a:ext>
            </a:extLst>
          </p:cNvPr>
          <p:cNvGrpSpPr/>
          <p:nvPr/>
        </p:nvGrpSpPr>
        <p:grpSpPr>
          <a:xfrm>
            <a:off x="4917967" y="3968277"/>
            <a:ext cx="4381572" cy="864481"/>
            <a:chOff x="4917968" y="1241466"/>
            <a:chExt cx="4381572" cy="864481"/>
          </a:xfrm>
        </p:grpSpPr>
        <p:sp>
          <p:nvSpPr>
            <p:cNvPr id="42" name="Rectangle: Single Corner Rounded 21">
              <a:extLst>
                <a:ext uri="{FF2B5EF4-FFF2-40B4-BE49-F238E27FC236}">
                  <a16:creationId xmlns:a16="http://schemas.microsoft.com/office/drawing/2014/main" id="{46682963-E1DF-194F-B035-41A131B33F32}"/>
                </a:ext>
              </a:extLst>
            </p:cNvPr>
            <p:cNvSpPr/>
            <p:nvPr/>
          </p:nvSpPr>
          <p:spPr>
            <a:xfrm rot="16200000" flipH="1" flipV="1">
              <a:off x="6749401" y="-444191"/>
              <a:ext cx="791593" cy="4308684"/>
            </a:xfrm>
            <a:prstGeom prst="round1Rect">
              <a:avLst>
                <a:gd name="adj" fmla="val 22742"/>
              </a:avLst>
            </a:prstGeom>
            <a:noFill/>
            <a:ln>
              <a:solidFill>
                <a:srgbClr val="74BF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Rectangle: Single Corner Rounded 21">
              <a:extLst>
                <a:ext uri="{FF2B5EF4-FFF2-40B4-BE49-F238E27FC236}">
                  <a16:creationId xmlns:a16="http://schemas.microsoft.com/office/drawing/2014/main" id="{CB2D5BE8-A556-1E45-AEE0-A5AE3A3ECF83}"/>
                </a:ext>
              </a:extLst>
            </p:cNvPr>
            <p:cNvSpPr/>
            <p:nvPr/>
          </p:nvSpPr>
          <p:spPr>
            <a:xfrm rot="16200000" flipH="1" flipV="1">
              <a:off x="6676513" y="-517079"/>
              <a:ext cx="791593" cy="4308684"/>
            </a:xfrm>
            <a:prstGeom prst="round1Rect">
              <a:avLst>
                <a:gd name="adj" fmla="val 22742"/>
              </a:avLst>
            </a:prstGeom>
            <a:gradFill>
              <a:gsLst>
                <a:gs pos="0">
                  <a:srgbClr val="369ABA"/>
                </a:gs>
                <a:gs pos="100000">
                  <a:srgbClr val="74BFAB"/>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moving straight is what we do">
              <a:extLst>
                <a:ext uri="{FF2B5EF4-FFF2-40B4-BE49-F238E27FC236}">
                  <a16:creationId xmlns:a16="http://schemas.microsoft.com/office/drawing/2014/main" id="{F9816ADF-FA7D-6B4D-B679-D0DBEBE07294}"/>
                </a:ext>
              </a:extLst>
            </p:cNvPr>
            <p:cNvSpPr txBox="1"/>
            <p:nvPr/>
          </p:nvSpPr>
          <p:spPr>
            <a:xfrm>
              <a:off x="5565628" y="1466883"/>
              <a:ext cx="32244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1800" b="1" cap="none" dirty="0">
                  <a:solidFill>
                    <a:schemeClr val="bg1"/>
                  </a:solidFill>
                  <a:latin typeface="Century Gothic" panose="020B0502020202020204" pitchFamily="34" charset="0"/>
                </a:rPr>
                <a:t>Environmental Experience</a:t>
              </a:r>
            </a:p>
          </p:txBody>
        </p:sp>
      </p:grpSp>
    </p:spTree>
    <p:extLst>
      <p:ext uri="{BB962C8B-B14F-4D97-AF65-F5344CB8AC3E}">
        <p14:creationId xmlns:p14="http://schemas.microsoft.com/office/powerpoint/2010/main" val="3420078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F9FA0"/>
            </a:gs>
            <a:gs pos="94000">
              <a:srgbClr val="F2F2F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E39BFF40-9CD3-46B0-BB6B-16C182BB8877}"/>
              </a:ext>
            </a:extLst>
          </p:cNvPr>
          <p:cNvSpPr/>
          <p:nvPr/>
        </p:nvSpPr>
        <p:spPr>
          <a:xfrm>
            <a:off x="636404" y="630517"/>
            <a:ext cx="8030906" cy="361637"/>
          </a:xfrm>
          <a:prstGeom prst="rect">
            <a:avLst/>
          </a:prstGeom>
        </p:spPr>
        <p:txBody>
          <a:bodyPr wrap="square">
            <a:spAutoFit/>
          </a:bodyPr>
          <a:lstStyle/>
          <a:p>
            <a:pPr>
              <a:lnSpc>
                <a:spcPts val="2080"/>
              </a:lnSpc>
            </a:pPr>
            <a:r>
              <a:rPr lang="en-IN" sz="2400" b="1" dirty="0">
                <a:latin typeface="Century Gothic" panose="020B0502020202020204" pitchFamily="34" charset="0"/>
              </a:rPr>
              <a:t>Greenhouse Gas Emissions vs. Production Growth </a:t>
            </a:r>
          </a:p>
        </p:txBody>
      </p:sp>
      <p:grpSp>
        <p:nvGrpSpPr>
          <p:cNvPr id="50" name="Group 49">
            <a:extLst>
              <a:ext uri="{FF2B5EF4-FFF2-40B4-BE49-F238E27FC236}">
                <a16:creationId xmlns:a16="http://schemas.microsoft.com/office/drawing/2014/main" id="{28CAD01F-E456-2749-B167-573237E145EC}"/>
              </a:ext>
            </a:extLst>
          </p:cNvPr>
          <p:cNvGrpSpPr/>
          <p:nvPr/>
        </p:nvGrpSpPr>
        <p:grpSpPr>
          <a:xfrm>
            <a:off x="4448061" y="2389730"/>
            <a:ext cx="2267783" cy="1571701"/>
            <a:chOff x="4026136" y="4057389"/>
            <a:chExt cx="2267783" cy="1571701"/>
          </a:xfrm>
        </p:grpSpPr>
        <p:sp>
          <p:nvSpPr>
            <p:cNvPr id="51" name="TextBox 50">
              <a:extLst>
                <a:ext uri="{FF2B5EF4-FFF2-40B4-BE49-F238E27FC236}">
                  <a16:creationId xmlns:a16="http://schemas.microsoft.com/office/drawing/2014/main" id="{74B3098F-3214-B34C-9F14-98909053D6A9}"/>
                </a:ext>
              </a:extLst>
            </p:cNvPr>
            <p:cNvSpPr txBox="1"/>
            <p:nvPr/>
          </p:nvSpPr>
          <p:spPr>
            <a:xfrm>
              <a:off x="4283735" y="4057389"/>
              <a:ext cx="963692" cy="430887"/>
            </a:xfrm>
            <a:prstGeom prst="rect">
              <a:avLst/>
            </a:prstGeom>
            <a:noFill/>
          </p:spPr>
          <p:txBody>
            <a:bodyPr wrap="square" rtlCol="0">
              <a:spAutoFit/>
            </a:bodyPr>
            <a:lstStyle/>
            <a:p>
              <a:r>
                <a:rPr lang="en-US" sz="2200" b="1" dirty="0">
                  <a:solidFill>
                    <a:srgbClr val="369ABA"/>
                  </a:solidFill>
                  <a:latin typeface="Century Gothic" panose="020B0502020202020204" pitchFamily="34" charset="0"/>
                  <a:cs typeface="Segoe UI Light" panose="020B0502040204020203" pitchFamily="34" charset="0"/>
                </a:rPr>
                <a:t>35%</a:t>
              </a:r>
              <a:endParaRPr lang="id-ID" sz="2200" b="1" dirty="0">
                <a:solidFill>
                  <a:srgbClr val="369ABA"/>
                </a:solidFill>
                <a:latin typeface="Century Gothic" panose="020B0502020202020204" pitchFamily="34" charset="0"/>
                <a:cs typeface="Segoe UI Light" panose="020B0502040204020203" pitchFamily="34" charset="0"/>
              </a:endParaRPr>
            </a:p>
          </p:txBody>
        </p:sp>
        <p:sp>
          <p:nvSpPr>
            <p:cNvPr id="52" name="TextBox 51">
              <a:extLst>
                <a:ext uri="{FF2B5EF4-FFF2-40B4-BE49-F238E27FC236}">
                  <a16:creationId xmlns:a16="http://schemas.microsoft.com/office/drawing/2014/main" id="{F1CA636C-0B3C-F94B-ACB0-C331D8AF7005}"/>
                </a:ext>
              </a:extLst>
            </p:cNvPr>
            <p:cNvSpPr txBox="1"/>
            <p:nvPr/>
          </p:nvSpPr>
          <p:spPr>
            <a:xfrm>
              <a:off x="4301356" y="4443382"/>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Production Growth</a:t>
              </a:r>
              <a:endParaRPr lang="id-ID" sz="1000" dirty="0">
                <a:latin typeface="Century Gothic" panose="020B0502020202020204" pitchFamily="34" charset="0"/>
                <a:cs typeface="Segoe UI Light" panose="020B0502040204020203" pitchFamily="34" charset="0"/>
              </a:endParaRPr>
            </a:p>
          </p:txBody>
        </p:sp>
        <p:cxnSp>
          <p:nvCxnSpPr>
            <p:cNvPr id="53" name="Straight Connector 52">
              <a:extLst>
                <a:ext uri="{FF2B5EF4-FFF2-40B4-BE49-F238E27FC236}">
                  <a16:creationId xmlns:a16="http://schemas.microsoft.com/office/drawing/2014/main" id="{74B51011-DF1B-8641-B5C0-EF38293672AE}"/>
                </a:ext>
              </a:extLst>
            </p:cNvPr>
            <p:cNvCxnSpPr>
              <a:cxnSpLocks/>
            </p:cNvCxnSpPr>
            <p:nvPr/>
          </p:nvCxnSpPr>
          <p:spPr>
            <a:xfrm flipV="1">
              <a:off x="4143047" y="4257490"/>
              <a:ext cx="0" cy="1371600"/>
            </a:xfrm>
            <a:prstGeom prst="line">
              <a:avLst/>
            </a:prstGeom>
            <a:ln w="19050">
              <a:solidFill>
                <a:srgbClr val="369ABA"/>
              </a:solidFill>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AB9592B9-2C35-7240-B351-E8516AAE73EF}"/>
                </a:ext>
              </a:extLst>
            </p:cNvPr>
            <p:cNvSpPr/>
            <p:nvPr/>
          </p:nvSpPr>
          <p:spPr>
            <a:xfrm>
              <a:off x="4026136" y="4140577"/>
              <a:ext cx="233823" cy="233823"/>
            </a:xfrm>
            <a:prstGeom prst="ellipse">
              <a:avLst/>
            </a:prstGeom>
            <a:solidFill>
              <a:srgbClr val="369AB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55" name="Oval 54">
              <a:extLst>
                <a:ext uri="{FF2B5EF4-FFF2-40B4-BE49-F238E27FC236}">
                  <a16:creationId xmlns:a16="http://schemas.microsoft.com/office/drawing/2014/main" id="{7F36CFAF-FC16-DB4A-B6C4-EFF6C6F75A84}"/>
                </a:ext>
              </a:extLst>
            </p:cNvPr>
            <p:cNvSpPr/>
            <p:nvPr/>
          </p:nvSpPr>
          <p:spPr>
            <a:xfrm>
              <a:off x="4071500" y="4184419"/>
              <a:ext cx="143095" cy="143095"/>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grpSp>
        <p:nvGrpSpPr>
          <p:cNvPr id="56" name="Group 55">
            <a:extLst>
              <a:ext uri="{FF2B5EF4-FFF2-40B4-BE49-F238E27FC236}">
                <a16:creationId xmlns:a16="http://schemas.microsoft.com/office/drawing/2014/main" id="{E76E4D69-4B67-4040-B89F-16CDFE0BEA34}"/>
              </a:ext>
            </a:extLst>
          </p:cNvPr>
          <p:cNvGrpSpPr/>
          <p:nvPr/>
        </p:nvGrpSpPr>
        <p:grpSpPr>
          <a:xfrm>
            <a:off x="7238190" y="2772179"/>
            <a:ext cx="2250582" cy="1934733"/>
            <a:chOff x="4026136" y="4060117"/>
            <a:chExt cx="2250582" cy="1934733"/>
          </a:xfrm>
        </p:grpSpPr>
        <p:sp>
          <p:nvSpPr>
            <p:cNvPr id="87" name="TextBox 86">
              <a:extLst>
                <a:ext uri="{FF2B5EF4-FFF2-40B4-BE49-F238E27FC236}">
                  <a16:creationId xmlns:a16="http://schemas.microsoft.com/office/drawing/2014/main" id="{00FA01A8-117B-E441-A822-13857BC49C91}"/>
                </a:ext>
              </a:extLst>
            </p:cNvPr>
            <p:cNvSpPr txBox="1"/>
            <p:nvPr/>
          </p:nvSpPr>
          <p:spPr>
            <a:xfrm>
              <a:off x="4269600" y="4060117"/>
              <a:ext cx="963692" cy="430887"/>
            </a:xfrm>
            <a:prstGeom prst="rect">
              <a:avLst/>
            </a:prstGeom>
            <a:noFill/>
          </p:spPr>
          <p:txBody>
            <a:bodyPr wrap="square" rtlCol="0">
              <a:spAutoFit/>
            </a:bodyPr>
            <a:lstStyle/>
            <a:p>
              <a:r>
                <a:rPr lang="en-US" sz="2200" b="1" dirty="0">
                  <a:solidFill>
                    <a:srgbClr val="369ABA"/>
                  </a:solidFill>
                  <a:latin typeface="Century Gothic" panose="020B0502020202020204" pitchFamily="34" charset="0"/>
                  <a:cs typeface="Segoe UI Light" panose="020B0502040204020203" pitchFamily="34" charset="0"/>
                </a:rPr>
                <a:t>20%</a:t>
              </a:r>
              <a:endParaRPr lang="id-ID" sz="2200" b="1" dirty="0">
                <a:solidFill>
                  <a:srgbClr val="369ABA"/>
                </a:solidFill>
                <a:latin typeface="Century Gothic" panose="020B0502020202020204" pitchFamily="34" charset="0"/>
                <a:cs typeface="Segoe UI Light" panose="020B0502040204020203" pitchFamily="34" charset="0"/>
              </a:endParaRPr>
            </a:p>
          </p:txBody>
        </p:sp>
        <p:sp>
          <p:nvSpPr>
            <p:cNvPr id="88" name="TextBox 87">
              <a:extLst>
                <a:ext uri="{FF2B5EF4-FFF2-40B4-BE49-F238E27FC236}">
                  <a16:creationId xmlns:a16="http://schemas.microsoft.com/office/drawing/2014/main" id="{4F194CAD-8074-BF46-B5B2-5CA85E937EFB}"/>
                </a:ext>
              </a:extLst>
            </p:cNvPr>
            <p:cNvSpPr txBox="1"/>
            <p:nvPr/>
          </p:nvSpPr>
          <p:spPr>
            <a:xfrm>
              <a:off x="4284155" y="4458958"/>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Production Growth</a:t>
              </a:r>
              <a:endParaRPr lang="id-ID" sz="1000" dirty="0">
                <a:latin typeface="Century Gothic" panose="020B0502020202020204" pitchFamily="34" charset="0"/>
                <a:cs typeface="Segoe UI Light" panose="020B0502040204020203" pitchFamily="34" charset="0"/>
              </a:endParaRPr>
            </a:p>
          </p:txBody>
        </p:sp>
        <p:cxnSp>
          <p:nvCxnSpPr>
            <p:cNvPr id="89" name="Straight Connector 88">
              <a:extLst>
                <a:ext uri="{FF2B5EF4-FFF2-40B4-BE49-F238E27FC236}">
                  <a16:creationId xmlns:a16="http://schemas.microsoft.com/office/drawing/2014/main" id="{8E663D7D-B322-954D-9296-D56A49AE8FE1}"/>
                </a:ext>
              </a:extLst>
            </p:cNvPr>
            <p:cNvCxnSpPr>
              <a:cxnSpLocks/>
            </p:cNvCxnSpPr>
            <p:nvPr/>
          </p:nvCxnSpPr>
          <p:spPr>
            <a:xfrm flipV="1">
              <a:off x="4143047" y="4257490"/>
              <a:ext cx="0" cy="1737360"/>
            </a:xfrm>
            <a:prstGeom prst="line">
              <a:avLst/>
            </a:prstGeom>
            <a:ln w="19050">
              <a:solidFill>
                <a:srgbClr val="369ABA"/>
              </a:solidFill>
            </a:ln>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A4A7FE32-BE11-F44C-A4B8-4470298C4F83}"/>
                </a:ext>
              </a:extLst>
            </p:cNvPr>
            <p:cNvSpPr/>
            <p:nvPr/>
          </p:nvSpPr>
          <p:spPr>
            <a:xfrm>
              <a:off x="4026136" y="4140577"/>
              <a:ext cx="233823" cy="233823"/>
            </a:xfrm>
            <a:prstGeom prst="ellipse">
              <a:avLst/>
            </a:prstGeom>
            <a:solidFill>
              <a:srgbClr val="369AB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91" name="Oval 90">
              <a:extLst>
                <a:ext uri="{FF2B5EF4-FFF2-40B4-BE49-F238E27FC236}">
                  <a16:creationId xmlns:a16="http://schemas.microsoft.com/office/drawing/2014/main" id="{C5FD81F6-68BF-8F4E-B2E8-60DDE1FD447F}"/>
                </a:ext>
              </a:extLst>
            </p:cNvPr>
            <p:cNvSpPr/>
            <p:nvPr/>
          </p:nvSpPr>
          <p:spPr>
            <a:xfrm>
              <a:off x="4071500" y="4184419"/>
              <a:ext cx="143095" cy="143095"/>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grpSp>
        <p:nvGrpSpPr>
          <p:cNvPr id="110" name="Group 109">
            <a:extLst>
              <a:ext uri="{FF2B5EF4-FFF2-40B4-BE49-F238E27FC236}">
                <a16:creationId xmlns:a16="http://schemas.microsoft.com/office/drawing/2014/main" id="{27AF72C9-9EBC-BD4F-B226-AA3D8DD2DE69}"/>
              </a:ext>
            </a:extLst>
          </p:cNvPr>
          <p:cNvGrpSpPr/>
          <p:nvPr/>
        </p:nvGrpSpPr>
        <p:grpSpPr>
          <a:xfrm>
            <a:off x="10242425" y="1981225"/>
            <a:ext cx="2226386" cy="2105640"/>
            <a:chOff x="4026136" y="4072090"/>
            <a:chExt cx="2226386" cy="2105640"/>
          </a:xfrm>
        </p:grpSpPr>
        <p:sp>
          <p:nvSpPr>
            <p:cNvPr id="111" name="TextBox 110">
              <a:extLst>
                <a:ext uri="{FF2B5EF4-FFF2-40B4-BE49-F238E27FC236}">
                  <a16:creationId xmlns:a16="http://schemas.microsoft.com/office/drawing/2014/main" id="{F9C00ED1-75F7-3E4B-9529-605AC95B39F2}"/>
                </a:ext>
              </a:extLst>
            </p:cNvPr>
            <p:cNvSpPr txBox="1"/>
            <p:nvPr/>
          </p:nvSpPr>
          <p:spPr>
            <a:xfrm>
              <a:off x="4265021" y="4072090"/>
              <a:ext cx="963692" cy="430887"/>
            </a:xfrm>
            <a:prstGeom prst="rect">
              <a:avLst/>
            </a:prstGeom>
            <a:noFill/>
          </p:spPr>
          <p:txBody>
            <a:bodyPr wrap="square" rtlCol="0">
              <a:spAutoFit/>
            </a:bodyPr>
            <a:lstStyle/>
            <a:p>
              <a:r>
                <a:rPr lang="en-US" sz="2200" b="1" dirty="0">
                  <a:solidFill>
                    <a:srgbClr val="369ABA"/>
                  </a:solidFill>
                  <a:latin typeface="Century Gothic" panose="020B0502020202020204" pitchFamily="34" charset="0"/>
                  <a:cs typeface="Segoe UI Light" panose="020B0502040204020203" pitchFamily="34" charset="0"/>
                </a:rPr>
                <a:t>40%</a:t>
              </a:r>
              <a:endParaRPr lang="id-ID" sz="2200" b="1" dirty="0">
                <a:solidFill>
                  <a:srgbClr val="369ABA"/>
                </a:solidFill>
                <a:latin typeface="Century Gothic" panose="020B0502020202020204" pitchFamily="34" charset="0"/>
                <a:cs typeface="Segoe UI Light" panose="020B0502040204020203" pitchFamily="34" charset="0"/>
              </a:endParaRPr>
            </a:p>
          </p:txBody>
        </p:sp>
        <p:sp>
          <p:nvSpPr>
            <p:cNvPr id="112" name="TextBox 111">
              <a:extLst>
                <a:ext uri="{FF2B5EF4-FFF2-40B4-BE49-F238E27FC236}">
                  <a16:creationId xmlns:a16="http://schemas.microsoft.com/office/drawing/2014/main" id="{930DA2B9-05BA-AA42-9BE1-EF07DA9621DC}"/>
                </a:ext>
              </a:extLst>
            </p:cNvPr>
            <p:cNvSpPr txBox="1"/>
            <p:nvPr/>
          </p:nvSpPr>
          <p:spPr>
            <a:xfrm>
              <a:off x="4259959" y="4488225"/>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Production Growth</a:t>
              </a:r>
              <a:endParaRPr lang="id-ID" sz="1000" dirty="0">
                <a:latin typeface="Century Gothic" panose="020B0502020202020204" pitchFamily="34" charset="0"/>
                <a:cs typeface="Segoe UI Light" panose="020B0502040204020203" pitchFamily="34" charset="0"/>
              </a:endParaRPr>
            </a:p>
          </p:txBody>
        </p:sp>
        <p:cxnSp>
          <p:nvCxnSpPr>
            <p:cNvPr id="113" name="Straight Connector 112">
              <a:extLst>
                <a:ext uri="{FF2B5EF4-FFF2-40B4-BE49-F238E27FC236}">
                  <a16:creationId xmlns:a16="http://schemas.microsoft.com/office/drawing/2014/main" id="{0E6C40C7-2F16-8945-B9A8-5463F44F02AF}"/>
                </a:ext>
              </a:extLst>
            </p:cNvPr>
            <p:cNvCxnSpPr>
              <a:cxnSpLocks/>
            </p:cNvCxnSpPr>
            <p:nvPr/>
          </p:nvCxnSpPr>
          <p:spPr>
            <a:xfrm flipV="1">
              <a:off x="4143047" y="4257490"/>
              <a:ext cx="0" cy="1920240"/>
            </a:xfrm>
            <a:prstGeom prst="line">
              <a:avLst/>
            </a:prstGeom>
            <a:ln w="19050">
              <a:solidFill>
                <a:srgbClr val="369ABA"/>
              </a:solidFill>
            </a:ln>
          </p:spPr>
          <p:style>
            <a:lnRef idx="1">
              <a:schemeClr val="accent1"/>
            </a:lnRef>
            <a:fillRef idx="0">
              <a:schemeClr val="accent1"/>
            </a:fillRef>
            <a:effectRef idx="0">
              <a:schemeClr val="accent1"/>
            </a:effectRef>
            <a:fontRef idx="minor">
              <a:schemeClr val="tx1"/>
            </a:fontRef>
          </p:style>
        </p:cxnSp>
        <p:sp>
          <p:nvSpPr>
            <p:cNvPr id="114" name="Oval 113">
              <a:extLst>
                <a:ext uri="{FF2B5EF4-FFF2-40B4-BE49-F238E27FC236}">
                  <a16:creationId xmlns:a16="http://schemas.microsoft.com/office/drawing/2014/main" id="{3526B571-87BA-C64F-9F13-4FB0537B8FD3}"/>
                </a:ext>
              </a:extLst>
            </p:cNvPr>
            <p:cNvSpPr/>
            <p:nvPr/>
          </p:nvSpPr>
          <p:spPr>
            <a:xfrm>
              <a:off x="4026136" y="4140577"/>
              <a:ext cx="233823" cy="233823"/>
            </a:xfrm>
            <a:prstGeom prst="ellipse">
              <a:avLst/>
            </a:prstGeom>
            <a:solidFill>
              <a:srgbClr val="369AB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115" name="Oval 114">
              <a:extLst>
                <a:ext uri="{FF2B5EF4-FFF2-40B4-BE49-F238E27FC236}">
                  <a16:creationId xmlns:a16="http://schemas.microsoft.com/office/drawing/2014/main" id="{0436989A-0CAC-184F-8127-4E3D40979370}"/>
                </a:ext>
              </a:extLst>
            </p:cNvPr>
            <p:cNvSpPr/>
            <p:nvPr/>
          </p:nvSpPr>
          <p:spPr>
            <a:xfrm>
              <a:off x="4071500" y="4184419"/>
              <a:ext cx="143095" cy="143095"/>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sp>
        <p:nvSpPr>
          <p:cNvPr id="42" name="Freeform: Shape 57">
            <a:extLst>
              <a:ext uri="{FF2B5EF4-FFF2-40B4-BE49-F238E27FC236}">
                <a16:creationId xmlns:a16="http://schemas.microsoft.com/office/drawing/2014/main" id="{C3897E19-508F-D640-9890-1859FD1EAAD8}"/>
              </a:ext>
            </a:extLst>
          </p:cNvPr>
          <p:cNvSpPr>
            <a:spLocks noChangeAspect="1"/>
          </p:cNvSpPr>
          <p:nvPr/>
        </p:nvSpPr>
        <p:spPr bwMode="auto">
          <a:xfrm rot="10800000">
            <a:off x="999096" y="3652148"/>
            <a:ext cx="11203698" cy="3220630"/>
          </a:xfrm>
          <a:custGeom>
            <a:avLst/>
            <a:gdLst>
              <a:gd name="connsiteX0" fmla="*/ 7225144 w 7888470"/>
              <a:gd name="connsiteY0" fmla="*/ 2429283 h 2429283"/>
              <a:gd name="connsiteX1" fmla="*/ 6534838 w 7888470"/>
              <a:gd name="connsiteY1" fmla="*/ 278266 h 2429283"/>
              <a:gd name="connsiteX2" fmla="*/ 5685191 w 7888470"/>
              <a:gd name="connsiteY2" fmla="*/ 1513937 h 2429283"/>
              <a:gd name="connsiteX3" fmla="*/ 4761728 w 7888470"/>
              <a:gd name="connsiteY3" fmla="*/ 356943 h 2429283"/>
              <a:gd name="connsiteX4" fmla="*/ 3238064 w 7888470"/>
              <a:gd name="connsiteY4" fmla="*/ 2012265 h 2429283"/>
              <a:gd name="connsiteX5" fmla="*/ 1974030 w 7888470"/>
              <a:gd name="connsiteY5" fmla="*/ 507922 h 2429283"/>
              <a:gd name="connsiteX6" fmla="*/ 1009332 w 7888470"/>
              <a:gd name="connsiteY6" fmla="*/ 1563132 h 2429283"/>
              <a:gd name="connsiteX7" fmla="*/ 66692 w 7888470"/>
              <a:gd name="connsiteY7" fmla="*/ 489704 h 2429283"/>
              <a:gd name="connsiteX8" fmla="*/ 0 w 7888470"/>
              <a:gd name="connsiteY8" fmla="*/ 476985 h 2429283"/>
              <a:gd name="connsiteX9" fmla="*/ 0 w 7888470"/>
              <a:gd name="connsiteY9" fmla="*/ 0 h 2429283"/>
              <a:gd name="connsiteX10" fmla="*/ 7888470 w 7888470"/>
              <a:gd name="connsiteY10" fmla="*/ 0 h 2429283"/>
              <a:gd name="connsiteX11" fmla="*/ 7225144 w 7888470"/>
              <a:gd name="connsiteY11" fmla="*/ 2429283 h 2429283"/>
              <a:gd name="connsiteX0" fmla="*/ 7225144 w 7888470"/>
              <a:gd name="connsiteY0" fmla="*/ 2429283 h 2642658"/>
              <a:gd name="connsiteX1" fmla="*/ 6534838 w 7888470"/>
              <a:gd name="connsiteY1" fmla="*/ 278266 h 2642658"/>
              <a:gd name="connsiteX2" fmla="*/ 5599466 w 7888470"/>
              <a:gd name="connsiteY2" fmla="*/ 2642649 h 2642658"/>
              <a:gd name="connsiteX3" fmla="*/ 4761728 w 7888470"/>
              <a:gd name="connsiteY3" fmla="*/ 356943 h 2642658"/>
              <a:gd name="connsiteX4" fmla="*/ 3238064 w 7888470"/>
              <a:gd name="connsiteY4" fmla="*/ 2012265 h 2642658"/>
              <a:gd name="connsiteX5" fmla="*/ 1974030 w 7888470"/>
              <a:gd name="connsiteY5" fmla="*/ 507922 h 2642658"/>
              <a:gd name="connsiteX6" fmla="*/ 1009332 w 7888470"/>
              <a:gd name="connsiteY6" fmla="*/ 1563132 h 2642658"/>
              <a:gd name="connsiteX7" fmla="*/ 66692 w 7888470"/>
              <a:gd name="connsiteY7" fmla="*/ 489704 h 2642658"/>
              <a:gd name="connsiteX8" fmla="*/ 0 w 7888470"/>
              <a:gd name="connsiteY8" fmla="*/ 476985 h 2642658"/>
              <a:gd name="connsiteX9" fmla="*/ 0 w 7888470"/>
              <a:gd name="connsiteY9" fmla="*/ 0 h 2642658"/>
              <a:gd name="connsiteX10" fmla="*/ 7888470 w 7888470"/>
              <a:gd name="connsiteY10" fmla="*/ 0 h 2642658"/>
              <a:gd name="connsiteX11" fmla="*/ 7225144 w 7888470"/>
              <a:gd name="connsiteY11" fmla="*/ 2429283 h 2642658"/>
              <a:gd name="connsiteX0" fmla="*/ 7225144 w 7888470"/>
              <a:gd name="connsiteY0" fmla="*/ 2429283 h 2677650"/>
              <a:gd name="connsiteX1" fmla="*/ 6534838 w 7888470"/>
              <a:gd name="connsiteY1" fmla="*/ 278266 h 2677650"/>
              <a:gd name="connsiteX2" fmla="*/ 5599466 w 7888470"/>
              <a:gd name="connsiteY2" fmla="*/ 2642649 h 2677650"/>
              <a:gd name="connsiteX3" fmla="*/ 4633140 w 7888470"/>
              <a:gd name="connsiteY3" fmla="*/ 1714255 h 2677650"/>
              <a:gd name="connsiteX4" fmla="*/ 3238064 w 7888470"/>
              <a:gd name="connsiteY4" fmla="*/ 2012265 h 2677650"/>
              <a:gd name="connsiteX5" fmla="*/ 1974030 w 7888470"/>
              <a:gd name="connsiteY5" fmla="*/ 507922 h 2677650"/>
              <a:gd name="connsiteX6" fmla="*/ 1009332 w 7888470"/>
              <a:gd name="connsiteY6" fmla="*/ 1563132 h 2677650"/>
              <a:gd name="connsiteX7" fmla="*/ 66692 w 7888470"/>
              <a:gd name="connsiteY7" fmla="*/ 489704 h 2677650"/>
              <a:gd name="connsiteX8" fmla="*/ 0 w 7888470"/>
              <a:gd name="connsiteY8" fmla="*/ 476985 h 2677650"/>
              <a:gd name="connsiteX9" fmla="*/ 0 w 7888470"/>
              <a:gd name="connsiteY9" fmla="*/ 0 h 2677650"/>
              <a:gd name="connsiteX10" fmla="*/ 7888470 w 7888470"/>
              <a:gd name="connsiteY10" fmla="*/ 0 h 2677650"/>
              <a:gd name="connsiteX11" fmla="*/ 7225144 w 7888470"/>
              <a:gd name="connsiteY11" fmla="*/ 2429283 h 2677650"/>
              <a:gd name="connsiteX0" fmla="*/ 7225144 w 7888470"/>
              <a:gd name="connsiteY0" fmla="*/ 2429283 h 2719519"/>
              <a:gd name="connsiteX1" fmla="*/ 6534838 w 7888470"/>
              <a:gd name="connsiteY1" fmla="*/ 278266 h 2719519"/>
              <a:gd name="connsiteX2" fmla="*/ 5413729 w 7888470"/>
              <a:gd name="connsiteY2" fmla="*/ 2685511 h 2719519"/>
              <a:gd name="connsiteX3" fmla="*/ 4633140 w 7888470"/>
              <a:gd name="connsiteY3" fmla="*/ 1714255 h 2719519"/>
              <a:gd name="connsiteX4" fmla="*/ 3238064 w 7888470"/>
              <a:gd name="connsiteY4" fmla="*/ 2012265 h 2719519"/>
              <a:gd name="connsiteX5" fmla="*/ 1974030 w 7888470"/>
              <a:gd name="connsiteY5" fmla="*/ 507922 h 2719519"/>
              <a:gd name="connsiteX6" fmla="*/ 1009332 w 7888470"/>
              <a:gd name="connsiteY6" fmla="*/ 1563132 h 2719519"/>
              <a:gd name="connsiteX7" fmla="*/ 66692 w 7888470"/>
              <a:gd name="connsiteY7" fmla="*/ 489704 h 2719519"/>
              <a:gd name="connsiteX8" fmla="*/ 0 w 7888470"/>
              <a:gd name="connsiteY8" fmla="*/ 476985 h 2719519"/>
              <a:gd name="connsiteX9" fmla="*/ 0 w 7888470"/>
              <a:gd name="connsiteY9" fmla="*/ 0 h 2719519"/>
              <a:gd name="connsiteX10" fmla="*/ 7888470 w 7888470"/>
              <a:gd name="connsiteY10" fmla="*/ 0 h 2719519"/>
              <a:gd name="connsiteX11" fmla="*/ 7225144 w 7888470"/>
              <a:gd name="connsiteY11" fmla="*/ 2429283 h 2719519"/>
              <a:gd name="connsiteX0" fmla="*/ 7225144 w 7888470"/>
              <a:gd name="connsiteY0" fmla="*/ 2429283 h 2687144"/>
              <a:gd name="connsiteX1" fmla="*/ 6465171 w 7888470"/>
              <a:gd name="connsiteY1" fmla="*/ 1443555 h 2687144"/>
              <a:gd name="connsiteX2" fmla="*/ 5413729 w 7888470"/>
              <a:gd name="connsiteY2" fmla="*/ 2685511 h 2687144"/>
              <a:gd name="connsiteX3" fmla="*/ 4633140 w 7888470"/>
              <a:gd name="connsiteY3" fmla="*/ 1714255 h 2687144"/>
              <a:gd name="connsiteX4" fmla="*/ 3238064 w 7888470"/>
              <a:gd name="connsiteY4" fmla="*/ 2012265 h 2687144"/>
              <a:gd name="connsiteX5" fmla="*/ 1974030 w 7888470"/>
              <a:gd name="connsiteY5" fmla="*/ 507922 h 2687144"/>
              <a:gd name="connsiteX6" fmla="*/ 1009332 w 7888470"/>
              <a:gd name="connsiteY6" fmla="*/ 1563132 h 2687144"/>
              <a:gd name="connsiteX7" fmla="*/ 66692 w 7888470"/>
              <a:gd name="connsiteY7" fmla="*/ 489704 h 2687144"/>
              <a:gd name="connsiteX8" fmla="*/ 0 w 7888470"/>
              <a:gd name="connsiteY8" fmla="*/ 476985 h 2687144"/>
              <a:gd name="connsiteX9" fmla="*/ 0 w 7888470"/>
              <a:gd name="connsiteY9" fmla="*/ 0 h 2687144"/>
              <a:gd name="connsiteX10" fmla="*/ 7888470 w 7888470"/>
              <a:gd name="connsiteY10" fmla="*/ 0 h 2687144"/>
              <a:gd name="connsiteX11" fmla="*/ 7225144 w 7888470"/>
              <a:gd name="connsiteY11" fmla="*/ 2429283 h 2687144"/>
              <a:gd name="connsiteX0" fmla="*/ 7225144 w 7888470"/>
              <a:gd name="connsiteY0" fmla="*/ 2429283 h 2460535"/>
              <a:gd name="connsiteX1" fmla="*/ 6465171 w 7888470"/>
              <a:gd name="connsiteY1" fmla="*/ 1443555 h 2460535"/>
              <a:gd name="connsiteX2" fmla="*/ 5332451 w 7888470"/>
              <a:gd name="connsiteY2" fmla="*/ 2364053 h 2460535"/>
              <a:gd name="connsiteX3" fmla="*/ 4633140 w 7888470"/>
              <a:gd name="connsiteY3" fmla="*/ 1714255 h 2460535"/>
              <a:gd name="connsiteX4" fmla="*/ 3238064 w 7888470"/>
              <a:gd name="connsiteY4" fmla="*/ 2012265 h 2460535"/>
              <a:gd name="connsiteX5" fmla="*/ 1974030 w 7888470"/>
              <a:gd name="connsiteY5" fmla="*/ 507922 h 2460535"/>
              <a:gd name="connsiteX6" fmla="*/ 1009332 w 7888470"/>
              <a:gd name="connsiteY6" fmla="*/ 1563132 h 2460535"/>
              <a:gd name="connsiteX7" fmla="*/ 66692 w 7888470"/>
              <a:gd name="connsiteY7" fmla="*/ 489704 h 2460535"/>
              <a:gd name="connsiteX8" fmla="*/ 0 w 7888470"/>
              <a:gd name="connsiteY8" fmla="*/ 476985 h 2460535"/>
              <a:gd name="connsiteX9" fmla="*/ 0 w 7888470"/>
              <a:gd name="connsiteY9" fmla="*/ 0 h 2460535"/>
              <a:gd name="connsiteX10" fmla="*/ 7888470 w 7888470"/>
              <a:gd name="connsiteY10" fmla="*/ 0 h 2460535"/>
              <a:gd name="connsiteX11" fmla="*/ 7225144 w 7888470"/>
              <a:gd name="connsiteY11" fmla="*/ 2429283 h 2460535"/>
              <a:gd name="connsiteX0" fmla="*/ 7225144 w 7888470"/>
              <a:gd name="connsiteY0" fmla="*/ 2429283 h 2463000"/>
              <a:gd name="connsiteX1" fmla="*/ 6360670 w 7888470"/>
              <a:gd name="connsiteY1" fmla="*/ 1483738 h 2463000"/>
              <a:gd name="connsiteX2" fmla="*/ 5332451 w 7888470"/>
              <a:gd name="connsiteY2" fmla="*/ 2364053 h 2463000"/>
              <a:gd name="connsiteX3" fmla="*/ 4633140 w 7888470"/>
              <a:gd name="connsiteY3" fmla="*/ 1714255 h 2463000"/>
              <a:gd name="connsiteX4" fmla="*/ 3238064 w 7888470"/>
              <a:gd name="connsiteY4" fmla="*/ 2012265 h 2463000"/>
              <a:gd name="connsiteX5" fmla="*/ 1974030 w 7888470"/>
              <a:gd name="connsiteY5" fmla="*/ 507922 h 2463000"/>
              <a:gd name="connsiteX6" fmla="*/ 1009332 w 7888470"/>
              <a:gd name="connsiteY6" fmla="*/ 1563132 h 2463000"/>
              <a:gd name="connsiteX7" fmla="*/ 66692 w 7888470"/>
              <a:gd name="connsiteY7" fmla="*/ 489704 h 2463000"/>
              <a:gd name="connsiteX8" fmla="*/ 0 w 7888470"/>
              <a:gd name="connsiteY8" fmla="*/ 476985 h 2463000"/>
              <a:gd name="connsiteX9" fmla="*/ 0 w 7888470"/>
              <a:gd name="connsiteY9" fmla="*/ 0 h 2463000"/>
              <a:gd name="connsiteX10" fmla="*/ 7888470 w 7888470"/>
              <a:gd name="connsiteY10" fmla="*/ 0 h 2463000"/>
              <a:gd name="connsiteX11" fmla="*/ 7225144 w 7888470"/>
              <a:gd name="connsiteY11" fmla="*/ 2429283 h 2463000"/>
              <a:gd name="connsiteX0" fmla="*/ 7225144 w 7888470"/>
              <a:gd name="connsiteY0" fmla="*/ 2429283 h 2463000"/>
              <a:gd name="connsiteX1" fmla="*/ 6360670 w 7888470"/>
              <a:gd name="connsiteY1" fmla="*/ 1483738 h 2463000"/>
              <a:gd name="connsiteX2" fmla="*/ 5436952 w 7888470"/>
              <a:gd name="connsiteY2" fmla="*/ 2424328 h 2463000"/>
              <a:gd name="connsiteX3" fmla="*/ 4633140 w 7888470"/>
              <a:gd name="connsiteY3" fmla="*/ 1714255 h 2463000"/>
              <a:gd name="connsiteX4" fmla="*/ 3238064 w 7888470"/>
              <a:gd name="connsiteY4" fmla="*/ 2012265 h 2463000"/>
              <a:gd name="connsiteX5" fmla="*/ 1974030 w 7888470"/>
              <a:gd name="connsiteY5" fmla="*/ 507922 h 2463000"/>
              <a:gd name="connsiteX6" fmla="*/ 1009332 w 7888470"/>
              <a:gd name="connsiteY6" fmla="*/ 1563132 h 2463000"/>
              <a:gd name="connsiteX7" fmla="*/ 66692 w 7888470"/>
              <a:gd name="connsiteY7" fmla="*/ 489704 h 2463000"/>
              <a:gd name="connsiteX8" fmla="*/ 0 w 7888470"/>
              <a:gd name="connsiteY8" fmla="*/ 476985 h 2463000"/>
              <a:gd name="connsiteX9" fmla="*/ 0 w 7888470"/>
              <a:gd name="connsiteY9" fmla="*/ 0 h 2463000"/>
              <a:gd name="connsiteX10" fmla="*/ 7888470 w 7888470"/>
              <a:gd name="connsiteY10" fmla="*/ 0 h 2463000"/>
              <a:gd name="connsiteX11" fmla="*/ 7225144 w 7888470"/>
              <a:gd name="connsiteY11" fmla="*/ 2429283 h 2463000"/>
              <a:gd name="connsiteX0" fmla="*/ 7225144 w 8248415"/>
              <a:gd name="connsiteY0" fmla="*/ 2469465 h 2504741"/>
              <a:gd name="connsiteX1" fmla="*/ 6360670 w 8248415"/>
              <a:gd name="connsiteY1" fmla="*/ 1523920 h 2504741"/>
              <a:gd name="connsiteX2" fmla="*/ 5436952 w 8248415"/>
              <a:gd name="connsiteY2" fmla="*/ 2464510 h 2504741"/>
              <a:gd name="connsiteX3" fmla="*/ 4633140 w 8248415"/>
              <a:gd name="connsiteY3" fmla="*/ 1754437 h 2504741"/>
              <a:gd name="connsiteX4" fmla="*/ 3238064 w 8248415"/>
              <a:gd name="connsiteY4" fmla="*/ 2052447 h 2504741"/>
              <a:gd name="connsiteX5" fmla="*/ 1974030 w 8248415"/>
              <a:gd name="connsiteY5" fmla="*/ 548104 h 2504741"/>
              <a:gd name="connsiteX6" fmla="*/ 1009332 w 8248415"/>
              <a:gd name="connsiteY6" fmla="*/ 1603314 h 2504741"/>
              <a:gd name="connsiteX7" fmla="*/ 66692 w 8248415"/>
              <a:gd name="connsiteY7" fmla="*/ 529886 h 2504741"/>
              <a:gd name="connsiteX8" fmla="*/ 0 w 8248415"/>
              <a:gd name="connsiteY8" fmla="*/ 517167 h 2504741"/>
              <a:gd name="connsiteX9" fmla="*/ 0 w 8248415"/>
              <a:gd name="connsiteY9" fmla="*/ 40182 h 2504741"/>
              <a:gd name="connsiteX10" fmla="*/ 8248415 w 8248415"/>
              <a:gd name="connsiteY10" fmla="*/ 0 h 2504741"/>
              <a:gd name="connsiteX11" fmla="*/ 7225144 w 8248415"/>
              <a:gd name="connsiteY11" fmla="*/ 2469465 h 2504741"/>
              <a:gd name="connsiteX0" fmla="*/ 7225144 w 8248415"/>
              <a:gd name="connsiteY0" fmla="*/ 2891379 h 2918361"/>
              <a:gd name="connsiteX1" fmla="*/ 6360670 w 8248415"/>
              <a:gd name="connsiteY1" fmla="*/ 1523920 h 2918361"/>
              <a:gd name="connsiteX2" fmla="*/ 5436952 w 8248415"/>
              <a:gd name="connsiteY2" fmla="*/ 2464510 h 2918361"/>
              <a:gd name="connsiteX3" fmla="*/ 4633140 w 8248415"/>
              <a:gd name="connsiteY3" fmla="*/ 1754437 h 2918361"/>
              <a:gd name="connsiteX4" fmla="*/ 3238064 w 8248415"/>
              <a:gd name="connsiteY4" fmla="*/ 2052447 h 2918361"/>
              <a:gd name="connsiteX5" fmla="*/ 1974030 w 8248415"/>
              <a:gd name="connsiteY5" fmla="*/ 548104 h 2918361"/>
              <a:gd name="connsiteX6" fmla="*/ 1009332 w 8248415"/>
              <a:gd name="connsiteY6" fmla="*/ 1603314 h 2918361"/>
              <a:gd name="connsiteX7" fmla="*/ 66692 w 8248415"/>
              <a:gd name="connsiteY7" fmla="*/ 529886 h 2918361"/>
              <a:gd name="connsiteX8" fmla="*/ 0 w 8248415"/>
              <a:gd name="connsiteY8" fmla="*/ 517167 h 2918361"/>
              <a:gd name="connsiteX9" fmla="*/ 0 w 8248415"/>
              <a:gd name="connsiteY9" fmla="*/ 40182 h 2918361"/>
              <a:gd name="connsiteX10" fmla="*/ 8248415 w 8248415"/>
              <a:gd name="connsiteY10" fmla="*/ 0 h 2918361"/>
              <a:gd name="connsiteX11" fmla="*/ 7225144 w 8248415"/>
              <a:gd name="connsiteY11" fmla="*/ 2891379 h 2918361"/>
              <a:gd name="connsiteX0" fmla="*/ 7225144 w 8248415"/>
              <a:gd name="connsiteY0" fmla="*/ 2891379 h 3971912"/>
              <a:gd name="connsiteX1" fmla="*/ 6360670 w 8248415"/>
              <a:gd name="connsiteY1" fmla="*/ 1523920 h 3971912"/>
              <a:gd name="connsiteX2" fmla="*/ 5483397 w 8248415"/>
              <a:gd name="connsiteY2" fmla="*/ 3971348 h 3971912"/>
              <a:gd name="connsiteX3" fmla="*/ 4633140 w 8248415"/>
              <a:gd name="connsiteY3" fmla="*/ 1754437 h 3971912"/>
              <a:gd name="connsiteX4" fmla="*/ 3238064 w 8248415"/>
              <a:gd name="connsiteY4" fmla="*/ 2052447 h 3971912"/>
              <a:gd name="connsiteX5" fmla="*/ 1974030 w 8248415"/>
              <a:gd name="connsiteY5" fmla="*/ 548104 h 3971912"/>
              <a:gd name="connsiteX6" fmla="*/ 1009332 w 8248415"/>
              <a:gd name="connsiteY6" fmla="*/ 1603314 h 3971912"/>
              <a:gd name="connsiteX7" fmla="*/ 66692 w 8248415"/>
              <a:gd name="connsiteY7" fmla="*/ 529886 h 3971912"/>
              <a:gd name="connsiteX8" fmla="*/ 0 w 8248415"/>
              <a:gd name="connsiteY8" fmla="*/ 517167 h 3971912"/>
              <a:gd name="connsiteX9" fmla="*/ 0 w 8248415"/>
              <a:gd name="connsiteY9" fmla="*/ 40182 h 3971912"/>
              <a:gd name="connsiteX10" fmla="*/ 8248415 w 8248415"/>
              <a:gd name="connsiteY10" fmla="*/ 0 h 3971912"/>
              <a:gd name="connsiteX11" fmla="*/ 7225144 w 8248415"/>
              <a:gd name="connsiteY11" fmla="*/ 2891379 h 3971912"/>
              <a:gd name="connsiteX0" fmla="*/ 7225144 w 8248415"/>
              <a:gd name="connsiteY0" fmla="*/ 2891379 h 3975971"/>
              <a:gd name="connsiteX1" fmla="*/ 6360670 w 8248415"/>
              <a:gd name="connsiteY1" fmla="*/ 1523920 h 3975971"/>
              <a:gd name="connsiteX2" fmla="*/ 5483397 w 8248415"/>
              <a:gd name="connsiteY2" fmla="*/ 3971348 h 3975971"/>
              <a:gd name="connsiteX3" fmla="*/ 4563474 w 8248415"/>
              <a:gd name="connsiteY3" fmla="*/ 2136169 h 3975971"/>
              <a:gd name="connsiteX4" fmla="*/ 3238064 w 8248415"/>
              <a:gd name="connsiteY4" fmla="*/ 2052447 h 3975971"/>
              <a:gd name="connsiteX5" fmla="*/ 1974030 w 8248415"/>
              <a:gd name="connsiteY5" fmla="*/ 548104 h 3975971"/>
              <a:gd name="connsiteX6" fmla="*/ 1009332 w 8248415"/>
              <a:gd name="connsiteY6" fmla="*/ 1603314 h 3975971"/>
              <a:gd name="connsiteX7" fmla="*/ 66692 w 8248415"/>
              <a:gd name="connsiteY7" fmla="*/ 529886 h 3975971"/>
              <a:gd name="connsiteX8" fmla="*/ 0 w 8248415"/>
              <a:gd name="connsiteY8" fmla="*/ 517167 h 3975971"/>
              <a:gd name="connsiteX9" fmla="*/ 0 w 8248415"/>
              <a:gd name="connsiteY9" fmla="*/ 40182 h 3975971"/>
              <a:gd name="connsiteX10" fmla="*/ 8248415 w 8248415"/>
              <a:gd name="connsiteY10" fmla="*/ 0 h 3975971"/>
              <a:gd name="connsiteX11" fmla="*/ 7225144 w 8248415"/>
              <a:gd name="connsiteY11" fmla="*/ 2891379 h 3975971"/>
              <a:gd name="connsiteX0" fmla="*/ 7225144 w 8248415"/>
              <a:gd name="connsiteY0" fmla="*/ 2891379 h 3975789"/>
              <a:gd name="connsiteX1" fmla="*/ 6360670 w 8248415"/>
              <a:gd name="connsiteY1" fmla="*/ 1523920 h 3975789"/>
              <a:gd name="connsiteX2" fmla="*/ 5483397 w 8248415"/>
              <a:gd name="connsiteY2" fmla="*/ 3971348 h 3975789"/>
              <a:gd name="connsiteX3" fmla="*/ 4563474 w 8248415"/>
              <a:gd name="connsiteY3" fmla="*/ 2136169 h 3975789"/>
              <a:gd name="connsiteX4" fmla="*/ 3133564 w 8248415"/>
              <a:gd name="connsiteY4" fmla="*/ 2474363 h 3975789"/>
              <a:gd name="connsiteX5" fmla="*/ 1974030 w 8248415"/>
              <a:gd name="connsiteY5" fmla="*/ 548104 h 3975789"/>
              <a:gd name="connsiteX6" fmla="*/ 1009332 w 8248415"/>
              <a:gd name="connsiteY6" fmla="*/ 1603314 h 3975789"/>
              <a:gd name="connsiteX7" fmla="*/ 66692 w 8248415"/>
              <a:gd name="connsiteY7" fmla="*/ 529886 h 3975789"/>
              <a:gd name="connsiteX8" fmla="*/ 0 w 8248415"/>
              <a:gd name="connsiteY8" fmla="*/ 517167 h 3975789"/>
              <a:gd name="connsiteX9" fmla="*/ 0 w 8248415"/>
              <a:gd name="connsiteY9" fmla="*/ 40182 h 3975789"/>
              <a:gd name="connsiteX10" fmla="*/ 8248415 w 8248415"/>
              <a:gd name="connsiteY10" fmla="*/ 0 h 3975789"/>
              <a:gd name="connsiteX11" fmla="*/ 7225144 w 8248415"/>
              <a:gd name="connsiteY11" fmla="*/ 2891379 h 3975789"/>
              <a:gd name="connsiteX0" fmla="*/ 7225144 w 8248415"/>
              <a:gd name="connsiteY0" fmla="*/ 2891379 h 3975789"/>
              <a:gd name="connsiteX1" fmla="*/ 6360670 w 8248415"/>
              <a:gd name="connsiteY1" fmla="*/ 1523920 h 3975789"/>
              <a:gd name="connsiteX2" fmla="*/ 5483397 w 8248415"/>
              <a:gd name="connsiteY2" fmla="*/ 3971348 h 3975789"/>
              <a:gd name="connsiteX3" fmla="*/ 4563474 w 8248415"/>
              <a:gd name="connsiteY3" fmla="*/ 2136169 h 3975789"/>
              <a:gd name="connsiteX4" fmla="*/ 3133564 w 8248415"/>
              <a:gd name="connsiteY4" fmla="*/ 2474363 h 3975789"/>
              <a:gd name="connsiteX5" fmla="*/ 2194642 w 8248415"/>
              <a:gd name="connsiteY5" fmla="*/ 1251296 h 3975789"/>
              <a:gd name="connsiteX6" fmla="*/ 1009332 w 8248415"/>
              <a:gd name="connsiteY6" fmla="*/ 1603314 h 3975789"/>
              <a:gd name="connsiteX7" fmla="*/ 66692 w 8248415"/>
              <a:gd name="connsiteY7" fmla="*/ 529886 h 3975789"/>
              <a:gd name="connsiteX8" fmla="*/ 0 w 8248415"/>
              <a:gd name="connsiteY8" fmla="*/ 517167 h 3975789"/>
              <a:gd name="connsiteX9" fmla="*/ 0 w 8248415"/>
              <a:gd name="connsiteY9" fmla="*/ 40182 h 3975789"/>
              <a:gd name="connsiteX10" fmla="*/ 8248415 w 8248415"/>
              <a:gd name="connsiteY10" fmla="*/ 0 h 3975789"/>
              <a:gd name="connsiteX11" fmla="*/ 7225144 w 8248415"/>
              <a:gd name="connsiteY11" fmla="*/ 2891379 h 3975789"/>
              <a:gd name="connsiteX0" fmla="*/ 7225144 w 8248415"/>
              <a:gd name="connsiteY0" fmla="*/ 2891379 h 3975789"/>
              <a:gd name="connsiteX1" fmla="*/ 6360670 w 8248415"/>
              <a:gd name="connsiteY1" fmla="*/ 1523920 h 3975789"/>
              <a:gd name="connsiteX2" fmla="*/ 5483397 w 8248415"/>
              <a:gd name="connsiteY2" fmla="*/ 3971348 h 3975789"/>
              <a:gd name="connsiteX3" fmla="*/ 4563474 w 8248415"/>
              <a:gd name="connsiteY3" fmla="*/ 2136169 h 3975789"/>
              <a:gd name="connsiteX4" fmla="*/ 3133564 w 8248415"/>
              <a:gd name="connsiteY4" fmla="*/ 2474363 h 3975789"/>
              <a:gd name="connsiteX5" fmla="*/ 2194642 w 8248415"/>
              <a:gd name="connsiteY5" fmla="*/ 1251296 h 3975789"/>
              <a:gd name="connsiteX6" fmla="*/ 1020943 w 8248415"/>
              <a:gd name="connsiteY6" fmla="*/ 2165868 h 3975789"/>
              <a:gd name="connsiteX7" fmla="*/ 66692 w 8248415"/>
              <a:gd name="connsiteY7" fmla="*/ 529886 h 3975789"/>
              <a:gd name="connsiteX8" fmla="*/ 0 w 8248415"/>
              <a:gd name="connsiteY8" fmla="*/ 517167 h 3975789"/>
              <a:gd name="connsiteX9" fmla="*/ 0 w 8248415"/>
              <a:gd name="connsiteY9" fmla="*/ 40182 h 3975789"/>
              <a:gd name="connsiteX10" fmla="*/ 8248415 w 8248415"/>
              <a:gd name="connsiteY10" fmla="*/ 0 h 3975789"/>
              <a:gd name="connsiteX11" fmla="*/ 7225144 w 8248415"/>
              <a:gd name="connsiteY11" fmla="*/ 2891379 h 3975789"/>
              <a:gd name="connsiteX0" fmla="*/ 7225144 w 8248415"/>
              <a:gd name="connsiteY0" fmla="*/ 2891379 h 4098529"/>
              <a:gd name="connsiteX1" fmla="*/ 6360670 w 8248415"/>
              <a:gd name="connsiteY1" fmla="*/ 1523920 h 4098529"/>
              <a:gd name="connsiteX2" fmla="*/ 5483397 w 8248415"/>
              <a:gd name="connsiteY2" fmla="*/ 3971348 h 4098529"/>
              <a:gd name="connsiteX3" fmla="*/ 4563474 w 8248415"/>
              <a:gd name="connsiteY3" fmla="*/ 2136169 h 4098529"/>
              <a:gd name="connsiteX4" fmla="*/ 3133564 w 8248415"/>
              <a:gd name="connsiteY4" fmla="*/ 2474363 h 4098529"/>
              <a:gd name="connsiteX5" fmla="*/ 2194642 w 8248415"/>
              <a:gd name="connsiteY5" fmla="*/ 1251296 h 4098529"/>
              <a:gd name="connsiteX6" fmla="*/ 1078998 w 8248415"/>
              <a:gd name="connsiteY6" fmla="*/ 4094623 h 4098529"/>
              <a:gd name="connsiteX7" fmla="*/ 66692 w 8248415"/>
              <a:gd name="connsiteY7" fmla="*/ 529886 h 4098529"/>
              <a:gd name="connsiteX8" fmla="*/ 0 w 8248415"/>
              <a:gd name="connsiteY8" fmla="*/ 517167 h 4098529"/>
              <a:gd name="connsiteX9" fmla="*/ 0 w 8248415"/>
              <a:gd name="connsiteY9" fmla="*/ 40182 h 4098529"/>
              <a:gd name="connsiteX10" fmla="*/ 8248415 w 8248415"/>
              <a:gd name="connsiteY10" fmla="*/ 0 h 4098529"/>
              <a:gd name="connsiteX11" fmla="*/ 7225144 w 8248415"/>
              <a:gd name="connsiteY11" fmla="*/ 2891379 h 4098529"/>
              <a:gd name="connsiteX0" fmla="*/ 7225144 w 8248415"/>
              <a:gd name="connsiteY0" fmla="*/ 2891379 h 4095326"/>
              <a:gd name="connsiteX1" fmla="*/ 6360670 w 8248415"/>
              <a:gd name="connsiteY1" fmla="*/ 1523920 h 4095326"/>
              <a:gd name="connsiteX2" fmla="*/ 5483397 w 8248415"/>
              <a:gd name="connsiteY2" fmla="*/ 3971348 h 4095326"/>
              <a:gd name="connsiteX3" fmla="*/ 4563474 w 8248415"/>
              <a:gd name="connsiteY3" fmla="*/ 2136169 h 4095326"/>
              <a:gd name="connsiteX4" fmla="*/ 3133564 w 8248415"/>
              <a:gd name="connsiteY4" fmla="*/ 2474363 h 4095326"/>
              <a:gd name="connsiteX5" fmla="*/ 2194642 w 8248415"/>
              <a:gd name="connsiteY5" fmla="*/ 1251296 h 4095326"/>
              <a:gd name="connsiteX6" fmla="*/ 1078998 w 8248415"/>
              <a:gd name="connsiteY6" fmla="*/ 4094623 h 4095326"/>
              <a:gd name="connsiteX7" fmla="*/ 20248 w 8248415"/>
              <a:gd name="connsiteY7" fmla="*/ 951801 h 4095326"/>
              <a:gd name="connsiteX8" fmla="*/ 0 w 8248415"/>
              <a:gd name="connsiteY8" fmla="*/ 517167 h 4095326"/>
              <a:gd name="connsiteX9" fmla="*/ 0 w 8248415"/>
              <a:gd name="connsiteY9" fmla="*/ 40182 h 4095326"/>
              <a:gd name="connsiteX10" fmla="*/ 8248415 w 8248415"/>
              <a:gd name="connsiteY10" fmla="*/ 0 h 4095326"/>
              <a:gd name="connsiteX11" fmla="*/ 7225144 w 8248415"/>
              <a:gd name="connsiteY11" fmla="*/ 2891379 h 4095326"/>
              <a:gd name="connsiteX0" fmla="*/ 7225144 w 8248415"/>
              <a:gd name="connsiteY0" fmla="*/ 2891379 h 4094891"/>
              <a:gd name="connsiteX1" fmla="*/ 6360670 w 8248415"/>
              <a:gd name="connsiteY1" fmla="*/ 1523920 h 4094891"/>
              <a:gd name="connsiteX2" fmla="*/ 5483397 w 8248415"/>
              <a:gd name="connsiteY2" fmla="*/ 3971348 h 4094891"/>
              <a:gd name="connsiteX3" fmla="*/ 4563474 w 8248415"/>
              <a:gd name="connsiteY3" fmla="*/ 2136169 h 4094891"/>
              <a:gd name="connsiteX4" fmla="*/ 3133564 w 8248415"/>
              <a:gd name="connsiteY4" fmla="*/ 2474363 h 4094891"/>
              <a:gd name="connsiteX5" fmla="*/ 2194642 w 8248415"/>
              <a:gd name="connsiteY5" fmla="*/ 1251296 h 4094891"/>
              <a:gd name="connsiteX6" fmla="*/ 1078998 w 8248415"/>
              <a:gd name="connsiteY6" fmla="*/ 4094623 h 4094891"/>
              <a:gd name="connsiteX7" fmla="*/ 43470 w 8248415"/>
              <a:gd name="connsiteY7" fmla="*/ 1433989 h 4094891"/>
              <a:gd name="connsiteX8" fmla="*/ 0 w 8248415"/>
              <a:gd name="connsiteY8" fmla="*/ 517167 h 4094891"/>
              <a:gd name="connsiteX9" fmla="*/ 0 w 8248415"/>
              <a:gd name="connsiteY9" fmla="*/ 40182 h 4094891"/>
              <a:gd name="connsiteX10" fmla="*/ 8248415 w 8248415"/>
              <a:gd name="connsiteY10" fmla="*/ 0 h 4094891"/>
              <a:gd name="connsiteX11" fmla="*/ 7225144 w 8248415"/>
              <a:gd name="connsiteY11" fmla="*/ 2891379 h 4094891"/>
              <a:gd name="connsiteX0" fmla="*/ 7225144 w 8248415"/>
              <a:gd name="connsiteY0" fmla="*/ 2891379 h 4094872"/>
              <a:gd name="connsiteX1" fmla="*/ 6360670 w 8248415"/>
              <a:gd name="connsiteY1" fmla="*/ 1523920 h 4094872"/>
              <a:gd name="connsiteX2" fmla="*/ 5483397 w 8248415"/>
              <a:gd name="connsiteY2" fmla="*/ 3971348 h 4094872"/>
              <a:gd name="connsiteX3" fmla="*/ 4563474 w 8248415"/>
              <a:gd name="connsiteY3" fmla="*/ 2136169 h 4094872"/>
              <a:gd name="connsiteX4" fmla="*/ 3133564 w 8248415"/>
              <a:gd name="connsiteY4" fmla="*/ 2474363 h 4094872"/>
              <a:gd name="connsiteX5" fmla="*/ 2194642 w 8248415"/>
              <a:gd name="connsiteY5" fmla="*/ 1251296 h 4094872"/>
              <a:gd name="connsiteX6" fmla="*/ 1078998 w 8248415"/>
              <a:gd name="connsiteY6" fmla="*/ 4094623 h 4094872"/>
              <a:gd name="connsiteX7" fmla="*/ 43470 w 8248415"/>
              <a:gd name="connsiteY7" fmla="*/ 1433989 h 4094872"/>
              <a:gd name="connsiteX8" fmla="*/ 0 w 8248415"/>
              <a:gd name="connsiteY8" fmla="*/ 517167 h 4094872"/>
              <a:gd name="connsiteX9" fmla="*/ 0 w 8248415"/>
              <a:gd name="connsiteY9" fmla="*/ 40182 h 4094872"/>
              <a:gd name="connsiteX10" fmla="*/ 8248415 w 8248415"/>
              <a:gd name="connsiteY10" fmla="*/ 0 h 4094872"/>
              <a:gd name="connsiteX11" fmla="*/ 7225144 w 8248415"/>
              <a:gd name="connsiteY11" fmla="*/ 2891379 h 4094872"/>
              <a:gd name="connsiteX0" fmla="*/ 7228119 w 8251390"/>
              <a:gd name="connsiteY0" fmla="*/ 2891379 h 4094932"/>
              <a:gd name="connsiteX1" fmla="*/ 6363645 w 8251390"/>
              <a:gd name="connsiteY1" fmla="*/ 1523920 h 4094932"/>
              <a:gd name="connsiteX2" fmla="*/ 5486372 w 8251390"/>
              <a:gd name="connsiteY2" fmla="*/ 3971348 h 4094932"/>
              <a:gd name="connsiteX3" fmla="*/ 4566449 w 8251390"/>
              <a:gd name="connsiteY3" fmla="*/ 2136169 h 4094932"/>
              <a:gd name="connsiteX4" fmla="*/ 3136539 w 8251390"/>
              <a:gd name="connsiteY4" fmla="*/ 2474363 h 4094932"/>
              <a:gd name="connsiteX5" fmla="*/ 2197617 w 8251390"/>
              <a:gd name="connsiteY5" fmla="*/ 1251296 h 4094932"/>
              <a:gd name="connsiteX6" fmla="*/ 1081973 w 8251390"/>
              <a:gd name="connsiteY6" fmla="*/ 4094623 h 4094932"/>
              <a:gd name="connsiteX7" fmla="*/ 0 w 8251390"/>
              <a:gd name="connsiteY7" fmla="*/ 1454079 h 4094932"/>
              <a:gd name="connsiteX8" fmla="*/ 2975 w 8251390"/>
              <a:gd name="connsiteY8" fmla="*/ 517167 h 4094932"/>
              <a:gd name="connsiteX9" fmla="*/ 2975 w 8251390"/>
              <a:gd name="connsiteY9" fmla="*/ 40182 h 4094932"/>
              <a:gd name="connsiteX10" fmla="*/ 8251390 w 8251390"/>
              <a:gd name="connsiteY10" fmla="*/ 0 h 4094932"/>
              <a:gd name="connsiteX11" fmla="*/ 7228119 w 8251390"/>
              <a:gd name="connsiteY11" fmla="*/ 2891379 h 4094932"/>
              <a:gd name="connsiteX0" fmla="*/ 7228119 w 8251390"/>
              <a:gd name="connsiteY0" fmla="*/ 2891379 h 4094932"/>
              <a:gd name="connsiteX1" fmla="*/ 6363645 w 8251390"/>
              <a:gd name="connsiteY1" fmla="*/ 1523920 h 4094932"/>
              <a:gd name="connsiteX2" fmla="*/ 5486372 w 8251390"/>
              <a:gd name="connsiteY2" fmla="*/ 3971348 h 4094932"/>
              <a:gd name="connsiteX3" fmla="*/ 4566449 w 8251390"/>
              <a:gd name="connsiteY3" fmla="*/ 2136169 h 4094932"/>
              <a:gd name="connsiteX4" fmla="*/ 3391984 w 8251390"/>
              <a:gd name="connsiteY4" fmla="*/ 2876187 h 4094932"/>
              <a:gd name="connsiteX5" fmla="*/ 2197617 w 8251390"/>
              <a:gd name="connsiteY5" fmla="*/ 1251296 h 4094932"/>
              <a:gd name="connsiteX6" fmla="*/ 1081973 w 8251390"/>
              <a:gd name="connsiteY6" fmla="*/ 4094623 h 4094932"/>
              <a:gd name="connsiteX7" fmla="*/ 0 w 8251390"/>
              <a:gd name="connsiteY7" fmla="*/ 1454079 h 4094932"/>
              <a:gd name="connsiteX8" fmla="*/ 2975 w 8251390"/>
              <a:gd name="connsiteY8" fmla="*/ 517167 h 4094932"/>
              <a:gd name="connsiteX9" fmla="*/ 2975 w 8251390"/>
              <a:gd name="connsiteY9" fmla="*/ 40182 h 4094932"/>
              <a:gd name="connsiteX10" fmla="*/ 8251390 w 8251390"/>
              <a:gd name="connsiteY10" fmla="*/ 0 h 4094932"/>
              <a:gd name="connsiteX11" fmla="*/ 7228119 w 8251390"/>
              <a:gd name="connsiteY11" fmla="*/ 2891379 h 4094932"/>
              <a:gd name="connsiteX0" fmla="*/ 7228119 w 8251390"/>
              <a:gd name="connsiteY0" fmla="*/ 2891379 h 4094932"/>
              <a:gd name="connsiteX1" fmla="*/ 6363645 w 8251390"/>
              <a:gd name="connsiteY1" fmla="*/ 1523920 h 4094932"/>
              <a:gd name="connsiteX2" fmla="*/ 5486372 w 8251390"/>
              <a:gd name="connsiteY2" fmla="*/ 3971348 h 4094932"/>
              <a:gd name="connsiteX3" fmla="*/ 4438727 w 8251390"/>
              <a:gd name="connsiteY3" fmla="*/ 1774529 h 4094932"/>
              <a:gd name="connsiteX4" fmla="*/ 3391984 w 8251390"/>
              <a:gd name="connsiteY4" fmla="*/ 2876187 h 4094932"/>
              <a:gd name="connsiteX5" fmla="*/ 2197617 w 8251390"/>
              <a:gd name="connsiteY5" fmla="*/ 1251296 h 4094932"/>
              <a:gd name="connsiteX6" fmla="*/ 1081973 w 8251390"/>
              <a:gd name="connsiteY6" fmla="*/ 4094623 h 4094932"/>
              <a:gd name="connsiteX7" fmla="*/ 0 w 8251390"/>
              <a:gd name="connsiteY7" fmla="*/ 1454079 h 4094932"/>
              <a:gd name="connsiteX8" fmla="*/ 2975 w 8251390"/>
              <a:gd name="connsiteY8" fmla="*/ 517167 h 4094932"/>
              <a:gd name="connsiteX9" fmla="*/ 2975 w 8251390"/>
              <a:gd name="connsiteY9" fmla="*/ 40182 h 4094932"/>
              <a:gd name="connsiteX10" fmla="*/ 8251390 w 8251390"/>
              <a:gd name="connsiteY10" fmla="*/ 0 h 4094932"/>
              <a:gd name="connsiteX11" fmla="*/ 7228119 w 8251390"/>
              <a:gd name="connsiteY11" fmla="*/ 2891379 h 409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51390" h="4094932">
                <a:moveTo>
                  <a:pt x="7228119" y="2891379"/>
                </a:moveTo>
                <a:cubicBezTo>
                  <a:pt x="6913495" y="3145366"/>
                  <a:pt x="6573384" y="1522633"/>
                  <a:pt x="6363645" y="1523920"/>
                </a:cubicBezTo>
                <a:cubicBezTo>
                  <a:pt x="6134561" y="1531057"/>
                  <a:pt x="5807192" y="3929580"/>
                  <a:pt x="5486372" y="3971348"/>
                </a:cubicBezTo>
                <a:cubicBezTo>
                  <a:pt x="5165552" y="4013116"/>
                  <a:pt x="4787792" y="1957056"/>
                  <a:pt x="4438727" y="1774529"/>
                </a:cubicBezTo>
                <a:cubicBezTo>
                  <a:pt x="4089662" y="1592002"/>
                  <a:pt x="3765502" y="2963392"/>
                  <a:pt x="3391984" y="2876187"/>
                </a:cubicBezTo>
                <a:cubicBezTo>
                  <a:pt x="3018466" y="2788982"/>
                  <a:pt x="2582619" y="1048223"/>
                  <a:pt x="2197617" y="1251296"/>
                </a:cubicBezTo>
                <a:cubicBezTo>
                  <a:pt x="1812615" y="1454369"/>
                  <a:pt x="1448243" y="4060826"/>
                  <a:pt x="1081973" y="4094623"/>
                </a:cubicBezTo>
                <a:cubicBezTo>
                  <a:pt x="715703" y="4128420"/>
                  <a:pt x="470648" y="1378850"/>
                  <a:pt x="0" y="1454079"/>
                </a:cubicBezTo>
                <a:cubicBezTo>
                  <a:pt x="992" y="1141775"/>
                  <a:pt x="1983" y="829471"/>
                  <a:pt x="2975" y="517167"/>
                </a:cubicBezTo>
                <a:lnTo>
                  <a:pt x="2975" y="40182"/>
                </a:lnTo>
                <a:lnTo>
                  <a:pt x="8251390" y="0"/>
                </a:lnTo>
                <a:cubicBezTo>
                  <a:pt x="7919473" y="309269"/>
                  <a:pt x="7542743" y="2637392"/>
                  <a:pt x="7228119" y="2891379"/>
                </a:cubicBezTo>
                <a:close/>
              </a:path>
            </a:pathLst>
          </a:custGeom>
          <a:gradFill>
            <a:gsLst>
              <a:gs pos="65000">
                <a:srgbClr val="74BFAB"/>
              </a:gs>
              <a:gs pos="0">
                <a:srgbClr val="369ABA"/>
              </a:gs>
            </a:gsLst>
            <a:lin ang="16200000" scaled="1"/>
          </a:gradFill>
          <a:ln w="28575">
            <a:noFill/>
          </a:ln>
        </p:spPr>
        <p:txBody>
          <a:bodyPr wrap="square" lIns="0" tIns="0" rIns="0" bIns="0" rtlCol="0" anchor="ctr">
            <a:noAutofit/>
          </a:bodyPr>
          <a:lstStyle/>
          <a:p>
            <a:pPr algn="ctr"/>
            <a:endParaRPr lang="es-SV" sz="900">
              <a:solidFill>
                <a:schemeClr val="bg1"/>
              </a:solidFill>
              <a:latin typeface="Segoe UI Light" panose="020B0502040204020203" pitchFamily="34" charset="0"/>
              <a:cs typeface="Segoe UI Light" panose="020B0502040204020203" pitchFamily="34" charset="0"/>
            </a:endParaRPr>
          </a:p>
        </p:txBody>
      </p:sp>
      <p:sp>
        <p:nvSpPr>
          <p:cNvPr id="58" name="Freeform: Shape 57">
            <a:extLst>
              <a:ext uri="{FF2B5EF4-FFF2-40B4-BE49-F238E27FC236}">
                <a16:creationId xmlns:a16="http://schemas.microsoft.com/office/drawing/2014/main" id="{9729B37F-C194-4134-8133-B047B2ABE0DD}"/>
              </a:ext>
            </a:extLst>
          </p:cNvPr>
          <p:cNvSpPr>
            <a:spLocks noChangeAspect="1"/>
          </p:cNvSpPr>
          <p:nvPr/>
        </p:nvSpPr>
        <p:spPr bwMode="auto">
          <a:xfrm rot="10800000">
            <a:off x="1086929" y="4841823"/>
            <a:ext cx="11105065" cy="2062487"/>
          </a:xfrm>
          <a:custGeom>
            <a:avLst/>
            <a:gdLst>
              <a:gd name="connsiteX0" fmla="*/ 7225144 w 7888470"/>
              <a:gd name="connsiteY0" fmla="*/ 2429283 h 2429283"/>
              <a:gd name="connsiteX1" fmla="*/ 6534838 w 7888470"/>
              <a:gd name="connsiteY1" fmla="*/ 278266 h 2429283"/>
              <a:gd name="connsiteX2" fmla="*/ 5685191 w 7888470"/>
              <a:gd name="connsiteY2" fmla="*/ 1513937 h 2429283"/>
              <a:gd name="connsiteX3" fmla="*/ 4761728 w 7888470"/>
              <a:gd name="connsiteY3" fmla="*/ 356943 h 2429283"/>
              <a:gd name="connsiteX4" fmla="*/ 3238064 w 7888470"/>
              <a:gd name="connsiteY4" fmla="*/ 2012265 h 2429283"/>
              <a:gd name="connsiteX5" fmla="*/ 1974030 w 7888470"/>
              <a:gd name="connsiteY5" fmla="*/ 507922 h 2429283"/>
              <a:gd name="connsiteX6" fmla="*/ 1009332 w 7888470"/>
              <a:gd name="connsiteY6" fmla="*/ 1563132 h 2429283"/>
              <a:gd name="connsiteX7" fmla="*/ 66692 w 7888470"/>
              <a:gd name="connsiteY7" fmla="*/ 489704 h 2429283"/>
              <a:gd name="connsiteX8" fmla="*/ 0 w 7888470"/>
              <a:gd name="connsiteY8" fmla="*/ 476985 h 2429283"/>
              <a:gd name="connsiteX9" fmla="*/ 0 w 7888470"/>
              <a:gd name="connsiteY9" fmla="*/ 0 h 2429283"/>
              <a:gd name="connsiteX10" fmla="*/ 7888470 w 7888470"/>
              <a:gd name="connsiteY10" fmla="*/ 0 h 2429283"/>
              <a:gd name="connsiteX11" fmla="*/ 7225144 w 7888470"/>
              <a:gd name="connsiteY11" fmla="*/ 2429283 h 2429283"/>
              <a:gd name="connsiteX0" fmla="*/ 7225144 w 7888470"/>
              <a:gd name="connsiteY0" fmla="*/ 2429283 h 2642658"/>
              <a:gd name="connsiteX1" fmla="*/ 6534838 w 7888470"/>
              <a:gd name="connsiteY1" fmla="*/ 278266 h 2642658"/>
              <a:gd name="connsiteX2" fmla="*/ 5599466 w 7888470"/>
              <a:gd name="connsiteY2" fmla="*/ 2642649 h 2642658"/>
              <a:gd name="connsiteX3" fmla="*/ 4761728 w 7888470"/>
              <a:gd name="connsiteY3" fmla="*/ 356943 h 2642658"/>
              <a:gd name="connsiteX4" fmla="*/ 3238064 w 7888470"/>
              <a:gd name="connsiteY4" fmla="*/ 2012265 h 2642658"/>
              <a:gd name="connsiteX5" fmla="*/ 1974030 w 7888470"/>
              <a:gd name="connsiteY5" fmla="*/ 507922 h 2642658"/>
              <a:gd name="connsiteX6" fmla="*/ 1009332 w 7888470"/>
              <a:gd name="connsiteY6" fmla="*/ 1563132 h 2642658"/>
              <a:gd name="connsiteX7" fmla="*/ 66692 w 7888470"/>
              <a:gd name="connsiteY7" fmla="*/ 489704 h 2642658"/>
              <a:gd name="connsiteX8" fmla="*/ 0 w 7888470"/>
              <a:gd name="connsiteY8" fmla="*/ 476985 h 2642658"/>
              <a:gd name="connsiteX9" fmla="*/ 0 w 7888470"/>
              <a:gd name="connsiteY9" fmla="*/ 0 h 2642658"/>
              <a:gd name="connsiteX10" fmla="*/ 7888470 w 7888470"/>
              <a:gd name="connsiteY10" fmla="*/ 0 h 2642658"/>
              <a:gd name="connsiteX11" fmla="*/ 7225144 w 7888470"/>
              <a:gd name="connsiteY11" fmla="*/ 2429283 h 2642658"/>
              <a:gd name="connsiteX0" fmla="*/ 7225144 w 7888470"/>
              <a:gd name="connsiteY0" fmla="*/ 2429283 h 2677650"/>
              <a:gd name="connsiteX1" fmla="*/ 6534838 w 7888470"/>
              <a:gd name="connsiteY1" fmla="*/ 278266 h 2677650"/>
              <a:gd name="connsiteX2" fmla="*/ 5599466 w 7888470"/>
              <a:gd name="connsiteY2" fmla="*/ 2642649 h 2677650"/>
              <a:gd name="connsiteX3" fmla="*/ 4633140 w 7888470"/>
              <a:gd name="connsiteY3" fmla="*/ 1714255 h 2677650"/>
              <a:gd name="connsiteX4" fmla="*/ 3238064 w 7888470"/>
              <a:gd name="connsiteY4" fmla="*/ 2012265 h 2677650"/>
              <a:gd name="connsiteX5" fmla="*/ 1974030 w 7888470"/>
              <a:gd name="connsiteY5" fmla="*/ 507922 h 2677650"/>
              <a:gd name="connsiteX6" fmla="*/ 1009332 w 7888470"/>
              <a:gd name="connsiteY6" fmla="*/ 1563132 h 2677650"/>
              <a:gd name="connsiteX7" fmla="*/ 66692 w 7888470"/>
              <a:gd name="connsiteY7" fmla="*/ 489704 h 2677650"/>
              <a:gd name="connsiteX8" fmla="*/ 0 w 7888470"/>
              <a:gd name="connsiteY8" fmla="*/ 476985 h 2677650"/>
              <a:gd name="connsiteX9" fmla="*/ 0 w 7888470"/>
              <a:gd name="connsiteY9" fmla="*/ 0 h 2677650"/>
              <a:gd name="connsiteX10" fmla="*/ 7888470 w 7888470"/>
              <a:gd name="connsiteY10" fmla="*/ 0 h 2677650"/>
              <a:gd name="connsiteX11" fmla="*/ 7225144 w 7888470"/>
              <a:gd name="connsiteY11" fmla="*/ 2429283 h 2677650"/>
              <a:gd name="connsiteX0" fmla="*/ 7225144 w 7888470"/>
              <a:gd name="connsiteY0" fmla="*/ 2429283 h 2719519"/>
              <a:gd name="connsiteX1" fmla="*/ 6534838 w 7888470"/>
              <a:gd name="connsiteY1" fmla="*/ 278266 h 2719519"/>
              <a:gd name="connsiteX2" fmla="*/ 5413729 w 7888470"/>
              <a:gd name="connsiteY2" fmla="*/ 2685511 h 2719519"/>
              <a:gd name="connsiteX3" fmla="*/ 4633140 w 7888470"/>
              <a:gd name="connsiteY3" fmla="*/ 1714255 h 2719519"/>
              <a:gd name="connsiteX4" fmla="*/ 3238064 w 7888470"/>
              <a:gd name="connsiteY4" fmla="*/ 2012265 h 2719519"/>
              <a:gd name="connsiteX5" fmla="*/ 1974030 w 7888470"/>
              <a:gd name="connsiteY5" fmla="*/ 507922 h 2719519"/>
              <a:gd name="connsiteX6" fmla="*/ 1009332 w 7888470"/>
              <a:gd name="connsiteY6" fmla="*/ 1563132 h 2719519"/>
              <a:gd name="connsiteX7" fmla="*/ 66692 w 7888470"/>
              <a:gd name="connsiteY7" fmla="*/ 489704 h 2719519"/>
              <a:gd name="connsiteX8" fmla="*/ 0 w 7888470"/>
              <a:gd name="connsiteY8" fmla="*/ 476985 h 2719519"/>
              <a:gd name="connsiteX9" fmla="*/ 0 w 7888470"/>
              <a:gd name="connsiteY9" fmla="*/ 0 h 2719519"/>
              <a:gd name="connsiteX10" fmla="*/ 7888470 w 7888470"/>
              <a:gd name="connsiteY10" fmla="*/ 0 h 2719519"/>
              <a:gd name="connsiteX11" fmla="*/ 7225144 w 7888470"/>
              <a:gd name="connsiteY11" fmla="*/ 2429283 h 2719519"/>
              <a:gd name="connsiteX0" fmla="*/ 7225144 w 7888470"/>
              <a:gd name="connsiteY0" fmla="*/ 2429283 h 2687144"/>
              <a:gd name="connsiteX1" fmla="*/ 6465171 w 7888470"/>
              <a:gd name="connsiteY1" fmla="*/ 1443555 h 2687144"/>
              <a:gd name="connsiteX2" fmla="*/ 5413729 w 7888470"/>
              <a:gd name="connsiteY2" fmla="*/ 2685511 h 2687144"/>
              <a:gd name="connsiteX3" fmla="*/ 4633140 w 7888470"/>
              <a:gd name="connsiteY3" fmla="*/ 1714255 h 2687144"/>
              <a:gd name="connsiteX4" fmla="*/ 3238064 w 7888470"/>
              <a:gd name="connsiteY4" fmla="*/ 2012265 h 2687144"/>
              <a:gd name="connsiteX5" fmla="*/ 1974030 w 7888470"/>
              <a:gd name="connsiteY5" fmla="*/ 507922 h 2687144"/>
              <a:gd name="connsiteX6" fmla="*/ 1009332 w 7888470"/>
              <a:gd name="connsiteY6" fmla="*/ 1563132 h 2687144"/>
              <a:gd name="connsiteX7" fmla="*/ 66692 w 7888470"/>
              <a:gd name="connsiteY7" fmla="*/ 489704 h 2687144"/>
              <a:gd name="connsiteX8" fmla="*/ 0 w 7888470"/>
              <a:gd name="connsiteY8" fmla="*/ 476985 h 2687144"/>
              <a:gd name="connsiteX9" fmla="*/ 0 w 7888470"/>
              <a:gd name="connsiteY9" fmla="*/ 0 h 2687144"/>
              <a:gd name="connsiteX10" fmla="*/ 7888470 w 7888470"/>
              <a:gd name="connsiteY10" fmla="*/ 0 h 2687144"/>
              <a:gd name="connsiteX11" fmla="*/ 7225144 w 7888470"/>
              <a:gd name="connsiteY11" fmla="*/ 2429283 h 2687144"/>
              <a:gd name="connsiteX0" fmla="*/ 7225144 w 7888470"/>
              <a:gd name="connsiteY0" fmla="*/ 2429283 h 2460535"/>
              <a:gd name="connsiteX1" fmla="*/ 6465171 w 7888470"/>
              <a:gd name="connsiteY1" fmla="*/ 1443555 h 2460535"/>
              <a:gd name="connsiteX2" fmla="*/ 5332451 w 7888470"/>
              <a:gd name="connsiteY2" fmla="*/ 2364053 h 2460535"/>
              <a:gd name="connsiteX3" fmla="*/ 4633140 w 7888470"/>
              <a:gd name="connsiteY3" fmla="*/ 1714255 h 2460535"/>
              <a:gd name="connsiteX4" fmla="*/ 3238064 w 7888470"/>
              <a:gd name="connsiteY4" fmla="*/ 2012265 h 2460535"/>
              <a:gd name="connsiteX5" fmla="*/ 1974030 w 7888470"/>
              <a:gd name="connsiteY5" fmla="*/ 507922 h 2460535"/>
              <a:gd name="connsiteX6" fmla="*/ 1009332 w 7888470"/>
              <a:gd name="connsiteY6" fmla="*/ 1563132 h 2460535"/>
              <a:gd name="connsiteX7" fmla="*/ 66692 w 7888470"/>
              <a:gd name="connsiteY7" fmla="*/ 489704 h 2460535"/>
              <a:gd name="connsiteX8" fmla="*/ 0 w 7888470"/>
              <a:gd name="connsiteY8" fmla="*/ 476985 h 2460535"/>
              <a:gd name="connsiteX9" fmla="*/ 0 w 7888470"/>
              <a:gd name="connsiteY9" fmla="*/ 0 h 2460535"/>
              <a:gd name="connsiteX10" fmla="*/ 7888470 w 7888470"/>
              <a:gd name="connsiteY10" fmla="*/ 0 h 2460535"/>
              <a:gd name="connsiteX11" fmla="*/ 7225144 w 7888470"/>
              <a:gd name="connsiteY11" fmla="*/ 2429283 h 2460535"/>
              <a:gd name="connsiteX0" fmla="*/ 7225144 w 7888470"/>
              <a:gd name="connsiteY0" fmla="*/ 2429283 h 2463000"/>
              <a:gd name="connsiteX1" fmla="*/ 6360670 w 7888470"/>
              <a:gd name="connsiteY1" fmla="*/ 1483738 h 2463000"/>
              <a:gd name="connsiteX2" fmla="*/ 5332451 w 7888470"/>
              <a:gd name="connsiteY2" fmla="*/ 2364053 h 2463000"/>
              <a:gd name="connsiteX3" fmla="*/ 4633140 w 7888470"/>
              <a:gd name="connsiteY3" fmla="*/ 1714255 h 2463000"/>
              <a:gd name="connsiteX4" fmla="*/ 3238064 w 7888470"/>
              <a:gd name="connsiteY4" fmla="*/ 2012265 h 2463000"/>
              <a:gd name="connsiteX5" fmla="*/ 1974030 w 7888470"/>
              <a:gd name="connsiteY5" fmla="*/ 507922 h 2463000"/>
              <a:gd name="connsiteX6" fmla="*/ 1009332 w 7888470"/>
              <a:gd name="connsiteY6" fmla="*/ 1563132 h 2463000"/>
              <a:gd name="connsiteX7" fmla="*/ 66692 w 7888470"/>
              <a:gd name="connsiteY7" fmla="*/ 489704 h 2463000"/>
              <a:gd name="connsiteX8" fmla="*/ 0 w 7888470"/>
              <a:gd name="connsiteY8" fmla="*/ 476985 h 2463000"/>
              <a:gd name="connsiteX9" fmla="*/ 0 w 7888470"/>
              <a:gd name="connsiteY9" fmla="*/ 0 h 2463000"/>
              <a:gd name="connsiteX10" fmla="*/ 7888470 w 7888470"/>
              <a:gd name="connsiteY10" fmla="*/ 0 h 2463000"/>
              <a:gd name="connsiteX11" fmla="*/ 7225144 w 7888470"/>
              <a:gd name="connsiteY11" fmla="*/ 2429283 h 2463000"/>
              <a:gd name="connsiteX0" fmla="*/ 7225144 w 7888470"/>
              <a:gd name="connsiteY0" fmla="*/ 2429283 h 2463000"/>
              <a:gd name="connsiteX1" fmla="*/ 6360670 w 7888470"/>
              <a:gd name="connsiteY1" fmla="*/ 1483738 h 2463000"/>
              <a:gd name="connsiteX2" fmla="*/ 5436952 w 7888470"/>
              <a:gd name="connsiteY2" fmla="*/ 2424328 h 2463000"/>
              <a:gd name="connsiteX3" fmla="*/ 4633140 w 7888470"/>
              <a:gd name="connsiteY3" fmla="*/ 1714255 h 2463000"/>
              <a:gd name="connsiteX4" fmla="*/ 3238064 w 7888470"/>
              <a:gd name="connsiteY4" fmla="*/ 2012265 h 2463000"/>
              <a:gd name="connsiteX5" fmla="*/ 1974030 w 7888470"/>
              <a:gd name="connsiteY5" fmla="*/ 507922 h 2463000"/>
              <a:gd name="connsiteX6" fmla="*/ 1009332 w 7888470"/>
              <a:gd name="connsiteY6" fmla="*/ 1563132 h 2463000"/>
              <a:gd name="connsiteX7" fmla="*/ 66692 w 7888470"/>
              <a:gd name="connsiteY7" fmla="*/ 489704 h 2463000"/>
              <a:gd name="connsiteX8" fmla="*/ 0 w 7888470"/>
              <a:gd name="connsiteY8" fmla="*/ 476985 h 2463000"/>
              <a:gd name="connsiteX9" fmla="*/ 0 w 7888470"/>
              <a:gd name="connsiteY9" fmla="*/ 0 h 2463000"/>
              <a:gd name="connsiteX10" fmla="*/ 7888470 w 7888470"/>
              <a:gd name="connsiteY10" fmla="*/ 0 h 2463000"/>
              <a:gd name="connsiteX11" fmla="*/ 7225144 w 7888470"/>
              <a:gd name="connsiteY11" fmla="*/ 2429283 h 2463000"/>
              <a:gd name="connsiteX0" fmla="*/ 7225144 w 8178748"/>
              <a:gd name="connsiteY0" fmla="*/ 2489557 h 2525622"/>
              <a:gd name="connsiteX1" fmla="*/ 6360670 w 8178748"/>
              <a:gd name="connsiteY1" fmla="*/ 1544012 h 2525622"/>
              <a:gd name="connsiteX2" fmla="*/ 5436952 w 8178748"/>
              <a:gd name="connsiteY2" fmla="*/ 2484602 h 2525622"/>
              <a:gd name="connsiteX3" fmla="*/ 4633140 w 8178748"/>
              <a:gd name="connsiteY3" fmla="*/ 1774529 h 2525622"/>
              <a:gd name="connsiteX4" fmla="*/ 3238064 w 8178748"/>
              <a:gd name="connsiteY4" fmla="*/ 2072539 h 2525622"/>
              <a:gd name="connsiteX5" fmla="*/ 1974030 w 8178748"/>
              <a:gd name="connsiteY5" fmla="*/ 568196 h 2525622"/>
              <a:gd name="connsiteX6" fmla="*/ 1009332 w 8178748"/>
              <a:gd name="connsiteY6" fmla="*/ 1623406 h 2525622"/>
              <a:gd name="connsiteX7" fmla="*/ 66692 w 8178748"/>
              <a:gd name="connsiteY7" fmla="*/ 549978 h 2525622"/>
              <a:gd name="connsiteX8" fmla="*/ 0 w 8178748"/>
              <a:gd name="connsiteY8" fmla="*/ 537259 h 2525622"/>
              <a:gd name="connsiteX9" fmla="*/ 0 w 8178748"/>
              <a:gd name="connsiteY9" fmla="*/ 60274 h 2525622"/>
              <a:gd name="connsiteX10" fmla="*/ 8178748 w 8178748"/>
              <a:gd name="connsiteY10" fmla="*/ 0 h 2525622"/>
              <a:gd name="connsiteX11" fmla="*/ 7225144 w 8178748"/>
              <a:gd name="connsiteY11" fmla="*/ 2489557 h 2525622"/>
              <a:gd name="connsiteX0" fmla="*/ 7259978 w 8178748"/>
              <a:gd name="connsiteY0" fmla="*/ 2107824 h 2486169"/>
              <a:gd name="connsiteX1" fmla="*/ 6360670 w 8178748"/>
              <a:gd name="connsiteY1" fmla="*/ 1544012 h 2486169"/>
              <a:gd name="connsiteX2" fmla="*/ 5436952 w 8178748"/>
              <a:gd name="connsiteY2" fmla="*/ 2484602 h 2486169"/>
              <a:gd name="connsiteX3" fmla="*/ 4633140 w 8178748"/>
              <a:gd name="connsiteY3" fmla="*/ 1774529 h 2486169"/>
              <a:gd name="connsiteX4" fmla="*/ 3238064 w 8178748"/>
              <a:gd name="connsiteY4" fmla="*/ 2072539 h 2486169"/>
              <a:gd name="connsiteX5" fmla="*/ 1974030 w 8178748"/>
              <a:gd name="connsiteY5" fmla="*/ 568196 h 2486169"/>
              <a:gd name="connsiteX6" fmla="*/ 1009332 w 8178748"/>
              <a:gd name="connsiteY6" fmla="*/ 1623406 h 2486169"/>
              <a:gd name="connsiteX7" fmla="*/ 66692 w 8178748"/>
              <a:gd name="connsiteY7" fmla="*/ 549978 h 2486169"/>
              <a:gd name="connsiteX8" fmla="*/ 0 w 8178748"/>
              <a:gd name="connsiteY8" fmla="*/ 537259 h 2486169"/>
              <a:gd name="connsiteX9" fmla="*/ 0 w 8178748"/>
              <a:gd name="connsiteY9" fmla="*/ 60274 h 2486169"/>
              <a:gd name="connsiteX10" fmla="*/ 8178748 w 8178748"/>
              <a:gd name="connsiteY10" fmla="*/ 0 h 2486169"/>
              <a:gd name="connsiteX11" fmla="*/ 7259978 w 8178748"/>
              <a:gd name="connsiteY11" fmla="*/ 2107824 h 2486169"/>
              <a:gd name="connsiteX0" fmla="*/ 7259978 w 8178748"/>
              <a:gd name="connsiteY0" fmla="*/ 2107824 h 2491552"/>
              <a:gd name="connsiteX1" fmla="*/ 6349058 w 8178748"/>
              <a:gd name="connsiteY1" fmla="*/ 1262736 h 2491552"/>
              <a:gd name="connsiteX2" fmla="*/ 5436952 w 8178748"/>
              <a:gd name="connsiteY2" fmla="*/ 2484602 h 2491552"/>
              <a:gd name="connsiteX3" fmla="*/ 4633140 w 8178748"/>
              <a:gd name="connsiteY3" fmla="*/ 1774529 h 2491552"/>
              <a:gd name="connsiteX4" fmla="*/ 3238064 w 8178748"/>
              <a:gd name="connsiteY4" fmla="*/ 2072539 h 2491552"/>
              <a:gd name="connsiteX5" fmla="*/ 1974030 w 8178748"/>
              <a:gd name="connsiteY5" fmla="*/ 568196 h 2491552"/>
              <a:gd name="connsiteX6" fmla="*/ 1009332 w 8178748"/>
              <a:gd name="connsiteY6" fmla="*/ 1623406 h 2491552"/>
              <a:gd name="connsiteX7" fmla="*/ 66692 w 8178748"/>
              <a:gd name="connsiteY7" fmla="*/ 549978 h 2491552"/>
              <a:gd name="connsiteX8" fmla="*/ 0 w 8178748"/>
              <a:gd name="connsiteY8" fmla="*/ 537259 h 2491552"/>
              <a:gd name="connsiteX9" fmla="*/ 0 w 8178748"/>
              <a:gd name="connsiteY9" fmla="*/ 60274 h 2491552"/>
              <a:gd name="connsiteX10" fmla="*/ 8178748 w 8178748"/>
              <a:gd name="connsiteY10" fmla="*/ 0 h 2491552"/>
              <a:gd name="connsiteX11" fmla="*/ 7259978 w 8178748"/>
              <a:gd name="connsiteY11" fmla="*/ 2107824 h 2491552"/>
              <a:gd name="connsiteX0" fmla="*/ 7259978 w 8178748"/>
              <a:gd name="connsiteY0" fmla="*/ 2107824 h 2531449"/>
              <a:gd name="connsiteX1" fmla="*/ 6349058 w 8178748"/>
              <a:gd name="connsiteY1" fmla="*/ 1262736 h 2531449"/>
              <a:gd name="connsiteX2" fmla="*/ 5495008 w 8178748"/>
              <a:gd name="connsiteY2" fmla="*/ 2524784 h 2531449"/>
              <a:gd name="connsiteX3" fmla="*/ 4633140 w 8178748"/>
              <a:gd name="connsiteY3" fmla="*/ 1774529 h 2531449"/>
              <a:gd name="connsiteX4" fmla="*/ 3238064 w 8178748"/>
              <a:gd name="connsiteY4" fmla="*/ 2072539 h 2531449"/>
              <a:gd name="connsiteX5" fmla="*/ 1974030 w 8178748"/>
              <a:gd name="connsiteY5" fmla="*/ 568196 h 2531449"/>
              <a:gd name="connsiteX6" fmla="*/ 1009332 w 8178748"/>
              <a:gd name="connsiteY6" fmla="*/ 1623406 h 2531449"/>
              <a:gd name="connsiteX7" fmla="*/ 66692 w 8178748"/>
              <a:gd name="connsiteY7" fmla="*/ 549978 h 2531449"/>
              <a:gd name="connsiteX8" fmla="*/ 0 w 8178748"/>
              <a:gd name="connsiteY8" fmla="*/ 537259 h 2531449"/>
              <a:gd name="connsiteX9" fmla="*/ 0 w 8178748"/>
              <a:gd name="connsiteY9" fmla="*/ 60274 h 2531449"/>
              <a:gd name="connsiteX10" fmla="*/ 8178748 w 8178748"/>
              <a:gd name="connsiteY10" fmla="*/ 0 h 2531449"/>
              <a:gd name="connsiteX11" fmla="*/ 7259978 w 8178748"/>
              <a:gd name="connsiteY11" fmla="*/ 2107824 h 2531449"/>
              <a:gd name="connsiteX0" fmla="*/ 7259978 w 8178748"/>
              <a:gd name="connsiteY0" fmla="*/ 2107824 h 2524799"/>
              <a:gd name="connsiteX1" fmla="*/ 6349058 w 8178748"/>
              <a:gd name="connsiteY1" fmla="*/ 1262736 h 2524799"/>
              <a:gd name="connsiteX2" fmla="*/ 5495008 w 8178748"/>
              <a:gd name="connsiteY2" fmla="*/ 2524784 h 2524799"/>
              <a:gd name="connsiteX3" fmla="*/ 4621530 w 8178748"/>
              <a:gd name="connsiteY3" fmla="*/ 1232067 h 2524799"/>
              <a:gd name="connsiteX4" fmla="*/ 3238064 w 8178748"/>
              <a:gd name="connsiteY4" fmla="*/ 2072539 h 2524799"/>
              <a:gd name="connsiteX5" fmla="*/ 1974030 w 8178748"/>
              <a:gd name="connsiteY5" fmla="*/ 568196 h 2524799"/>
              <a:gd name="connsiteX6" fmla="*/ 1009332 w 8178748"/>
              <a:gd name="connsiteY6" fmla="*/ 1623406 h 2524799"/>
              <a:gd name="connsiteX7" fmla="*/ 66692 w 8178748"/>
              <a:gd name="connsiteY7" fmla="*/ 549978 h 2524799"/>
              <a:gd name="connsiteX8" fmla="*/ 0 w 8178748"/>
              <a:gd name="connsiteY8" fmla="*/ 537259 h 2524799"/>
              <a:gd name="connsiteX9" fmla="*/ 0 w 8178748"/>
              <a:gd name="connsiteY9" fmla="*/ 60274 h 2524799"/>
              <a:gd name="connsiteX10" fmla="*/ 8178748 w 8178748"/>
              <a:gd name="connsiteY10" fmla="*/ 0 h 2524799"/>
              <a:gd name="connsiteX11" fmla="*/ 7259978 w 8178748"/>
              <a:gd name="connsiteY11" fmla="*/ 2107824 h 2524799"/>
              <a:gd name="connsiteX0" fmla="*/ 7259978 w 8178748"/>
              <a:gd name="connsiteY0" fmla="*/ 2107824 h 2529623"/>
              <a:gd name="connsiteX1" fmla="*/ 6349058 w 8178748"/>
              <a:gd name="connsiteY1" fmla="*/ 1262736 h 2529623"/>
              <a:gd name="connsiteX2" fmla="*/ 5495008 w 8178748"/>
              <a:gd name="connsiteY2" fmla="*/ 2524784 h 2529623"/>
              <a:gd name="connsiteX3" fmla="*/ 4563475 w 8178748"/>
              <a:gd name="connsiteY3" fmla="*/ 689604 h 2529623"/>
              <a:gd name="connsiteX4" fmla="*/ 3238064 w 8178748"/>
              <a:gd name="connsiteY4" fmla="*/ 2072539 h 2529623"/>
              <a:gd name="connsiteX5" fmla="*/ 1974030 w 8178748"/>
              <a:gd name="connsiteY5" fmla="*/ 568196 h 2529623"/>
              <a:gd name="connsiteX6" fmla="*/ 1009332 w 8178748"/>
              <a:gd name="connsiteY6" fmla="*/ 1623406 h 2529623"/>
              <a:gd name="connsiteX7" fmla="*/ 66692 w 8178748"/>
              <a:gd name="connsiteY7" fmla="*/ 549978 h 2529623"/>
              <a:gd name="connsiteX8" fmla="*/ 0 w 8178748"/>
              <a:gd name="connsiteY8" fmla="*/ 537259 h 2529623"/>
              <a:gd name="connsiteX9" fmla="*/ 0 w 8178748"/>
              <a:gd name="connsiteY9" fmla="*/ 60274 h 2529623"/>
              <a:gd name="connsiteX10" fmla="*/ 8178748 w 8178748"/>
              <a:gd name="connsiteY10" fmla="*/ 0 h 2529623"/>
              <a:gd name="connsiteX11" fmla="*/ 7259978 w 8178748"/>
              <a:gd name="connsiteY11" fmla="*/ 2107824 h 2529623"/>
              <a:gd name="connsiteX0" fmla="*/ 7259978 w 8178748"/>
              <a:gd name="connsiteY0" fmla="*/ 2107824 h 2529622"/>
              <a:gd name="connsiteX1" fmla="*/ 6349058 w 8178748"/>
              <a:gd name="connsiteY1" fmla="*/ 1262736 h 2529622"/>
              <a:gd name="connsiteX2" fmla="*/ 5495008 w 8178748"/>
              <a:gd name="connsiteY2" fmla="*/ 2524784 h 2529622"/>
              <a:gd name="connsiteX3" fmla="*/ 4563475 w 8178748"/>
              <a:gd name="connsiteY3" fmla="*/ 689604 h 2529622"/>
              <a:gd name="connsiteX4" fmla="*/ 3319342 w 8178748"/>
              <a:gd name="connsiteY4" fmla="*/ 1670714 h 2529622"/>
              <a:gd name="connsiteX5" fmla="*/ 1974030 w 8178748"/>
              <a:gd name="connsiteY5" fmla="*/ 568196 h 2529622"/>
              <a:gd name="connsiteX6" fmla="*/ 1009332 w 8178748"/>
              <a:gd name="connsiteY6" fmla="*/ 1623406 h 2529622"/>
              <a:gd name="connsiteX7" fmla="*/ 66692 w 8178748"/>
              <a:gd name="connsiteY7" fmla="*/ 549978 h 2529622"/>
              <a:gd name="connsiteX8" fmla="*/ 0 w 8178748"/>
              <a:gd name="connsiteY8" fmla="*/ 537259 h 2529622"/>
              <a:gd name="connsiteX9" fmla="*/ 0 w 8178748"/>
              <a:gd name="connsiteY9" fmla="*/ 60274 h 2529622"/>
              <a:gd name="connsiteX10" fmla="*/ 8178748 w 8178748"/>
              <a:gd name="connsiteY10" fmla="*/ 0 h 2529622"/>
              <a:gd name="connsiteX11" fmla="*/ 7259978 w 8178748"/>
              <a:gd name="connsiteY11" fmla="*/ 2107824 h 2529622"/>
              <a:gd name="connsiteX0" fmla="*/ 7259978 w 8178748"/>
              <a:gd name="connsiteY0" fmla="*/ 2107824 h 2529622"/>
              <a:gd name="connsiteX1" fmla="*/ 6349058 w 8178748"/>
              <a:gd name="connsiteY1" fmla="*/ 1262736 h 2529622"/>
              <a:gd name="connsiteX2" fmla="*/ 5495008 w 8178748"/>
              <a:gd name="connsiteY2" fmla="*/ 2524784 h 2529622"/>
              <a:gd name="connsiteX3" fmla="*/ 4563475 w 8178748"/>
              <a:gd name="connsiteY3" fmla="*/ 689604 h 2529622"/>
              <a:gd name="connsiteX4" fmla="*/ 3319342 w 8178748"/>
              <a:gd name="connsiteY4" fmla="*/ 1670714 h 2529622"/>
              <a:gd name="connsiteX5" fmla="*/ 1974030 w 8178748"/>
              <a:gd name="connsiteY5" fmla="*/ 568196 h 2529622"/>
              <a:gd name="connsiteX6" fmla="*/ 1020943 w 8178748"/>
              <a:gd name="connsiteY6" fmla="*/ 1241675 h 2529622"/>
              <a:gd name="connsiteX7" fmla="*/ 66692 w 8178748"/>
              <a:gd name="connsiteY7" fmla="*/ 549978 h 2529622"/>
              <a:gd name="connsiteX8" fmla="*/ 0 w 8178748"/>
              <a:gd name="connsiteY8" fmla="*/ 537259 h 2529622"/>
              <a:gd name="connsiteX9" fmla="*/ 0 w 8178748"/>
              <a:gd name="connsiteY9" fmla="*/ 60274 h 2529622"/>
              <a:gd name="connsiteX10" fmla="*/ 8178748 w 8178748"/>
              <a:gd name="connsiteY10" fmla="*/ 0 h 2529622"/>
              <a:gd name="connsiteX11" fmla="*/ 7259978 w 8178748"/>
              <a:gd name="connsiteY11" fmla="*/ 2107824 h 2529622"/>
              <a:gd name="connsiteX0" fmla="*/ 7259978 w 8178748"/>
              <a:gd name="connsiteY0" fmla="*/ 2107824 h 2529622"/>
              <a:gd name="connsiteX1" fmla="*/ 6349058 w 8178748"/>
              <a:gd name="connsiteY1" fmla="*/ 1262736 h 2529622"/>
              <a:gd name="connsiteX2" fmla="*/ 5495008 w 8178748"/>
              <a:gd name="connsiteY2" fmla="*/ 2524784 h 2529622"/>
              <a:gd name="connsiteX3" fmla="*/ 4563475 w 8178748"/>
              <a:gd name="connsiteY3" fmla="*/ 689604 h 2529622"/>
              <a:gd name="connsiteX4" fmla="*/ 3319342 w 8178748"/>
              <a:gd name="connsiteY4" fmla="*/ 1871627 h 2529622"/>
              <a:gd name="connsiteX5" fmla="*/ 1974030 w 8178748"/>
              <a:gd name="connsiteY5" fmla="*/ 568196 h 2529622"/>
              <a:gd name="connsiteX6" fmla="*/ 1020943 w 8178748"/>
              <a:gd name="connsiteY6" fmla="*/ 1241675 h 2529622"/>
              <a:gd name="connsiteX7" fmla="*/ 66692 w 8178748"/>
              <a:gd name="connsiteY7" fmla="*/ 549978 h 2529622"/>
              <a:gd name="connsiteX8" fmla="*/ 0 w 8178748"/>
              <a:gd name="connsiteY8" fmla="*/ 537259 h 2529622"/>
              <a:gd name="connsiteX9" fmla="*/ 0 w 8178748"/>
              <a:gd name="connsiteY9" fmla="*/ 60274 h 2529622"/>
              <a:gd name="connsiteX10" fmla="*/ 8178748 w 8178748"/>
              <a:gd name="connsiteY10" fmla="*/ 0 h 2529622"/>
              <a:gd name="connsiteX11" fmla="*/ 7259978 w 8178748"/>
              <a:gd name="connsiteY11" fmla="*/ 2107824 h 2529622"/>
              <a:gd name="connsiteX0" fmla="*/ 7259978 w 8178748"/>
              <a:gd name="connsiteY0" fmla="*/ 2107824 h 2669823"/>
              <a:gd name="connsiteX1" fmla="*/ 6349058 w 8178748"/>
              <a:gd name="connsiteY1" fmla="*/ 1262736 h 2669823"/>
              <a:gd name="connsiteX2" fmla="*/ 5471786 w 8178748"/>
              <a:gd name="connsiteY2" fmla="*/ 2665423 h 2669823"/>
              <a:gd name="connsiteX3" fmla="*/ 4563475 w 8178748"/>
              <a:gd name="connsiteY3" fmla="*/ 689604 h 2669823"/>
              <a:gd name="connsiteX4" fmla="*/ 3319342 w 8178748"/>
              <a:gd name="connsiteY4" fmla="*/ 1871627 h 2669823"/>
              <a:gd name="connsiteX5" fmla="*/ 1974030 w 8178748"/>
              <a:gd name="connsiteY5" fmla="*/ 568196 h 2669823"/>
              <a:gd name="connsiteX6" fmla="*/ 1020943 w 8178748"/>
              <a:gd name="connsiteY6" fmla="*/ 1241675 h 2669823"/>
              <a:gd name="connsiteX7" fmla="*/ 66692 w 8178748"/>
              <a:gd name="connsiteY7" fmla="*/ 549978 h 2669823"/>
              <a:gd name="connsiteX8" fmla="*/ 0 w 8178748"/>
              <a:gd name="connsiteY8" fmla="*/ 537259 h 2669823"/>
              <a:gd name="connsiteX9" fmla="*/ 0 w 8178748"/>
              <a:gd name="connsiteY9" fmla="*/ 60274 h 2669823"/>
              <a:gd name="connsiteX10" fmla="*/ 8178748 w 8178748"/>
              <a:gd name="connsiteY10" fmla="*/ 0 h 2669823"/>
              <a:gd name="connsiteX11" fmla="*/ 7259978 w 8178748"/>
              <a:gd name="connsiteY11" fmla="*/ 2107824 h 2669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78748" h="2669823">
                <a:moveTo>
                  <a:pt x="7259978" y="2107824"/>
                </a:moveTo>
                <a:cubicBezTo>
                  <a:pt x="6955030" y="2318280"/>
                  <a:pt x="6558797" y="1261449"/>
                  <a:pt x="6349058" y="1262736"/>
                </a:cubicBezTo>
                <a:cubicBezTo>
                  <a:pt x="6119974" y="1269873"/>
                  <a:pt x="5769383" y="2760945"/>
                  <a:pt x="5471786" y="2665423"/>
                </a:cubicBezTo>
                <a:cubicBezTo>
                  <a:pt x="5174189" y="2569901"/>
                  <a:pt x="4922215" y="821903"/>
                  <a:pt x="4563475" y="689604"/>
                </a:cubicBezTo>
                <a:cubicBezTo>
                  <a:pt x="4204735" y="557305"/>
                  <a:pt x="3750916" y="1891862"/>
                  <a:pt x="3319342" y="1871627"/>
                </a:cubicBezTo>
                <a:cubicBezTo>
                  <a:pt x="2887768" y="1851392"/>
                  <a:pt x="2357097" y="673188"/>
                  <a:pt x="1974030" y="568196"/>
                </a:cubicBezTo>
                <a:cubicBezTo>
                  <a:pt x="1590964" y="463204"/>
                  <a:pt x="1350823" y="1246998"/>
                  <a:pt x="1020943" y="1241675"/>
                </a:cubicBezTo>
                <a:cubicBezTo>
                  <a:pt x="711679" y="1236684"/>
                  <a:pt x="421229" y="675660"/>
                  <a:pt x="66692" y="549978"/>
                </a:cubicBezTo>
                <a:lnTo>
                  <a:pt x="0" y="537259"/>
                </a:lnTo>
                <a:lnTo>
                  <a:pt x="0" y="60274"/>
                </a:lnTo>
                <a:lnTo>
                  <a:pt x="8178748" y="0"/>
                </a:lnTo>
                <a:cubicBezTo>
                  <a:pt x="7846831" y="309269"/>
                  <a:pt x="7564926" y="1897368"/>
                  <a:pt x="7259978" y="2107824"/>
                </a:cubicBezTo>
                <a:close/>
              </a:path>
            </a:pathLst>
          </a:custGeom>
          <a:gradFill>
            <a:gsLst>
              <a:gs pos="16000">
                <a:srgbClr val="FFFFFF"/>
              </a:gs>
              <a:gs pos="98000">
                <a:srgbClr val="F2F2F2"/>
              </a:gs>
            </a:gsLst>
            <a:lin ang="16200000" scaled="1"/>
          </a:gradFill>
          <a:ln w="28575">
            <a:noFill/>
          </a:ln>
          <a:effectLst>
            <a:outerShdw blurRad="114300" dist="50800" dir="16200000" sx="101000" sy="101000" rotWithShape="0">
              <a:schemeClr val="tx1">
                <a:alpha val="26000"/>
              </a:schemeClr>
            </a:outerShdw>
          </a:effectLst>
        </p:spPr>
        <p:txBody>
          <a:bodyPr wrap="square" lIns="0" tIns="0" rIns="0" bIns="0" rtlCol="0" anchor="ctr">
            <a:noAutofit/>
          </a:bodyPr>
          <a:lstStyle/>
          <a:p>
            <a:pPr algn="ctr"/>
            <a:endParaRPr lang="es-SV" sz="900">
              <a:solidFill>
                <a:schemeClr val="bg1"/>
              </a:solidFill>
              <a:latin typeface="Segoe UI Light" panose="020B0502040204020203" pitchFamily="34" charset="0"/>
              <a:cs typeface="Segoe UI Light" panose="020B0502040204020203" pitchFamily="34" charset="0"/>
            </a:endParaRPr>
          </a:p>
        </p:txBody>
      </p:sp>
      <p:sp>
        <p:nvSpPr>
          <p:cNvPr id="43" name="TextBox 42">
            <a:extLst>
              <a:ext uri="{FF2B5EF4-FFF2-40B4-BE49-F238E27FC236}">
                <a16:creationId xmlns:a16="http://schemas.microsoft.com/office/drawing/2014/main" id="{D0F6230E-70DA-FD49-BA50-3879002B92D2}"/>
              </a:ext>
            </a:extLst>
          </p:cNvPr>
          <p:cNvSpPr txBox="1"/>
          <p:nvPr/>
        </p:nvSpPr>
        <p:spPr>
          <a:xfrm>
            <a:off x="707586" y="1143886"/>
            <a:ext cx="6386896" cy="758413"/>
          </a:xfrm>
          <a:prstGeom prst="rect">
            <a:avLst/>
          </a:prstGeom>
          <a:noFill/>
        </p:spPr>
        <p:txBody>
          <a:bodyPr wrap="square" lIns="25200" rIns="90000" rtlCol="0">
            <a:spAutoFit/>
          </a:bodyPr>
          <a:lstStyle/>
          <a:p>
            <a:pPr>
              <a:lnSpc>
                <a:spcPts val="1820"/>
              </a:lnSpc>
            </a:pPr>
            <a:r>
              <a:rPr lang="en-IN" sz="1100" dirty="0">
                <a:latin typeface="Century Gothic" panose="020B0502020202020204" pitchFamily="34" charset="0"/>
              </a:rPr>
              <a:t>As our production volume has consistently increased over the past five years, our Scope 1 and 2 GHG emissions have gone down. We track our emissions per litre of product sold at a system level, expressed as a ratio (grams of CO2 in relation to litres of product produced).</a:t>
            </a:r>
          </a:p>
        </p:txBody>
      </p:sp>
      <p:grpSp>
        <p:nvGrpSpPr>
          <p:cNvPr id="44" name="Group 43">
            <a:extLst>
              <a:ext uri="{FF2B5EF4-FFF2-40B4-BE49-F238E27FC236}">
                <a16:creationId xmlns:a16="http://schemas.microsoft.com/office/drawing/2014/main" id="{672155FC-955E-AB4A-92AB-3C37B6141AE1}"/>
              </a:ext>
            </a:extLst>
          </p:cNvPr>
          <p:cNvGrpSpPr/>
          <p:nvPr/>
        </p:nvGrpSpPr>
        <p:grpSpPr>
          <a:xfrm>
            <a:off x="7474811" y="3763056"/>
            <a:ext cx="2229128" cy="1831693"/>
            <a:chOff x="4026136" y="4071717"/>
            <a:chExt cx="2229128" cy="1831693"/>
          </a:xfrm>
        </p:grpSpPr>
        <p:sp>
          <p:nvSpPr>
            <p:cNvPr id="45" name="TextBox 44">
              <a:extLst>
                <a:ext uri="{FF2B5EF4-FFF2-40B4-BE49-F238E27FC236}">
                  <a16:creationId xmlns:a16="http://schemas.microsoft.com/office/drawing/2014/main" id="{1B1215C1-3FBE-0D46-A884-55E368513CCA}"/>
                </a:ext>
              </a:extLst>
            </p:cNvPr>
            <p:cNvSpPr txBox="1"/>
            <p:nvPr/>
          </p:nvSpPr>
          <p:spPr>
            <a:xfrm>
              <a:off x="4254943" y="4071717"/>
              <a:ext cx="963692"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cs typeface="Segoe UI Light" panose="020B0502040204020203" pitchFamily="34" charset="0"/>
                </a:rPr>
                <a:t>10%</a:t>
              </a:r>
              <a:endParaRPr lang="id-ID" sz="2200" b="1" dirty="0">
                <a:solidFill>
                  <a:schemeClr val="bg1"/>
                </a:solidFill>
                <a:latin typeface="Century Gothic" panose="020B0502020202020204" pitchFamily="34" charset="0"/>
                <a:cs typeface="Segoe UI Light" panose="020B0502040204020203" pitchFamily="34" charset="0"/>
              </a:endParaRPr>
            </a:p>
          </p:txBody>
        </p:sp>
        <p:sp>
          <p:nvSpPr>
            <p:cNvPr id="46" name="TextBox 45">
              <a:extLst>
                <a:ext uri="{FF2B5EF4-FFF2-40B4-BE49-F238E27FC236}">
                  <a16:creationId xmlns:a16="http://schemas.microsoft.com/office/drawing/2014/main" id="{C2BA166F-C82E-124D-821A-1D9F7AFD734F}"/>
                </a:ext>
              </a:extLst>
            </p:cNvPr>
            <p:cNvSpPr txBox="1"/>
            <p:nvPr/>
          </p:nvSpPr>
          <p:spPr>
            <a:xfrm>
              <a:off x="4262701" y="4462478"/>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Emissions</a:t>
              </a:r>
              <a:endParaRPr lang="id-ID" sz="1000" dirty="0">
                <a:latin typeface="Century Gothic" panose="020B0502020202020204" pitchFamily="34" charset="0"/>
                <a:cs typeface="Segoe UI Light" panose="020B0502040204020203" pitchFamily="34" charset="0"/>
              </a:endParaRPr>
            </a:p>
          </p:txBody>
        </p:sp>
        <p:cxnSp>
          <p:nvCxnSpPr>
            <p:cNvPr id="47" name="Straight Connector 46">
              <a:extLst>
                <a:ext uri="{FF2B5EF4-FFF2-40B4-BE49-F238E27FC236}">
                  <a16:creationId xmlns:a16="http://schemas.microsoft.com/office/drawing/2014/main" id="{1550189E-5475-2246-AB23-21E7FEA2D903}"/>
                </a:ext>
              </a:extLst>
            </p:cNvPr>
            <p:cNvCxnSpPr>
              <a:cxnSpLocks/>
            </p:cNvCxnSpPr>
            <p:nvPr/>
          </p:nvCxnSpPr>
          <p:spPr>
            <a:xfrm flipV="1">
              <a:off x="4143047" y="4257490"/>
              <a:ext cx="0" cy="164592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5C161F95-B054-2A4C-84D5-BDDB617FF4D1}"/>
                </a:ext>
              </a:extLst>
            </p:cNvPr>
            <p:cNvSpPr/>
            <p:nvPr/>
          </p:nvSpPr>
          <p:spPr>
            <a:xfrm>
              <a:off x="4026136" y="4140577"/>
              <a:ext cx="233823" cy="233823"/>
            </a:xfrm>
            <a:prstGeom prst="ellipse">
              <a:avLst/>
            </a:prstGeom>
            <a:solidFill>
              <a:srgbClr val="FFFF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49" name="Oval 48">
              <a:extLst>
                <a:ext uri="{FF2B5EF4-FFF2-40B4-BE49-F238E27FC236}">
                  <a16:creationId xmlns:a16="http://schemas.microsoft.com/office/drawing/2014/main" id="{8A8D5F3D-9C43-8845-89EC-ABE11492B18D}"/>
                </a:ext>
              </a:extLst>
            </p:cNvPr>
            <p:cNvSpPr/>
            <p:nvPr/>
          </p:nvSpPr>
          <p:spPr>
            <a:xfrm>
              <a:off x="4071500" y="4184419"/>
              <a:ext cx="143095" cy="14309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grpSp>
        <p:nvGrpSpPr>
          <p:cNvPr id="59" name="Group 58">
            <a:extLst>
              <a:ext uri="{FF2B5EF4-FFF2-40B4-BE49-F238E27FC236}">
                <a16:creationId xmlns:a16="http://schemas.microsoft.com/office/drawing/2014/main" id="{9E8E3632-8545-0C40-8826-1507012F39AA}"/>
              </a:ext>
            </a:extLst>
          </p:cNvPr>
          <p:cNvGrpSpPr/>
          <p:nvPr/>
        </p:nvGrpSpPr>
        <p:grpSpPr>
          <a:xfrm>
            <a:off x="4676309" y="3176169"/>
            <a:ext cx="2282948" cy="1741844"/>
            <a:chOff x="4026136" y="4070126"/>
            <a:chExt cx="2282948" cy="1741844"/>
          </a:xfrm>
        </p:grpSpPr>
        <p:sp>
          <p:nvSpPr>
            <p:cNvPr id="60" name="TextBox 59">
              <a:extLst>
                <a:ext uri="{FF2B5EF4-FFF2-40B4-BE49-F238E27FC236}">
                  <a16:creationId xmlns:a16="http://schemas.microsoft.com/office/drawing/2014/main" id="{17A9F836-79FB-7C43-BDBE-A8854BAA6937}"/>
                </a:ext>
              </a:extLst>
            </p:cNvPr>
            <p:cNvSpPr txBox="1"/>
            <p:nvPr/>
          </p:nvSpPr>
          <p:spPr>
            <a:xfrm>
              <a:off x="4301685" y="4070126"/>
              <a:ext cx="963692"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cs typeface="Segoe UI Light" panose="020B0502040204020203" pitchFamily="34" charset="0"/>
                </a:rPr>
                <a:t>20%</a:t>
              </a:r>
              <a:endParaRPr lang="id-ID" sz="2200" b="1" dirty="0">
                <a:solidFill>
                  <a:schemeClr val="bg1"/>
                </a:solidFill>
                <a:latin typeface="Century Gothic" panose="020B0502020202020204" pitchFamily="34" charset="0"/>
                <a:cs typeface="Segoe UI Light" panose="020B0502040204020203" pitchFamily="34" charset="0"/>
              </a:endParaRPr>
            </a:p>
          </p:txBody>
        </p:sp>
        <p:sp>
          <p:nvSpPr>
            <p:cNvPr id="61" name="TextBox 60">
              <a:extLst>
                <a:ext uri="{FF2B5EF4-FFF2-40B4-BE49-F238E27FC236}">
                  <a16:creationId xmlns:a16="http://schemas.microsoft.com/office/drawing/2014/main" id="{633EBAB1-B9EF-0E44-9CFE-FB95F6C74367}"/>
                </a:ext>
              </a:extLst>
            </p:cNvPr>
            <p:cNvSpPr txBox="1"/>
            <p:nvPr/>
          </p:nvSpPr>
          <p:spPr>
            <a:xfrm>
              <a:off x="4316521" y="4471384"/>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Emissions</a:t>
              </a:r>
              <a:endParaRPr lang="id-ID" sz="1000" dirty="0">
                <a:latin typeface="Century Gothic" panose="020B0502020202020204" pitchFamily="34" charset="0"/>
                <a:cs typeface="Segoe UI Light" panose="020B0502040204020203" pitchFamily="34" charset="0"/>
              </a:endParaRPr>
            </a:p>
          </p:txBody>
        </p:sp>
        <p:cxnSp>
          <p:nvCxnSpPr>
            <p:cNvPr id="62" name="Straight Connector 61">
              <a:extLst>
                <a:ext uri="{FF2B5EF4-FFF2-40B4-BE49-F238E27FC236}">
                  <a16:creationId xmlns:a16="http://schemas.microsoft.com/office/drawing/2014/main" id="{FC650195-CE48-7C49-964F-073BE13F117A}"/>
                </a:ext>
              </a:extLst>
            </p:cNvPr>
            <p:cNvCxnSpPr>
              <a:cxnSpLocks/>
            </p:cNvCxnSpPr>
            <p:nvPr/>
          </p:nvCxnSpPr>
          <p:spPr>
            <a:xfrm flipV="1">
              <a:off x="4143047" y="4257490"/>
              <a:ext cx="0" cy="155448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3C0D503A-B01A-8642-907F-CA35FA134DAE}"/>
                </a:ext>
              </a:extLst>
            </p:cNvPr>
            <p:cNvSpPr/>
            <p:nvPr/>
          </p:nvSpPr>
          <p:spPr>
            <a:xfrm>
              <a:off x="4026136" y="4140577"/>
              <a:ext cx="233823" cy="233823"/>
            </a:xfrm>
            <a:prstGeom prst="ellipse">
              <a:avLst/>
            </a:prstGeom>
            <a:solidFill>
              <a:srgbClr val="FFFFFF">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64" name="Oval 63">
              <a:extLst>
                <a:ext uri="{FF2B5EF4-FFF2-40B4-BE49-F238E27FC236}">
                  <a16:creationId xmlns:a16="http://schemas.microsoft.com/office/drawing/2014/main" id="{FD31AF7F-CAD5-664C-BB30-FBBAC60B14F9}"/>
                </a:ext>
              </a:extLst>
            </p:cNvPr>
            <p:cNvSpPr/>
            <p:nvPr/>
          </p:nvSpPr>
          <p:spPr>
            <a:xfrm>
              <a:off x="4071500" y="4184419"/>
              <a:ext cx="143095" cy="143095"/>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grpSp>
        <p:nvGrpSpPr>
          <p:cNvPr id="66" name="Group 65">
            <a:extLst>
              <a:ext uri="{FF2B5EF4-FFF2-40B4-BE49-F238E27FC236}">
                <a16:creationId xmlns:a16="http://schemas.microsoft.com/office/drawing/2014/main" id="{E337592E-9F47-F945-82BD-364A722F5B67}"/>
              </a:ext>
            </a:extLst>
          </p:cNvPr>
          <p:cNvGrpSpPr/>
          <p:nvPr/>
        </p:nvGrpSpPr>
        <p:grpSpPr>
          <a:xfrm>
            <a:off x="2398990" y="3663285"/>
            <a:ext cx="2195262" cy="1663729"/>
            <a:chOff x="4026136" y="4056801"/>
            <a:chExt cx="2195262" cy="1663729"/>
          </a:xfrm>
        </p:grpSpPr>
        <p:sp>
          <p:nvSpPr>
            <p:cNvPr id="67" name="TextBox 66">
              <a:extLst>
                <a:ext uri="{FF2B5EF4-FFF2-40B4-BE49-F238E27FC236}">
                  <a16:creationId xmlns:a16="http://schemas.microsoft.com/office/drawing/2014/main" id="{CF2072B8-3725-2A42-9FE1-EC0607F9DE79}"/>
                </a:ext>
              </a:extLst>
            </p:cNvPr>
            <p:cNvSpPr txBox="1"/>
            <p:nvPr/>
          </p:nvSpPr>
          <p:spPr>
            <a:xfrm>
              <a:off x="4213892" y="4056801"/>
              <a:ext cx="963692"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cs typeface="Segoe UI Light" panose="020B0502040204020203" pitchFamily="34" charset="0"/>
                </a:rPr>
                <a:t>15%</a:t>
              </a:r>
              <a:endParaRPr lang="id-ID" sz="2200" b="1" dirty="0">
                <a:solidFill>
                  <a:schemeClr val="bg1"/>
                </a:solidFill>
                <a:latin typeface="Century Gothic" panose="020B0502020202020204" pitchFamily="34" charset="0"/>
                <a:cs typeface="Segoe UI Light" panose="020B0502040204020203" pitchFamily="34" charset="0"/>
              </a:endParaRPr>
            </a:p>
          </p:txBody>
        </p:sp>
        <p:sp>
          <p:nvSpPr>
            <p:cNvPr id="69" name="TextBox 68">
              <a:extLst>
                <a:ext uri="{FF2B5EF4-FFF2-40B4-BE49-F238E27FC236}">
                  <a16:creationId xmlns:a16="http://schemas.microsoft.com/office/drawing/2014/main" id="{3CB7110C-1144-7F4D-8F6F-D3A4858E43F1}"/>
                </a:ext>
              </a:extLst>
            </p:cNvPr>
            <p:cNvSpPr txBox="1"/>
            <p:nvPr/>
          </p:nvSpPr>
          <p:spPr>
            <a:xfrm>
              <a:off x="4228835" y="4455923"/>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Emissions</a:t>
              </a:r>
              <a:endParaRPr lang="id-ID" sz="1000" dirty="0">
                <a:latin typeface="Century Gothic" panose="020B0502020202020204" pitchFamily="34" charset="0"/>
                <a:cs typeface="Segoe UI Light" panose="020B0502040204020203" pitchFamily="34" charset="0"/>
              </a:endParaRPr>
            </a:p>
          </p:txBody>
        </p:sp>
        <p:cxnSp>
          <p:nvCxnSpPr>
            <p:cNvPr id="70" name="Straight Connector 69">
              <a:extLst>
                <a:ext uri="{FF2B5EF4-FFF2-40B4-BE49-F238E27FC236}">
                  <a16:creationId xmlns:a16="http://schemas.microsoft.com/office/drawing/2014/main" id="{D717DC88-122B-6346-8E94-6F3FF0D9A6A6}"/>
                </a:ext>
              </a:extLst>
            </p:cNvPr>
            <p:cNvCxnSpPr>
              <a:cxnSpLocks/>
            </p:cNvCxnSpPr>
            <p:nvPr/>
          </p:nvCxnSpPr>
          <p:spPr>
            <a:xfrm flipV="1">
              <a:off x="4143047" y="4257490"/>
              <a:ext cx="0" cy="146304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513DD585-5E3A-A048-9008-5A6791860EFA}"/>
                </a:ext>
              </a:extLst>
            </p:cNvPr>
            <p:cNvSpPr/>
            <p:nvPr/>
          </p:nvSpPr>
          <p:spPr>
            <a:xfrm>
              <a:off x="4026136" y="4140577"/>
              <a:ext cx="233823" cy="233823"/>
            </a:xfrm>
            <a:prstGeom prst="ellipse">
              <a:avLst/>
            </a:prstGeom>
            <a:solidFill>
              <a:srgbClr val="FFFFFF">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72" name="Oval 71">
              <a:extLst>
                <a:ext uri="{FF2B5EF4-FFF2-40B4-BE49-F238E27FC236}">
                  <a16:creationId xmlns:a16="http://schemas.microsoft.com/office/drawing/2014/main" id="{06B0B9E7-B40F-7D40-8254-2045B3D07FAC}"/>
                </a:ext>
              </a:extLst>
            </p:cNvPr>
            <p:cNvSpPr/>
            <p:nvPr/>
          </p:nvSpPr>
          <p:spPr>
            <a:xfrm>
              <a:off x="4071500" y="4184419"/>
              <a:ext cx="143095" cy="143095"/>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grpSp>
        <p:nvGrpSpPr>
          <p:cNvPr id="104" name="Group 103">
            <a:extLst>
              <a:ext uri="{FF2B5EF4-FFF2-40B4-BE49-F238E27FC236}">
                <a16:creationId xmlns:a16="http://schemas.microsoft.com/office/drawing/2014/main" id="{D77B3174-0623-D94D-919E-B9361F8D50C5}"/>
              </a:ext>
            </a:extLst>
          </p:cNvPr>
          <p:cNvGrpSpPr/>
          <p:nvPr/>
        </p:nvGrpSpPr>
        <p:grpSpPr>
          <a:xfrm>
            <a:off x="10489380" y="3029639"/>
            <a:ext cx="2219249" cy="2987052"/>
            <a:chOff x="4026136" y="4105078"/>
            <a:chExt cx="2219249" cy="2987052"/>
          </a:xfrm>
        </p:grpSpPr>
        <p:sp>
          <p:nvSpPr>
            <p:cNvPr id="105" name="TextBox 104">
              <a:extLst>
                <a:ext uri="{FF2B5EF4-FFF2-40B4-BE49-F238E27FC236}">
                  <a16:creationId xmlns:a16="http://schemas.microsoft.com/office/drawing/2014/main" id="{D7A5FE25-2B2E-8E4F-9103-5D28F75DA5A6}"/>
                </a:ext>
              </a:extLst>
            </p:cNvPr>
            <p:cNvSpPr txBox="1"/>
            <p:nvPr/>
          </p:nvSpPr>
          <p:spPr>
            <a:xfrm>
              <a:off x="4265021" y="4105078"/>
              <a:ext cx="963692"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cs typeface="Segoe UI Light" panose="020B0502040204020203" pitchFamily="34" charset="0"/>
                </a:rPr>
                <a:t>7%</a:t>
              </a:r>
              <a:endParaRPr lang="id-ID" sz="2200" b="1" dirty="0">
                <a:solidFill>
                  <a:schemeClr val="bg1"/>
                </a:solidFill>
                <a:latin typeface="Century Gothic" panose="020B0502020202020204" pitchFamily="34" charset="0"/>
                <a:cs typeface="Segoe UI Light" panose="020B0502040204020203" pitchFamily="34" charset="0"/>
              </a:endParaRPr>
            </a:p>
          </p:txBody>
        </p:sp>
        <p:sp>
          <p:nvSpPr>
            <p:cNvPr id="106" name="TextBox 105">
              <a:extLst>
                <a:ext uri="{FF2B5EF4-FFF2-40B4-BE49-F238E27FC236}">
                  <a16:creationId xmlns:a16="http://schemas.microsoft.com/office/drawing/2014/main" id="{D4054BCE-3A88-0542-A8E9-E18F98379816}"/>
                </a:ext>
              </a:extLst>
            </p:cNvPr>
            <p:cNvSpPr txBox="1"/>
            <p:nvPr/>
          </p:nvSpPr>
          <p:spPr>
            <a:xfrm>
              <a:off x="4252822" y="4488385"/>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Emissions</a:t>
              </a:r>
              <a:endParaRPr lang="id-ID" sz="1000" dirty="0">
                <a:latin typeface="Century Gothic" panose="020B0502020202020204" pitchFamily="34" charset="0"/>
                <a:cs typeface="Segoe UI Light" panose="020B0502040204020203" pitchFamily="34" charset="0"/>
              </a:endParaRPr>
            </a:p>
          </p:txBody>
        </p:sp>
        <p:cxnSp>
          <p:nvCxnSpPr>
            <p:cNvPr id="107" name="Straight Connector 106">
              <a:extLst>
                <a:ext uri="{FF2B5EF4-FFF2-40B4-BE49-F238E27FC236}">
                  <a16:creationId xmlns:a16="http://schemas.microsoft.com/office/drawing/2014/main" id="{B8611F00-C606-D24C-8A3A-A44514976319}"/>
                </a:ext>
              </a:extLst>
            </p:cNvPr>
            <p:cNvCxnSpPr>
              <a:cxnSpLocks/>
            </p:cNvCxnSpPr>
            <p:nvPr/>
          </p:nvCxnSpPr>
          <p:spPr>
            <a:xfrm flipV="1">
              <a:off x="4143047" y="4257490"/>
              <a:ext cx="0" cy="283464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08" name="Oval 107">
              <a:extLst>
                <a:ext uri="{FF2B5EF4-FFF2-40B4-BE49-F238E27FC236}">
                  <a16:creationId xmlns:a16="http://schemas.microsoft.com/office/drawing/2014/main" id="{44D25882-3F33-7149-B6B2-330513EDE343}"/>
                </a:ext>
              </a:extLst>
            </p:cNvPr>
            <p:cNvSpPr/>
            <p:nvPr/>
          </p:nvSpPr>
          <p:spPr>
            <a:xfrm>
              <a:off x="4026136" y="4140577"/>
              <a:ext cx="233823" cy="233823"/>
            </a:xfrm>
            <a:prstGeom prst="ellipse">
              <a:avLst/>
            </a:prstGeom>
            <a:solidFill>
              <a:srgbClr val="FFFFFF">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109" name="Oval 108">
              <a:extLst>
                <a:ext uri="{FF2B5EF4-FFF2-40B4-BE49-F238E27FC236}">
                  <a16:creationId xmlns:a16="http://schemas.microsoft.com/office/drawing/2014/main" id="{71E7CFBC-6BC7-9D4D-A7A9-E07EB2A92DFC}"/>
                </a:ext>
              </a:extLst>
            </p:cNvPr>
            <p:cNvSpPr/>
            <p:nvPr/>
          </p:nvSpPr>
          <p:spPr>
            <a:xfrm>
              <a:off x="4071500" y="4184419"/>
              <a:ext cx="143095" cy="143095"/>
            </a:xfrm>
            <a:prstGeom prst="ellipse">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grpSp>
        <p:nvGrpSpPr>
          <p:cNvPr id="2" name="Group 1">
            <a:extLst>
              <a:ext uri="{FF2B5EF4-FFF2-40B4-BE49-F238E27FC236}">
                <a16:creationId xmlns:a16="http://schemas.microsoft.com/office/drawing/2014/main" id="{F1E3B8F8-7FB6-BA41-A8F9-C318FB9327CB}"/>
              </a:ext>
            </a:extLst>
          </p:cNvPr>
          <p:cNvGrpSpPr/>
          <p:nvPr/>
        </p:nvGrpSpPr>
        <p:grpSpPr>
          <a:xfrm>
            <a:off x="2179506" y="2916074"/>
            <a:ext cx="2240179" cy="1771448"/>
            <a:chOff x="2179506" y="2916074"/>
            <a:chExt cx="2240179" cy="1771448"/>
          </a:xfrm>
        </p:grpSpPr>
        <p:grpSp>
          <p:nvGrpSpPr>
            <p:cNvPr id="3" name="Group 2">
              <a:extLst>
                <a:ext uri="{FF2B5EF4-FFF2-40B4-BE49-F238E27FC236}">
                  <a16:creationId xmlns:a16="http://schemas.microsoft.com/office/drawing/2014/main" id="{029FDDE9-4B28-4AAC-A25E-125B79D53213}"/>
                </a:ext>
              </a:extLst>
            </p:cNvPr>
            <p:cNvGrpSpPr/>
            <p:nvPr/>
          </p:nvGrpSpPr>
          <p:grpSpPr>
            <a:xfrm>
              <a:off x="2179506" y="2916074"/>
              <a:ext cx="1221293" cy="1771448"/>
              <a:chOff x="4026136" y="4040522"/>
              <a:chExt cx="1221293" cy="1771448"/>
            </a:xfrm>
          </p:grpSpPr>
          <p:sp>
            <p:nvSpPr>
              <p:cNvPr id="65" name="TextBox 64">
                <a:extLst>
                  <a:ext uri="{FF2B5EF4-FFF2-40B4-BE49-F238E27FC236}">
                    <a16:creationId xmlns:a16="http://schemas.microsoft.com/office/drawing/2014/main" id="{4F75F50F-F6A9-4496-88B4-1F6660732A57}"/>
                  </a:ext>
                </a:extLst>
              </p:cNvPr>
              <p:cNvSpPr txBox="1"/>
              <p:nvPr/>
            </p:nvSpPr>
            <p:spPr>
              <a:xfrm>
                <a:off x="4283737" y="4040522"/>
                <a:ext cx="963692" cy="430887"/>
              </a:xfrm>
              <a:prstGeom prst="rect">
                <a:avLst/>
              </a:prstGeom>
              <a:noFill/>
            </p:spPr>
            <p:txBody>
              <a:bodyPr wrap="square" rtlCol="0">
                <a:spAutoFit/>
              </a:bodyPr>
              <a:lstStyle/>
              <a:p>
                <a:r>
                  <a:rPr lang="en-US" sz="2200" b="1" dirty="0">
                    <a:solidFill>
                      <a:srgbClr val="369ABA"/>
                    </a:solidFill>
                    <a:latin typeface="Century Gothic" panose="020B0502020202020204" pitchFamily="34" charset="0"/>
                    <a:cs typeface="Segoe UI Light" panose="020B0502040204020203" pitchFamily="34" charset="0"/>
                  </a:rPr>
                  <a:t>25%</a:t>
                </a:r>
                <a:endParaRPr lang="id-ID" sz="2200" b="1" dirty="0">
                  <a:solidFill>
                    <a:srgbClr val="369ABA"/>
                  </a:solidFill>
                  <a:latin typeface="Century Gothic" panose="020B0502020202020204" pitchFamily="34" charset="0"/>
                  <a:cs typeface="Segoe UI Light" panose="020B0502040204020203" pitchFamily="34" charset="0"/>
                </a:endParaRPr>
              </a:p>
            </p:txBody>
          </p:sp>
          <p:cxnSp>
            <p:nvCxnSpPr>
              <p:cNvPr id="84" name="Straight Connector 83">
                <a:extLst>
                  <a:ext uri="{FF2B5EF4-FFF2-40B4-BE49-F238E27FC236}">
                    <a16:creationId xmlns:a16="http://schemas.microsoft.com/office/drawing/2014/main" id="{AC633D36-C2D9-46E4-A75E-C43FE47DB168}"/>
                  </a:ext>
                </a:extLst>
              </p:cNvPr>
              <p:cNvCxnSpPr>
                <a:cxnSpLocks/>
              </p:cNvCxnSpPr>
              <p:nvPr/>
            </p:nvCxnSpPr>
            <p:spPr>
              <a:xfrm flipV="1">
                <a:off x="4143047" y="4257490"/>
                <a:ext cx="0" cy="1554480"/>
              </a:xfrm>
              <a:prstGeom prst="line">
                <a:avLst/>
              </a:prstGeom>
              <a:ln w="19050">
                <a:solidFill>
                  <a:srgbClr val="369ABA"/>
                </a:solidFil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09B88105-6DD2-42C6-89E0-3BE35ADB561A}"/>
                  </a:ext>
                </a:extLst>
              </p:cNvPr>
              <p:cNvSpPr/>
              <p:nvPr/>
            </p:nvSpPr>
            <p:spPr>
              <a:xfrm>
                <a:off x="4026136" y="4140577"/>
                <a:ext cx="233823" cy="233823"/>
              </a:xfrm>
              <a:prstGeom prst="ellipse">
                <a:avLst/>
              </a:prstGeom>
              <a:solidFill>
                <a:srgbClr val="369AB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chemeClr val="bg1"/>
                  </a:solidFill>
                  <a:latin typeface="Segoe UI Light" panose="020B0502040204020203" pitchFamily="34" charset="0"/>
                  <a:cs typeface="Segoe UI Light" panose="020B0502040204020203" pitchFamily="34" charset="0"/>
                </a:endParaRPr>
              </a:p>
            </p:txBody>
          </p:sp>
          <p:sp>
            <p:nvSpPr>
              <p:cNvPr id="86" name="Oval 85">
                <a:extLst>
                  <a:ext uri="{FF2B5EF4-FFF2-40B4-BE49-F238E27FC236}">
                    <a16:creationId xmlns:a16="http://schemas.microsoft.com/office/drawing/2014/main" id="{937553DA-DCB4-4B71-971F-73630287186F}"/>
                  </a:ext>
                </a:extLst>
              </p:cNvPr>
              <p:cNvSpPr/>
              <p:nvPr/>
            </p:nvSpPr>
            <p:spPr>
              <a:xfrm>
                <a:off x="4071500" y="4184419"/>
                <a:ext cx="143095" cy="143095"/>
              </a:xfrm>
              <a:prstGeom prst="ellipse">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bg1"/>
                  </a:solidFill>
                  <a:latin typeface="Segoe UI Light" panose="020B0502040204020203" pitchFamily="34" charset="0"/>
                  <a:cs typeface="Segoe UI Light" panose="020B0502040204020203" pitchFamily="34" charset="0"/>
                </a:endParaRPr>
              </a:p>
            </p:txBody>
          </p:sp>
        </p:grpSp>
        <p:sp>
          <p:nvSpPr>
            <p:cNvPr id="73" name="TextBox 72">
              <a:extLst>
                <a:ext uri="{FF2B5EF4-FFF2-40B4-BE49-F238E27FC236}">
                  <a16:creationId xmlns:a16="http://schemas.microsoft.com/office/drawing/2014/main" id="{BE10788C-0911-BB4A-A1EC-C925CD392C70}"/>
                </a:ext>
              </a:extLst>
            </p:cNvPr>
            <p:cNvSpPr txBox="1"/>
            <p:nvPr/>
          </p:nvSpPr>
          <p:spPr>
            <a:xfrm>
              <a:off x="2427122" y="3308049"/>
              <a:ext cx="1992563" cy="253916"/>
            </a:xfrm>
            <a:prstGeom prst="rect">
              <a:avLst/>
            </a:prstGeom>
            <a:noFill/>
          </p:spPr>
          <p:txBody>
            <a:bodyPr wrap="square" rtlCol="0">
              <a:spAutoFit/>
            </a:bodyPr>
            <a:lstStyle/>
            <a:p>
              <a:r>
                <a:rPr lang="en-US" sz="1000" dirty="0">
                  <a:latin typeface="Century Gothic" panose="020B0502020202020204" pitchFamily="34" charset="0"/>
                  <a:cs typeface="Segoe UI Light" panose="020B0502040204020203" pitchFamily="34" charset="0"/>
                </a:rPr>
                <a:t>Production Growth</a:t>
              </a:r>
              <a:endParaRPr lang="id-ID" sz="1000" dirty="0">
                <a:latin typeface="Century Gothic" panose="020B0502020202020204" pitchFamily="34" charset="0"/>
                <a:cs typeface="Segoe UI Light" panose="020B0502040204020203" pitchFamily="34" charset="0"/>
              </a:endParaRPr>
            </a:p>
          </p:txBody>
        </p:sp>
      </p:grpSp>
      <p:sp>
        <p:nvSpPr>
          <p:cNvPr id="74" name="Rectangle 73">
            <a:extLst>
              <a:ext uri="{FF2B5EF4-FFF2-40B4-BE49-F238E27FC236}">
                <a16:creationId xmlns:a16="http://schemas.microsoft.com/office/drawing/2014/main" id="{2D284CEA-62B1-7E44-8456-DB169296B64C}"/>
              </a:ext>
            </a:extLst>
          </p:cNvPr>
          <p:cNvSpPr/>
          <p:nvPr/>
        </p:nvSpPr>
        <p:spPr>
          <a:xfrm>
            <a:off x="1772381" y="5510897"/>
            <a:ext cx="1487040" cy="327910"/>
          </a:xfrm>
          <a:prstGeom prst="rect">
            <a:avLst/>
          </a:prstGeom>
        </p:spPr>
        <p:txBody>
          <a:bodyPr wrap="square">
            <a:spAutoFit/>
          </a:bodyPr>
          <a:lstStyle/>
          <a:p>
            <a:pPr algn="ctr">
              <a:lnSpc>
                <a:spcPts val="2080"/>
              </a:lnSpc>
            </a:pPr>
            <a:r>
              <a:rPr lang="en-IN" sz="1200" b="1" dirty="0">
                <a:solidFill>
                  <a:srgbClr val="B5B5B5"/>
                </a:solidFill>
                <a:latin typeface="Century Gothic" panose="020B0502020202020204" pitchFamily="34" charset="0"/>
              </a:rPr>
              <a:t>2016</a:t>
            </a:r>
          </a:p>
        </p:txBody>
      </p:sp>
      <p:sp>
        <p:nvSpPr>
          <p:cNvPr id="75" name="Rectangle 74">
            <a:extLst>
              <a:ext uri="{FF2B5EF4-FFF2-40B4-BE49-F238E27FC236}">
                <a16:creationId xmlns:a16="http://schemas.microsoft.com/office/drawing/2014/main" id="{F8048FB3-C9E3-4C4F-8D20-22B8D4220B00}"/>
              </a:ext>
            </a:extLst>
          </p:cNvPr>
          <p:cNvSpPr/>
          <p:nvPr/>
        </p:nvSpPr>
        <p:spPr>
          <a:xfrm>
            <a:off x="3950565" y="5123745"/>
            <a:ext cx="1487040" cy="327910"/>
          </a:xfrm>
          <a:prstGeom prst="rect">
            <a:avLst/>
          </a:prstGeom>
        </p:spPr>
        <p:txBody>
          <a:bodyPr wrap="square">
            <a:spAutoFit/>
          </a:bodyPr>
          <a:lstStyle/>
          <a:p>
            <a:pPr algn="ctr">
              <a:lnSpc>
                <a:spcPts val="2080"/>
              </a:lnSpc>
            </a:pPr>
            <a:r>
              <a:rPr lang="en-IN" sz="1200" b="1" dirty="0">
                <a:solidFill>
                  <a:srgbClr val="B5B5B5"/>
                </a:solidFill>
                <a:latin typeface="Century Gothic" panose="020B0502020202020204" pitchFamily="34" charset="0"/>
              </a:rPr>
              <a:t>2017</a:t>
            </a:r>
          </a:p>
        </p:txBody>
      </p:sp>
      <p:sp>
        <p:nvSpPr>
          <p:cNvPr id="76" name="Rectangle 75">
            <a:extLst>
              <a:ext uri="{FF2B5EF4-FFF2-40B4-BE49-F238E27FC236}">
                <a16:creationId xmlns:a16="http://schemas.microsoft.com/office/drawing/2014/main" id="{CAA48D9D-4147-6D46-9768-071C36228DB5}"/>
              </a:ext>
            </a:extLst>
          </p:cNvPr>
          <p:cNvSpPr/>
          <p:nvPr/>
        </p:nvSpPr>
        <p:spPr>
          <a:xfrm>
            <a:off x="6954435" y="5691582"/>
            <a:ext cx="1487040" cy="327910"/>
          </a:xfrm>
          <a:prstGeom prst="rect">
            <a:avLst/>
          </a:prstGeom>
        </p:spPr>
        <p:txBody>
          <a:bodyPr wrap="square">
            <a:spAutoFit/>
          </a:bodyPr>
          <a:lstStyle/>
          <a:p>
            <a:pPr algn="ctr">
              <a:lnSpc>
                <a:spcPts val="2080"/>
              </a:lnSpc>
            </a:pPr>
            <a:r>
              <a:rPr lang="en-IN" sz="1200" b="1" dirty="0">
                <a:solidFill>
                  <a:srgbClr val="B5B5B5"/>
                </a:solidFill>
                <a:latin typeface="Century Gothic" panose="020B0502020202020204" pitchFamily="34" charset="0"/>
              </a:rPr>
              <a:t>2018</a:t>
            </a:r>
          </a:p>
        </p:txBody>
      </p:sp>
      <p:sp>
        <p:nvSpPr>
          <p:cNvPr id="77" name="Rectangle 76">
            <a:extLst>
              <a:ext uri="{FF2B5EF4-FFF2-40B4-BE49-F238E27FC236}">
                <a16:creationId xmlns:a16="http://schemas.microsoft.com/office/drawing/2014/main" id="{C74C198B-CFD9-364F-B6B9-DD37BEA53395}"/>
              </a:ext>
            </a:extLst>
          </p:cNvPr>
          <p:cNvSpPr/>
          <p:nvPr/>
        </p:nvSpPr>
        <p:spPr>
          <a:xfrm>
            <a:off x="10064853" y="6162901"/>
            <a:ext cx="1487040" cy="327910"/>
          </a:xfrm>
          <a:prstGeom prst="rect">
            <a:avLst/>
          </a:prstGeom>
        </p:spPr>
        <p:txBody>
          <a:bodyPr wrap="square">
            <a:spAutoFit/>
          </a:bodyPr>
          <a:lstStyle/>
          <a:p>
            <a:pPr algn="ctr">
              <a:lnSpc>
                <a:spcPts val="2080"/>
              </a:lnSpc>
            </a:pPr>
            <a:r>
              <a:rPr lang="en-IN" sz="1200" b="1" dirty="0">
                <a:solidFill>
                  <a:srgbClr val="B5B5B5"/>
                </a:solidFill>
                <a:latin typeface="Century Gothic" panose="020B0502020202020204" pitchFamily="34" charset="0"/>
              </a:rPr>
              <a:t>2019</a:t>
            </a:r>
          </a:p>
        </p:txBody>
      </p:sp>
    </p:spTree>
    <p:extLst>
      <p:ext uri="{BB962C8B-B14F-4D97-AF65-F5344CB8AC3E}">
        <p14:creationId xmlns:p14="http://schemas.microsoft.com/office/powerpoint/2010/main" val="2019969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000"/>
                                        <p:tgtEl>
                                          <p:spTgt spid="4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4000"/>
                                        <p:tgtEl>
                                          <p:spTgt spid="5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fade">
                                      <p:cBhvr>
                                        <p:cTn id="13" dur="500"/>
                                        <p:tgtEl>
                                          <p:spTgt spid="74"/>
                                        </p:tgtEl>
                                      </p:cBhvr>
                                    </p:animEffect>
                                  </p:childTnLst>
                                </p:cTn>
                              </p:par>
                              <p:par>
                                <p:cTn id="14" presetID="12" presetClass="entr" presetSubtype="4"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1000"/>
                                        <p:tgtEl>
                                          <p:spTgt spid="66"/>
                                        </p:tgtEl>
                                        <p:attrNameLst>
                                          <p:attrName>ppt_y</p:attrName>
                                        </p:attrNameLst>
                                      </p:cBhvr>
                                      <p:tavLst>
                                        <p:tav tm="0">
                                          <p:val>
                                            <p:strVal val="#ppt_y+#ppt_h*1.125000"/>
                                          </p:val>
                                        </p:tav>
                                        <p:tav tm="100000">
                                          <p:val>
                                            <p:strVal val="#ppt_y"/>
                                          </p:val>
                                        </p:tav>
                                      </p:tavLst>
                                    </p:anim>
                                    <p:animEffect transition="in" filter="wipe(up)">
                                      <p:cBhvr>
                                        <p:cTn id="17" dur="1000"/>
                                        <p:tgtEl>
                                          <p:spTgt spid="66"/>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par>
                                <p:cTn id="21" presetID="12" presetClass="entr" presetSubtype="4" fill="hold" nodeType="withEffect">
                                  <p:stCondLst>
                                    <p:cond delay="100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1000"/>
                                        <p:tgtEl>
                                          <p:spTgt spid="59"/>
                                        </p:tgtEl>
                                        <p:attrNameLst>
                                          <p:attrName>ppt_y</p:attrName>
                                        </p:attrNameLst>
                                      </p:cBhvr>
                                      <p:tavLst>
                                        <p:tav tm="0">
                                          <p:val>
                                            <p:strVal val="#ppt_y+#ppt_h*1.125000"/>
                                          </p:val>
                                        </p:tav>
                                        <p:tav tm="100000">
                                          <p:val>
                                            <p:strVal val="#ppt_y"/>
                                          </p:val>
                                        </p:tav>
                                      </p:tavLst>
                                    </p:anim>
                                    <p:animEffect transition="in" filter="wipe(up)">
                                      <p:cBhvr>
                                        <p:cTn id="24" dur="1000"/>
                                        <p:tgtEl>
                                          <p:spTgt spid="59"/>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500"/>
                                        <p:tgtEl>
                                          <p:spTgt spid="76"/>
                                        </p:tgtEl>
                                      </p:cBhvr>
                                    </p:animEffect>
                                  </p:childTnLst>
                                </p:cTn>
                              </p:par>
                              <p:par>
                                <p:cTn id="28" presetID="12" presetClass="entr" presetSubtype="4" fill="hold" nodeType="withEffect">
                                  <p:stCondLst>
                                    <p:cond delay="2000"/>
                                  </p:stCondLst>
                                  <p:childTnLst>
                                    <p:set>
                                      <p:cBhvr>
                                        <p:cTn id="29" dur="1" fill="hold">
                                          <p:stCondLst>
                                            <p:cond delay="0"/>
                                          </p:stCondLst>
                                        </p:cTn>
                                        <p:tgtEl>
                                          <p:spTgt spid="44"/>
                                        </p:tgtEl>
                                        <p:attrNameLst>
                                          <p:attrName>style.visibility</p:attrName>
                                        </p:attrNameLst>
                                      </p:cBhvr>
                                      <p:to>
                                        <p:strVal val="visible"/>
                                      </p:to>
                                    </p:set>
                                    <p:anim calcmode="lin" valueType="num">
                                      <p:cBhvr additive="base">
                                        <p:cTn id="30" dur="1000"/>
                                        <p:tgtEl>
                                          <p:spTgt spid="44"/>
                                        </p:tgtEl>
                                        <p:attrNameLst>
                                          <p:attrName>ppt_y</p:attrName>
                                        </p:attrNameLst>
                                      </p:cBhvr>
                                      <p:tavLst>
                                        <p:tav tm="0">
                                          <p:val>
                                            <p:strVal val="#ppt_y+#ppt_h*1.125000"/>
                                          </p:val>
                                        </p:tav>
                                        <p:tav tm="100000">
                                          <p:val>
                                            <p:strVal val="#ppt_y"/>
                                          </p:val>
                                        </p:tav>
                                      </p:tavLst>
                                    </p:anim>
                                    <p:animEffect transition="in" filter="wipe(up)">
                                      <p:cBhvr>
                                        <p:cTn id="31" dur="1000"/>
                                        <p:tgtEl>
                                          <p:spTgt spid="44"/>
                                        </p:tgtEl>
                                      </p:cBhvr>
                                    </p:animEffect>
                                  </p:childTnLst>
                                </p:cTn>
                              </p:par>
                              <p:par>
                                <p:cTn id="32" presetID="10" presetClass="entr" presetSubtype="0" fill="hold" grpId="0" nodeType="withEffect">
                                  <p:stCondLst>
                                    <p:cond delay="3000"/>
                                  </p:stCondLst>
                                  <p:childTnLst>
                                    <p:set>
                                      <p:cBhvr>
                                        <p:cTn id="33" dur="1" fill="hold">
                                          <p:stCondLst>
                                            <p:cond delay="0"/>
                                          </p:stCondLst>
                                        </p:cTn>
                                        <p:tgtEl>
                                          <p:spTgt spid="77"/>
                                        </p:tgtEl>
                                        <p:attrNameLst>
                                          <p:attrName>style.visibility</p:attrName>
                                        </p:attrNameLst>
                                      </p:cBhvr>
                                      <p:to>
                                        <p:strVal val="visible"/>
                                      </p:to>
                                    </p:set>
                                    <p:animEffect transition="in" filter="fade">
                                      <p:cBhvr>
                                        <p:cTn id="34" dur="500"/>
                                        <p:tgtEl>
                                          <p:spTgt spid="77"/>
                                        </p:tgtEl>
                                      </p:cBhvr>
                                    </p:animEffect>
                                  </p:childTnLst>
                                </p:cTn>
                              </p:par>
                              <p:par>
                                <p:cTn id="35" presetID="12" presetClass="entr" presetSubtype="4" fill="hold" nodeType="withEffect">
                                  <p:stCondLst>
                                    <p:cond delay="3000"/>
                                  </p:stCondLst>
                                  <p:childTnLst>
                                    <p:set>
                                      <p:cBhvr>
                                        <p:cTn id="36" dur="1" fill="hold">
                                          <p:stCondLst>
                                            <p:cond delay="0"/>
                                          </p:stCondLst>
                                        </p:cTn>
                                        <p:tgtEl>
                                          <p:spTgt spid="104"/>
                                        </p:tgtEl>
                                        <p:attrNameLst>
                                          <p:attrName>style.visibility</p:attrName>
                                        </p:attrNameLst>
                                      </p:cBhvr>
                                      <p:to>
                                        <p:strVal val="visible"/>
                                      </p:to>
                                    </p:set>
                                    <p:anim calcmode="lin" valueType="num">
                                      <p:cBhvr additive="base">
                                        <p:cTn id="37" dur="1000"/>
                                        <p:tgtEl>
                                          <p:spTgt spid="104"/>
                                        </p:tgtEl>
                                        <p:attrNameLst>
                                          <p:attrName>ppt_y</p:attrName>
                                        </p:attrNameLst>
                                      </p:cBhvr>
                                      <p:tavLst>
                                        <p:tav tm="0">
                                          <p:val>
                                            <p:strVal val="#ppt_y+#ppt_h*1.125000"/>
                                          </p:val>
                                        </p:tav>
                                        <p:tav tm="100000">
                                          <p:val>
                                            <p:strVal val="#ppt_y"/>
                                          </p:val>
                                        </p:tav>
                                      </p:tavLst>
                                    </p:anim>
                                    <p:animEffect transition="in" filter="wipe(up)">
                                      <p:cBhvr>
                                        <p:cTn id="38" dur="1000"/>
                                        <p:tgtEl>
                                          <p:spTgt spid="104"/>
                                        </p:tgtEl>
                                      </p:cBhvr>
                                    </p:animEffect>
                                  </p:childTnLst>
                                </p:cTn>
                              </p:par>
                              <p:par>
                                <p:cTn id="39" presetID="22" presetClass="entr" presetSubtype="8" fill="hold" grpId="0" nodeType="withEffect">
                                  <p:stCondLst>
                                    <p:cond delay="200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4000"/>
                                        <p:tgtEl>
                                          <p:spTgt spid="42"/>
                                        </p:tgtEl>
                                      </p:cBhvr>
                                    </p:animEffect>
                                  </p:childTnLst>
                                </p:cTn>
                              </p:par>
                              <p:par>
                                <p:cTn id="42" presetID="12" presetClass="entr" presetSubtype="4" fill="hold" nodeType="withEffect">
                                  <p:stCondLst>
                                    <p:cond delay="200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1000"/>
                                        <p:tgtEl>
                                          <p:spTgt spid="2"/>
                                        </p:tgtEl>
                                        <p:attrNameLst>
                                          <p:attrName>ppt_y</p:attrName>
                                        </p:attrNameLst>
                                      </p:cBhvr>
                                      <p:tavLst>
                                        <p:tav tm="0">
                                          <p:val>
                                            <p:strVal val="#ppt_y+#ppt_h*1.125000"/>
                                          </p:val>
                                        </p:tav>
                                        <p:tav tm="100000">
                                          <p:val>
                                            <p:strVal val="#ppt_y"/>
                                          </p:val>
                                        </p:tav>
                                      </p:tavLst>
                                    </p:anim>
                                    <p:animEffect transition="in" filter="wipe(up)">
                                      <p:cBhvr>
                                        <p:cTn id="45" dur="1000"/>
                                        <p:tgtEl>
                                          <p:spTgt spid="2"/>
                                        </p:tgtEl>
                                      </p:cBhvr>
                                    </p:animEffect>
                                  </p:childTnLst>
                                </p:cTn>
                              </p:par>
                              <p:par>
                                <p:cTn id="46" presetID="12" presetClass="entr" presetSubtype="4" fill="hold" nodeType="withEffect">
                                  <p:stCondLst>
                                    <p:cond delay="3000"/>
                                  </p:stCondLst>
                                  <p:childTnLst>
                                    <p:set>
                                      <p:cBhvr>
                                        <p:cTn id="47" dur="1" fill="hold">
                                          <p:stCondLst>
                                            <p:cond delay="0"/>
                                          </p:stCondLst>
                                        </p:cTn>
                                        <p:tgtEl>
                                          <p:spTgt spid="50"/>
                                        </p:tgtEl>
                                        <p:attrNameLst>
                                          <p:attrName>style.visibility</p:attrName>
                                        </p:attrNameLst>
                                      </p:cBhvr>
                                      <p:to>
                                        <p:strVal val="visible"/>
                                      </p:to>
                                    </p:set>
                                    <p:anim calcmode="lin" valueType="num">
                                      <p:cBhvr additive="base">
                                        <p:cTn id="48" dur="1000"/>
                                        <p:tgtEl>
                                          <p:spTgt spid="50"/>
                                        </p:tgtEl>
                                        <p:attrNameLst>
                                          <p:attrName>ppt_y</p:attrName>
                                        </p:attrNameLst>
                                      </p:cBhvr>
                                      <p:tavLst>
                                        <p:tav tm="0">
                                          <p:val>
                                            <p:strVal val="#ppt_y+#ppt_h*1.125000"/>
                                          </p:val>
                                        </p:tav>
                                        <p:tav tm="100000">
                                          <p:val>
                                            <p:strVal val="#ppt_y"/>
                                          </p:val>
                                        </p:tav>
                                      </p:tavLst>
                                    </p:anim>
                                    <p:animEffect transition="in" filter="wipe(up)">
                                      <p:cBhvr>
                                        <p:cTn id="49" dur="1000"/>
                                        <p:tgtEl>
                                          <p:spTgt spid="50"/>
                                        </p:tgtEl>
                                      </p:cBhvr>
                                    </p:animEffect>
                                  </p:childTnLst>
                                </p:cTn>
                              </p:par>
                              <p:par>
                                <p:cTn id="50" presetID="12" presetClass="entr" presetSubtype="4" fill="hold" nodeType="withEffect">
                                  <p:stCondLst>
                                    <p:cond delay="400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1000"/>
                                        <p:tgtEl>
                                          <p:spTgt spid="56"/>
                                        </p:tgtEl>
                                        <p:attrNameLst>
                                          <p:attrName>ppt_y</p:attrName>
                                        </p:attrNameLst>
                                      </p:cBhvr>
                                      <p:tavLst>
                                        <p:tav tm="0">
                                          <p:val>
                                            <p:strVal val="#ppt_y+#ppt_h*1.125000"/>
                                          </p:val>
                                        </p:tav>
                                        <p:tav tm="100000">
                                          <p:val>
                                            <p:strVal val="#ppt_y"/>
                                          </p:val>
                                        </p:tav>
                                      </p:tavLst>
                                    </p:anim>
                                    <p:animEffect transition="in" filter="wipe(up)">
                                      <p:cBhvr>
                                        <p:cTn id="53" dur="1000"/>
                                        <p:tgtEl>
                                          <p:spTgt spid="56"/>
                                        </p:tgtEl>
                                      </p:cBhvr>
                                    </p:animEffect>
                                  </p:childTnLst>
                                </p:cTn>
                              </p:par>
                              <p:par>
                                <p:cTn id="54" presetID="12" presetClass="entr" presetSubtype="4" fill="hold" nodeType="withEffect">
                                  <p:stCondLst>
                                    <p:cond delay="5000"/>
                                  </p:stCondLst>
                                  <p:childTnLst>
                                    <p:set>
                                      <p:cBhvr>
                                        <p:cTn id="55" dur="1" fill="hold">
                                          <p:stCondLst>
                                            <p:cond delay="0"/>
                                          </p:stCondLst>
                                        </p:cTn>
                                        <p:tgtEl>
                                          <p:spTgt spid="110"/>
                                        </p:tgtEl>
                                        <p:attrNameLst>
                                          <p:attrName>style.visibility</p:attrName>
                                        </p:attrNameLst>
                                      </p:cBhvr>
                                      <p:to>
                                        <p:strVal val="visible"/>
                                      </p:to>
                                    </p:set>
                                    <p:anim calcmode="lin" valueType="num">
                                      <p:cBhvr additive="base">
                                        <p:cTn id="56" dur="1000"/>
                                        <p:tgtEl>
                                          <p:spTgt spid="110"/>
                                        </p:tgtEl>
                                        <p:attrNameLst>
                                          <p:attrName>ppt_y</p:attrName>
                                        </p:attrNameLst>
                                      </p:cBhvr>
                                      <p:tavLst>
                                        <p:tav tm="0">
                                          <p:val>
                                            <p:strVal val="#ppt_y+#ppt_h*1.125000"/>
                                          </p:val>
                                        </p:tav>
                                        <p:tav tm="100000">
                                          <p:val>
                                            <p:strVal val="#ppt_y"/>
                                          </p:val>
                                        </p:tav>
                                      </p:tavLst>
                                    </p:anim>
                                    <p:animEffect transition="in" filter="wipe(up)">
                                      <p:cBhvr>
                                        <p:cTn id="57" dur="1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8" grpId="0" animBg="1"/>
      <p:bldP spid="43" grpId="0"/>
      <p:bldP spid="74" grpId="0"/>
      <p:bldP spid="75" grpId="0"/>
      <p:bldP spid="76" grpId="0"/>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Single Corner Rounded 4">
            <a:extLst>
              <a:ext uri="{FF2B5EF4-FFF2-40B4-BE49-F238E27FC236}">
                <a16:creationId xmlns:a16="http://schemas.microsoft.com/office/drawing/2014/main" id="{F98D2371-D115-4722-B393-BAC4E9BA4FB4}"/>
              </a:ext>
            </a:extLst>
          </p:cNvPr>
          <p:cNvSpPr/>
          <p:nvPr/>
        </p:nvSpPr>
        <p:spPr>
          <a:xfrm rot="5400000">
            <a:off x="5671369" y="350624"/>
            <a:ext cx="5143500" cy="6221360"/>
          </a:xfrm>
          <a:prstGeom prst="round1Rect">
            <a:avLst/>
          </a:prstGeom>
          <a:gradFill flip="none" rotWithShape="1">
            <a:gsLst>
              <a:gs pos="0">
                <a:srgbClr val="369ABA"/>
              </a:gs>
              <a:gs pos="65000">
                <a:srgbClr val="74BFAB"/>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8" name="TextBox 117">
            <a:extLst>
              <a:ext uri="{FF2B5EF4-FFF2-40B4-BE49-F238E27FC236}">
                <a16:creationId xmlns:a16="http://schemas.microsoft.com/office/drawing/2014/main" id="{6F5EDE5E-2C7E-497C-A0CD-8721F25107AC}"/>
              </a:ext>
            </a:extLst>
          </p:cNvPr>
          <p:cNvSpPr txBox="1"/>
          <p:nvPr/>
        </p:nvSpPr>
        <p:spPr>
          <a:xfrm>
            <a:off x="6328115" y="2358413"/>
            <a:ext cx="4735843" cy="1159163"/>
          </a:xfrm>
          <a:prstGeom prst="rect">
            <a:avLst/>
          </a:prstGeom>
          <a:noFill/>
        </p:spPr>
        <p:txBody>
          <a:bodyPr wrap="square" rtlCol="0">
            <a:spAutoFit/>
          </a:bodyPr>
          <a:lstStyle/>
          <a:p>
            <a:pPr>
              <a:lnSpc>
                <a:spcPts val="1680"/>
              </a:lnSpc>
            </a:pPr>
            <a:r>
              <a:rPr lang="en-IN" sz="1100" dirty="0">
                <a:solidFill>
                  <a:schemeClr val="bg1"/>
                </a:solidFill>
                <a:latin typeface="Century Gothic" panose="020B0502020202020204" pitchFamily="34" charset="0"/>
              </a:rPr>
              <a:t>In 2019, we improved our water efficiency and achieved a 5% reduction in our water consumption per unit of production compared to 2018 – reaching our lowest level ever. During the year, we recycled 41% of our water, reusing it for a variety of different purposes, such as scrubbers and cooling towers. </a:t>
            </a:r>
          </a:p>
        </p:txBody>
      </p:sp>
      <p:sp>
        <p:nvSpPr>
          <p:cNvPr id="45" name="Rectangle: Single Corner Rounded 3">
            <a:extLst>
              <a:ext uri="{FF2B5EF4-FFF2-40B4-BE49-F238E27FC236}">
                <a16:creationId xmlns:a16="http://schemas.microsoft.com/office/drawing/2014/main" id="{4FE0C35E-F33B-5A44-A540-0D00E116697A}"/>
              </a:ext>
            </a:extLst>
          </p:cNvPr>
          <p:cNvSpPr/>
          <p:nvPr/>
        </p:nvSpPr>
        <p:spPr>
          <a:xfrm flipV="1">
            <a:off x="488292" y="178898"/>
            <a:ext cx="5259782" cy="6400800"/>
          </a:xfrm>
          <a:prstGeom prst="round1Rect">
            <a:avLst>
              <a:gd name="adj" fmla="val 19385"/>
            </a:avLst>
          </a:prstGeom>
          <a:noFill/>
          <a:ln w="19050">
            <a:gradFill>
              <a:gsLst>
                <a:gs pos="68000">
                  <a:srgbClr val="FFFFFF"/>
                </a:gs>
                <a:gs pos="23000">
                  <a:srgbClr val="FFFFFF"/>
                </a:gs>
                <a:gs pos="87000">
                  <a:srgbClr val="74BFAB"/>
                </a:gs>
                <a:gs pos="2000">
                  <a:srgbClr val="369ABA"/>
                </a:gs>
              </a:gsLst>
              <a:lin ang="5400000" scaled="1"/>
            </a:gra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Single Corner Rounded 3">
            <a:extLst>
              <a:ext uri="{FF2B5EF4-FFF2-40B4-BE49-F238E27FC236}">
                <a16:creationId xmlns:a16="http://schemas.microsoft.com/office/drawing/2014/main" id="{523F9FD1-438F-C745-96BC-49F433A56190}"/>
              </a:ext>
            </a:extLst>
          </p:cNvPr>
          <p:cNvSpPr/>
          <p:nvPr/>
        </p:nvSpPr>
        <p:spPr>
          <a:xfrm flipV="1">
            <a:off x="249572" y="337929"/>
            <a:ext cx="5345981" cy="6092992"/>
          </a:xfrm>
          <a:prstGeom prst="round1Rect">
            <a:avLst/>
          </a:prstGeom>
          <a:solidFill>
            <a:schemeClr val="bg1"/>
          </a:solidFill>
          <a:ln>
            <a:noFill/>
          </a:ln>
          <a:effectLst>
            <a:outerShdw blurRad="88900" sx="102000" sy="102000" algn="ctr"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2134666-A7E0-4278-9F61-DBBB728853D2}"/>
              </a:ext>
            </a:extLst>
          </p:cNvPr>
          <p:cNvSpPr txBox="1"/>
          <p:nvPr/>
        </p:nvSpPr>
        <p:spPr>
          <a:xfrm>
            <a:off x="1190824" y="4213505"/>
            <a:ext cx="3458078" cy="941155"/>
          </a:xfrm>
          <a:prstGeom prst="rect">
            <a:avLst/>
          </a:prstGeom>
          <a:noFill/>
        </p:spPr>
        <p:txBody>
          <a:bodyPr wrap="square" rtlCol="0">
            <a:spAutoFit/>
          </a:bodyPr>
          <a:lstStyle/>
          <a:p>
            <a:pPr algn="ctr">
              <a:lnSpc>
                <a:spcPts val="1680"/>
              </a:lnSpc>
            </a:pPr>
            <a:r>
              <a:rPr lang="en-IN" sz="1100" dirty="0">
                <a:latin typeface="Century Gothic" panose="020B0502020202020204" pitchFamily="34" charset="0"/>
              </a:rPr>
              <a:t>We introduced our water conservation strategy in 1994 to help us improve water efficiency through water saving programs and recycling projects, contributing to SDG targets 6.4 and 8.4. </a:t>
            </a:r>
          </a:p>
        </p:txBody>
      </p:sp>
      <p:sp>
        <p:nvSpPr>
          <p:cNvPr id="46" name="moving straight is what we do">
            <a:extLst>
              <a:ext uri="{FF2B5EF4-FFF2-40B4-BE49-F238E27FC236}">
                <a16:creationId xmlns:a16="http://schemas.microsoft.com/office/drawing/2014/main" id="{D3FFE6CC-218F-654E-9C7E-7ED9AA35B7B8}"/>
              </a:ext>
            </a:extLst>
          </p:cNvPr>
          <p:cNvSpPr txBox="1"/>
          <p:nvPr/>
        </p:nvSpPr>
        <p:spPr>
          <a:xfrm>
            <a:off x="6379752" y="1492310"/>
            <a:ext cx="2777293"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1"/>
                </a:solidFill>
                <a:latin typeface="Century Gothic" panose="020B0502020202020204" pitchFamily="34" charset="0"/>
              </a:rPr>
              <a:t>Water Impact</a:t>
            </a:r>
          </a:p>
        </p:txBody>
      </p:sp>
      <p:grpSp>
        <p:nvGrpSpPr>
          <p:cNvPr id="6" name="Group 5">
            <a:extLst>
              <a:ext uri="{FF2B5EF4-FFF2-40B4-BE49-F238E27FC236}">
                <a16:creationId xmlns:a16="http://schemas.microsoft.com/office/drawing/2014/main" id="{5C9076B9-F182-9346-A83B-D9D1FD1C632D}"/>
              </a:ext>
            </a:extLst>
          </p:cNvPr>
          <p:cNvGrpSpPr/>
          <p:nvPr/>
        </p:nvGrpSpPr>
        <p:grpSpPr>
          <a:xfrm>
            <a:off x="8272399" y="3896324"/>
            <a:ext cx="1604450" cy="1589020"/>
            <a:chOff x="8272399" y="3896324"/>
            <a:chExt cx="1604450" cy="1589020"/>
          </a:xfrm>
        </p:grpSpPr>
        <p:pic>
          <p:nvPicPr>
            <p:cNvPr id="48" name="Picture 47">
              <a:extLst>
                <a:ext uri="{FF2B5EF4-FFF2-40B4-BE49-F238E27FC236}">
                  <a16:creationId xmlns:a16="http://schemas.microsoft.com/office/drawing/2014/main" id="{96AD6E4F-1491-BC4E-8A49-83720BF7B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8899796" y="4508293"/>
              <a:ext cx="349654" cy="1604447"/>
            </a:xfrm>
            <a:prstGeom prst="rect">
              <a:avLst/>
            </a:prstGeom>
          </p:spPr>
        </p:pic>
        <p:sp>
          <p:nvSpPr>
            <p:cNvPr id="50" name="Rectangle: Single Corner Rounded 11">
              <a:extLst>
                <a:ext uri="{FF2B5EF4-FFF2-40B4-BE49-F238E27FC236}">
                  <a16:creationId xmlns:a16="http://schemas.microsoft.com/office/drawing/2014/main" id="{6E91EE82-C2C1-A546-AD66-4B70F552EB8B}"/>
                </a:ext>
              </a:extLst>
            </p:cNvPr>
            <p:cNvSpPr/>
            <p:nvPr/>
          </p:nvSpPr>
          <p:spPr>
            <a:xfrm rot="16200000" flipV="1">
              <a:off x="8447834" y="3720891"/>
              <a:ext cx="1253582" cy="1604448"/>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1" name="294">
              <a:extLst>
                <a:ext uri="{FF2B5EF4-FFF2-40B4-BE49-F238E27FC236}">
                  <a16:creationId xmlns:a16="http://schemas.microsoft.com/office/drawing/2014/main" id="{BA74703B-AFD4-534B-8DD2-5CF1C82A60D9}"/>
                </a:ext>
              </a:extLst>
            </p:cNvPr>
            <p:cNvSpPr txBox="1"/>
            <p:nvPr/>
          </p:nvSpPr>
          <p:spPr>
            <a:xfrm>
              <a:off x="8425313" y="4137259"/>
              <a:ext cx="130109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000" b="1" dirty="0">
                  <a:solidFill>
                    <a:schemeClr val="bg2">
                      <a:lumMod val="10000"/>
                    </a:schemeClr>
                  </a:solidFill>
                  <a:latin typeface="Century Gothic" panose="020B0502020202020204" pitchFamily="34" charset="0"/>
                </a:rPr>
                <a:t>65%</a:t>
              </a:r>
              <a:endParaRPr sz="2000" b="1" dirty="0">
                <a:solidFill>
                  <a:schemeClr val="bg2">
                    <a:lumMod val="10000"/>
                  </a:schemeClr>
                </a:solidFill>
                <a:latin typeface="Century Gothic" panose="020B0502020202020204" pitchFamily="34" charset="0"/>
              </a:endParaRPr>
            </a:p>
          </p:txBody>
        </p:sp>
        <p:sp>
          <p:nvSpPr>
            <p:cNvPr id="52" name="Lorem ipsum dolor sit elit, consect loreretur adipiscing nisi aute.">
              <a:extLst>
                <a:ext uri="{FF2B5EF4-FFF2-40B4-BE49-F238E27FC236}">
                  <a16:creationId xmlns:a16="http://schemas.microsoft.com/office/drawing/2014/main" id="{50FDFD22-7C56-DE46-AF06-D75C671EBCB1}"/>
                </a:ext>
              </a:extLst>
            </p:cNvPr>
            <p:cNvSpPr txBox="1"/>
            <p:nvPr/>
          </p:nvSpPr>
          <p:spPr>
            <a:xfrm>
              <a:off x="8504931" y="4480466"/>
              <a:ext cx="1157131" cy="442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Reduction in water used in our plants</a:t>
              </a:r>
            </a:p>
          </p:txBody>
        </p:sp>
      </p:grpSp>
      <p:grpSp>
        <p:nvGrpSpPr>
          <p:cNvPr id="7" name="Group 6">
            <a:extLst>
              <a:ext uri="{FF2B5EF4-FFF2-40B4-BE49-F238E27FC236}">
                <a16:creationId xmlns:a16="http://schemas.microsoft.com/office/drawing/2014/main" id="{D6462541-6FE2-CC40-A38A-F6959FF3B574}"/>
              </a:ext>
            </a:extLst>
          </p:cNvPr>
          <p:cNvGrpSpPr/>
          <p:nvPr/>
        </p:nvGrpSpPr>
        <p:grpSpPr>
          <a:xfrm>
            <a:off x="10218357" y="3904820"/>
            <a:ext cx="1604449" cy="1585440"/>
            <a:chOff x="10218357" y="3904820"/>
            <a:chExt cx="1604449" cy="1585440"/>
          </a:xfrm>
        </p:grpSpPr>
        <p:pic>
          <p:nvPicPr>
            <p:cNvPr id="49" name="Picture 48">
              <a:extLst>
                <a:ext uri="{FF2B5EF4-FFF2-40B4-BE49-F238E27FC236}">
                  <a16:creationId xmlns:a16="http://schemas.microsoft.com/office/drawing/2014/main" id="{CAA98CB0-0235-164C-876B-0FC75CD9EC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0845754" y="4513209"/>
              <a:ext cx="349654" cy="1604447"/>
            </a:xfrm>
            <a:prstGeom prst="rect">
              <a:avLst/>
            </a:prstGeom>
          </p:spPr>
        </p:pic>
        <p:sp>
          <p:nvSpPr>
            <p:cNvPr id="53" name="Rectangle: Single Corner Rounded 11">
              <a:extLst>
                <a:ext uri="{FF2B5EF4-FFF2-40B4-BE49-F238E27FC236}">
                  <a16:creationId xmlns:a16="http://schemas.microsoft.com/office/drawing/2014/main" id="{796AD64F-BAB2-A249-BF03-FA27BF054D7F}"/>
                </a:ext>
              </a:extLst>
            </p:cNvPr>
            <p:cNvSpPr/>
            <p:nvPr/>
          </p:nvSpPr>
          <p:spPr>
            <a:xfrm rot="16200000" flipV="1">
              <a:off x="10393791" y="3729387"/>
              <a:ext cx="1253582" cy="1604448"/>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4" name="294">
              <a:extLst>
                <a:ext uri="{FF2B5EF4-FFF2-40B4-BE49-F238E27FC236}">
                  <a16:creationId xmlns:a16="http://schemas.microsoft.com/office/drawing/2014/main" id="{D871E1B2-AEE9-A649-9E40-40B11EF58CA3}"/>
                </a:ext>
              </a:extLst>
            </p:cNvPr>
            <p:cNvSpPr txBox="1"/>
            <p:nvPr/>
          </p:nvSpPr>
          <p:spPr>
            <a:xfrm>
              <a:off x="10377320" y="4131596"/>
              <a:ext cx="130109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000" b="1" dirty="0">
                  <a:latin typeface="Century Gothic" panose="020B0502020202020204" pitchFamily="34" charset="0"/>
                </a:rPr>
                <a:t>$2M</a:t>
              </a:r>
              <a:endParaRPr sz="2000" b="1" dirty="0">
                <a:latin typeface="Century Gothic" panose="020B0502020202020204" pitchFamily="34" charset="0"/>
              </a:endParaRPr>
            </a:p>
          </p:txBody>
        </p:sp>
        <p:sp>
          <p:nvSpPr>
            <p:cNvPr id="55" name="Lorem ipsum dolor sit elit, consect loreretur adipiscing nisi aute.">
              <a:extLst>
                <a:ext uri="{FF2B5EF4-FFF2-40B4-BE49-F238E27FC236}">
                  <a16:creationId xmlns:a16="http://schemas.microsoft.com/office/drawing/2014/main" id="{E18C6D3A-90A3-9E41-9180-7489413E6836}"/>
                </a:ext>
              </a:extLst>
            </p:cNvPr>
            <p:cNvSpPr txBox="1"/>
            <p:nvPr/>
          </p:nvSpPr>
          <p:spPr>
            <a:xfrm>
              <a:off x="10317790" y="4484741"/>
              <a:ext cx="1420156" cy="442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Invested in water sanitation projects</a:t>
              </a:r>
            </a:p>
          </p:txBody>
        </p:sp>
      </p:grpSp>
      <p:grpSp>
        <p:nvGrpSpPr>
          <p:cNvPr id="4" name="Group 3">
            <a:extLst>
              <a:ext uri="{FF2B5EF4-FFF2-40B4-BE49-F238E27FC236}">
                <a16:creationId xmlns:a16="http://schemas.microsoft.com/office/drawing/2014/main" id="{DC768196-7694-824D-BF3F-FF1CC22CCBFF}"/>
              </a:ext>
            </a:extLst>
          </p:cNvPr>
          <p:cNvGrpSpPr/>
          <p:nvPr/>
        </p:nvGrpSpPr>
        <p:grpSpPr>
          <a:xfrm>
            <a:off x="6323567" y="3896325"/>
            <a:ext cx="1604448" cy="1593934"/>
            <a:chOff x="6323567" y="3896325"/>
            <a:chExt cx="1604448" cy="1593934"/>
          </a:xfrm>
        </p:grpSpPr>
        <p:pic>
          <p:nvPicPr>
            <p:cNvPr id="56" name="Picture 55">
              <a:extLst>
                <a:ext uri="{FF2B5EF4-FFF2-40B4-BE49-F238E27FC236}">
                  <a16:creationId xmlns:a16="http://schemas.microsoft.com/office/drawing/2014/main" id="{002F8527-8525-3940-8562-6BC609E7E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950964" y="4513208"/>
              <a:ext cx="349654" cy="1604447"/>
            </a:xfrm>
            <a:prstGeom prst="rect">
              <a:avLst/>
            </a:prstGeom>
          </p:spPr>
        </p:pic>
        <p:sp>
          <p:nvSpPr>
            <p:cNvPr id="57" name="Rectangle: Single Corner Rounded 11">
              <a:extLst>
                <a:ext uri="{FF2B5EF4-FFF2-40B4-BE49-F238E27FC236}">
                  <a16:creationId xmlns:a16="http://schemas.microsoft.com/office/drawing/2014/main" id="{04F7E8C1-BF4F-3F4C-92CB-1861A5363514}"/>
                </a:ext>
              </a:extLst>
            </p:cNvPr>
            <p:cNvSpPr/>
            <p:nvPr/>
          </p:nvSpPr>
          <p:spPr>
            <a:xfrm rot="16200000" flipV="1">
              <a:off x="6499000" y="3720892"/>
              <a:ext cx="1253582" cy="1604448"/>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8" name="294">
              <a:extLst>
                <a:ext uri="{FF2B5EF4-FFF2-40B4-BE49-F238E27FC236}">
                  <a16:creationId xmlns:a16="http://schemas.microsoft.com/office/drawing/2014/main" id="{2C1F374F-43EF-4A4E-B26B-DDB44ED477F8}"/>
                </a:ext>
              </a:extLst>
            </p:cNvPr>
            <p:cNvSpPr txBox="1"/>
            <p:nvPr/>
          </p:nvSpPr>
          <p:spPr>
            <a:xfrm>
              <a:off x="6482529" y="4123101"/>
              <a:ext cx="1301096" cy="3795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000" b="1" dirty="0">
                  <a:solidFill>
                    <a:schemeClr val="bg2">
                      <a:lumMod val="10000"/>
                    </a:schemeClr>
                  </a:solidFill>
                  <a:latin typeface="Century Gothic" panose="020B0502020202020204" pitchFamily="34" charset="0"/>
                </a:rPr>
                <a:t>700K</a:t>
              </a:r>
              <a:endParaRPr sz="2000" b="1" dirty="0">
                <a:solidFill>
                  <a:schemeClr val="bg2">
                    <a:lumMod val="10000"/>
                  </a:schemeClr>
                </a:solidFill>
                <a:latin typeface="Century Gothic" panose="020B0502020202020204" pitchFamily="34" charset="0"/>
              </a:endParaRPr>
            </a:p>
          </p:txBody>
        </p:sp>
        <p:sp>
          <p:nvSpPr>
            <p:cNvPr id="59" name="Lorem ipsum dolor sit elit, consect loreretur adipiscing nisi aute.">
              <a:extLst>
                <a:ext uri="{FF2B5EF4-FFF2-40B4-BE49-F238E27FC236}">
                  <a16:creationId xmlns:a16="http://schemas.microsoft.com/office/drawing/2014/main" id="{045A1283-7BEB-F847-922F-8067F7C99F33}"/>
                </a:ext>
              </a:extLst>
            </p:cNvPr>
            <p:cNvSpPr txBox="1"/>
            <p:nvPr/>
          </p:nvSpPr>
          <p:spPr>
            <a:xfrm>
              <a:off x="6562286" y="4480467"/>
              <a:ext cx="1127009" cy="442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Lives transformed by water</a:t>
              </a:r>
            </a:p>
          </p:txBody>
        </p:sp>
      </p:grpSp>
      <p:grpSp>
        <p:nvGrpSpPr>
          <p:cNvPr id="2" name="Group 1">
            <a:extLst>
              <a:ext uri="{FF2B5EF4-FFF2-40B4-BE49-F238E27FC236}">
                <a16:creationId xmlns:a16="http://schemas.microsoft.com/office/drawing/2014/main" id="{FF5BC265-8EA8-EB4F-BA86-6D6BAD2C74A8}"/>
              </a:ext>
            </a:extLst>
          </p:cNvPr>
          <p:cNvGrpSpPr>
            <a:grpSpLocks noChangeAspect="1"/>
          </p:cNvGrpSpPr>
          <p:nvPr/>
        </p:nvGrpSpPr>
        <p:grpSpPr>
          <a:xfrm>
            <a:off x="1115106" y="1604848"/>
            <a:ext cx="1463040" cy="1463040"/>
            <a:chOff x="1397621" y="2108410"/>
            <a:chExt cx="1283126" cy="1283126"/>
          </a:xfrm>
        </p:grpSpPr>
        <p:sp>
          <p:nvSpPr>
            <p:cNvPr id="61" name="Oval 60">
              <a:extLst>
                <a:ext uri="{FF2B5EF4-FFF2-40B4-BE49-F238E27FC236}">
                  <a16:creationId xmlns:a16="http://schemas.microsoft.com/office/drawing/2014/main" id="{EE2EA119-0E1D-F34C-97BC-C76D03CB6D6A}"/>
                </a:ext>
              </a:extLst>
            </p:cNvPr>
            <p:cNvSpPr/>
            <p:nvPr/>
          </p:nvSpPr>
          <p:spPr>
            <a:xfrm>
              <a:off x="1397621" y="2108410"/>
              <a:ext cx="1283126" cy="1283126"/>
            </a:xfrm>
            <a:prstGeom prst="ellipse">
              <a:avLst/>
            </a:prstGeom>
            <a:noFill/>
            <a:ln w="76200">
              <a:solidFill>
                <a:srgbClr val="9F9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b="1">
                <a:latin typeface="Century Gothic" panose="020B0502020202020204" pitchFamily="34" charset="0"/>
              </a:endParaRPr>
            </a:p>
          </p:txBody>
        </p:sp>
        <p:sp>
          <p:nvSpPr>
            <p:cNvPr id="62" name="Arc 61">
              <a:extLst>
                <a:ext uri="{FF2B5EF4-FFF2-40B4-BE49-F238E27FC236}">
                  <a16:creationId xmlns:a16="http://schemas.microsoft.com/office/drawing/2014/main" id="{4AB54791-EDA7-E44E-BE46-058CABE80B91}"/>
                </a:ext>
              </a:extLst>
            </p:cNvPr>
            <p:cNvSpPr/>
            <p:nvPr/>
          </p:nvSpPr>
          <p:spPr>
            <a:xfrm>
              <a:off x="1397621" y="2108410"/>
              <a:ext cx="1283126" cy="1283126"/>
            </a:xfrm>
            <a:prstGeom prst="arc">
              <a:avLst>
                <a:gd name="adj1" fmla="val 5731338"/>
                <a:gd name="adj2" fmla="val 436432"/>
              </a:avLst>
            </a:prstGeom>
            <a:ln w="76200" cap="rnd">
              <a:solidFill>
                <a:srgbClr val="369ABA"/>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796" b="1" dirty="0">
                <a:solidFill>
                  <a:schemeClr val="bg1">
                    <a:lumMod val="50000"/>
                  </a:schemeClr>
                </a:solidFill>
                <a:latin typeface="Century Gothic" panose="020B0502020202020204" pitchFamily="34" charset="0"/>
              </a:endParaRPr>
            </a:p>
          </p:txBody>
        </p:sp>
      </p:grpSp>
      <p:sp>
        <p:nvSpPr>
          <p:cNvPr id="63" name="TextBox 62">
            <a:extLst>
              <a:ext uri="{FF2B5EF4-FFF2-40B4-BE49-F238E27FC236}">
                <a16:creationId xmlns:a16="http://schemas.microsoft.com/office/drawing/2014/main" id="{6CAE5D4F-4AEA-DC41-A8F6-CE5E6B2C5D7E}"/>
              </a:ext>
            </a:extLst>
          </p:cNvPr>
          <p:cNvSpPr txBox="1"/>
          <p:nvPr/>
        </p:nvSpPr>
        <p:spPr>
          <a:xfrm>
            <a:off x="1301642" y="2136313"/>
            <a:ext cx="1108998" cy="400110"/>
          </a:xfrm>
          <a:prstGeom prst="rect">
            <a:avLst/>
          </a:prstGeom>
          <a:noFill/>
        </p:spPr>
        <p:txBody>
          <a:bodyPr wrap="square" rtlCol="0" anchor="ctr">
            <a:spAutoFit/>
          </a:bodyPr>
          <a:lstStyle/>
          <a:p>
            <a:pPr algn="ctr"/>
            <a:r>
              <a:rPr lang="en-US" sz="2000" b="1" spc="-150" dirty="0">
                <a:solidFill>
                  <a:srgbClr val="369ABA"/>
                </a:solidFill>
                <a:latin typeface="Century Gothic" panose="020B0502020202020204" pitchFamily="34" charset="0"/>
              </a:rPr>
              <a:t>77%</a:t>
            </a:r>
            <a:endParaRPr lang="en-US" sz="2000" b="1" spc="-150" baseline="30000" dirty="0">
              <a:solidFill>
                <a:srgbClr val="369ABA"/>
              </a:solidFill>
              <a:latin typeface="Century Gothic" panose="020B0502020202020204" pitchFamily="34" charset="0"/>
            </a:endParaRPr>
          </a:p>
        </p:txBody>
      </p:sp>
      <p:sp>
        <p:nvSpPr>
          <p:cNvPr id="64" name="TextBox 63">
            <a:extLst>
              <a:ext uri="{FF2B5EF4-FFF2-40B4-BE49-F238E27FC236}">
                <a16:creationId xmlns:a16="http://schemas.microsoft.com/office/drawing/2014/main" id="{3C874D35-C9AA-9A43-9D74-2DE5142AD952}"/>
              </a:ext>
            </a:extLst>
          </p:cNvPr>
          <p:cNvSpPr txBox="1"/>
          <p:nvPr/>
        </p:nvSpPr>
        <p:spPr>
          <a:xfrm>
            <a:off x="843834" y="3274831"/>
            <a:ext cx="2024613" cy="307777"/>
          </a:xfrm>
          <a:prstGeom prst="rect">
            <a:avLst/>
          </a:prstGeom>
          <a:noFill/>
        </p:spPr>
        <p:txBody>
          <a:bodyPr wrap="square" rtlCol="0">
            <a:spAutoFit/>
          </a:bodyPr>
          <a:lstStyle>
            <a:defPPr>
              <a:defRPr lang="en-US"/>
            </a:defPPr>
            <a:lvl1pPr algn="just">
              <a:lnSpc>
                <a:spcPct val="130000"/>
              </a:lnSpc>
              <a:defRPr sz="1400">
                <a:solidFill>
                  <a:schemeClr val="accent1"/>
                </a:solidFill>
                <a:latin typeface="Segoe UI" panose="020B0502040204020203" pitchFamily="34" charset="0"/>
                <a:cs typeface="Segoe UI" panose="020B0502040204020203" pitchFamily="34" charset="0"/>
              </a:defRPr>
            </a:lvl1pPr>
          </a:lstStyle>
          <a:p>
            <a:pPr algn="ctr">
              <a:lnSpc>
                <a:spcPct val="100000"/>
              </a:lnSpc>
            </a:pPr>
            <a:r>
              <a:rPr lang="en-US" b="1" dirty="0">
                <a:solidFill>
                  <a:srgbClr val="369ABA"/>
                </a:solidFill>
                <a:latin typeface="Century Gothic" panose="020B0502020202020204" pitchFamily="34" charset="0"/>
              </a:rPr>
              <a:t>Municipal Water</a:t>
            </a:r>
          </a:p>
        </p:txBody>
      </p:sp>
      <p:grpSp>
        <p:nvGrpSpPr>
          <p:cNvPr id="3" name="Group 2">
            <a:extLst>
              <a:ext uri="{FF2B5EF4-FFF2-40B4-BE49-F238E27FC236}">
                <a16:creationId xmlns:a16="http://schemas.microsoft.com/office/drawing/2014/main" id="{3168427F-C7A2-2644-B285-E2BC2CF7F202}"/>
              </a:ext>
            </a:extLst>
          </p:cNvPr>
          <p:cNvGrpSpPr>
            <a:grpSpLocks noChangeAspect="1"/>
          </p:cNvGrpSpPr>
          <p:nvPr/>
        </p:nvGrpSpPr>
        <p:grpSpPr>
          <a:xfrm>
            <a:off x="3222417" y="1589875"/>
            <a:ext cx="1463040" cy="1463040"/>
            <a:chOff x="3207625" y="2108410"/>
            <a:chExt cx="1283126" cy="1283126"/>
          </a:xfrm>
        </p:grpSpPr>
        <p:sp>
          <p:nvSpPr>
            <p:cNvPr id="66" name="Oval 65">
              <a:extLst>
                <a:ext uri="{FF2B5EF4-FFF2-40B4-BE49-F238E27FC236}">
                  <a16:creationId xmlns:a16="http://schemas.microsoft.com/office/drawing/2014/main" id="{3B118947-821B-A84A-8C4B-CF2E244A2860}"/>
                </a:ext>
              </a:extLst>
            </p:cNvPr>
            <p:cNvSpPr/>
            <p:nvPr/>
          </p:nvSpPr>
          <p:spPr>
            <a:xfrm>
              <a:off x="3207625" y="2108410"/>
              <a:ext cx="1283126" cy="1283126"/>
            </a:xfrm>
            <a:prstGeom prst="ellipse">
              <a:avLst/>
            </a:prstGeom>
            <a:noFill/>
            <a:ln w="76200">
              <a:solidFill>
                <a:srgbClr val="9F9F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798" b="1">
                <a:latin typeface="Century Gothic" panose="020B0502020202020204" pitchFamily="34" charset="0"/>
              </a:endParaRPr>
            </a:p>
          </p:txBody>
        </p:sp>
        <p:sp>
          <p:nvSpPr>
            <p:cNvPr id="67" name="Arc 66">
              <a:extLst>
                <a:ext uri="{FF2B5EF4-FFF2-40B4-BE49-F238E27FC236}">
                  <a16:creationId xmlns:a16="http://schemas.microsoft.com/office/drawing/2014/main" id="{AFD30959-0EFB-5340-8608-67D490885657}"/>
                </a:ext>
              </a:extLst>
            </p:cNvPr>
            <p:cNvSpPr/>
            <p:nvPr/>
          </p:nvSpPr>
          <p:spPr>
            <a:xfrm>
              <a:off x="3207625" y="2108410"/>
              <a:ext cx="1283126" cy="1283126"/>
            </a:xfrm>
            <a:prstGeom prst="arc">
              <a:avLst>
                <a:gd name="adj1" fmla="val 1205758"/>
                <a:gd name="adj2" fmla="val 6039778"/>
              </a:avLst>
            </a:prstGeom>
            <a:ln w="76200" cap="rnd">
              <a:solidFill>
                <a:srgbClr val="369ABA"/>
              </a:solidFill>
              <a:headEnd type="non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sz="2796" b="1" dirty="0">
                <a:solidFill>
                  <a:schemeClr val="bg1">
                    <a:lumMod val="50000"/>
                  </a:schemeClr>
                </a:solidFill>
                <a:latin typeface="Century Gothic" panose="020B0502020202020204" pitchFamily="34" charset="0"/>
              </a:endParaRPr>
            </a:p>
          </p:txBody>
        </p:sp>
      </p:grpSp>
      <p:sp>
        <p:nvSpPr>
          <p:cNvPr id="68" name="TextBox 67">
            <a:extLst>
              <a:ext uri="{FF2B5EF4-FFF2-40B4-BE49-F238E27FC236}">
                <a16:creationId xmlns:a16="http://schemas.microsoft.com/office/drawing/2014/main" id="{9DDADD08-9224-D443-BB91-2C6BF17C461A}"/>
              </a:ext>
            </a:extLst>
          </p:cNvPr>
          <p:cNvSpPr txBox="1"/>
          <p:nvPr/>
        </p:nvSpPr>
        <p:spPr>
          <a:xfrm>
            <a:off x="3403644" y="2136694"/>
            <a:ext cx="1108998" cy="400110"/>
          </a:xfrm>
          <a:prstGeom prst="rect">
            <a:avLst/>
          </a:prstGeom>
          <a:noFill/>
        </p:spPr>
        <p:txBody>
          <a:bodyPr wrap="square" rtlCol="0" anchor="ctr">
            <a:spAutoFit/>
          </a:bodyPr>
          <a:lstStyle/>
          <a:p>
            <a:pPr algn="ctr"/>
            <a:r>
              <a:rPr lang="en-US" sz="2000" b="1" spc="-150" dirty="0">
                <a:solidFill>
                  <a:srgbClr val="369ABA"/>
                </a:solidFill>
                <a:latin typeface="Century Gothic" panose="020B0502020202020204" pitchFamily="34" charset="0"/>
              </a:rPr>
              <a:t>23%</a:t>
            </a:r>
            <a:endParaRPr lang="en-US" sz="2000" b="1" spc="-150" baseline="30000" dirty="0">
              <a:solidFill>
                <a:srgbClr val="369ABA"/>
              </a:solidFill>
              <a:latin typeface="Century Gothic" panose="020B0502020202020204" pitchFamily="34" charset="0"/>
            </a:endParaRPr>
          </a:p>
        </p:txBody>
      </p:sp>
      <p:sp>
        <p:nvSpPr>
          <p:cNvPr id="69" name="TextBox 68">
            <a:extLst>
              <a:ext uri="{FF2B5EF4-FFF2-40B4-BE49-F238E27FC236}">
                <a16:creationId xmlns:a16="http://schemas.microsoft.com/office/drawing/2014/main" id="{FB43ED64-9F78-C544-91F9-2894364B770D}"/>
              </a:ext>
            </a:extLst>
          </p:cNvPr>
          <p:cNvSpPr txBox="1"/>
          <p:nvPr/>
        </p:nvSpPr>
        <p:spPr>
          <a:xfrm>
            <a:off x="2968258" y="3257197"/>
            <a:ext cx="2024613" cy="343043"/>
          </a:xfrm>
          <a:prstGeom prst="rect">
            <a:avLst/>
          </a:prstGeom>
          <a:noFill/>
        </p:spPr>
        <p:txBody>
          <a:bodyPr wrap="square" rtlCol="0">
            <a:spAutoFit/>
          </a:bodyPr>
          <a:lstStyle>
            <a:defPPr>
              <a:defRPr lang="en-US"/>
            </a:defPPr>
            <a:lvl1pPr algn="ctr">
              <a:lnSpc>
                <a:spcPct val="130000"/>
              </a:lnSpc>
              <a:defRPr sz="1400">
                <a:solidFill>
                  <a:schemeClr val="accent1"/>
                </a:solidFill>
                <a:latin typeface="Segoe UI" panose="020B0502040204020203" pitchFamily="34" charset="0"/>
                <a:cs typeface="Segoe UI" panose="020B0502040204020203" pitchFamily="34" charset="0"/>
              </a:defRPr>
            </a:lvl1pPr>
          </a:lstStyle>
          <a:p>
            <a:r>
              <a:rPr lang="en-US" b="1" dirty="0">
                <a:solidFill>
                  <a:srgbClr val="369ABA"/>
                </a:solidFill>
                <a:latin typeface="Century Gothic" panose="020B0502020202020204" pitchFamily="34" charset="0"/>
              </a:rPr>
              <a:t>Ground Water</a:t>
            </a:r>
          </a:p>
        </p:txBody>
      </p:sp>
    </p:spTree>
    <p:extLst>
      <p:ext uri="{BB962C8B-B14F-4D97-AF65-F5344CB8AC3E}">
        <p14:creationId xmlns:p14="http://schemas.microsoft.com/office/powerpoint/2010/main" val="82192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2000" fill="hold"/>
                                        <p:tgtEl>
                                          <p:spTgt spid="44"/>
                                        </p:tgtEl>
                                        <p:attrNameLst>
                                          <p:attrName>ppt_x</p:attrName>
                                        </p:attrNameLst>
                                      </p:cBhvr>
                                      <p:tavLst>
                                        <p:tav tm="0">
                                          <p:val>
                                            <p:strVal val="0-#ppt_w/2"/>
                                          </p:val>
                                        </p:tav>
                                        <p:tav tm="100000">
                                          <p:val>
                                            <p:strVal val="#ppt_x"/>
                                          </p:val>
                                        </p:tav>
                                      </p:tavLst>
                                    </p:anim>
                                    <p:anim calcmode="lin" valueType="num">
                                      <p:cBhvr additive="base">
                                        <p:cTn id="8" dur="20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3000"/>
                                        <p:tgtEl>
                                          <p:spTgt spid="5"/>
                                        </p:tgtEl>
                                        <p:attrNameLst>
                                          <p:attrName>ppt_x</p:attrName>
                                        </p:attrNameLst>
                                      </p:cBhvr>
                                      <p:tavLst>
                                        <p:tav tm="0">
                                          <p:val>
                                            <p:strVal val="#ppt_x-#ppt_w*1.125000"/>
                                          </p:val>
                                        </p:tav>
                                        <p:tav tm="100000">
                                          <p:val>
                                            <p:strVal val="#ppt_x"/>
                                          </p:val>
                                        </p:tav>
                                      </p:tavLst>
                                    </p:anim>
                                    <p:animEffect transition="in" filter="wipe(right)">
                                      <p:cBhvr>
                                        <p:cTn id="13" dur="30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2000"/>
                                        <p:tgtEl>
                                          <p:spTgt spid="45"/>
                                        </p:tgtEl>
                                      </p:cBhvr>
                                    </p:animEffect>
                                  </p:childTnLst>
                                </p:cTn>
                              </p:par>
                              <p:par>
                                <p:cTn id="17" presetID="0" presetClass="path" presetSubtype="0" accel="50000" decel="50000" fill="hold" grpId="1" nodeType="withEffect">
                                  <p:stCondLst>
                                    <p:cond delay="0"/>
                                  </p:stCondLst>
                                  <p:childTnLst>
                                    <p:animMotion origin="layout" path="M 0.07734 -0.12291 L -2.91667E-6 3.7037E-6 " pathEditMode="relative" rAng="0" ptsTypes="AA">
                                      <p:cBhvr>
                                        <p:cTn id="18" dur="3000" fill="hold"/>
                                        <p:tgtEl>
                                          <p:spTgt spid="45"/>
                                        </p:tgtEl>
                                        <p:attrNameLst>
                                          <p:attrName>ppt_x</p:attrName>
                                          <p:attrName>ppt_y</p:attrName>
                                        </p:attrNameLst>
                                      </p:cBhvr>
                                      <p:rCtr x="-4062" y="5370"/>
                                    </p:animMotion>
                                  </p:childTnLst>
                                </p:cTn>
                              </p:par>
                              <p:par>
                                <p:cTn id="19" presetID="21" presetClass="entr" presetSubtype="1"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par>
                                <p:cTn id="22" presetID="21" presetClass="entr" presetSubtype="1"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heel(1)">
                                      <p:cBhvr>
                                        <p:cTn id="24" dur="2000"/>
                                        <p:tgtEl>
                                          <p:spTgt spid="3"/>
                                        </p:tgtEl>
                                      </p:cBhvr>
                                    </p:animEffect>
                                  </p:childTnLst>
                                </p:cTn>
                              </p:par>
                              <p:par>
                                <p:cTn id="25" presetID="23" presetClass="entr" presetSubtype="16" fill="hold" grpId="0" nodeType="withEffect">
                                  <p:stCondLst>
                                    <p:cond delay="1000"/>
                                  </p:stCondLst>
                                  <p:childTnLst>
                                    <p:set>
                                      <p:cBhvr>
                                        <p:cTn id="26" dur="1" fill="hold">
                                          <p:stCondLst>
                                            <p:cond delay="0"/>
                                          </p:stCondLst>
                                        </p:cTn>
                                        <p:tgtEl>
                                          <p:spTgt spid="63"/>
                                        </p:tgtEl>
                                        <p:attrNameLst>
                                          <p:attrName>style.visibility</p:attrName>
                                        </p:attrNameLst>
                                      </p:cBhvr>
                                      <p:to>
                                        <p:strVal val="visible"/>
                                      </p:to>
                                    </p:set>
                                    <p:anim calcmode="lin" valueType="num">
                                      <p:cBhvr>
                                        <p:cTn id="27" dur="1000" fill="hold"/>
                                        <p:tgtEl>
                                          <p:spTgt spid="63"/>
                                        </p:tgtEl>
                                        <p:attrNameLst>
                                          <p:attrName>ppt_w</p:attrName>
                                        </p:attrNameLst>
                                      </p:cBhvr>
                                      <p:tavLst>
                                        <p:tav tm="0">
                                          <p:val>
                                            <p:fltVal val="0"/>
                                          </p:val>
                                        </p:tav>
                                        <p:tav tm="100000">
                                          <p:val>
                                            <p:strVal val="#ppt_w"/>
                                          </p:val>
                                        </p:tav>
                                      </p:tavLst>
                                    </p:anim>
                                    <p:anim calcmode="lin" valueType="num">
                                      <p:cBhvr>
                                        <p:cTn id="28" dur="1000" fill="hold"/>
                                        <p:tgtEl>
                                          <p:spTgt spid="6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1000"/>
                                  </p:stCondLst>
                                  <p:childTnLst>
                                    <p:set>
                                      <p:cBhvr>
                                        <p:cTn id="30" dur="1" fill="hold">
                                          <p:stCondLst>
                                            <p:cond delay="0"/>
                                          </p:stCondLst>
                                        </p:cTn>
                                        <p:tgtEl>
                                          <p:spTgt spid="68"/>
                                        </p:tgtEl>
                                        <p:attrNameLst>
                                          <p:attrName>style.visibility</p:attrName>
                                        </p:attrNameLst>
                                      </p:cBhvr>
                                      <p:to>
                                        <p:strVal val="visible"/>
                                      </p:to>
                                    </p:set>
                                    <p:anim calcmode="lin" valueType="num">
                                      <p:cBhvr>
                                        <p:cTn id="31" dur="1000" fill="hold"/>
                                        <p:tgtEl>
                                          <p:spTgt spid="68"/>
                                        </p:tgtEl>
                                        <p:attrNameLst>
                                          <p:attrName>ppt_w</p:attrName>
                                        </p:attrNameLst>
                                      </p:cBhvr>
                                      <p:tavLst>
                                        <p:tav tm="0">
                                          <p:val>
                                            <p:fltVal val="0"/>
                                          </p:val>
                                        </p:tav>
                                        <p:tav tm="100000">
                                          <p:val>
                                            <p:strVal val="#ppt_w"/>
                                          </p:val>
                                        </p:tav>
                                      </p:tavLst>
                                    </p:anim>
                                    <p:anim calcmode="lin" valueType="num">
                                      <p:cBhvr>
                                        <p:cTn id="32" dur="1000" fill="hold"/>
                                        <p:tgtEl>
                                          <p:spTgt spid="68"/>
                                        </p:tgtEl>
                                        <p:attrNameLst>
                                          <p:attrName>ppt_h</p:attrName>
                                        </p:attrNameLst>
                                      </p:cBhvr>
                                      <p:tavLst>
                                        <p:tav tm="0">
                                          <p:val>
                                            <p:fltVal val="0"/>
                                          </p:val>
                                        </p:tav>
                                        <p:tav tm="100000">
                                          <p:val>
                                            <p:strVal val="#ppt_h"/>
                                          </p:val>
                                        </p:tav>
                                      </p:tavLst>
                                    </p:anim>
                                  </p:childTnLst>
                                </p:cTn>
                              </p:par>
                              <p:par>
                                <p:cTn id="33" presetID="47" presetClass="entr" presetSubtype="0" fill="hold" grpId="0" nodeType="withEffect">
                                  <p:stCondLst>
                                    <p:cond delay="100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100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1000"/>
                                        <p:tgtEl>
                                          <p:spTgt spid="69"/>
                                        </p:tgtEl>
                                      </p:cBhvr>
                                    </p:animEffect>
                                    <p:anim calcmode="lin" valueType="num">
                                      <p:cBhvr>
                                        <p:cTn id="41" dur="1000" fill="hold"/>
                                        <p:tgtEl>
                                          <p:spTgt spid="69"/>
                                        </p:tgtEl>
                                        <p:attrNameLst>
                                          <p:attrName>ppt_x</p:attrName>
                                        </p:attrNameLst>
                                      </p:cBhvr>
                                      <p:tavLst>
                                        <p:tav tm="0">
                                          <p:val>
                                            <p:strVal val="#ppt_x"/>
                                          </p:val>
                                        </p:tav>
                                        <p:tav tm="100000">
                                          <p:val>
                                            <p:strVal val="#ppt_x"/>
                                          </p:val>
                                        </p:tav>
                                      </p:tavLst>
                                    </p:anim>
                                    <p:anim calcmode="lin" valueType="num">
                                      <p:cBhvr>
                                        <p:cTn id="42" dur="1000" fill="hold"/>
                                        <p:tgtEl>
                                          <p:spTgt spid="69"/>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2000"/>
                                  </p:stCondLst>
                                  <p:childTnLst>
                                    <p:set>
                                      <p:cBhvr>
                                        <p:cTn id="44" dur="1" fill="hold">
                                          <p:stCondLst>
                                            <p:cond delay="0"/>
                                          </p:stCondLst>
                                        </p:cTn>
                                        <p:tgtEl>
                                          <p:spTgt spid="91"/>
                                        </p:tgtEl>
                                        <p:attrNameLst>
                                          <p:attrName>style.visibility</p:attrName>
                                        </p:attrNameLst>
                                      </p:cBhvr>
                                      <p:to>
                                        <p:strVal val="visible"/>
                                      </p:to>
                                    </p:set>
                                    <p:animEffect transition="in" filter="fade">
                                      <p:cBhvr>
                                        <p:cTn id="45" dur="2000"/>
                                        <p:tgtEl>
                                          <p:spTgt spid="91"/>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2000"/>
                                        <p:tgtEl>
                                          <p:spTgt spid="46"/>
                                        </p:tgtEl>
                                        <p:attrNameLst>
                                          <p:attrName>ppt_x</p:attrName>
                                        </p:attrNameLst>
                                      </p:cBhvr>
                                      <p:tavLst>
                                        <p:tav tm="0">
                                          <p:val>
                                            <p:strVal val="#ppt_x-#ppt_w*1.125000"/>
                                          </p:val>
                                        </p:tav>
                                        <p:tav tm="100000">
                                          <p:val>
                                            <p:strVal val="#ppt_x"/>
                                          </p:val>
                                        </p:tav>
                                      </p:tavLst>
                                    </p:anim>
                                    <p:animEffect transition="in" filter="wipe(right)">
                                      <p:cBhvr>
                                        <p:cTn id="49" dur="2000"/>
                                        <p:tgtEl>
                                          <p:spTgt spid="46"/>
                                        </p:tgtEl>
                                      </p:cBhvr>
                                    </p:animEffect>
                                  </p:childTnLst>
                                </p:cTn>
                              </p:par>
                              <p:par>
                                <p:cTn id="50" presetID="42" presetClass="entr" presetSubtype="0" fill="hold" nodeType="withEffect">
                                  <p:stCondLst>
                                    <p:cond delay="200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1500"/>
                                        <p:tgtEl>
                                          <p:spTgt spid="4"/>
                                        </p:tgtEl>
                                      </p:cBhvr>
                                    </p:animEffect>
                                    <p:anim calcmode="lin" valueType="num">
                                      <p:cBhvr>
                                        <p:cTn id="53" dur="1500" fill="hold"/>
                                        <p:tgtEl>
                                          <p:spTgt spid="4"/>
                                        </p:tgtEl>
                                        <p:attrNameLst>
                                          <p:attrName>ppt_x</p:attrName>
                                        </p:attrNameLst>
                                      </p:cBhvr>
                                      <p:tavLst>
                                        <p:tav tm="0">
                                          <p:val>
                                            <p:strVal val="#ppt_x"/>
                                          </p:val>
                                        </p:tav>
                                        <p:tav tm="100000">
                                          <p:val>
                                            <p:strVal val="#ppt_x"/>
                                          </p:val>
                                        </p:tav>
                                      </p:tavLst>
                                    </p:anim>
                                    <p:anim calcmode="lin" valueType="num">
                                      <p:cBhvr>
                                        <p:cTn id="54" dur="1500" fill="hold"/>
                                        <p:tgtEl>
                                          <p:spTgt spid="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500"/>
                                        <p:tgtEl>
                                          <p:spTgt spid="6"/>
                                        </p:tgtEl>
                                      </p:cBhvr>
                                    </p:animEffect>
                                    <p:anim calcmode="lin" valueType="num">
                                      <p:cBhvr>
                                        <p:cTn id="58" dur="1500" fill="hold"/>
                                        <p:tgtEl>
                                          <p:spTgt spid="6"/>
                                        </p:tgtEl>
                                        <p:attrNameLst>
                                          <p:attrName>ppt_x</p:attrName>
                                        </p:attrNameLst>
                                      </p:cBhvr>
                                      <p:tavLst>
                                        <p:tav tm="0">
                                          <p:val>
                                            <p:strVal val="#ppt_x"/>
                                          </p:val>
                                        </p:tav>
                                        <p:tav tm="100000">
                                          <p:val>
                                            <p:strVal val="#ppt_x"/>
                                          </p:val>
                                        </p:tav>
                                      </p:tavLst>
                                    </p:anim>
                                    <p:anim calcmode="lin" valueType="num">
                                      <p:cBhvr>
                                        <p:cTn id="59" dur="1500" fill="hold"/>
                                        <p:tgtEl>
                                          <p:spTgt spid="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300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1500"/>
                                        <p:tgtEl>
                                          <p:spTgt spid="7"/>
                                        </p:tgtEl>
                                      </p:cBhvr>
                                    </p:animEffect>
                                    <p:anim calcmode="lin" valueType="num">
                                      <p:cBhvr>
                                        <p:cTn id="63" dur="1500" fill="hold"/>
                                        <p:tgtEl>
                                          <p:spTgt spid="7"/>
                                        </p:tgtEl>
                                        <p:attrNameLst>
                                          <p:attrName>ppt_x</p:attrName>
                                        </p:attrNameLst>
                                      </p:cBhvr>
                                      <p:tavLst>
                                        <p:tav tm="0">
                                          <p:val>
                                            <p:strVal val="#ppt_x"/>
                                          </p:val>
                                        </p:tav>
                                        <p:tav tm="100000">
                                          <p:val>
                                            <p:strVal val="#ppt_x"/>
                                          </p:val>
                                        </p:tav>
                                      </p:tavLst>
                                    </p:anim>
                                    <p:anim calcmode="lin" valueType="num">
                                      <p:cBhvr>
                                        <p:cTn id="64" dur="1500" fill="hold"/>
                                        <p:tgtEl>
                                          <p:spTgt spid="7"/>
                                        </p:tgtEl>
                                        <p:attrNameLst>
                                          <p:attrName>ppt_y</p:attrName>
                                        </p:attrNameLst>
                                      </p:cBhvr>
                                      <p:tavLst>
                                        <p:tav tm="0">
                                          <p:val>
                                            <p:strVal val="#ppt_y+.1"/>
                                          </p:val>
                                        </p:tav>
                                        <p:tav tm="100000">
                                          <p:val>
                                            <p:strVal val="#ppt_y"/>
                                          </p:val>
                                        </p:tav>
                                      </p:tavLst>
                                    </p:anim>
                                  </p:childTnLst>
                                </p:cTn>
                              </p:par>
                              <p:par>
                                <p:cTn id="65" presetID="0" presetClass="path" presetSubtype="0" autoRev="1" fill="hold" grpId="2" nodeType="withEffect">
                                  <p:stCondLst>
                                    <p:cond delay="3000"/>
                                  </p:stCondLst>
                                  <p:childTnLst>
                                    <p:animMotion origin="layout" path="M 8.33333E-7 -4.07407E-6 L -0.00091 0.05533 " pathEditMode="relative" rAng="0" ptsTypes="AA">
                                      <p:cBhvr>
                                        <p:cTn id="66" dur="2000" fill="hold"/>
                                        <p:tgtEl>
                                          <p:spTgt spid="45"/>
                                        </p:tgtEl>
                                        <p:attrNameLst>
                                          <p:attrName>ppt_x</p:attrName>
                                          <p:attrName>ppt_y</p:attrName>
                                        </p:attrNameLst>
                                      </p:cBhvr>
                                      <p:rCtr x="-52" y="2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5" grpId="0" animBg="1"/>
      <p:bldP spid="45" grpId="1" animBg="1"/>
      <p:bldP spid="45" grpId="2" animBg="1"/>
      <p:bldP spid="44" grpId="0" animBg="1"/>
      <p:bldP spid="91" grpId="0"/>
      <p:bldP spid="46" grpId="0" animBg="1"/>
      <p:bldP spid="63" grpId="0"/>
      <p:bldP spid="64" grpId="0"/>
      <p:bldP spid="6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Single Corner Rounded 3">
            <a:extLst>
              <a:ext uri="{FF2B5EF4-FFF2-40B4-BE49-F238E27FC236}">
                <a16:creationId xmlns:a16="http://schemas.microsoft.com/office/drawing/2014/main" id="{3F587058-6E7C-1A42-8FF0-3898D59B3C5D}"/>
              </a:ext>
            </a:extLst>
          </p:cNvPr>
          <p:cNvSpPr/>
          <p:nvPr/>
        </p:nvSpPr>
        <p:spPr>
          <a:xfrm flipH="1" flipV="1">
            <a:off x="7044494" y="0"/>
            <a:ext cx="5147506" cy="6858000"/>
          </a:xfrm>
          <a:prstGeom prst="round1Rect">
            <a:avLst/>
          </a:prstGeom>
          <a:gradFill flip="none" rotWithShape="1">
            <a:gsLst>
              <a:gs pos="31000">
                <a:srgbClr val="74BFAB"/>
              </a:gs>
              <a:gs pos="99000">
                <a:srgbClr val="369ABA"/>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97BB36-7C0D-49DA-BAF5-9C622D3B1E35}"/>
              </a:ext>
            </a:extLst>
          </p:cNvPr>
          <p:cNvSpPr txBox="1"/>
          <p:nvPr/>
        </p:nvSpPr>
        <p:spPr>
          <a:xfrm>
            <a:off x="838200" y="1577001"/>
            <a:ext cx="4989575" cy="2143407"/>
          </a:xfrm>
          <a:prstGeom prst="rect">
            <a:avLst/>
          </a:prstGeom>
          <a:noFill/>
        </p:spPr>
        <p:txBody>
          <a:bodyPr wrap="square" lIns="25200" rIns="90000" rtlCol="0">
            <a:spAutoFit/>
          </a:bodyPr>
          <a:lstStyle/>
          <a:p>
            <a:pPr>
              <a:lnSpc>
                <a:spcPts val="1840"/>
              </a:lnSpc>
            </a:pPr>
            <a:r>
              <a:rPr lang="en-IN" sz="1100" dirty="0">
                <a:solidFill>
                  <a:schemeClr val="bg2">
                    <a:lumMod val="10000"/>
                  </a:schemeClr>
                </a:solidFill>
                <a:latin typeface="Century Gothic" panose="020B0502020202020204" pitchFamily="34" charset="0"/>
              </a:rPr>
              <a:t>Our company offers more than 500 brands and 4,100 products to people in more than 200 countries and territories. </a:t>
            </a:r>
          </a:p>
          <a:p>
            <a:pPr>
              <a:lnSpc>
                <a:spcPts val="1840"/>
              </a:lnSpc>
            </a:pPr>
            <a:endParaRPr lang="en-IN" sz="1100" dirty="0">
              <a:solidFill>
                <a:schemeClr val="bg2">
                  <a:lumMod val="10000"/>
                </a:schemeClr>
              </a:solidFill>
              <a:latin typeface="Century Gothic" panose="020B0502020202020204" pitchFamily="34" charset="0"/>
            </a:endParaRPr>
          </a:p>
          <a:p>
            <a:pPr>
              <a:lnSpc>
                <a:spcPts val="1840"/>
              </a:lnSpc>
            </a:pPr>
            <a:r>
              <a:rPr lang="en-IN" sz="1100" dirty="0">
                <a:solidFill>
                  <a:schemeClr val="bg2">
                    <a:lumMod val="10000"/>
                  </a:schemeClr>
                </a:solidFill>
                <a:latin typeface="Century Gothic" panose="020B0502020202020204" pitchFamily="34" charset="0"/>
              </a:rPr>
              <a:t>As a company, we make everyday moments more enjoyable, create opportunities for the people and communities we call home. We believe in doing business the right way, not the easy way. For us, that means continuously working to reduce our environmental impact through programs to provide access to clean drinking water, support women’s economic empowerment, and strengthen local communities. </a:t>
            </a:r>
          </a:p>
        </p:txBody>
      </p:sp>
      <p:grpSp>
        <p:nvGrpSpPr>
          <p:cNvPr id="95" name="Group 94">
            <a:extLst>
              <a:ext uri="{FF2B5EF4-FFF2-40B4-BE49-F238E27FC236}">
                <a16:creationId xmlns:a16="http://schemas.microsoft.com/office/drawing/2014/main" id="{F4ABFB3F-9042-BB41-9B5B-BE060F0834FD}"/>
              </a:ext>
            </a:extLst>
          </p:cNvPr>
          <p:cNvGrpSpPr/>
          <p:nvPr/>
        </p:nvGrpSpPr>
        <p:grpSpPr>
          <a:xfrm>
            <a:off x="10376545" y="5211608"/>
            <a:ext cx="1470297" cy="600635"/>
            <a:chOff x="14547068" y="3046436"/>
            <a:chExt cx="3417861" cy="1396240"/>
          </a:xfrm>
          <a:solidFill>
            <a:schemeClr val="bg1"/>
          </a:solidFill>
        </p:grpSpPr>
        <p:sp>
          <p:nvSpPr>
            <p:cNvPr id="96" name="Freeform 95">
              <a:extLst>
                <a:ext uri="{FF2B5EF4-FFF2-40B4-BE49-F238E27FC236}">
                  <a16:creationId xmlns:a16="http://schemas.microsoft.com/office/drawing/2014/main" id="{E2ED895A-82CB-C84E-A24F-2E47E72E5DE2}"/>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B520C9B-3313-8A40-8E0A-77A60846316D}"/>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CBABDB9B-6CE8-D141-8A69-BB3712E6C0A7}"/>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99" name="Freeform 98">
            <a:extLst>
              <a:ext uri="{FF2B5EF4-FFF2-40B4-BE49-F238E27FC236}">
                <a16:creationId xmlns:a16="http://schemas.microsoft.com/office/drawing/2014/main" id="{3C549FAB-777E-024C-AB1C-A622E6935D65}"/>
              </a:ext>
            </a:extLst>
          </p:cNvPr>
          <p:cNvSpPr>
            <a:spLocks noChangeArrowheads="1"/>
          </p:cNvSpPr>
          <p:nvPr/>
        </p:nvSpPr>
        <p:spPr bwMode="auto">
          <a:xfrm>
            <a:off x="880144" y="1128957"/>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369ABA"/>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2944D238-AFF6-C544-8E46-8FC17691AD04}"/>
              </a:ext>
            </a:extLst>
          </p:cNvPr>
          <p:cNvGrpSpPr/>
          <p:nvPr/>
        </p:nvGrpSpPr>
        <p:grpSpPr>
          <a:xfrm>
            <a:off x="6206768" y="4412397"/>
            <a:ext cx="2302566" cy="2076487"/>
            <a:chOff x="6206768" y="4412397"/>
            <a:chExt cx="2302566" cy="2076487"/>
          </a:xfrm>
        </p:grpSpPr>
        <p:grpSp>
          <p:nvGrpSpPr>
            <p:cNvPr id="4" name="Group 3">
              <a:extLst>
                <a:ext uri="{FF2B5EF4-FFF2-40B4-BE49-F238E27FC236}">
                  <a16:creationId xmlns:a16="http://schemas.microsoft.com/office/drawing/2014/main" id="{06C5B4BD-B9D0-B24B-936B-9523B62210D6}"/>
                </a:ext>
              </a:extLst>
            </p:cNvPr>
            <p:cNvGrpSpPr/>
            <p:nvPr/>
          </p:nvGrpSpPr>
          <p:grpSpPr>
            <a:xfrm>
              <a:off x="6206768" y="4412397"/>
              <a:ext cx="2302566" cy="2076487"/>
              <a:chOff x="6206768" y="4412397"/>
              <a:chExt cx="2302566" cy="2076487"/>
            </a:xfrm>
          </p:grpSpPr>
          <p:sp>
            <p:nvSpPr>
              <p:cNvPr id="86" name="Rectangle: Single Corner Rounded 11">
                <a:extLst>
                  <a:ext uri="{FF2B5EF4-FFF2-40B4-BE49-F238E27FC236}">
                    <a16:creationId xmlns:a16="http://schemas.microsoft.com/office/drawing/2014/main" id="{B6D7E28A-9AFF-DD43-8439-D1A7EABA8338}"/>
                  </a:ext>
                </a:extLst>
              </p:cNvPr>
              <p:cNvSpPr/>
              <p:nvPr/>
            </p:nvSpPr>
            <p:spPr>
              <a:xfrm rot="16200000" flipV="1">
                <a:off x="6494051"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3" name="Picture 102">
                <a:extLst>
                  <a:ext uri="{FF2B5EF4-FFF2-40B4-BE49-F238E27FC236}">
                    <a16:creationId xmlns:a16="http://schemas.microsoft.com/office/drawing/2014/main" id="{03C024E7-17F5-CE44-B6C4-715042AC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7183224" y="5162774"/>
                <a:ext cx="349654" cy="2302566"/>
              </a:xfrm>
              <a:prstGeom prst="rect">
                <a:avLst/>
              </a:prstGeom>
            </p:spPr>
          </p:pic>
        </p:grpSp>
        <p:grpSp>
          <p:nvGrpSpPr>
            <p:cNvPr id="8" name="Group 7">
              <a:extLst>
                <a:ext uri="{FF2B5EF4-FFF2-40B4-BE49-F238E27FC236}">
                  <a16:creationId xmlns:a16="http://schemas.microsoft.com/office/drawing/2014/main" id="{189BB747-7264-1042-9404-DB8B844CBE45}"/>
                </a:ext>
              </a:extLst>
            </p:cNvPr>
            <p:cNvGrpSpPr/>
            <p:nvPr/>
          </p:nvGrpSpPr>
          <p:grpSpPr>
            <a:xfrm>
              <a:off x="6409267" y="4660732"/>
              <a:ext cx="1897569" cy="1249809"/>
              <a:chOff x="6409267" y="4660732"/>
              <a:chExt cx="1897569" cy="1249809"/>
            </a:xfrm>
          </p:grpSpPr>
          <p:sp>
            <p:nvSpPr>
              <p:cNvPr id="87" name="294">
                <a:extLst>
                  <a:ext uri="{FF2B5EF4-FFF2-40B4-BE49-F238E27FC236}">
                    <a16:creationId xmlns:a16="http://schemas.microsoft.com/office/drawing/2014/main" id="{7C297C82-EA9F-0548-85C4-420969F65F33}"/>
                  </a:ext>
                </a:extLst>
              </p:cNvPr>
              <p:cNvSpPr txBox="1"/>
              <p:nvPr/>
            </p:nvSpPr>
            <p:spPr>
              <a:xfrm>
                <a:off x="6994775"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60K</a:t>
                </a:r>
                <a:endParaRPr sz="2400" b="1" dirty="0">
                  <a:solidFill>
                    <a:schemeClr val="bg2">
                      <a:lumMod val="10000"/>
                    </a:schemeClr>
                  </a:solidFill>
                  <a:latin typeface="Century Gothic" panose="020B0502020202020204" pitchFamily="34" charset="0"/>
                </a:endParaRPr>
              </a:p>
            </p:txBody>
          </p:sp>
          <p:sp>
            <p:nvSpPr>
              <p:cNvPr id="88" name="Lorem ipsum dolor sit elit, consect loreretur adipiscing nisi aute.">
                <a:extLst>
                  <a:ext uri="{FF2B5EF4-FFF2-40B4-BE49-F238E27FC236}">
                    <a16:creationId xmlns:a16="http://schemas.microsoft.com/office/drawing/2014/main" id="{DDC93F3E-983D-D845-926E-74A5BE56C69A}"/>
                  </a:ext>
                </a:extLst>
              </p:cNvPr>
              <p:cNvSpPr txBox="1"/>
              <p:nvPr/>
            </p:nvSpPr>
            <p:spPr>
              <a:xfrm>
                <a:off x="6478658" y="5288639"/>
                <a:ext cx="1758783"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Our employees are educated about and supportive of our initiatives.</a:t>
                </a:r>
                <a:endParaRPr sz="900" dirty="0">
                  <a:solidFill>
                    <a:schemeClr val="bg2">
                      <a:lumMod val="10000"/>
                    </a:schemeClr>
                  </a:solidFill>
                  <a:latin typeface="Century Gothic" panose="020B0502020202020204" pitchFamily="34" charset="0"/>
                </a:endParaRPr>
              </a:p>
            </p:txBody>
          </p:sp>
          <p:sp>
            <p:nvSpPr>
              <p:cNvPr id="89" name="cups a coffee">
                <a:extLst>
                  <a:ext uri="{FF2B5EF4-FFF2-40B4-BE49-F238E27FC236}">
                    <a16:creationId xmlns:a16="http://schemas.microsoft.com/office/drawing/2014/main" id="{BC6EB610-5364-BE46-83C1-C6638FC49E16}"/>
                  </a:ext>
                </a:extLst>
              </p:cNvPr>
              <p:cNvSpPr txBox="1"/>
              <p:nvPr/>
            </p:nvSpPr>
            <p:spPr>
              <a:xfrm>
                <a:off x="6409267"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Total Employees</a:t>
                </a:r>
              </a:p>
            </p:txBody>
          </p:sp>
        </p:grpSp>
      </p:grpSp>
      <p:grpSp>
        <p:nvGrpSpPr>
          <p:cNvPr id="15" name="Group 14">
            <a:extLst>
              <a:ext uri="{FF2B5EF4-FFF2-40B4-BE49-F238E27FC236}">
                <a16:creationId xmlns:a16="http://schemas.microsoft.com/office/drawing/2014/main" id="{B739812E-9271-194A-8409-67754947CF61}"/>
              </a:ext>
            </a:extLst>
          </p:cNvPr>
          <p:cNvGrpSpPr/>
          <p:nvPr/>
        </p:nvGrpSpPr>
        <p:grpSpPr>
          <a:xfrm>
            <a:off x="8888326" y="4412397"/>
            <a:ext cx="2302566" cy="2079704"/>
            <a:chOff x="8888326" y="4412397"/>
            <a:chExt cx="2302566" cy="2079704"/>
          </a:xfrm>
        </p:grpSpPr>
        <p:grpSp>
          <p:nvGrpSpPr>
            <p:cNvPr id="3" name="Group 2">
              <a:extLst>
                <a:ext uri="{FF2B5EF4-FFF2-40B4-BE49-F238E27FC236}">
                  <a16:creationId xmlns:a16="http://schemas.microsoft.com/office/drawing/2014/main" id="{090CCEBA-BAF1-8F4F-831F-288922050012}"/>
                </a:ext>
              </a:extLst>
            </p:cNvPr>
            <p:cNvGrpSpPr/>
            <p:nvPr/>
          </p:nvGrpSpPr>
          <p:grpSpPr>
            <a:xfrm>
              <a:off x="8888326" y="4412397"/>
              <a:ext cx="2302566" cy="2079704"/>
              <a:chOff x="8888326" y="4412397"/>
              <a:chExt cx="2302566" cy="2079704"/>
            </a:xfrm>
          </p:grpSpPr>
          <p:sp>
            <p:nvSpPr>
              <p:cNvPr id="90" name="Rectangle: Single Corner Rounded 11">
                <a:extLst>
                  <a:ext uri="{FF2B5EF4-FFF2-40B4-BE49-F238E27FC236}">
                    <a16:creationId xmlns:a16="http://schemas.microsoft.com/office/drawing/2014/main" id="{B998C88B-946F-8F42-AD25-C0B7ADC1E0CE}"/>
                  </a:ext>
                </a:extLst>
              </p:cNvPr>
              <p:cNvSpPr/>
              <p:nvPr/>
            </p:nvSpPr>
            <p:spPr>
              <a:xfrm rot="16200000" flipV="1">
                <a:off x="9175609"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4" name="Picture 103">
                <a:extLst>
                  <a:ext uri="{FF2B5EF4-FFF2-40B4-BE49-F238E27FC236}">
                    <a16:creationId xmlns:a16="http://schemas.microsoft.com/office/drawing/2014/main" id="{27035F71-001F-BE46-908E-DF1EC2132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9864782" y="5165991"/>
                <a:ext cx="349654" cy="2302566"/>
              </a:xfrm>
              <a:prstGeom prst="rect">
                <a:avLst/>
              </a:prstGeom>
            </p:spPr>
          </p:pic>
        </p:grpSp>
        <p:grpSp>
          <p:nvGrpSpPr>
            <p:cNvPr id="7" name="Group 6">
              <a:extLst>
                <a:ext uri="{FF2B5EF4-FFF2-40B4-BE49-F238E27FC236}">
                  <a16:creationId xmlns:a16="http://schemas.microsoft.com/office/drawing/2014/main" id="{3941B38D-A912-484F-9253-1BF62F88C96D}"/>
                </a:ext>
              </a:extLst>
            </p:cNvPr>
            <p:cNvGrpSpPr/>
            <p:nvPr/>
          </p:nvGrpSpPr>
          <p:grpSpPr>
            <a:xfrm>
              <a:off x="9090825" y="4660732"/>
              <a:ext cx="1897569" cy="1249809"/>
              <a:chOff x="9090825" y="4660732"/>
              <a:chExt cx="1897569" cy="1249809"/>
            </a:xfrm>
          </p:grpSpPr>
          <p:sp>
            <p:nvSpPr>
              <p:cNvPr id="91" name="294">
                <a:extLst>
                  <a:ext uri="{FF2B5EF4-FFF2-40B4-BE49-F238E27FC236}">
                    <a16:creationId xmlns:a16="http://schemas.microsoft.com/office/drawing/2014/main" id="{A1407E74-F293-0043-8AEE-8813CF3DA4EF}"/>
                  </a:ext>
                </a:extLst>
              </p:cNvPr>
              <p:cNvSpPr txBox="1"/>
              <p:nvPr/>
            </p:nvSpPr>
            <p:spPr>
              <a:xfrm>
                <a:off x="9676333"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51</a:t>
                </a:r>
                <a:endParaRPr sz="2400" b="1" dirty="0">
                  <a:solidFill>
                    <a:schemeClr val="bg2">
                      <a:lumMod val="10000"/>
                    </a:schemeClr>
                  </a:solidFill>
                  <a:latin typeface="Century Gothic" panose="020B0502020202020204" pitchFamily="34" charset="0"/>
                </a:endParaRPr>
              </a:p>
            </p:txBody>
          </p:sp>
          <p:sp>
            <p:nvSpPr>
              <p:cNvPr id="92" name="Lorem ipsum dolor sit elit, consect loreretur adipiscing nisi aute.">
                <a:extLst>
                  <a:ext uri="{FF2B5EF4-FFF2-40B4-BE49-F238E27FC236}">
                    <a16:creationId xmlns:a16="http://schemas.microsoft.com/office/drawing/2014/main" id="{5E1F5922-B43D-6741-A960-AF3B2FED47CE}"/>
                  </a:ext>
                </a:extLst>
              </p:cNvPr>
              <p:cNvSpPr txBox="1"/>
              <p:nvPr/>
            </p:nvSpPr>
            <p:spPr>
              <a:xfrm>
                <a:off x="9223401" y="5288639"/>
                <a:ext cx="1632413"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All of our offices and plants adhere to the most up-to-date green initiatives</a:t>
                </a:r>
                <a:endParaRPr sz="900" dirty="0">
                  <a:solidFill>
                    <a:schemeClr val="bg2">
                      <a:lumMod val="10000"/>
                    </a:schemeClr>
                  </a:solidFill>
                  <a:latin typeface="Century Gothic" panose="020B0502020202020204" pitchFamily="34" charset="0"/>
                </a:endParaRPr>
              </a:p>
            </p:txBody>
          </p:sp>
          <p:sp>
            <p:nvSpPr>
              <p:cNvPr id="93" name="cups a coffee">
                <a:extLst>
                  <a:ext uri="{FF2B5EF4-FFF2-40B4-BE49-F238E27FC236}">
                    <a16:creationId xmlns:a16="http://schemas.microsoft.com/office/drawing/2014/main" id="{7F2D3128-257E-5044-8AFC-CCBE04183D21}"/>
                  </a:ext>
                </a:extLst>
              </p:cNvPr>
              <p:cNvSpPr txBox="1"/>
              <p:nvPr/>
            </p:nvSpPr>
            <p:spPr>
              <a:xfrm>
                <a:off x="9090825"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Offices &amp; Plants</a:t>
                </a:r>
              </a:p>
            </p:txBody>
          </p:sp>
        </p:grpSp>
      </p:grpSp>
      <p:sp>
        <p:nvSpPr>
          <p:cNvPr id="42" name="moving straight is what we do">
            <a:extLst>
              <a:ext uri="{FF2B5EF4-FFF2-40B4-BE49-F238E27FC236}">
                <a16:creationId xmlns:a16="http://schemas.microsoft.com/office/drawing/2014/main" id="{D633F1A8-24CF-5E43-A9B7-935D6AAB15B2}"/>
              </a:ext>
            </a:extLst>
          </p:cNvPr>
          <p:cNvSpPr txBox="1"/>
          <p:nvPr/>
        </p:nvSpPr>
        <p:spPr>
          <a:xfrm>
            <a:off x="8525050" y="1557701"/>
            <a:ext cx="2302566" cy="881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ts val="3380"/>
              </a:lnSpc>
            </a:pPr>
            <a:r>
              <a:rPr lang="en-US" sz="2400" b="1" cap="none" dirty="0">
                <a:solidFill>
                  <a:schemeClr val="bg1"/>
                </a:solidFill>
                <a:latin typeface="Century Gothic" panose="020B0502020202020204" pitchFamily="34" charset="0"/>
              </a:rPr>
              <a:t>Our Company at a Glance</a:t>
            </a:r>
          </a:p>
        </p:txBody>
      </p:sp>
      <p:grpSp>
        <p:nvGrpSpPr>
          <p:cNvPr id="13" name="Group 12">
            <a:extLst>
              <a:ext uri="{FF2B5EF4-FFF2-40B4-BE49-F238E27FC236}">
                <a16:creationId xmlns:a16="http://schemas.microsoft.com/office/drawing/2014/main" id="{192195D1-17F0-3849-B044-E4E791169A62}"/>
              </a:ext>
            </a:extLst>
          </p:cNvPr>
          <p:cNvGrpSpPr/>
          <p:nvPr/>
        </p:nvGrpSpPr>
        <p:grpSpPr>
          <a:xfrm>
            <a:off x="838052" y="4412397"/>
            <a:ext cx="2302712" cy="2076487"/>
            <a:chOff x="838052" y="4412397"/>
            <a:chExt cx="2302712" cy="2076487"/>
          </a:xfrm>
        </p:grpSpPr>
        <p:grpSp>
          <p:nvGrpSpPr>
            <p:cNvPr id="6" name="Group 5">
              <a:extLst>
                <a:ext uri="{FF2B5EF4-FFF2-40B4-BE49-F238E27FC236}">
                  <a16:creationId xmlns:a16="http://schemas.microsoft.com/office/drawing/2014/main" id="{7FCA6685-F70C-4F4D-A622-29CB97BAF95E}"/>
                </a:ext>
              </a:extLst>
            </p:cNvPr>
            <p:cNvGrpSpPr/>
            <p:nvPr/>
          </p:nvGrpSpPr>
          <p:grpSpPr>
            <a:xfrm>
              <a:off x="838052" y="4412397"/>
              <a:ext cx="2302712" cy="2076487"/>
              <a:chOff x="838052" y="4412397"/>
              <a:chExt cx="2302712" cy="2076487"/>
            </a:xfrm>
          </p:grpSpPr>
          <p:sp>
            <p:nvSpPr>
              <p:cNvPr id="45" name="Rectangle: Single Corner Rounded 11">
                <a:extLst>
                  <a:ext uri="{FF2B5EF4-FFF2-40B4-BE49-F238E27FC236}">
                    <a16:creationId xmlns:a16="http://schemas.microsoft.com/office/drawing/2014/main" id="{9F98FF48-B291-CD4D-A769-A67D56F14CE7}"/>
                  </a:ext>
                </a:extLst>
              </p:cNvPr>
              <p:cNvSpPr/>
              <p:nvPr/>
            </p:nvSpPr>
            <p:spPr>
              <a:xfrm rot="16200000" flipV="1">
                <a:off x="1125482"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1" name="Picture 100">
                <a:extLst>
                  <a:ext uri="{FF2B5EF4-FFF2-40B4-BE49-F238E27FC236}">
                    <a16:creationId xmlns:a16="http://schemas.microsoft.com/office/drawing/2014/main" id="{3756ECB5-EA86-404F-88FA-50306BE80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814508" y="5162774"/>
                <a:ext cx="349654" cy="2302566"/>
              </a:xfrm>
              <a:prstGeom prst="rect">
                <a:avLst/>
              </a:prstGeom>
            </p:spPr>
          </p:pic>
        </p:grpSp>
        <p:grpSp>
          <p:nvGrpSpPr>
            <p:cNvPr id="11" name="Group 10">
              <a:extLst>
                <a:ext uri="{FF2B5EF4-FFF2-40B4-BE49-F238E27FC236}">
                  <a16:creationId xmlns:a16="http://schemas.microsoft.com/office/drawing/2014/main" id="{3002056E-0A72-DF44-B63F-136353D67B9F}"/>
                </a:ext>
              </a:extLst>
            </p:cNvPr>
            <p:cNvGrpSpPr/>
            <p:nvPr/>
          </p:nvGrpSpPr>
          <p:grpSpPr>
            <a:xfrm>
              <a:off x="1040698" y="4660732"/>
              <a:ext cx="1897569" cy="1249809"/>
              <a:chOff x="1040698" y="4660732"/>
              <a:chExt cx="1897569" cy="1249809"/>
            </a:xfrm>
          </p:grpSpPr>
          <p:sp>
            <p:nvSpPr>
              <p:cNvPr id="80" name="294">
                <a:extLst>
                  <a:ext uri="{FF2B5EF4-FFF2-40B4-BE49-F238E27FC236}">
                    <a16:creationId xmlns:a16="http://schemas.microsoft.com/office/drawing/2014/main" id="{6288675F-F1D8-7944-AC94-CF8A3A861AE3}"/>
                  </a:ext>
                </a:extLst>
              </p:cNvPr>
              <p:cNvSpPr txBox="1"/>
              <p:nvPr/>
            </p:nvSpPr>
            <p:spPr>
              <a:xfrm>
                <a:off x="1626206"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55</a:t>
                </a:r>
                <a:endParaRPr sz="2400" b="1" dirty="0">
                  <a:solidFill>
                    <a:schemeClr val="bg2">
                      <a:lumMod val="10000"/>
                    </a:schemeClr>
                  </a:solidFill>
                  <a:latin typeface="Century Gothic" panose="020B0502020202020204" pitchFamily="34" charset="0"/>
                </a:endParaRPr>
              </a:p>
            </p:txBody>
          </p:sp>
          <p:sp>
            <p:nvSpPr>
              <p:cNvPr id="81" name="Lorem ipsum dolor sit elit, consect loreretur adipiscing nisi aute.">
                <a:extLst>
                  <a:ext uri="{FF2B5EF4-FFF2-40B4-BE49-F238E27FC236}">
                    <a16:creationId xmlns:a16="http://schemas.microsoft.com/office/drawing/2014/main" id="{C1935236-9405-474B-BF52-8AE9A76C52E4}"/>
                  </a:ext>
                </a:extLst>
              </p:cNvPr>
              <p:cNvSpPr txBox="1"/>
              <p:nvPr/>
            </p:nvSpPr>
            <p:spPr>
              <a:xfrm>
                <a:off x="1109429" y="5288639"/>
                <a:ext cx="1755880"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Our business partners are our biggest allies and always support our initiatives</a:t>
                </a:r>
                <a:endParaRPr sz="900" dirty="0">
                  <a:solidFill>
                    <a:schemeClr val="bg2">
                      <a:lumMod val="10000"/>
                    </a:schemeClr>
                  </a:solidFill>
                  <a:latin typeface="Century Gothic" panose="020B0502020202020204" pitchFamily="34" charset="0"/>
                </a:endParaRPr>
              </a:p>
            </p:txBody>
          </p:sp>
          <p:sp>
            <p:nvSpPr>
              <p:cNvPr id="82" name="cups a coffee">
                <a:extLst>
                  <a:ext uri="{FF2B5EF4-FFF2-40B4-BE49-F238E27FC236}">
                    <a16:creationId xmlns:a16="http://schemas.microsoft.com/office/drawing/2014/main" id="{882FA557-A9BB-004A-939B-E5673E597781}"/>
                  </a:ext>
                </a:extLst>
              </p:cNvPr>
              <p:cNvSpPr txBox="1"/>
              <p:nvPr/>
            </p:nvSpPr>
            <p:spPr>
              <a:xfrm>
                <a:off x="1040698"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Business Partners</a:t>
                </a:r>
              </a:p>
            </p:txBody>
          </p:sp>
        </p:grpSp>
      </p:grpSp>
      <p:grpSp>
        <p:nvGrpSpPr>
          <p:cNvPr id="12" name="Group 11">
            <a:extLst>
              <a:ext uri="{FF2B5EF4-FFF2-40B4-BE49-F238E27FC236}">
                <a16:creationId xmlns:a16="http://schemas.microsoft.com/office/drawing/2014/main" id="{C86B3F1F-5958-3449-ACB5-291883C43054}"/>
              </a:ext>
            </a:extLst>
          </p:cNvPr>
          <p:cNvGrpSpPr/>
          <p:nvPr/>
        </p:nvGrpSpPr>
        <p:grpSpPr>
          <a:xfrm>
            <a:off x="3523775" y="4341184"/>
            <a:ext cx="2366947" cy="2149005"/>
            <a:chOff x="3523775" y="4341184"/>
            <a:chExt cx="2366947" cy="2149005"/>
          </a:xfrm>
        </p:grpSpPr>
        <p:grpSp>
          <p:nvGrpSpPr>
            <p:cNvPr id="2" name="Group 1">
              <a:extLst>
                <a:ext uri="{FF2B5EF4-FFF2-40B4-BE49-F238E27FC236}">
                  <a16:creationId xmlns:a16="http://schemas.microsoft.com/office/drawing/2014/main" id="{8BCBFC14-7831-6C47-B03C-8914F6EC85DA}"/>
                </a:ext>
              </a:extLst>
            </p:cNvPr>
            <p:cNvGrpSpPr/>
            <p:nvPr/>
          </p:nvGrpSpPr>
          <p:grpSpPr>
            <a:xfrm>
              <a:off x="3523775" y="4341184"/>
              <a:ext cx="2366947" cy="2149005"/>
              <a:chOff x="3523775" y="4341184"/>
              <a:chExt cx="2366947" cy="2149005"/>
            </a:xfrm>
          </p:grpSpPr>
          <p:sp>
            <p:nvSpPr>
              <p:cNvPr id="100" name="Rectangle: Single Corner Rounded 21">
                <a:extLst>
                  <a:ext uri="{FF2B5EF4-FFF2-40B4-BE49-F238E27FC236}">
                    <a16:creationId xmlns:a16="http://schemas.microsoft.com/office/drawing/2014/main" id="{D5DD2EB9-8201-3E40-B334-11AA182F535D}"/>
                  </a:ext>
                </a:extLst>
              </p:cNvPr>
              <p:cNvSpPr/>
              <p:nvPr/>
            </p:nvSpPr>
            <p:spPr>
              <a:xfrm rot="16200000" flipV="1">
                <a:off x="3874722" y="4053184"/>
                <a:ext cx="1728000" cy="2304000"/>
              </a:xfrm>
              <a:prstGeom prst="round1Rect">
                <a:avLst/>
              </a:prstGeom>
              <a:noFill/>
              <a:ln w="12700">
                <a:solidFill>
                  <a:srgbClr val="44A0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 name="Group 4">
                <a:extLst>
                  <a:ext uri="{FF2B5EF4-FFF2-40B4-BE49-F238E27FC236}">
                    <a16:creationId xmlns:a16="http://schemas.microsoft.com/office/drawing/2014/main" id="{36F96BF4-BA10-1B4A-8906-01843919A0B4}"/>
                  </a:ext>
                </a:extLst>
              </p:cNvPr>
              <p:cNvGrpSpPr/>
              <p:nvPr/>
            </p:nvGrpSpPr>
            <p:grpSpPr>
              <a:xfrm>
                <a:off x="3523775" y="4412397"/>
                <a:ext cx="2304000" cy="2077792"/>
                <a:chOff x="3523775" y="4412397"/>
                <a:chExt cx="2304000" cy="2077792"/>
              </a:xfrm>
            </p:grpSpPr>
            <p:sp>
              <p:nvSpPr>
                <p:cNvPr id="79" name="Rectangle: Single Corner Rounded 21">
                  <a:extLst>
                    <a:ext uri="{FF2B5EF4-FFF2-40B4-BE49-F238E27FC236}">
                      <a16:creationId xmlns:a16="http://schemas.microsoft.com/office/drawing/2014/main" id="{7BF71094-2314-804F-B8E3-40AF616ED8AC}"/>
                    </a:ext>
                  </a:extLst>
                </p:cNvPr>
                <p:cNvSpPr/>
                <p:nvPr/>
              </p:nvSpPr>
              <p:spPr>
                <a:xfrm rot="16200000" flipV="1">
                  <a:off x="3811775" y="4124397"/>
                  <a:ext cx="1728000" cy="2304000"/>
                </a:xfrm>
                <a:prstGeom prst="round1Rect">
                  <a:avLst/>
                </a:prstGeom>
                <a:gradFill flip="none" rotWithShape="1">
                  <a:gsLst>
                    <a:gs pos="0">
                      <a:schemeClr val="accent2">
                        <a:lumMod val="0"/>
                        <a:lumOff val="100000"/>
                      </a:schemeClr>
                    </a:gs>
                    <a:gs pos="0">
                      <a:srgbClr val="74BFAB"/>
                    </a:gs>
                    <a:gs pos="100000">
                      <a:srgbClr val="369ABA"/>
                    </a:gs>
                  </a:gsLst>
                  <a:lin ang="2700000" scaled="1"/>
                  <a:tileRect/>
                </a:gra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2" name="Picture 101">
                  <a:extLst>
                    <a:ext uri="{FF2B5EF4-FFF2-40B4-BE49-F238E27FC236}">
                      <a16:creationId xmlns:a16="http://schemas.microsoft.com/office/drawing/2014/main" id="{448927C5-CFF9-0E4F-99B3-A21FB807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4501665" y="5164079"/>
                  <a:ext cx="349654" cy="2302566"/>
                </a:xfrm>
                <a:prstGeom prst="rect">
                  <a:avLst/>
                </a:prstGeom>
              </p:spPr>
            </p:pic>
          </p:grpSp>
        </p:grpSp>
        <p:grpSp>
          <p:nvGrpSpPr>
            <p:cNvPr id="10" name="Group 9">
              <a:extLst>
                <a:ext uri="{FF2B5EF4-FFF2-40B4-BE49-F238E27FC236}">
                  <a16:creationId xmlns:a16="http://schemas.microsoft.com/office/drawing/2014/main" id="{830A8BC8-C300-1C4A-9440-0B65D3581EAE}"/>
                </a:ext>
              </a:extLst>
            </p:cNvPr>
            <p:cNvGrpSpPr/>
            <p:nvPr/>
          </p:nvGrpSpPr>
          <p:grpSpPr>
            <a:xfrm>
              <a:off x="3723691" y="4660732"/>
              <a:ext cx="1897569" cy="1249809"/>
              <a:chOff x="3723691" y="4660732"/>
              <a:chExt cx="1897569" cy="1249809"/>
            </a:xfrm>
          </p:grpSpPr>
          <p:sp>
            <p:nvSpPr>
              <p:cNvPr id="83" name="294">
                <a:extLst>
                  <a:ext uri="{FF2B5EF4-FFF2-40B4-BE49-F238E27FC236}">
                    <a16:creationId xmlns:a16="http://schemas.microsoft.com/office/drawing/2014/main" id="{9D3FCE07-6D04-734C-AA7A-A806D66D12FA}"/>
                  </a:ext>
                </a:extLst>
              </p:cNvPr>
              <p:cNvSpPr txBox="1"/>
              <p:nvPr/>
            </p:nvSpPr>
            <p:spPr>
              <a:xfrm>
                <a:off x="4121350" y="4660732"/>
                <a:ext cx="1084310"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1"/>
                    </a:solidFill>
                    <a:latin typeface="Century Gothic" panose="020B0502020202020204" pitchFamily="34" charset="0"/>
                  </a:rPr>
                  <a:t>28M</a:t>
                </a:r>
                <a:endParaRPr sz="2400" b="1" dirty="0">
                  <a:solidFill>
                    <a:schemeClr val="bg1"/>
                  </a:solidFill>
                  <a:latin typeface="Century Gothic" panose="020B0502020202020204" pitchFamily="34" charset="0"/>
                </a:endParaRPr>
              </a:p>
            </p:txBody>
          </p:sp>
          <p:sp>
            <p:nvSpPr>
              <p:cNvPr id="84" name="Lorem ipsum dolor sit elit, consect loreretur adipiscing nisi aute.">
                <a:extLst>
                  <a:ext uri="{FF2B5EF4-FFF2-40B4-BE49-F238E27FC236}">
                    <a16:creationId xmlns:a16="http://schemas.microsoft.com/office/drawing/2014/main" id="{8D36AE03-1BDE-3241-8DDB-61CE8B7AE1E5}"/>
                  </a:ext>
                </a:extLst>
              </p:cNvPr>
              <p:cNvSpPr txBox="1"/>
              <p:nvPr/>
            </p:nvSpPr>
            <p:spPr>
              <a:xfrm>
                <a:off x="3876311" y="5288639"/>
                <a:ext cx="1570614"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1"/>
                    </a:solidFill>
                    <a:latin typeface="Century Gothic" panose="020B0502020202020204" pitchFamily="34" charset="0"/>
                  </a:rPr>
                  <a:t>We’d like to use our revenue as an investment back into our environment</a:t>
                </a:r>
                <a:endParaRPr sz="900" dirty="0">
                  <a:solidFill>
                    <a:schemeClr val="bg1"/>
                  </a:solidFill>
                  <a:latin typeface="Century Gothic" panose="020B0502020202020204" pitchFamily="34" charset="0"/>
                </a:endParaRPr>
              </a:p>
            </p:txBody>
          </p:sp>
          <p:sp>
            <p:nvSpPr>
              <p:cNvPr id="85" name="cups a coffee">
                <a:extLst>
                  <a:ext uri="{FF2B5EF4-FFF2-40B4-BE49-F238E27FC236}">
                    <a16:creationId xmlns:a16="http://schemas.microsoft.com/office/drawing/2014/main" id="{F80EBF8E-3E99-034B-B77D-020791C07EA3}"/>
                  </a:ext>
                </a:extLst>
              </p:cNvPr>
              <p:cNvSpPr txBox="1"/>
              <p:nvPr/>
            </p:nvSpPr>
            <p:spPr>
              <a:xfrm>
                <a:off x="3723691"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1"/>
                    </a:solidFill>
                    <a:latin typeface="Century Gothic" panose="020B0502020202020204" pitchFamily="34" charset="0"/>
                  </a:rPr>
                  <a:t>Net Revenue in 2019</a:t>
                </a:r>
              </a:p>
            </p:txBody>
          </p:sp>
        </p:grpSp>
      </p:grpSp>
    </p:spTree>
    <p:extLst>
      <p:ext uri="{BB962C8B-B14F-4D97-AF65-F5344CB8AC3E}">
        <p14:creationId xmlns:p14="http://schemas.microsoft.com/office/powerpoint/2010/main" val="10790950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92000">
              <a:schemeClr val="accent2">
                <a:lumMod val="0"/>
                <a:lumOff val="100000"/>
              </a:schemeClr>
            </a:gs>
            <a:gs pos="0">
              <a:srgbClr val="DBDBDB"/>
            </a:gs>
          </a:gsLst>
          <a:path path="circle">
            <a:fillToRect l="100000" b="100000"/>
          </a:path>
        </a:gradFill>
        <a:effectLst/>
      </p:bgPr>
    </p:bg>
    <p:spTree>
      <p:nvGrpSpPr>
        <p:cNvPr id="1" name=""/>
        <p:cNvGrpSpPr/>
        <p:nvPr/>
      </p:nvGrpSpPr>
      <p:grpSpPr>
        <a:xfrm>
          <a:off x="0" y="0"/>
          <a:ext cx="0" cy="0"/>
          <a:chOff x="0" y="0"/>
          <a:chExt cx="0" cy="0"/>
        </a:xfrm>
      </p:grpSpPr>
      <p:sp>
        <p:nvSpPr>
          <p:cNvPr id="5" name="Rectangle: Rounded Corners 4"/>
          <p:cNvSpPr/>
          <p:nvPr/>
        </p:nvSpPr>
        <p:spPr>
          <a:xfrm flipH="1">
            <a:off x="690910" y="566227"/>
            <a:ext cx="4529715" cy="5821693"/>
          </a:xfrm>
          <a:prstGeom prst="round1Rect">
            <a:avLst>
              <a:gd name="adj" fmla="val 13909"/>
            </a:avLst>
          </a:prstGeom>
          <a:solidFill>
            <a:srgbClr val="9F9FA0"/>
          </a:soli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8" name="Rectangle: Rounded Corners 77">
            <a:extLst>
              <a:ext uri="{FF2B5EF4-FFF2-40B4-BE49-F238E27FC236}">
                <a16:creationId xmlns:a16="http://schemas.microsoft.com/office/drawing/2014/main" id="{6CE5F981-A8AB-417C-B00A-81F3BF929EC3}"/>
              </a:ext>
            </a:extLst>
          </p:cNvPr>
          <p:cNvSpPr/>
          <p:nvPr/>
        </p:nvSpPr>
        <p:spPr>
          <a:xfrm>
            <a:off x="4413533" y="1527933"/>
            <a:ext cx="5016162" cy="3887455"/>
          </a:xfrm>
          <a:prstGeom prst="roundRect">
            <a:avLst>
              <a:gd name="adj" fmla="val 1904"/>
            </a:avLst>
          </a:prstGeom>
          <a:solidFill>
            <a:schemeClr val="bg1">
              <a:alpha val="2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87" name="Rectangle: Rounded Corners 86">
            <a:extLst>
              <a:ext uri="{FF2B5EF4-FFF2-40B4-BE49-F238E27FC236}">
                <a16:creationId xmlns:a16="http://schemas.microsoft.com/office/drawing/2014/main" id="{ED59A2A8-CDDC-4AF1-8537-52842474DA00}"/>
              </a:ext>
            </a:extLst>
          </p:cNvPr>
          <p:cNvSpPr/>
          <p:nvPr/>
        </p:nvSpPr>
        <p:spPr>
          <a:xfrm>
            <a:off x="4634078" y="1231396"/>
            <a:ext cx="5781431" cy="4480528"/>
          </a:xfrm>
          <a:prstGeom prst="roundRect">
            <a:avLst>
              <a:gd name="adj" fmla="val 1904"/>
            </a:avLst>
          </a:prstGeom>
          <a:solidFill>
            <a:schemeClr val="bg1">
              <a:alpha val="4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sp>
        <p:nvSpPr>
          <p:cNvPr id="88" name="Rectangle: Rounded Corners 87">
            <a:extLst>
              <a:ext uri="{FF2B5EF4-FFF2-40B4-BE49-F238E27FC236}">
                <a16:creationId xmlns:a16="http://schemas.microsoft.com/office/drawing/2014/main" id="{B478B916-BE41-48F2-89DD-2FF7BDB02805}"/>
              </a:ext>
            </a:extLst>
          </p:cNvPr>
          <p:cNvSpPr/>
          <p:nvPr/>
        </p:nvSpPr>
        <p:spPr>
          <a:xfrm>
            <a:off x="4880461" y="909128"/>
            <a:ext cx="6613107" cy="5125065"/>
          </a:xfrm>
          <a:prstGeom prst="roundRect">
            <a:avLst>
              <a:gd name="adj" fmla="val 1904"/>
            </a:avLst>
          </a:prstGeom>
          <a:solidFill>
            <a:schemeClr val="bg1"/>
          </a:solidFill>
          <a:ln>
            <a:noFill/>
          </a:ln>
          <a:effectLst>
            <a:outerShdw blurRad="1270000" sx="82000" sy="8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p>
        </p:txBody>
      </p:sp>
      <p:grpSp>
        <p:nvGrpSpPr>
          <p:cNvPr id="3" name="Group 2">
            <a:extLst>
              <a:ext uri="{FF2B5EF4-FFF2-40B4-BE49-F238E27FC236}">
                <a16:creationId xmlns:a16="http://schemas.microsoft.com/office/drawing/2014/main" id="{7717FCD9-E5D6-D645-9FCA-CBA094505C1E}"/>
              </a:ext>
            </a:extLst>
          </p:cNvPr>
          <p:cNvGrpSpPr/>
          <p:nvPr/>
        </p:nvGrpSpPr>
        <p:grpSpPr>
          <a:xfrm>
            <a:off x="1438245" y="1866939"/>
            <a:ext cx="2624091" cy="2374599"/>
            <a:chOff x="1438245" y="1866939"/>
            <a:chExt cx="2624091" cy="2374599"/>
          </a:xfrm>
          <a:effectLst>
            <a:outerShdw blurRad="50800" dist="38100" dir="2700000" algn="tl" rotWithShape="0">
              <a:prstClr val="black">
                <a:alpha val="27000"/>
              </a:prstClr>
            </a:outerShdw>
          </a:effectLst>
        </p:grpSpPr>
        <p:sp>
          <p:nvSpPr>
            <p:cNvPr id="90" name="Rectangle: Rounded Corners 89">
              <a:extLst>
                <a:ext uri="{FF2B5EF4-FFF2-40B4-BE49-F238E27FC236}">
                  <a16:creationId xmlns:a16="http://schemas.microsoft.com/office/drawing/2014/main" id="{004A43F5-A5FD-4F1F-B45B-BEC428F730D2}"/>
                </a:ext>
              </a:extLst>
            </p:cNvPr>
            <p:cNvSpPr/>
            <p:nvPr/>
          </p:nvSpPr>
          <p:spPr>
            <a:xfrm rot="16200000">
              <a:off x="1728885" y="3508146"/>
              <a:ext cx="1252699" cy="193991"/>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1" name="Rectangle: Rounded Corners 90">
              <a:extLst>
                <a:ext uri="{FF2B5EF4-FFF2-40B4-BE49-F238E27FC236}">
                  <a16:creationId xmlns:a16="http://schemas.microsoft.com/office/drawing/2014/main" id="{71946E4C-E4B5-4916-B642-E95C0DA7A390}"/>
                </a:ext>
              </a:extLst>
            </p:cNvPr>
            <p:cNvSpPr/>
            <p:nvPr/>
          </p:nvSpPr>
          <p:spPr>
            <a:xfrm rot="16200000">
              <a:off x="2030890" y="3407623"/>
              <a:ext cx="1453744" cy="193991"/>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2" name="Rectangle: Rounded Corners 91">
              <a:extLst>
                <a:ext uri="{FF2B5EF4-FFF2-40B4-BE49-F238E27FC236}">
                  <a16:creationId xmlns:a16="http://schemas.microsoft.com/office/drawing/2014/main" id="{23CD9E9F-0708-4827-82DE-8E2590ED8462}"/>
                </a:ext>
              </a:extLst>
            </p:cNvPr>
            <p:cNvSpPr/>
            <p:nvPr/>
          </p:nvSpPr>
          <p:spPr>
            <a:xfrm rot="16200000">
              <a:off x="2075206" y="3049417"/>
              <a:ext cx="2170161" cy="193989"/>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3" name="Rectangle: Rounded Corners 92">
              <a:extLst>
                <a:ext uri="{FF2B5EF4-FFF2-40B4-BE49-F238E27FC236}">
                  <a16:creationId xmlns:a16="http://schemas.microsoft.com/office/drawing/2014/main" id="{8A5B153F-12FF-484D-8A35-6FF28E7DE962}"/>
                </a:ext>
              </a:extLst>
            </p:cNvPr>
            <p:cNvSpPr/>
            <p:nvPr/>
          </p:nvSpPr>
          <p:spPr>
            <a:xfrm rot="16200000">
              <a:off x="2380536" y="2952221"/>
              <a:ext cx="2364552" cy="193988"/>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4" name="Rectangle: Rounded Corners 93">
              <a:extLst>
                <a:ext uri="{FF2B5EF4-FFF2-40B4-BE49-F238E27FC236}">
                  <a16:creationId xmlns:a16="http://schemas.microsoft.com/office/drawing/2014/main" id="{0EBF947A-521C-4EC9-B201-0DC41C1A20BD}"/>
                </a:ext>
              </a:extLst>
            </p:cNvPr>
            <p:cNvSpPr/>
            <p:nvPr/>
          </p:nvSpPr>
          <p:spPr>
            <a:xfrm rot="16200000">
              <a:off x="3018055" y="3187210"/>
              <a:ext cx="1894574" cy="193989"/>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6" name="Rectangle: Rounded Corners 95">
              <a:extLst>
                <a:ext uri="{FF2B5EF4-FFF2-40B4-BE49-F238E27FC236}">
                  <a16:creationId xmlns:a16="http://schemas.microsoft.com/office/drawing/2014/main" id="{B14B8AF2-E6ED-4FBA-A144-E6C3E2E9221D}"/>
                </a:ext>
              </a:extLst>
            </p:cNvPr>
            <p:cNvSpPr/>
            <p:nvPr/>
          </p:nvSpPr>
          <p:spPr>
            <a:xfrm rot="16200000">
              <a:off x="2100709" y="3890014"/>
              <a:ext cx="509051" cy="193991"/>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7" name="Rectangle: Rounded Corners 96">
              <a:extLst>
                <a:ext uri="{FF2B5EF4-FFF2-40B4-BE49-F238E27FC236}">
                  <a16:creationId xmlns:a16="http://schemas.microsoft.com/office/drawing/2014/main" id="{5E0CC8BB-3F51-4EB3-A34C-1F3C669433F1}"/>
                </a:ext>
              </a:extLst>
            </p:cNvPr>
            <p:cNvSpPr/>
            <p:nvPr/>
          </p:nvSpPr>
          <p:spPr>
            <a:xfrm rot="16200000">
              <a:off x="2587070" y="3973849"/>
              <a:ext cx="341382" cy="193991"/>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8" name="Rectangle: Rounded Corners 97">
              <a:extLst>
                <a:ext uri="{FF2B5EF4-FFF2-40B4-BE49-F238E27FC236}">
                  <a16:creationId xmlns:a16="http://schemas.microsoft.com/office/drawing/2014/main" id="{BAD803A2-A802-44E1-8344-4C729F85ED31}"/>
                </a:ext>
              </a:extLst>
            </p:cNvPr>
            <p:cNvSpPr/>
            <p:nvPr/>
          </p:nvSpPr>
          <p:spPr>
            <a:xfrm rot="16200000">
              <a:off x="2661244" y="3645499"/>
              <a:ext cx="998086" cy="193989"/>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99" name="Rectangle: Rounded Corners 98">
              <a:extLst>
                <a:ext uri="{FF2B5EF4-FFF2-40B4-BE49-F238E27FC236}">
                  <a16:creationId xmlns:a16="http://schemas.microsoft.com/office/drawing/2014/main" id="{7DEF4F07-CEDF-409E-8AB4-390470BCF242}"/>
                </a:ext>
              </a:extLst>
            </p:cNvPr>
            <p:cNvSpPr/>
            <p:nvPr/>
          </p:nvSpPr>
          <p:spPr>
            <a:xfrm rot="16200000">
              <a:off x="2831757" y="3413488"/>
              <a:ext cx="1462113" cy="193988"/>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100" name="Rectangle: Rounded Corners 99">
              <a:extLst>
                <a:ext uri="{FF2B5EF4-FFF2-40B4-BE49-F238E27FC236}">
                  <a16:creationId xmlns:a16="http://schemas.microsoft.com/office/drawing/2014/main" id="{E93D0595-CDD1-4FE3-B346-191ECFBF7FC7}"/>
                </a:ext>
              </a:extLst>
            </p:cNvPr>
            <p:cNvSpPr/>
            <p:nvPr/>
          </p:nvSpPr>
          <p:spPr>
            <a:xfrm rot="16200000">
              <a:off x="3585065" y="3764265"/>
              <a:ext cx="760554" cy="193989"/>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102" name="Rectangle: Rounded Corners 101">
              <a:extLst>
                <a:ext uri="{FF2B5EF4-FFF2-40B4-BE49-F238E27FC236}">
                  <a16:creationId xmlns:a16="http://schemas.microsoft.com/office/drawing/2014/main" id="{C51A7281-F62C-44BC-A832-CF3F5A5EB38C}"/>
                </a:ext>
              </a:extLst>
            </p:cNvPr>
            <p:cNvSpPr/>
            <p:nvPr/>
          </p:nvSpPr>
          <p:spPr>
            <a:xfrm rot="16200000">
              <a:off x="1075818" y="3265075"/>
              <a:ext cx="1738840" cy="193991"/>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103" name="Rectangle: Rounded Corners 102">
              <a:extLst>
                <a:ext uri="{FF2B5EF4-FFF2-40B4-BE49-F238E27FC236}">
                  <a16:creationId xmlns:a16="http://schemas.microsoft.com/office/drawing/2014/main" id="{CF8559C2-7DD6-4A6A-8EC5-B46573A59EA9}"/>
                </a:ext>
              </a:extLst>
            </p:cNvPr>
            <p:cNvSpPr/>
            <p:nvPr/>
          </p:nvSpPr>
          <p:spPr>
            <a:xfrm rot="16200000">
              <a:off x="1490846" y="3690149"/>
              <a:ext cx="908784" cy="193991"/>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104" name="Rectangle: Rounded Corners 103">
              <a:extLst>
                <a:ext uri="{FF2B5EF4-FFF2-40B4-BE49-F238E27FC236}">
                  <a16:creationId xmlns:a16="http://schemas.microsoft.com/office/drawing/2014/main" id="{80C0DB1A-5B9D-4745-8F67-9231B54A40E2}"/>
                </a:ext>
              </a:extLst>
            </p:cNvPr>
            <p:cNvSpPr/>
            <p:nvPr/>
          </p:nvSpPr>
          <p:spPr>
            <a:xfrm rot="16200000">
              <a:off x="579319" y="3178573"/>
              <a:ext cx="1911844" cy="193991"/>
            </a:xfrm>
            <a:prstGeom prst="roundRect">
              <a:avLst>
                <a:gd name="adj" fmla="val 50000"/>
              </a:avLst>
            </a:prstGeom>
            <a:solidFill>
              <a:srgbClr val="D5D5D5">
                <a:alpha val="96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sp>
          <p:nvSpPr>
            <p:cNvPr id="105" name="Rectangle: Rounded Corners 104">
              <a:extLst>
                <a:ext uri="{FF2B5EF4-FFF2-40B4-BE49-F238E27FC236}">
                  <a16:creationId xmlns:a16="http://schemas.microsoft.com/office/drawing/2014/main" id="{05A9608C-C8DF-4196-8DC5-6F145AC8AE8D}"/>
                </a:ext>
              </a:extLst>
            </p:cNvPr>
            <p:cNvSpPr/>
            <p:nvPr/>
          </p:nvSpPr>
          <p:spPr>
            <a:xfrm rot="16200000">
              <a:off x="1191503" y="3800801"/>
              <a:ext cx="687477" cy="193991"/>
            </a:xfrm>
            <a:prstGeom prst="roundRect">
              <a:avLst>
                <a:gd name="adj" fmla="val 50000"/>
              </a:avLst>
            </a:prstGeom>
            <a:gradFill flip="none" rotWithShape="1">
              <a:gsLst>
                <a:gs pos="0">
                  <a:srgbClr val="74BFAB"/>
                </a:gs>
                <a:gs pos="100000">
                  <a:srgbClr val="369ABA"/>
                </a:gs>
              </a:gsLst>
              <a:lin ang="108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bg1"/>
                </a:solidFill>
                <a:latin typeface="+mj-lt"/>
              </a:endParaRPr>
            </a:p>
          </p:txBody>
        </p:sp>
      </p:grpSp>
      <p:grpSp>
        <p:nvGrpSpPr>
          <p:cNvPr id="4" name="Group 3">
            <a:extLst>
              <a:ext uri="{FF2B5EF4-FFF2-40B4-BE49-F238E27FC236}">
                <a16:creationId xmlns:a16="http://schemas.microsoft.com/office/drawing/2014/main" id="{2EB7F454-D37F-AE4A-BE08-6BF875735C8C}"/>
              </a:ext>
            </a:extLst>
          </p:cNvPr>
          <p:cNvGrpSpPr/>
          <p:nvPr/>
        </p:nvGrpSpPr>
        <p:grpSpPr>
          <a:xfrm>
            <a:off x="1319759" y="4355248"/>
            <a:ext cx="2881808" cy="238900"/>
            <a:chOff x="1319759" y="4355248"/>
            <a:chExt cx="2881808" cy="238900"/>
          </a:xfrm>
        </p:grpSpPr>
        <p:sp>
          <p:nvSpPr>
            <p:cNvPr id="106" name="TextBox 105">
              <a:extLst>
                <a:ext uri="{FF2B5EF4-FFF2-40B4-BE49-F238E27FC236}">
                  <a16:creationId xmlns:a16="http://schemas.microsoft.com/office/drawing/2014/main" id="{7A94E509-5FF1-4B01-B019-D505D4B2FFB7}"/>
                </a:ext>
              </a:extLst>
            </p:cNvPr>
            <p:cNvSpPr txBox="1"/>
            <p:nvPr/>
          </p:nvSpPr>
          <p:spPr>
            <a:xfrm>
              <a:off x="1319759" y="4355248"/>
              <a:ext cx="430964" cy="230832"/>
            </a:xfrm>
            <a:prstGeom prst="rect">
              <a:avLst/>
            </a:prstGeom>
            <a:noFill/>
          </p:spPr>
          <p:txBody>
            <a:bodyPr wrap="square" rtlCol="0">
              <a:spAutoFit/>
            </a:bodyPr>
            <a:lstStyle/>
            <a:p>
              <a:pPr algn="ctr"/>
              <a:r>
                <a:rPr lang="id-ID" sz="900" b="1" dirty="0" err="1">
                  <a:solidFill>
                    <a:schemeClr val="bg1"/>
                  </a:solidFill>
                  <a:latin typeface="Century Gothic" panose="020B0502020202020204" pitchFamily="34" charset="0"/>
                  <a:cs typeface="Segoe UI Light" panose="020B0502040204020203" pitchFamily="34" charset="0"/>
                </a:rPr>
                <a:t>A</a:t>
              </a:r>
              <a:endParaRPr lang="en-US" sz="900" b="1" dirty="0">
                <a:solidFill>
                  <a:schemeClr val="bg1"/>
                </a:solidFill>
                <a:latin typeface="Century Gothic" panose="020B0502020202020204" pitchFamily="34" charset="0"/>
                <a:cs typeface="Segoe UI Light" panose="020B0502040204020203" pitchFamily="34" charset="0"/>
              </a:endParaRPr>
            </a:p>
          </p:txBody>
        </p:sp>
        <p:sp>
          <p:nvSpPr>
            <p:cNvPr id="107" name="TextBox 106">
              <a:extLst>
                <a:ext uri="{FF2B5EF4-FFF2-40B4-BE49-F238E27FC236}">
                  <a16:creationId xmlns:a16="http://schemas.microsoft.com/office/drawing/2014/main" id="{0F4EC7AC-7DC2-4F51-A92E-0434700B3EB5}"/>
                </a:ext>
              </a:extLst>
            </p:cNvPr>
            <p:cNvSpPr txBox="1"/>
            <p:nvPr/>
          </p:nvSpPr>
          <p:spPr>
            <a:xfrm>
              <a:off x="1729755" y="4355248"/>
              <a:ext cx="430964" cy="230832"/>
            </a:xfrm>
            <a:prstGeom prst="rect">
              <a:avLst/>
            </a:prstGeom>
            <a:noFill/>
          </p:spPr>
          <p:txBody>
            <a:bodyPr wrap="square" rtlCol="0">
              <a:spAutoFit/>
            </a:bodyPr>
            <a:lstStyle/>
            <a:p>
              <a:pPr algn="ctr"/>
              <a:r>
                <a:rPr lang="id-ID" sz="900" b="1" dirty="0">
                  <a:solidFill>
                    <a:schemeClr val="bg1"/>
                  </a:solidFill>
                  <a:latin typeface="Century Gothic" panose="020B0502020202020204" pitchFamily="34" charset="0"/>
                  <a:cs typeface="Segoe UI Light" panose="020B0502040204020203" pitchFamily="34" charset="0"/>
                </a:rPr>
                <a:t>B</a:t>
              </a:r>
              <a:endParaRPr lang="en-US" sz="900" b="1" dirty="0">
                <a:solidFill>
                  <a:schemeClr val="bg1"/>
                </a:solidFill>
                <a:latin typeface="Century Gothic" panose="020B0502020202020204" pitchFamily="34" charset="0"/>
                <a:cs typeface="Segoe UI Light" panose="020B0502040204020203" pitchFamily="34" charset="0"/>
              </a:endParaRPr>
            </a:p>
          </p:txBody>
        </p:sp>
        <p:sp>
          <p:nvSpPr>
            <p:cNvPr id="108" name="TextBox 107">
              <a:extLst>
                <a:ext uri="{FF2B5EF4-FFF2-40B4-BE49-F238E27FC236}">
                  <a16:creationId xmlns:a16="http://schemas.microsoft.com/office/drawing/2014/main" id="{CD9DED41-170C-43F2-8011-C58E1C1A8FB8}"/>
                </a:ext>
              </a:extLst>
            </p:cNvPr>
            <p:cNvSpPr txBox="1"/>
            <p:nvPr/>
          </p:nvSpPr>
          <p:spPr>
            <a:xfrm>
              <a:off x="2139752" y="4360578"/>
              <a:ext cx="430964" cy="230832"/>
            </a:xfrm>
            <a:prstGeom prst="rect">
              <a:avLst/>
            </a:prstGeom>
            <a:noFill/>
          </p:spPr>
          <p:txBody>
            <a:bodyPr wrap="square" rtlCol="0">
              <a:spAutoFit/>
            </a:bodyPr>
            <a:lstStyle/>
            <a:p>
              <a:pPr algn="ctr"/>
              <a:r>
                <a:rPr lang="id-ID" sz="900" b="1" dirty="0">
                  <a:solidFill>
                    <a:schemeClr val="bg1"/>
                  </a:solidFill>
                  <a:latin typeface="Century Gothic" panose="020B0502020202020204" pitchFamily="34" charset="0"/>
                  <a:cs typeface="Segoe UI Light" panose="020B0502040204020203" pitchFamily="34" charset="0"/>
                </a:rPr>
                <a:t>C</a:t>
              </a:r>
              <a:endParaRPr lang="en-US" sz="900" b="1" dirty="0">
                <a:solidFill>
                  <a:schemeClr val="bg1"/>
                </a:solidFill>
                <a:latin typeface="Century Gothic" panose="020B0502020202020204" pitchFamily="34" charset="0"/>
                <a:cs typeface="Segoe UI Light" panose="020B0502040204020203" pitchFamily="34" charset="0"/>
              </a:endParaRPr>
            </a:p>
          </p:txBody>
        </p:sp>
        <p:sp>
          <p:nvSpPr>
            <p:cNvPr id="109" name="TextBox 108">
              <a:extLst>
                <a:ext uri="{FF2B5EF4-FFF2-40B4-BE49-F238E27FC236}">
                  <a16:creationId xmlns:a16="http://schemas.microsoft.com/office/drawing/2014/main" id="{3DE0AA97-6C4D-4F42-8B51-B706EE90EA91}"/>
                </a:ext>
              </a:extLst>
            </p:cNvPr>
            <p:cNvSpPr txBox="1"/>
            <p:nvPr/>
          </p:nvSpPr>
          <p:spPr>
            <a:xfrm>
              <a:off x="2542278" y="4360578"/>
              <a:ext cx="430964" cy="230832"/>
            </a:xfrm>
            <a:prstGeom prst="rect">
              <a:avLst/>
            </a:prstGeom>
            <a:noFill/>
          </p:spPr>
          <p:txBody>
            <a:bodyPr wrap="square" rtlCol="0">
              <a:spAutoFit/>
            </a:bodyPr>
            <a:lstStyle/>
            <a:p>
              <a:pPr algn="ctr"/>
              <a:r>
                <a:rPr lang="id-ID" sz="900" b="1" dirty="0">
                  <a:solidFill>
                    <a:schemeClr val="bg1"/>
                  </a:solidFill>
                  <a:latin typeface="Century Gothic" panose="020B0502020202020204" pitchFamily="34" charset="0"/>
                  <a:cs typeface="Segoe UI Light" panose="020B0502040204020203" pitchFamily="34" charset="0"/>
                </a:rPr>
                <a:t>D</a:t>
              </a:r>
              <a:endParaRPr lang="en-US" sz="900" b="1" dirty="0">
                <a:solidFill>
                  <a:schemeClr val="bg1"/>
                </a:solidFill>
                <a:latin typeface="Century Gothic" panose="020B0502020202020204" pitchFamily="34" charset="0"/>
                <a:cs typeface="Segoe UI Light" panose="020B0502040204020203" pitchFamily="34" charset="0"/>
              </a:endParaRPr>
            </a:p>
          </p:txBody>
        </p:sp>
        <p:sp>
          <p:nvSpPr>
            <p:cNvPr id="110" name="TextBox 109">
              <a:extLst>
                <a:ext uri="{FF2B5EF4-FFF2-40B4-BE49-F238E27FC236}">
                  <a16:creationId xmlns:a16="http://schemas.microsoft.com/office/drawing/2014/main" id="{4E2B56A9-4A10-4FC6-9691-F58546510ED0}"/>
                </a:ext>
              </a:extLst>
            </p:cNvPr>
            <p:cNvSpPr txBox="1"/>
            <p:nvPr/>
          </p:nvSpPr>
          <p:spPr>
            <a:xfrm>
              <a:off x="2950609" y="4357986"/>
              <a:ext cx="430964" cy="230832"/>
            </a:xfrm>
            <a:prstGeom prst="rect">
              <a:avLst/>
            </a:prstGeom>
            <a:noFill/>
          </p:spPr>
          <p:txBody>
            <a:bodyPr wrap="square" rtlCol="0">
              <a:spAutoFit/>
            </a:bodyPr>
            <a:lstStyle/>
            <a:p>
              <a:pPr algn="ctr"/>
              <a:r>
                <a:rPr lang="id-ID" sz="900" b="1" dirty="0">
                  <a:solidFill>
                    <a:schemeClr val="bg1"/>
                  </a:solidFill>
                  <a:latin typeface="Century Gothic" panose="020B0502020202020204" pitchFamily="34" charset="0"/>
                  <a:cs typeface="Segoe UI Light" panose="020B0502040204020203" pitchFamily="34" charset="0"/>
                </a:rPr>
                <a:t>E</a:t>
              </a:r>
              <a:endParaRPr lang="en-US" sz="900" b="1" dirty="0">
                <a:solidFill>
                  <a:schemeClr val="bg1"/>
                </a:solidFill>
                <a:latin typeface="Century Gothic" panose="020B0502020202020204" pitchFamily="34" charset="0"/>
                <a:cs typeface="Segoe UI Light" panose="020B0502040204020203" pitchFamily="34" charset="0"/>
              </a:endParaRPr>
            </a:p>
          </p:txBody>
        </p:sp>
        <p:sp>
          <p:nvSpPr>
            <p:cNvPr id="111" name="TextBox 110">
              <a:extLst>
                <a:ext uri="{FF2B5EF4-FFF2-40B4-BE49-F238E27FC236}">
                  <a16:creationId xmlns:a16="http://schemas.microsoft.com/office/drawing/2014/main" id="{B8ADF84B-EFC3-42A5-8D83-990E39DC90C0}"/>
                </a:ext>
              </a:extLst>
            </p:cNvPr>
            <p:cNvSpPr txBox="1"/>
            <p:nvPr/>
          </p:nvSpPr>
          <p:spPr>
            <a:xfrm>
              <a:off x="3360606" y="4357986"/>
              <a:ext cx="430964" cy="230832"/>
            </a:xfrm>
            <a:prstGeom prst="rect">
              <a:avLst/>
            </a:prstGeom>
            <a:noFill/>
          </p:spPr>
          <p:txBody>
            <a:bodyPr wrap="square" rtlCol="0">
              <a:spAutoFit/>
            </a:bodyPr>
            <a:lstStyle/>
            <a:p>
              <a:pPr algn="ctr"/>
              <a:r>
                <a:rPr lang="id-ID" sz="900" b="1" dirty="0">
                  <a:solidFill>
                    <a:schemeClr val="bg1"/>
                  </a:solidFill>
                  <a:latin typeface="Century Gothic" panose="020B0502020202020204" pitchFamily="34" charset="0"/>
                  <a:cs typeface="Segoe UI Light" panose="020B0502040204020203" pitchFamily="34" charset="0"/>
                </a:rPr>
                <a:t>F</a:t>
              </a:r>
              <a:endParaRPr lang="en-US" sz="900" b="1" dirty="0">
                <a:solidFill>
                  <a:schemeClr val="bg1"/>
                </a:solidFill>
                <a:latin typeface="Century Gothic" panose="020B0502020202020204" pitchFamily="34" charset="0"/>
                <a:cs typeface="Segoe UI Light" panose="020B0502040204020203" pitchFamily="34" charset="0"/>
              </a:endParaRPr>
            </a:p>
          </p:txBody>
        </p:sp>
        <p:sp>
          <p:nvSpPr>
            <p:cNvPr id="112" name="TextBox 111">
              <a:extLst>
                <a:ext uri="{FF2B5EF4-FFF2-40B4-BE49-F238E27FC236}">
                  <a16:creationId xmlns:a16="http://schemas.microsoft.com/office/drawing/2014/main" id="{72F35508-2F9B-4B28-9760-4FBCDD26F3F3}"/>
                </a:ext>
              </a:extLst>
            </p:cNvPr>
            <p:cNvSpPr txBox="1"/>
            <p:nvPr/>
          </p:nvSpPr>
          <p:spPr>
            <a:xfrm>
              <a:off x="3770603" y="4363316"/>
              <a:ext cx="430964" cy="230832"/>
            </a:xfrm>
            <a:prstGeom prst="rect">
              <a:avLst/>
            </a:prstGeom>
            <a:noFill/>
          </p:spPr>
          <p:txBody>
            <a:bodyPr wrap="square" rtlCol="0">
              <a:spAutoFit/>
            </a:bodyPr>
            <a:lstStyle/>
            <a:p>
              <a:pPr algn="ctr"/>
              <a:r>
                <a:rPr lang="id-ID" sz="900" b="1" dirty="0" err="1">
                  <a:solidFill>
                    <a:schemeClr val="bg1"/>
                  </a:solidFill>
                  <a:latin typeface="Century Gothic" panose="020B0502020202020204" pitchFamily="34" charset="0"/>
                  <a:cs typeface="Segoe UI Light" panose="020B0502040204020203" pitchFamily="34" charset="0"/>
                </a:rPr>
                <a:t>G</a:t>
              </a:r>
              <a:endParaRPr lang="en-US" sz="900" b="1" dirty="0">
                <a:solidFill>
                  <a:schemeClr val="bg1"/>
                </a:solidFill>
                <a:latin typeface="Century Gothic" panose="020B0502020202020204" pitchFamily="34" charset="0"/>
                <a:cs typeface="Segoe UI Light" panose="020B0502040204020203" pitchFamily="34" charset="0"/>
              </a:endParaRPr>
            </a:p>
          </p:txBody>
        </p:sp>
      </p:grpSp>
      <p:sp>
        <p:nvSpPr>
          <p:cNvPr id="117" name="Rectangle 116">
            <a:extLst>
              <a:ext uri="{FF2B5EF4-FFF2-40B4-BE49-F238E27FC236}">
                <a16:creationId xmlns:a16="http://schemas.microsoft.com/office/drawing/2014/main" id="{F8CDC4D7-06E5-44D8-8440-26F0F8D87C8F}"/>
              </a:ext>
            </a:extLst>
          </p:cNvPr>
          <p:cNvSpPr/>
          <p:nvPr/>
        </p:nvSpPr>
        <p:spPr>
          <a:xfrm>
            <a:off x="1378387" y="4827692"/>
            <a:ext cx="2952739" cy="557910"/>
          </a:xfrm>
          <a:prstGeom prst="rect">
            <a:avLst/>
          </a:prstGeom>
        </p:spPr>
        <p:txBody>
          <a:bodyPr wrap="square">
            <a:spAutoFit/>
          </a:bodyPr>
          <a:lstStyle/>
          <a:p>
            <a:pPr algn="ctr">
              <a:lnSpc>
                <a:spcPts val="1880"/>
              </a:lnSpc>
              <a:defRPr sz="2000" b="0" i="0" u="none" strike="noStrike" kern="1200" spc="0" baseline="0">
                <a:solidFill>
                  <a:srgbClr val="D5D5D5">
                    <a:lumMod val="25000"/>
                  </a:srgbClr>
                </a:solidFill>
                <a:latin typeface="+mn-lt"/>
                <a:ea typeface="+mn-ea"/>
                <a:cs typeface="+mn-cs"/>
              </a:defRPr>
            </a:pPr>
            <a:r>
              <a:rPr lang="en-IN" sz="1100" dirty="0">
                <a:solidFill>
                  <a:schemeClr val="bg1"/>
                </a:solidFill>
                <a:latin typeface="Century Gothic" panose="020B0502020202020204" pitchFamily="34" charset="0"/>
              </a:rPr>
              <a:t>Percentage of ingredients more sustainably sourced in 2019 </a:t>
            </a:r>
          </a:p>
        </p:txBody>
      </p:sp>
      <p:sp>
        <p:nvSpPr>
          <p:cNvPr id="55" name="TextBox 54">
            <a:extLst>
              <a:ext uri="{FF2B5EF4-FFF2-40B4-BE49-F238E27FC236}">
                <a16:creationId xmlns:a16="http://schemas.microsoft.com/office/drawing/2014/main" id="{9F6E976D-1E73-5245-9650-B6FD1E13FFAE}"/>
              </a:ext>
            </a:extLst>
          </p:cNvPr>
          <p:cNvSpPr txBox="1"/>
          <p:nvPr/>
        </p:nvSpPr>
        <p:spPr>
          <a:xfrm>
            <a:off x="5446065" y="2330589"/>
            <a:ext cx="5432544" cy="2031197"/>
          </a:xfrm>
          <a:prstGeom prst="rect">
            <a:avLst/>
          </a:prstGeom>
          <a:noFill/>
        </p:spPr>
        <p:txBody>
          <a:bodyPr wrap="square" lIns="25200" rIns="90000" rtlCol="0">
            <a:spAutoFit/>
          </a:bodyPr>
          <a:lstStyle/>
          <a:p>
            <a:pPr>
              <a:lnSpc>
                <a:spcPts val="1680"/>
              </a:lnSpc>
            </a:pPr>
            <a:r>
              <a:rPr lang="en-IN" sz="1100" dirty="0">
                <a:latin typeface="Century Gothic" panose="020B0502020202020204" pitchFamily="34" charset="0"/>
              </a:rPr>
              <a:t>Ingredients are at the heart of our products, and our transformation into a total beverage company is also expanding the variety of ingredients we use. We source a wide range of agricultural commodities—including fruit juices, coffee, tea, sugar and soy, as well as special ingredients such as herbs and dairy-based ingredients— from a complex supply chain that spans the globe.</a:t>
            </a:r>
          </a:p>
          <a:p>
            <a:pPr>
              <a:lnSpc>
                <a:spcPts val="1680"/>
              </a:lnSpc>
            </a:pPr>
            <a:endParaRPr lang="en-IN" sz="1100" b="1" dirty="0">
              <a:solidFill>
                <a:srgbClr val="4DA7BA"/>
              </a:solidFill>
              <a:latin typeface="Century Gothic" panose="020B0502020202020204" pitchFamily="34" charset="0"/>
            </a:endParaRPr>
          </a:p>
          <a:p>
            <a:pPr>
              <a:lnSpc>
                <a:spcPts val="1680"/>
              </a:lnSpc>
            </a:pPr>
            <a:r>
              <a:rPr lang="en-IN" sz="1100" dirty="0">
                <a:solidFill>
                  <a:schemeClr val="bg2">
                    <a:lumMod val="10000"/>
                  </a:schemeClr>
                </a:solidFill>
                <a:latin typeface="Century Gothic" panose="020B0502020202020204" pitchFamily="34" charset="0"/>
              </a:rPr>
              <a:t>We have worked with our suppliers to help them demonstrate that they meet the SAGP criteria by using the leading global sustainable agriculture standards for the commodities and products they provide to our company.</a:t>
            </a:r>
          </a:p>
        </p:txBody>
      </p:sp>
      <p:sp>
        <p:nvSpPr>
          <p:cNvPr id="56" name="moving straight is what we do">
            <a:extLst>
              <a:ext uri="{FF2B5EF4-FFF2-40B4-BE49-F238E27FC236}">
                <a16:creationId xmlns:a16="http://schemas.microsoft.com/office/drawing/2014/main" id="{39D81C77-1BFD-AD4B-8EFF-D6A162574B84}"/>
              </a:ext>
            </a:extLst>
          </p:cNvPr>
          <p:cNvSpPr txBox="1"/>
          <p:nvPr/>
        </p:nvSpPr>
        <p:spPr>
          <a:xfrm>
            <a:off x="5446065" y="1461476"/>
            <a:ext cx="2777293"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Agriculture</a:t>
            </a:r>
          </a:p>
        </p:txBody>
      </p:sp>
      <p:sp>
        <p:nvSpPr>
          <p:cNvPr id="57" name="Freeform 56">
            <a:extLst>
              <a:ext uri="{FF2B5EF4-FFF2-40B4-BE49-F238E27FC236}">
                <a16:creationId xmlns:a16="http://schemas.microsoft.com/office/drawing/2014/main" id="{899EDBCD-0DF7-C44F-BF8F-94F87ACACFD0}"/>
              </a:ext>
            </a:extLst>
          </p:cNvPr>
          <p:cNvSpPr>
            <a:spLocks noChangeArrowheads="1"/>
          </p:cNvSpPr>
          <p:nvPr/>
        </p:nvSpPr>
        <p:spPr bwMode="auto">
          <a:xfrm>
            <a:off x="5491229" y="2010959"/>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B5B5B5"/>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pic>
        <p:nvPicPr>
          <p:cNvPr id="58" name="Picture 57">
            <a:extLst>
              <a:ext uri="{FF2B5EF4-FFF2-40B4-BE49-F238E27FC236}">
                <a16:creationId xmlns:a16="http://schemas.microsoft.com/office/drawing/2014/main" id="{05F71C17-0D68-734B-99EB-3A76C387F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6440" y="4939986"/>
            <a:ext cx="411480" cy="411480"/>
          </a:xfrm>
          <a:prstGeom prst="rect">
            <a:avLst/>
          </a:prstGeom>
        </p:spPr>
      </p:pic>
      <p:pic>
        <p:nvPicPr>
          <p:cNvPr id="59" name="Picture 58">
            <a:extLst>
              <a:ext uri="{FF2B5EF4-FFF2-40B4-BE49-F238E27FC236}">
                <a16:creationId xmlns:a16="http://schemas.microsoft.com/office/drawing/2014/main" id="{C6FEC7B8-0172-D64E-A2C4-138F6E458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7577" y="4939986"/>
            <a:ext cx="411480" cy="411480"/>
          </a:xfrm>
          <a:prstGeom prst="rect">
            <a:avLst/>
          </a:prstGeom>
        </p:spPr>
      </p:pic>
      <p:pic>
        <p:nvPicPr>
          <p:cNvPr id="60" name="Picture 59">
            <a:extLst>
              <a:ext uri="{FF2B5EF4-FFF2-40B4-BE49-F238E27FC236}">
                <a16:creationId xmlns:a16="http://schemas.microsoft.com/office/drawing/2014/main" id="{3D472132-7671-1B47-9890-C33AA1F8F9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8877" y="4939986"/>
            <a:ext cx="411480" cy="411480"/>
          </a:xfrm>
          <a:prstGeom prst="rect">
            <a:avLst/>
          </a:prstGeom>
        </p:spPr>
      </p:pic>
      <p:pic>
        <p:nvPicPr>
          <p:cNvPr id="61" name="Picture 60">
            <a:extLst>
              <a:ext uri="{FF2B5EF4-FFF2-40B4-BE49-F238E27FC236}">
                <a16:creationId xmlns:a16="http://schemas.microsoft.com/office/drawing/2014/main" id="{AC3B49F9-15E8-8145-9F42-8F880E3930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0177" y="4939986"/>
            <a:ext cx="411480" cy="411480"/>
          </a:xfrm>
          <a:prstGeom prst="rect">
            <a:avLst/>
          </a:prstGeom>
        </p:spPr>
      </p:pic>
      <p:pic>
        <p:nvPicPr>
          <p:cNvPr id="74" name="Picture 73">
            <a:extLst>
              <a:ext uri="{FF2B5EF4-FFF2-40B4-BE49-F238E27FC236}">
                <a16:creationId xmlns:a16="http://schemas.microsoft.com/office/drawing/2014/main" id="{F08A31E3-C6F2-E54E-B68A-BA5381B571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5123" y="4941091"/>
            <a:ext cx="411480" cy="411480"/>
          </a:xfrm>
          <a:prstGeom prst="rect">
            <a:avLst/>
          </a:prstGeom>
        </p:spPr>
      </p:pic>
    </p:spTree>
    <p:extLst>
      <p:ext uri="{BB962C8B-B14F-4D97-AF65-F5344CB8AC3E}">
        <p14:creationId xmlns:p14="http://schemas.microsoft.com/office/powerpoint/2010/main" val="65969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sp>
        <p:nvSpPr>
          <p:cNvPr id="13" name="moving straight is what we do">
            <a:extLst>
              <a:ext uri="{FF2B5EF4-FFF2-40B4-BE49-F238E27FC236}">
                <a16:creationId xmlns:a16="http://schemas.microsoft.com/office/drawing/2014/main" id="{89F34804-94E4-0348-8653-B8595A124379}"/>
              </a:ext>
            </a:extLst>
          </p:cNvPr>
          <p:cNvSpPr txBox="1"/>
          <p:nvPr/>
        </p:nvSpPr>
        <p:spPr>
          <a:xfrm>
            <a:off x="838200" y="321404"/>
            <a:ext cx="1040892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2">
                    <a:lumMod val="10000"/>
                  </a:schemeClr>
                </a:solidFill>
                <a:latin typeface="Century Gothic" panose="020B0502020202020204" pitchFamily="34" charset="0"/>
              </a:rPr>
              <a:t>Environment Indicators</a:t>
            </a:r>
          </a:p>
        </p:txBody>
      </p:sp>
      <p:sp>
        <p:nvSpPr>
          <p:cNvPr id="14" name="Freeform 13">
            <a:extLst>
              <a:ext uri="{FF2B5EF4-FFF2-40B4-BE49-F238E27FC236}">
                <a16:creationId xmlns:a16="http://schemas.microsoft.com/office/drawing/2014/main" id="{D70FBF86-E79F-7F49-AC2C-69ACDC913C63}"/>
              </a:ext>
            </a:extLst>
          </p:cNvPr>
          <p:cNvSpPr>
            <a:spLocks noChangeArrowheads="1"/>
          </p:cNvSpPr>
          <p:nvPr/>
        </p:nvSpPr>
        <p:spPr bwMode="auto">
          <a:xfrm>
            <a:off x="5437889" y="848400"/>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FFFFFF"/>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27" name="Rectangle: Single Corner Rounded 39">
            <a:extLst>
              <a:ext uri="{FF2B5EF4-FFF2-40B4-BE49-F238E27FC236}">
                <a16:creationId xmlns:a16="http://schemas.microsoft.com/office/drawing/2014/main" id="{C6EB20B5-362A-E847-9D60-203F6B1B5FE1}"/>
              </a:ext>
            </a:extLst>
          </p:cNvPr>
          <p:cNvSpPr/>
          <p:nvPr/>
        </p:nvSpPr>
        <p:spPr>
          <a:xfrm>
            <a:off x="661739" y="1305530"/>
            <a:ext cx="10889410" cy="5095270"/>
          </a:xfrm>
          <a:prstGeom prst="round1Rect">
            <a:avLst>
              <a:gd name="adj" fmla="val 9385"/>
            </a:avLst>
          </a:prstGeom>
          <a:solidFill>
            <a:schemeClr val="bg1"/>
          </a:soli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nvGrpSpPr>
          <p:cNvPr id="28" name="Group 27">
            <a:extLst>
              <a:ext uri="{FF2B5EF4-FFF2-40B4-BE49-F238E27FC236}">
                <a16:creationId xmlns:a16="http://schemas.microsoft.com/office/drawing/2014/main" id="{91BC939E-1FAD-5749-A603-B6EC11B234D6}"/>
              </a:ext>
            </a:extLst>
          </p:cNvPr>
          <p:cNvGrpSpPr/>
          <p:nvPr/>
        </p:nvGrpSpPr>
        <p:grpSpPr>
          <a:xfrm>
            <a:off x="1122611" y="1610508"/>
            <a:ext cx="9973124" cy="296378"/>
            <a:chOff x="1722741" y="2226028"/>
            <a:chExt cx="8774193" cy="296378"/>
          </a:xfrm>
          <a:solidFill>
            <a:srgbClr val="4DA6BA"/>
          </a:solidFill>
        </p:grpSpPr>
        <p:sp>
          <p:nvSpPr>
            <p:cNvPr id="33" name="Rectangle: Single Corner Rounded 42">
              <a:extLst>
                <a:ext uri="{FF2B5EF4-FFF2-40B4-BE49-F238E27FC236}">
                  <a16:creationId xmlns:a16="http://schemas.microsoft.com/office/drawing/2014/main" id="{EACE8F70-4032-C04A-8B51-82CB763685ED}"/>
                </a:ext>
              </a:extLst>
            </p:cNvPr>
            <p:cNvSpPr/>
            <p:nvPr/>
          </p:nvSpPr>
          <p:spPr>
            <a:xfrm>
              <a:off x="1722741" y="2226029"/>
              <a:ext cx="5257663" cy="296377"/>
            </a:xfrm>
            <a:prstGeom prst="round1Rect">
              <a:avLst>
                <a:gd name="adj" fmla="val 50000"/>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050" b="1" dirty="0">
                  <a:solidFill>
                    <a:srgbClr val="FFFFFF"/>
                  </a:solidFill>
                  <a:latin typeface="Century Gothic" panose="020B0502020202020204" pitchFamily="34" charset="0"/>
                </a:rPr>
                <a:t>Environmental burden – net value (SGD 3.9-6.3)</a:t>
              </a:r>
            </a:p>
          </p:txBody>
        </p:sp>
        <p:sp>
          <p:nvSpPr>
            <p:cNvPr id="36" name="Rectangle: Single Corner Rounded 45">
              <a:extLst>
                <a:ext uri="{FF2B5EF4-FFF2-40B4-BE49-F238E27FC236}">
                  <a16:creationId xmlns:a16="http://schemas.microsoft.com/office/drawing/2014/main" id="{E70354EF-5ABD-214E-8A84-865655576B50}"/>
                </a:ext>
              </a:extLst>
            </p:cNvPr>
            <p:cNvSpPr/>
            <p:nvPr/>
          </p:nvSpPr>
          <p:spPr>
            <a:xfrm>
              <a:off x="8148186" y="2226028"/>
              <a:ext cx="1174374" cy="296377"/>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2018</a:t>
              </a:r>
            </a:p>
          </p:txBody>
        </p:sp>
        <p:sp>
          <p:nvSpPr>
            <p:cNvPr id="37" name="Rectangle: Single Corner Rounded 46">
              <a:extLst>
                <a:ext uri="{FF2B5EF4-FFF2-40B4-BE49-F238E27FC236}">
                  <a16:creationId xmlns:a16="http://schemas.microsoft.com/office/drawing/2014/main" id="{62D4DECF-E2C6-9A40-AAFD-B8A188BE0060}"/>
                </a:ext>
              </a:extLst>
            </p:cNvPr>
            <p:cNvSpPr/>
            <p:nvPr/>
          </p:nvSpPr>
          <p:spPr>
            <a:xfrm>
              <a:off x="9322560" y="2226028"/>
              <a:ext cx="1174374" cy="296377"/>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2019</a:t>
              </a:r>
            </a:p>
          </p:txBody>
        </p:sp>
      </p:grpSp>
      <p:sp>
        <p:nvSpPr>
          <p:cNvPr id="16" name="Rectangle: Single Corner Rounded 42">
            <a:extLst>
              <a:ext uri="{FF2B5EF4-FFF2-40B4-BE49-F238E27FC236}">
                <a16:creationId xmlns:a16="http://schemas.microsoft.com/office/drawing/2014/main" id="{182E276A-F524-E04D-9BC8-A7FFFF683FE9}"/>
              </a:ext>
            </a:extLst>
          </p:cNvPr>
          <p:cNvSpPr/>
          <p:nvPr/>
        </p:nvSpPr>
        <p:spPr>
          <a:xfrm>
            <a:off x="1122610" y="4962985"/>
            <a:ext cx="5976085" cy="306847"/>
          </a:xfrm>
          <a:prstGeom prst="round1Rect">
            <a:avLst>
              <a:gd name="adj" fmla="val 50000"/>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IN" sz="1050" b="1" dirty="0">
                <a:solidFill>
                  <a:schemeClr val="bg1"/>
                </a:solidFill>
                <a:latin typeface="Century Gothic" panose="020B0502020202020204" pitchFamily="34" charset="0"/>
              </a:rPr>
              <a:t>Water withdrawal by source (1000 m3)</a:t>
            </a:r>
          </a:p>
        </p:txBody>
      </p:sp>
      <p:sp>
        <p:nvSpPr>
          <p:cNvPr id="21" name="Rectangle: Single Corner Rounded 45">
            <a:extLst>
              <a:ext uri="{FF2B5EF4-FFF2-40B4-BE49-F238E27FC236}">
                <a16:creationId xmlns:a16="http://schemas.microsoft.com/office/drawing/2014/main" id="{EF957E80-AA0A-AC43-B444-4D8A140DC8A6}"/>
              </a:ext>
            </a:extLst>
          </p:cNvPr>
          <p:cNvSpPr/>
          <p:nvPr/>
        </p:nvSpPr>
        <p:spPr>
          <a:xfrm>
            <a:off x="7091200" y="4962983"/>
            <a:ext cx="1334845" cy="296377"/>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2017</a:t>
            </a:r>
          </a:p>
        </p:txBody>
      </p:sp>
      <p:sp>
        <p:nvSpPr>
          <p:cNvPr id="22" name="Rectangle: Single Corner Rounded 45">
            <a:extLst>
              <a:ext uri="{FF2B5EF4-FFF2-40B4-BE49-F238E27FC236}">
                <a16:creationId xmlns:a16="http://schemas.microsoft.com/office/drawing/2014/main" id="{95ED2F0E-9E44-9847-812D-19504D3A187B}"/>
              </a:ext>
            </a:extLst>
          </p:cNvPr>
          <p:cNvSpPr/>
          <p:nvPr/>
        </p:nvSpPr>
        <p:spPr>
          <a:xfrm>
            <a:off x="8426046" y="4962983"/>
            <a:ext cx="1334844" cy="296377"/>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2018</a:t>
            </a:r>
          </a:p>
        </p:txBody>
      </p:sp>
      <p:sp>
        <p:nvSpPr>
          <p:cNvPr id="23" name="Rectangle: Single Corner Rounded 45">
            <a:extLst>
              <a:ext uri="{FF2B5EF4-FFF2-40B4-BE49-F238E27FC236}">
                <a16:creationId xmlns:a16="http://schemas.microsoft.com/office/drawing/2014/main" id="{7C33561F-EA39-1942-8951-AAE8B88DB1E6}"/>
              </a:ext>
            </a:extLst>
          </p:cNvPr>
          <p:cNvSpPr/>
          <p:nvPr/>
        </p:nvSpPr>
        <p:spPr>
          <a:xfrm>
            <a:off x="9760891" y="4962983"/>
            <a:ext cx="1334844" cy="296377"/>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2019</a:t>
            </a:r>
          </a:p>
        </p:txBody>
      </p:sp>
      <p:sp>
        <p:nvSpPr>
          <p:cNvPr id="24" name="Rectangle: Single Corner Rounded 45">
            <a:extLst>
              <a:ext uri="{FF2B5EF4-FFF2-40B4-BE49-F238E27FC236}">
                <a16:creationId xmlns:a16="http://schemas.microsoft.com/office/drawing/2014/main" id="{4E2CC8A6-3A2F-E24F-BD7B-6C9870E85383}"/>
              </a:ext>
            </a:extLst>
          </p:cNvPr>
          <p:cNvSpPr/>
          <p:nvPr/>
        </p:nvSpPr>
        <p:spPr>
          <a:xfrm>
            <a:off x="7093317" y="1610586"/>
            <a:ext cx="1334844" cy="296377"/>
          </a:xfrm>
          <a:prstGeom prst="round1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2017</a:t>
            </a:r>
          </a:p>
        </p:txBody>
      </p:sp>
      <p:graphicFrame>
        <p:nvGraphicFramePr>
          <p:cNvPr id="11" name="Table 10">
            <a:extLst>
              <a:ext uri="{FF2B5EF4-FFF2-40B4-BE49-F238E27FC236}">
                <a16:creationId xmlns:a16="http://schemas.microsoft.com/office/drawing/2014/main" id="{A967D4F4-D4AE-2843-AA12-045385769816}"/>
              </a:ext>
            </a:extLst>
          </p:cNvPr>
          <p:cNvGraphicFramePr>
            <a:graphicFrameLocks noGrp="1"/>
          </p:cNvGraphicFramePr>
          <p:nvPr>
            <p:extLst>
              <p:ext uri="{D42A27DB-BD31-4B8C-83A1-F6EECF244321}">
                <p14:modId xmlns:p14="http://schemas.microsoft.com/office/powerpoint/2010/main" val="790891701"/>
              </p:ext>
            </p:extLst>
          </p:nvPr>
        </p:nvGraphicFramePr>
        <p:xfrm>
          <a:off x="1126436" y="1903445"/>
          <a:ext cx="9973123" cy="2823204"/>
        </p:xfrm>
        <a:graphic>
          <a:graphicData uri="http://schemas.openxmlformats.org/drawingml/2006/table">
            <a:tbl>
              <a:tblPr firstRow="1" bandRow="1">
                <a:tableStyleId>{7E9639D4-E3E2-4D34-9284-5A2195B3D0D7}</a:tableStyleId>
              </a:tblPr>
              <a:tblGrid>
                <a:gridCol w="5978221">
                  <a:extLst>
                    <a:ext uri="{9D8B030D-6E8A-4147-A177-3AD203B41FA5}">
                      <a16:colId xmlns:a16="http://schemas.microsoft.com/office/drawing/2014/main" val="2650307936"/>
                    </a:ext>
                  </a:extLst>
                </a:gridCol>
                <a:gridCol w="1342741">
                  <a:extLst>
                    <a:ext uri="{9D8B030D-6E8A-4147-A177-3AD203B41FA5}">
                      <a16:colId xmlns:a16="http://schemas.microsoft.com/office/drawing/2014/main" val="4286264654"/>
                    </a:ext>
                  </a:extLst>
                </a:gridCol>
                <a:gridCol w="1320772">
                  <a:extLst>
                    <a:ext uri="{9D8B030D-6E8A-4147-A177-3AD203B41FA5}">
                      <a16:colId xmlns:a16="http://schemas.microsoft.com/office/drawing/2014/main" val="2191679053"/>
                    </a:ext>
                  </a:extLst>
                </a:gridCol>
                <a:gridCol w="1331389">
                  <a:extLst>
                    <a:ext uri="{9D8B030D-6E8A-4147-A177-3AD203B41FA5}">
                      <a16:colId xmlns:a16="http://schemas.microsoft.com/office/drawing/2014/main" val="1976024691"/>
                    </a:ext>
                  </a:extLst>
                </a:gridCol>
              </a:tblGrid>
              <a:tr h="256116">
                <a:tc>
                  <a:txBody>
                    <a:bodyPr/>
                    <a:lstStyle/>
                    <a:p>
                      <a:pPr algn="l"/>
                      <a:r>
                        <a:rPr lang="en-US" sz="900" b="1" spc="0" dirty="0">
                          <a:solidFill>
                            <a:schemeClr val="tx1">
                              <a:lumMod val="50000"/>
                            </a:schemeClr>
                          </a:solidFill>
                          <a:latin typeface="Century Gothic" panose="020B0502020202020204" pitchFamily="34" charset="0"/>
                        </a:rPr>
                        <a:t>Emission to air</a:t>
                      </a:r>
                    </a:p>
                  </a:txBody>
                  <a:tcPr marL="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r"/>
                      <a:endParaRPr lang="en-US" sz="1100" b="0" spc="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r"/>
                      <a:endParaRPr lang="en-US" sz="1100" b="0" spc="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r"/>
                      <a:endParaRPr lang="en-US" sz="1100" b="1" spc="0" dirty="0">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extLst>
                  <a:ext uri="{0D108BD9-81ED-4DB2-BD59-A6C34878D82A}">
                    <a16:rowId xmlns:a16="http://schemas.microsoft.com/office/drawing/2014/main" val="1960334357"/>
                  </a:ext>
                </a:extLst>
              </a:tr>
              <a:tr h="256116">
                <a:tc>
                  <a:txBody>
                    <a:bodyPr/>
                    <a:lstStyle/>
                    <a:p>
                      <a:pPr algn="l"/>
                      <a:r>
                        <a:rPr lang="en-US" sz="900" b="0" spc="0" dirty="0">
                          <a:latin typeface="Century Gothic" panose="020B0502020202020204" pitchFamily="34" charset="0"/>
                        </a:rPr>
                        <a:t>Global Warming</a:t>
                      </a:r>
                      <a:endParaRPr lang="en-US" sz="900" b="0" spc="0" dirty="0">
                        <a:solidFill>
                          <a:schemeClr val="tx1">
                            <a:lumMod val="50000"/>
                          </a:schemeClr>
                        </a:solidFill>
                        <a:latin typeface="Century Gothic" panose="020B0502020202020204" pitchFamily="34" charset="0"/>
                      </a:endParaRP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415960</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397832</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382909</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256116">
                <a:tc>
                  <a:txBody>
                    <a:bodyPr/>
                    <a:lstStyle/>
                    <a:p>
                      <a:pPr algn="l"/>
                      <a:r>
                        <a:rPr lang="en-US" sz="900" b="0" spc="0" dirty="0">
                          <a:solidFill>
                            <a:schemeClr val="tx1">
                              <a:lumMod val="50000"/>
                            </a:schemeClr>
                          </a:solidFill>
                          <a:latin typeface="Century Gothic" panose="020B0502020202020204" pitchFamily="34" charset="0"/>
                        </a:rPr>
                        <a:t>Ozone Depletion</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0.00</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0.25</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0.14</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524284"/>
                  </a:ext>
                </a:extLst>
              </a:tr>
              <a:tr h="256116">
                <a:tc>
                  <a:txBody>
                    <a:bodyPr/>
                    <a:lstStyle/>
                    <a:p>
                      <a:pPr algn="l"/>
                      <a:r>
                        <a:rPr lang="en-US" sz="900" b="0" spc="0" dirty="0">
                          <a:solidFill>
                            <a:schemeClr val="tx1">
                              <a:lumMod val="50000"/>
                            </a:schemeClr>
                          </a:solidFill>
                          <a:latin typeface="Century Gothic" panose="020B0502020202020204" pitchFamily="34" charset="0"/>
                        </a:rPr>
                        <a:t>Atmospheric Acidification (Kg)</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45610</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34170</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32283</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076859"/>
                  </a:ext>
                </a:extLst>
              </a:tr>
              <a:tr h="256116">
                <a:tc>
                  <a:txBody>
                    <a:bodyPr/>
                    <a:lstStyle/>
                    <a:p>
                      <a:pPr algn="l"/>
                      <a:r>
                        <a:rPr lang="en-US" sz="900" b="0" spc="0" dirty="0">
                          <a:solidFill>
                            <a:schemeClr val="tx1">
                              <a:lumMod val="50000"/>
                            </a:schemeClr>
                          </a:solidFill>
                          <a:latin typeface="Century Gothic" panose="020B0502020202020204" pitchFamily="34" charset="0"/>
                        </a:rPr>
                        <a:t>Oxidant Creation</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16946</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31498</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46186</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2912958"/>
                  </a:ext>
                </a:extLst>
              </a:tr>
              <a:tr h="256116">
                <a:tc>
                  <a:txBody>
                    <a:bodyPr/>
                    <a:lstStyle/>
                    <a:p>
                      <a:pPr algn="l"/>
                      <a:r>
                        <a:rPr lang="en-US" sz="900" b="0" spc="0" dirty="0">
                          <a:latin typeface="Century Gothic" panose="020B0502020202020204" pitchFamily="34" charset="0"/>
                        </a:rPr>
                        <a:t>Air Emission</a:t>
                      </a:r>
                      <a:endParaRPr lang="en-US" sz="900" b="0" spc="0" dirty="0">
                        <a:solidFill>
                          <a:schemeClr val="tx1">
                            <a:lumMod val="50000"/>
                          </a:schemeClr>
                        </a:solidFill>
                        <a:latin typeface="Century Gothic" panose="020B0502020202020204" pitchFamily="34" charset="0"/>
                      </a:endParaRP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2598</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2063</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2529</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30972"/>
                  </a:ext>
                </a:extLst>
              </a:tr>
              <a:tr h="256116">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900" b="1" spc="0" dirty="0">
                          <a:solidFill>
                            <a:schemeClr val="tx1">
                              <a:lumMod val="50000"/>
                            </a:schemeClr>
                          </a:solidFill>
                          <a:latin typeface="Century Gothic" panose="020B0502020202020204" pitchFamily="34" charset="0"/>
                        </a:rPr>
                        <a:t>Emission to water</a:t>
                      </a:r>
                    </a:p>
                  </a:txBody>
                  <a:tcPr marL="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r"/>
                      <a:endParaRPr lang="en-US" sz="1100" b="0" spc="0" dirty="0">
                        <a:solidFill>
                          <a:schemeClr val="tx1">
                            <a:lumMod val="50000"/>
                          </a:schemeClr>
                        </a:solidFill>
                        <a:latin typeface="Century Gothic" panose="020B0502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r"/>
                      <a:endParaRPr lang="en-US" sz="1100" b="0" spc="0" dirty="0">
                        <a:solidFill>
                          <a:schemeClr val="tx1">
                            <a:lumMod val="50000"/>
                          </a:schemeClr>
                        </a:solidFill>
                        <a:latin typeface="Century Gothic" panose="020B0502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tc>
                  <a:txBody>
                    <a:bodyPr/>
                    <a:lstStyle/>
                    <a:p>
                      <a:pPr algn="r"/>
                      <a:endParaRPr lang="en-US" sz="1100" b="0" spc="0" dirty="0">
                        <a:solidFill>
                          <a:schemeClr val="tx1">
                            <a:lumMod val="50000"/>
                          </a:schemeClr>
                        </a:solidFill>
                        <a:latin typeface="Century Gothic" panose="020B0502020202020204" pitchFamily="34" charset="0"/>
                      </a:endParaRP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rgbClr val="D5D5D5"/>
                    </a:solidFill>
                  </a:tcPr>
                </a:tc>
                <a:extLst>
                  <a:ext uri="{0D108BD9-81ED-4DB2-BD59-A6C34878D82A}">
                    <a16:rowId xmlns:a16="http://schemas.microsoft.com/office/drawing/2014/main" val="3304704819"/>
                  </a:ext>
                </a:extLst>
              </a:tr>
              <a:tr h="256116">
                <a:tc>
                  <a:txBody>
                    <a:bodyPr/>
                    <a:lstStyle/>
                    <a:p>
                      <a:pPr algn="l"/>
                      <a:r>
                        <a:rPr lang="en-US" sz="900" b="0" spc="0" dirty="0">
                          <a:latin typeface="Century Gothic" panose="020B0502020202020204" pitchFamily="34" charset="0"/>
                        </a:rPr>
                        <a:t>Eutrophication (kg (P+N))</a:t>
                      </a:r>
                      <a:endParaRPr lang="en-US" sz="900" b="0" spc="0" dirty="0">
                        <a:solidFill>
                          <a:schemeClr val="tx1">
                            <a:lumMod val="50000"/>
                          </a:schemeClr>
                        </a:solidFill>
                        <a:latin typeface="Century Gothic" panose="020B0502020202020204" pitchFamily="34" charset="0"/>
                      </a:endParaRP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261463</a:t>
                      </a:r>
                      <a:endParaRPr lang="en-US" sz="900" b="0" spc="0" dirty="0">
                        <a:solidFill>
                          <a:schemeClr val="tx1">
                            <a:lumMod val="50000"/>
                          </a:schemeClr>
                        </a:solidFill>
                        <a:latin typeface="Century Gothic" panose="020B0502020202020204" pitchFamily="34" charset="0"/>
                      </a:endParaRP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259428</a:t>
                      </a:r>
                      <a:endParaRPr lang="en-US" sz="900" b="0" spc="0" dirty="0">
                        <a:solidFill>
                          <a:schemeClr val="tx1">
                            <a:lumMod val="50000"/>
                          </a:schemeClr>
                        </a:solidFill>
                        <a:latin typeface="Century Gothic" panose="020B0502020202020204" pitchFamily="34" charset="0"/>
                      </a:endParaRP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160155</a:t>
                      </a:r>
                      <a:endParaRPr lang="en-US" sz="900" b="0" spc="0" dirty="0">
                        <a:solidFill>
                          <a:schemeClr val="tx1">
                            <a:lumMod val="50000"/>
                          </a:schemeClr>
                        </a:solidFill>
                        <a:latin typeface="Century Gothic" panose="020B0502020202020204" pitchFamily="34" charset="0"/>
                      </a:endParaRP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85684"/>
                  </a:ext>
                </a:extLst>
              </a:tr>
              <a:tr h="256116">
                <a:tc>
                  <a:txBody>
                    <a:bodyPr/>
                    <a:lstStyle/>
                    <a:p>
                      <a:pPr algn="l"/>
                      <a:r>
                        <a:rPr lang="en-US" sz="900" b="0" spc="0" dirty="0">
                          <a:solidFill>
                            <a:schemeClr val="tx1">
                              <a:lumMod val="50000"/>
                            </a:schemeClr>
                          </a:solidFill>
                          <a:latin typeface="Century Gothic" panose="020B0502020202020204" pitchFamily="34" charset="0"/>
                        </a:rPr>
                        <a:t>Aquatic Oxygen</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452987</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474234</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508345</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32360176"/>
                  </a:ext>
                </a:extLst>
              </a:tr>
              <a:tr h="256116">
                <a:tc>
                  <a:txBody>
                    <a:bodyPr/>
                    <a:lstStyle/>
                    <a:p>
                      <a:pPr algn="l"/>
                      <a:r>
                        <a:rPr lang="en-US" sz="900" b="0" spc="0" dirty="0">
                          <a:solidFill>
                            <a:schemeClr val="tx1">
                              <a:lumMod val="50000"/>
                            </a:schemeClr>
                          </a:solidFill>
                          <a:latin typeface="Century Gothic" panose="020B0502020202020204" pitchFamily="34" charset="0"/>
                        </a:rPr>
                        <a:t>Heavy Metals</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5710</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6022</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8217</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1551687"/>
                  </a:ext>
                </a:extLst>
              </a:tr>
              <a:tr h="256116">
                <a:tc>
                  <a:txBody>
                    <a:bodyPr/>
                    <a:lstStyle/>
                    <a:p>
                      <a:pPr algn="l"/>
                      <a:r>
                        <a:rPr lang="en-US" sz="900" b="0" spc="0" dirty="0">
                          <a:solidFill>
                            <a:schemeClr val="tx1">
                              <a:lumMod val="50000"/>
                            </a:schemeClr>
                          </a:solidFill>
                          <a:latin typeface="Century Gothic" panose="020B0502020202020204" pitchFamily="34" charset="0"/>
                        </a:rPr>
                        <a:t>Aquatic Ecotoxicity</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4767</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4067</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tx1">
                              <a:lumMod val="50000"/>
                            </a:schemeClr>
                          </a:solidFill>
                          <a:latin typeface="Century Gothic" panose="020B0502020202020204" pitchFamily="34" charset="0"/>
                        </a:rPr>
                        <a:t>5114</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7837225"/>
                  </a:ext>
                </a:extLst>
              </a:tr>
            </a:tbl>
          </a:graphicData>
        </a:graphic>
      </p:graphicFrame>
      <p:graphicFrame>
        <p:nvGraphicFramePr>
          <p:cNvPr id="12" name="Table 11">
            <a:extLst>
              <a:ext uri="{FF2B5EF4-FFF2-40B4-BE49-F238E27FC236}">
                <a16:creationId xmlns:a16="http://schemas.microsoft.com/office/drawing/2014/main" id="{29776C2E-E900-9144-8AB4-E82F91911AFD}"/>
              </a:ext>
            </a:extLst>
          </p:cNvPr>
          <p:cNvGraphicFramePr>
            <a:graphicFrameLocks noGrp="1"/>
          </p:cNvGraphicFramePr>
          <p:nvPr>
            <p:extLst>
              <p:ext uri="{D42A27DB-BD31-4B8C-83A1-F6EECF244321}">
                <p14:modId xmlns:p14="http://schemas.microsoft.com/office/powerpoint/2010/main" val="658535889"/>
              </p:ext>
            </p:extLst>
          </p:nvPr>
        </p:nvGraphicFramePr>
        <p:xfrm>
          <a:off x="1126436" y="5251621"/>
          <a:ext cx="9973124" cy="823728"/>
        </p:xfrm>
        <a:graphic>
          <a:graphicData uri="http://schemas.openxmlformats.org/drawingml/2006/table">
            <a:tbl>
              <a:tblPr firstRow="1" bandRow="1">
                <a:tableStyleId>{7E9639D4-E3E2-4D34-9284-5A2195B3D0D7}</a:tableStyleId>
              </a:tblPr>
              <a:tblGrid>
                <a:gridCol w="5979612">
                  <a:extLst>
                    <a:ext uri="{9D8B030D-6E8A-4147-A177-3AD203B41FA5}">
                      <a16:colId xmlns:a16="http://schemas.microsoft.com/office/drawing/2014/main" val="2650307936"/>
                    </a:ext>
                  </a:extLst>
                </a:gridCol>
                <a:gridCol w="1352457">
                  <a:extLst>
                    <a:ext uri="{9D8B030D-6E8A-4147-A177-3AD203B41FA5}">
                      <a16:colId xmlns:a16="http://schemas.microsoft.com/office/drawing/2014/main" val="4286264654"/>
                    </a:ext>
                  </a:extLst>
                </a:gridCol>
                <a:gridCol w="1309666">
                  <a:extLst>
                    <a:ext uri="{9D8B030D-6E8A-4147-A177-3AD203B41FA5}">
                      <a16:colId xmlns:a16="http://schemas.microsoft.com/office/drawing/2014/main" val="2191679053"/>
                    </a:ext>
                  </a:extLst>
                </a:gridCol>
                <a:gridCol w="1331389">
                  <a:extLst>
                    <a:ext uri="{9D8B030D-6E8A-4147-A177-3AD203B41FA5}">
                      <a16:colId xmlns:a16="http://schemas.microsoft.com/office/drawing/2014/main" val="1976024691"/>
                    </a:ext>
                  </a:extLst>
                </a:gridCol>
              </a:tblGrid>
              <a:tr h="274576">
                <a:tc>
                  <a:txBody>
                    <a:bodyPr/>
                    <a:lstStyle/>
                    <a:p>
                      <a:pPr algn="l"/>
                      <a:r>
                        <a:rPr lang="en-US" sz="900" b="0" spc="0" dirty="0">
                          <a:solidFill>
                            <a:schemeClr val="bg2">
                              <a:lumMod val="10000"/>
                            </a:schemeClr>
                          </a:solidFill>
                          <a:latin typeface="Century Gothic" panose="020B0502020202020204" pitchFamily="34" charset="0"/>
                        </a:rPr>
                        <a:t>Ground Water</a:t>
                      </a: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bg2">
                              <a:lumMod val="10000"/>
                            </a:schemeClr>
                          </a:solidFill>
                          <a:latin typeface="Century Gothic" panose="020B0502020202020204" pitchFamily="34" charset="0"/>
                        </a:rPr>
                        <a:t>2600</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bg2">
                              <a:lumMod val="10000"/>
                            </a:schemeClr>
                          </a:solidFill>
                          <a:latin typeface="Century Gothic" panose="020B0502020202020204" pitchFamily="34" charset="0"/>
                        </a:rPr>
                        <a:t>3055</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solidFill>
                            <a:schemeClr val="bg2">
                              <a:lumMod val="10000"/>
                            </a:schemeClr>
                          </a:solidFill>
                          <a:latin typeface="Century Gothic" panose="020B0502020202020204" pitchFamily="34" charset="0"/>
                        </a:rPr>
                        <a:t>4236</a:t>
                      </a: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solidFill>
                        <a:srgbClr val="D5D5D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274576">
                <a:tc>
                  <a:txBody>
                    <a:bodyPr/>
                    <a:lstStyle/>
                    <a:p>
                      <a:pPr algn="l"/>
                      <a:r>
                        <a:rPr lang="en-US" sz="900" b="0" spc="0" dirty="0">
                          <a:latin typeface="Century Gothic" panose="020B0502020202020204" pitchFamily="34" charset="0"/>
                        </a:rPr>
                        <a:t>Municipal Water Supplies</a:t>
                      </a:r>
                      <a:endParaRPr lang="en-US" sz="900" b="0" spc="0" dirty="0">
                        <a:solidFill>
                          <a:schemeClr val="tx1">
                            <a:lumMod val="50000"/>
                          </a:schemeClr>
                        </a:solidFill>
                        <a:latin typeface="Century Gothic" panose="020B0502020202020204" pitchFamily="34" charset="0"/>
                      </a:endParaRPr>
                    </a:p>
                  </a:txBody>
                  <a:tcPr marL="27432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14900</a:t>
                      </a:r>
                      <a:endParaRPr lang="en-US" sz="900" b="0" spc="0" dirty="0">
                        <a:solidFill>
                          <a:schemeClr val="tx1">
                            <a:lumMod val="50000"/>
                          </a:schemeClr>
                        </a:solidFill>
                        <a:latin typeface="Century Gothic" panose="020B0502020202020204" pitchFamily="34" charset="0"/>
                      </a:endParaRP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15000</a:t>
                      </a:r>
                      <a:endParaRPr lang="en-US" sz="900" b="0" spc="0" dirty="0">
                        <a:solidFill>
                          <a:schemeClr val="tx1">
                            <a:lumMod val="50000"/>
                          </a:schemeClr>
                        </a:solidFill>
                        <a:latin typeface="Century Gothic" panose="020B0502020202020204" pitchFamily="34" charset="0"/>
                      </a:endParaRP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900" b="0" spc="0" dirty="0">
                          <a:latin typeface="Century Gothic" panose="020B0502020202020204" pitchFamily="34" charset="0"/>
                        </a:rPr>
                        <a:t>13967</a:t>
                      </a:r>
                      <a:endParaRPr lang="en-US" sz="900" b="0" spc="0" dirty="0">
                        <a:solidFill>
                          <a:schemeClr val="tx1">
                            <a:lumMod val="50000"/>
                          </a:schemeClr>
                        </a:solidFill>
                        <a:latin typeface="Century Gothic" panose="020B0502020202020204" pitchFamily="34" charset="0"/>
                      </a:endParaRPr>
                    </a:p>
                  </a:txBody>
                  <a:tcPr marR="182880" anchor="ctr">
                    <a:lnL w="12700" cap="flat" cmpd="sng" algn="ctr">
                      <a:solidFill>
                        <a:srgbClr val="D5D5D5"/>
                      </a:solidFill>
                      <a:prstDash val="solid"/>
                      <a:round/>
                      <a:headEnd type="none" w="med" len="med"/>
                      <a:tailEnd type="none" w="med" len="med"/>
                    </a:lnL>
                    <a:lnR w="12700" cap="flat" cmpd="sng" algn="ctr">
                      <a:solidFill>
                        <a:srgbClr val="D5D5D5"/>
                      </a:solidFill>
                      <a:prstDash val="solid"/>
                      <a:round/>
                      <a:headEnd type="none" w="med" len="med"/>
                      <a:tailEnd type="none" w="med" len="med"/>
                    </a:lnR>
                    <a:lnT w="12700" cap="flat" cmpd="sng" algn="ctr">
                      <a:solidFill>
                        <a:srgbClr val="D5D5D5"/>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85684"/>
                  </a:ext>
                </a:extLst>
              </a:tr>
              <a:tr h="274576">
                <a:tc>
                  <a:txBody>
                    <a:bodyPr/>
                    <a:lstStyle/>
                    <a:p>
                      <a:pPr algn="l"/>
                      <a:r>
                        <a:rPr lang="en-US" sz="900" b="1" spc="0" dirty="0">
                          <a:solidFill>
                            <a:schemeClr val="tx1">
                              <a:lumMod val="50000"/>
                            </a:schemeClr>
                          </a:solidFill>
                          <a:latin typeface="Century Gothic" panose="020B0502020202020204" pitchFamily="34" charset="0"/>
                        </a:rPr>
                        <a:t>Total Withdrawal</a:t>
                      </a:r>
                    </a:p>
                  </a:txBody>
                  <a:tcPr marL="2743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B5B5">
                        <a:alpha val="34902"/>
                      </a:srgbClr>
                    </a:solidFill>
                  </a:tcPr>
                </a:tc>
                <a:tc>
                  <a:txBody>
                    <a:bodyPr/>
                    <a:lstStyle/>
                    <a:p>
                      <a:pPr algn="r"/>
                      <a:r>
                        <a:rPr lang="en-US" sz="900" b="0" spc="0" dirty="0">
                          <a:solidFill>
                            <a:schemeClr val="tx1">
                              <a:lumMod val="50000"/>
                            </a:schemeClr>
                          </a:solidFill>
                          <a:latin typeface="Century Gothic" panose="020B0502020202020204" pitchFamily="34" charset="0"/>
                        </a:rPr>
                        <a:t>17500</a:t>
                      </a: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B5B5">
                        <a:alpha val="34902"/>
                      </a:srgbClr>
                    </a:solidFill>
                  </a:tcPr>
                </a:tc>
                <a:tc>
                  <a:txBody>
                    <a:bodyPr/>
                    <a:lstStyle/>
                    <a:p>
                      <a:pPr algn="r"/>
                      <a:r>
                        <a:rPr lang="en-US" sz="900" b="0" spc="0" dirty="0">
                          <a:solidFill>
                            <a:schemeClr val="tx1">
                              <a:lumMod val="50000"/>
                            </a:schemeClr>
                          </a:solidFill>
                          <a:latin typeface="Century Gothic" panose="020B0502020202020204" pitchFamily="34" charset="0"/>
                        </a:rPr>
                        <a:t>18055</a:t>
                      </a: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B5B5">
                        <a:alpha val="34902"/>
                      </a:srgbClr>
                    </a:solidFill>
                  </a:tcPr>
                </a:tc>
                <a:tc>
                  <a:txBody>
                    <a:bodyPr/>
                    <a:lstStyle/>
                    <a:p>
                      <a:pPr algn="r"/>
                      <a:r>
                        <a:rPr lang="en-US" sz="900" b="0" spc="0" dirty="0">
                          <a:solidFill>
                            <a:schemeClr val="tx1">
                              <a:lumMod val="50000"/>
                            </a:schemeClr>
                          </a:solidFill>
                          <a:latin typeface="Century Gothic" panose="020B0502020202020204" pitchFamily="34" charset="0"/>
                        </a:rPr>
                        <a:t>18213</a:t>
                      </a:r>
                    </a:p>
                  </a:txBody>
                  <a:tcPr marR="1828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5B5B5">
                        <a:alpha val="34902"/>
                      </a:srgbClr>
                    </a:solidFill>
                  </a:tcPr>
                </a:tc>
                <a:extLst>
                  <a:ext uri="{0D108BD9-81ED-4DB2-BD59-A6C34878D82A}">
                    <a16:rowId xmlns:a16="http://schemas.microsoft.com/office/drawing/2014/main" val="2832360176"/>
                  </a:ext>
                </a:extLst>
              </a:tr>
            </a:tbl>
          </a:graphicData>
        </a:graphic>
      </p:graphicFrame>
    </p:spTree>
    <p:extLst>
      <p:ext uri="{BB962C8B-B14F-4D97-AF65-F5344CB8AC3E}">
        <p14:creationId xmlns:p14="http://schemas.microsoft.com/office/powerpoint/2010/main" val="705905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5DDEECD0-FBEF-E24E-9E67-3CB0A7735CC8}"/>
              </a:ext>
            </a:extLst>
          </p:cNvPr>
          <p:cNvGrpSpPr/>
          <p:nvPr/>
        </p:nvGrpSpPr>
        <p:grpSpPr>
          <a:xfrm>
            <a:off x="4917967" y="504932"/>
            <a:ext cx="3233290" cy="624844"/>
            <a:chOff x="4099825" y="1279539"/>
            <a:chExt cx="4432069" cy="1084943"/>
          </a:xfrm>
        </p:grpSpPr>
        <p:sp>
          <p:nvSpPr>
            <p:cNvPr id="26" name="Rectangle: Single Corner Rounded 21">
              <a:extLst>
                <a:ext uri="{FF2B5EF4-FFF2-40B4-BE49-F238E27FC236}">
                  <a16:creationId xmlns:a16="http://schemas.microsoft.com/office/drawing/2014/main" id="{0917B469-F791-9C4A-937A-93F4C9B458F1}"/>
                </a:ext>
              </a:extLst>
            </p:cNvPr>
            <p:cNvSpPr/>
            <p:nvPr/>
          </p:nvSpPr>
          <p:spPr>
            <a:xfrm rot="16200000" flipH="1" flipV="1">
              <a:off x="5773388" y="-394024"/>
              <a:ext cx="1084943" cy="4432069"/>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 name="moving straight is what we do">
              <a:extLst>
                <a:ext uri="{FF2B5EF4-FFF2-40B4-BE49-F238E27FC236}">
                  <a16:creationId xmlns:a16="http://schemas.microsoft.com/office/drawing/2014/main" id="{B42B0037-960D-BE4D-9E1F-ADC965221CD3}"/>
                </a:ext>
              </a:extLst>
            </p:cNvPr>
            <p:cNvSpPr txBox="1"/>
            <p:nvPr/>
          </p:nvSpPr>
          <p:spPr>
            <a:xfrm>
              <a:off x="4724105" y="1590433"/>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18288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Century Gothic"/>
                  <a:ea typeface="+mn-ea"/>
                  <a:cs typeface="Century Gothic"/>
                  <a:sym typeface="Montserrat ExtraBold"/>
                </a:rPr>
                <a:t>Business Overview</a:t>
              </a:r>
            </a:p>
          </p:txBody>
        </p:sp>
      </p:grpSp>
      <p:grpSp>
        <p:nvGrpSpPr>
          <p:cNvPr id="15" name="Group 14">
            <a:extLst>
              <a:ext uri="{FF2B5EF4-FFF2-40B4-BE49-F238E27FC236}">
                <a16:creationId xmlns:a16="http://schemas.microsoft.com/office/drawing/2014/main" id="{AC2D7BB5-BFA3-C545-9D80-56A51DF960FC}"/>
              </a:ext>
            </a:extLst>
          </p:cNvPr>
          <p:cNvGrpSpPr/>
          <p:nvPr/>
        </p:nvGrpSpPr>
        <p:grpSpPr>
          <a:xfrm>
            <a:off x="4932888" y="1446551"/>
            <a:ext cx="3233285" cy="624844"/>
            <a:chOff x="4099828" y="1279541"/>
            <a:chExt cx="4432062" cy="1084943"/>
          </a:xfrm>
        </p:grpSpPr>
        <p:sp>
          <p:nvSpPr>
            <p:cNvPr id="24" name="Rectangle: Single Corner Rounded 21">
              <a:extLst>
                <a:ext uri="{FF2B5EF4-FFF2-40B4-BE49-F238E27FC236}">
                  <a16:creationId xmlns:a16="http://schemas.microsoft.com/office/drawing/2014/main" id="{75295706-AB1F-EB49-9A3A-AD67AD52FB29}"/>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moving straight is what we do">
              <a:extLst>
                <a:ext uri="{FF2B5EF4-FFF2-40B4-BE49-F238E27FC236}">
                  <a16:creationId xmlns:a16="http://schemas.microsoft.com/office/drawing/2014/main" id="{8287A643-EECA-CA49-B259-33E6032031C9}"/>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Montserrat ExtraBold"/>
                </a:rPr>
                <a:t>Sustainability</a:t>
              </a:r>
            </a:p>
          </p:txBody>
        </p:sp>
      </p:grpSp>
      <p:grpSp>
        <p:nvGrpSpPr>
          <p:cNvPr id="17" name="Group 16">
            <a:extLst>
              <a:ext uri="{FF2B5EF4-FFF2-40B4-BE49-F238E27FC236}">
                <a16:creationId xmlns:a16="http://schemas.microsoft.com/office/drawing/2014/main" id="{AE762B38-6CC2-6240-A302-490A1AF0C0E8}"/>
              </a:ext>
            </a:extLst>
          </p:cNvPr>
          <p:cNvGrpSpPr/>
          <p:nvPr/>
        </p:nvGrpSpPr>
        <p:grpSpPr>
          <a:xfrm>
            <a:off x="4932891" y="3329791"/>
            <a:ext cx="3233282" cy="624844"/>
            <a:chOff x="4099827" y="1279541"/>
            <a:chExt cx="4432057" cy="1084943"/>
          </a:xfrm>
        </p:grpSpPr>
        <p:sp>
          <p:nvSpPr>
            <p:cNvPr id="20" name="Rectangle: Single Corner Rounded 21">
              <a:extLst>
                <a:ext uri="{FF2B5EF4-FFF2-40B4-BE49-F238E27FC236}">
                  <a16:creationId xmlns:a16="http://schemas.microsoft.com/office/drawing/2014/main" id="{33F266CB-AF64-A945-A710-5C7CAED4DD49}"/>
                </a:ext>
              </a:extLst>
            </p:cNvPr>
            <p:cNvSpPr/>
            <p:nvPr/>
          </p:nvSpPr>
          <p:spPr>
            <a:xfrm rot="16200000" flipH="1" flipV="1">
              <a:off x="5773384" y="-394016"/>
              <a:ext cx="1084943" cy="4432057"/>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moving straight is what we do">
              <a:extLst>
                <a:ext uri="{FF2B5EF4-FFF2-40B4-BE49-F238E27FC236}">
                  <a16:creationId xmlns:a16="http://schemas.microsoft.com/office/drawing/2014/main" id="{1F922AA9-35B1-EC47-8777-64FA4CDDD134}"/>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Montserrat ExtraBold"/>
                </a:rPr>
                <a:t>Environmental Experience</a:t>
              </a:r>
            </a:p>
          </p:txBody>
        </p:sp>
      </p:grpSp>
      <p:grpSp>
        <p:nvGrpSpPr>
          <p:cNvPr id="2" name="Group 1">
            <a:extLst>
              <a:ext uri="{FF2B5EF4-FFF2-40B4-BE49-F238E27FC236}">
                <a16:creationId xmlns:a16="http://schemas.microsoft.com/office/drawing/2014/main" id="{8C133A09-25EA-C148-87D3-E277B51A53F6}"/>
              </a:ext>
            </a:extLst>
          </p:cNvPr>
          <p:cNvGrpSpPr/>
          <p:nvPr/>
        </p:nvGrpSpPr>
        <p:grpSpPr>
          <a:xfrm>
            <a:off x="1317942" y="4081713"/>
            <a:ext cx="3210196" cy="2429896"/>
            <a:chOff x="694724" y="998026"/>
            <a:chExt cx="3210196" cy="2429896"/>
          </a:xfrm>
        </p:grpSpPr>
        <p:sp>
          <p:nvSpPr>
            <p:cNvPr id="31" name="TextBox 30">
              <a:extLst>
                <a:ext uri="{FF2B5EF4-FFF2-40B4-BE49-F238E27FC236}">
                  <a16:creationId xmlns:a16="http://schemas.microsoft.com/office/drawing/2014/main" id="{61F1F385-C152-7C42-9035-09AEF3582DD6}"/>
                </a:ext>
              </a:extLst>
            </p:cNvPr>
            <p:cNvSpPr txBox="1"/>
            <p:nvPr/>
          </p:nvSpPr>
          <p:spPr>
            <a:xfrm>
              <a:off x="694724" y="998026"/>
              <a:ext cx="2890752" cy="2429896"/>
            </a:xfrm>
            <a:prstGeom prst="rect">
              <a:avLst/>
            </a:prstGeom>
            <a:noFill/>
          </p:spPr>
          <p:txBody>
            <a:bodyPr wrap="square" lIns="25200" rIns="90000" rtlCol="0">
              <a:spAutoFit/>
            </a:bodyPr>
            <a:lstStyle/>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Risk &amp; Opportunities</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2020 Sustainability Goals</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Business Materiality Assessment</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Stakeholder Engagement</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Sustainable Development Goals</a:t>
              </a:r>
            </a:p>
            <a:p>
              <a:pPr marL="0" marR="0" lvl="0" indent="0" algn="r" defTabSz="457200" rtl="0" eaLnBrk="1" fontAlgn="auto" latinLnBrk="0" hangingPunct="1">
                <a:lnSpc>
                  <a:spcPct val="200000"/>
                </a:lnSpc>
                <a:spcBef>
                  <a:spcPts val="0"/>
                </a:spcBef>
                <a:spcAft>
                  <a:spcPts val="0"/>
                </a:spcAft>
                <a:buClrTx/>
                <a:buSzTx/>
                <a:buFontTx/>
                <a:buNone/>
                <a:tabLst/>
                <a:defRPr/>
              </a:pPr>
              <a:r>
                <a:rPr kumimoji="0" lang="en-IN" sz="1300" b="0" i="0" u="none" strike="noStrike" kern="1200" cap="none" spc="0" normalizeH="0" baseline="0" noProof="0" dirty="0">
                  <a:ln>
                    <a:noFill/>
                  </a:ln>
                  <a:solidFill>
                    <a:srgbClr val="3C3C3D"/>
                  </a:solidFill>
                  <a:effectLst/>
                  <a:uLnTx/>
                  <a:uFillTx/>
                  <a:latin typeface="Century Gothic" panose="020B0502020202020204" pitchFamily="34" charset="0"/>
                  <a:ea typeface="+mn-ea"/>
                  <a:cs typeface="+mn-cs"/>
                </a:rPr>
                <a:t>GRI Content Index</a:t>
              </a:r>
            </a:p>
          </p:txBody>
        </p:sp>
        <p:sp>
          <p:nvSpPr>
            <p:cNvPr id="32" name="Freeform: Shape 40">
              <a:extLst>
                <a:ext uri="{FF2B5EF4-FFF2-40B4-BE49-F238E27FC236}">
                  <a16:creationId xmlns:a16="http://schemas.microsoft.com/office/drawing/2014/main" id="{D961FF38-9217-FE4F-8EA5-9CBB2048C865}"/>
                </a:ext>
              </a:extLst>
            </p:cNvPr>
            <p:cNvSpPr>
              <a:spLocks noChangeAspect="1"/>
            </p:cNvSpPr>
            <p:nvPr/>
          </p:nvSpPr>
          <p:spPr bwMode="auto">
            <a:xfrm rot="3513302">
              <a:off x="3622652" y="1067434"/>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reeform: Shape 40">
              <a:extLst>
                <a:ext uri="{FF2B5EF4-FFF2-40B4-BE49-F238E27FC236}">
                  <a16:creationId xmlns:a16="http://schemas.microsoft.com/office/drawing/2014/main" id="{DD3E9B4D-C37C-CE4F-B37B-7FFC30E82F9E}"/>
                </a:ext>
              </a:extLst>
            </p:cNvPr>
            <p:cNvSpPr>
              <a:spLocks noChangeAspect="1"/>
            </p:cNvSpPr>
            <p:nvPr/>
          </p:nvSpPr>
          <p:spPr bwMode="auto">
            <a:xfrm rot="3513302">
              <a:off x="3622645" y="148508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40">
              <a:extLst>
                <a:ext uri="{FF2B5EF4-FFF2-40B4-BE49-F238E27FC236}">
                  <a16:creationId xmlns:a16="http://schemas.microsoft.com/office/drawing/2014/main" id="{EFED6102-3AD7-5F45-8DBF-CF771433B0C0}"/>
                </a:ext>
              </a:extLst>
            </p:cNvPr>
            <p:cNvSpPr>
              <a:spLocks noChangeAspect="1"/>
            </p:cNvSpPr>
            <p:nvPr/>
          </p:nvSpPr>
          <p:spPr bwMode="auto">
            <a:xfrm rot="3513302">
              <a:off x="3622652" y="1871180"/>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40">
              <a:extLst>
                <a:ext uri="{FF2B5EF4-FFF2-40B4-BE49-F238E27FC236}">
                  <a16:creationId xmlns:a16="http://schemas.microsoft.com/office/drawing/2014/main" id="{57867782-B82A-FD42-89C3-D67115FCB095}"/>
                </a:ext>
              </a:extLst>
            </p:cNvPr>
            <p:cNvSpPr>
              <a:spLocks noChangeAspect="1"/>
            </p:cNvSpPr>
            <p:nvPr/>
          </p:nvSpPr>
          <p:spPr bwMode="auto">
            <a:xfrm rot="3513302">
              <a:off x="3622645" y="225432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E6D769BC-3485-5949-B75D-A5DB514E33E5}"/>
              </a:ext>
            </a:extLst>
          </p:cNvPr>
          <p:cNvGrpSpPr/>
          <p:nvPr/>
        </p:nvGrpSpPr>
        <p:grpSpPr>
          <a:xfrm>
            <a:off x="4917967" y="2388171"/>
            <a:ext cx="3233285" cy="624844"/>
            <a:chOff x="4099828" y="1279541"/>
            <a:chExt cx="4432062" cy="1084943"/>
          </a:xfrm>
        </p:grpSpPr>
        <p:sp>
          <p:nvSpPr>
            <p:cNvPr id="36" name="Rectangle: Single Corner Rounded 21">
              <a:extLst>
                <a:ext uri="{FF2B5EF4-FFF2-40B4-BE49-F238E27FC236}">
                  <a16:creationId xmlns:a16="http://schemas.microsoft.com/office/drawing/2014/main" id="{970DC964-5A27-7942-AE47-30DCDE881075}"/>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moving straight is what we do">
              <a:extLst>
                <a:ext uri="{FF2B5EF4-FFF2-40B4-BE49-F238E27FC236}">
                  <a16:creationId xmlns:a16="http://schemas.microsoft.com/office/drawing/2014/main" id="{667603DF-F869-704F-986C-A3D240637303}"/>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Montserrat ExtraBold"/>
                </a:rPr>
                <a:t>Professional Excellence</a:t>
              </a:r>
            </a:p>
          </p:txBody>
        </p:sp>
      </p:grpSp>
      <p:sp>
        <p:nvSpPr>
          <p:cNvPr id="38" name="Freeform: Shape 40">
            <a:extLst>
              <a:ext uri="{FF2B5EF4-FFF2-40B4-BE49-F238E27FC236}">
                <a16:creationId xmlns:a16="http://schemas.microsoft.com/office/drawing/2014/main" id="{701E270A-A518-AF48-A874-2B6462287384}"/>
              </a:ext>
            </a:extLst>
          </p:cNvPr>
          <p:cNvSpPr>
            <a:spLocks noChangeAspect="1"/>
          </p:cNvSpPr>
          <p:nvPr/>
        </p:nvSpPr>
        <p:spPr bwMode="auto">
          <a:xfrm rot="3513302">
            <a:off x="4243037" y="5746870"/>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Shape 40">
            <a:extLst>
              <a:ext uri="{FF2B5EF4-FFF2-40B4-BE49-F238E27FC236}">
                <a16:creationId xmlns:a16="http://schemas.microsoft.com/office/drawing/2014/main" id="{B266325D-2380-2249-9A8E-0B58B52548A4}"/>
              </a:ext>
            </a:extLst>
          </p:cNvPr>
          <p:cNvSpPr>
            <a:spLocks noChangeAspect="1"/>
          </p:cNvSpPr>
          <p:nvPr/>
        </p:nvSpPr>
        <p:spPr bwMode="auto">
          <a:xfrm rot="3513302">
            <a:off x="4243044" y="6132964"/>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0" name="Group 39">
            <a:extLst>
              <a:ext uri="{FF2B5EF4-FFF2-40B4-BE49-F238E27FC236}">
                <a16:creationId xmlns:a16="http://schemas.microsoft.com/office/drawing/2014/main" id="{85BE4500-F4DE-4540-9D10-CAA143C63E21}"/>
              </a:ext>
            </a:extLst>
          </p:cNvPr>
          <p:cNvGrpSpPr/>
          <p:nvPr/>
        </p:nvGrpSpPr>
        <p:grpSpPr>
          <a:xfrm>
            <a:off x="4917967" y="4281100"/>
            <a:ext cx="4381572" cy="864481"/>
            <a:chOff x="4917968" y="1241466"/>
            <a:chExt cx="4381572" cy="864481"/>
          </a:xfrm>
        </p:grpSpPr>
        <p:sp>
          <p:nvSpPr>
            <p:cNvPr id="41" name="Rectangle: Single Corner Rounded 21">
              <a:extLst>
                <a:ext uri="{FF2B5EF4-FFF2-40B4-BE49-F238E27FC236}">
                  <a16:creationId xmlns:a16="http://schemas.microsoft.com/office/drawing/2014/main" id="{A81F1F9F-D200-2B41-A7E2-A5FBA833BFD0}"/>
                </a:ext>
              </a:extLst>
            </p:cNvPr>
            <p:cNvSpPr/>
            <p:nvPr/>
          </p:nvSpPr>
          <p:spPr>
            <a:xfrm rot="16200000" flipH="1" flipV="1">
              <a:off x="6749401" y="-444191"/>
              <a:ext cx="791593" cy="4308684"/>
            </a:xfrm>
            <a:prstGeom prst="round1Rect">
              <a:avLst>
                <a:gd name="adj" fmla="val 22742"/>
              </a:avLst>
            </a:prstGeom>
            <a:noFill/>
            <a:ln>
              <a:solidFill>
                <a:srgbClr val="74BF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Rectangle: Single Corner Rounded 21">
              <a:extLst>
                <a:ext uri="{FF2B5EF4-FFF2-40B4-BE49-F238E27FC236}">
                  <a16:creationId xmlns:a16="http://schemas.microsoft.com/office/drawing/2014/main" id="{21BC7FFC-C377-FB4B-AEDF-AAF125F93150}"/>
                </a:ext>
              </a:extLst>
            </p:cNvPr>
            <p:cNvSpPr/>
            <p:nvPr/>
          </p:nvSpPr>
          <p:spPr>
            <a:xfrm rot="16200000" flipH="1" flipV="1">
              <a:off x="6676513" y="-517079"/>
              <a:ext cx="791593" cy="4308684"/>
            </a:xfrm>
            <a:prstGeom prst="round1Rect">
              <a:avLst>
                <a:gd name="adj" fmla="val 22742"/>
              </a:avLst>
            </a:prstGeom>
            <a:gradFill>
              <a:gsLst>
                <a:gs pos="0">
                  <a:srgbClr val="369ABA"/>
                </a:gs>
                <a:gs pos="100000">
                  <a:srgbClr val="74BFAB"/>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moving straight is what we do">
              <a:extLst>
                <a:ext uri="{FF2B5EF4-FFF2-40B4-BE49-F238E27FC236}">
                  <a16:creationId xmlns:a16="http://schemas.microsoft.com/office/drawing/2014/main" id="{9001425F-FA83-2247-83DF-BC77ED08098C}"/>
                </a:ext>
              </a:extLst>
            </p:cNvPr>
            <p:cNvSpPr txBox="1"/>
            <p:nvPr/>
          </p:nvSpPr>
          <p:spPr>
            <a:xfrm>
              <a:off x="5565628" y="1466883"/>
              <a:ext cx="32244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1800" b="1" cap="none" dirty="0">
                  <a:solidFill>
                    <a:schemeClr val="bg1"/>
                  </a:solidFill>
                  <a:latin typeface="Century Gothic" panose="020B0502020202020204" pitchFamily="34" charset="0"/>
                </a:rPr>
                <a:t>Appendix</a:t>
              </a:r>
            </a:p>
          </p:txBody>
        </p:sp>
      </p:grpSp>
      <p:pic>
        <p:nvPicPr>
          <p:cNvPr id="30" name="Picture 29">
            <a:extLst>
              <a:ext uri="{FF2B5EF4-FFF2-40B4-BE49-F238E27FC236}">
                <a16:creationId xmlns:a16="http://schemas.microsoft.com/office/drawing/2014/main" id="{0F0BD1D1-28A6-B144-9487-94213A2B6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17967" y="183837"/>
            <a:ext cx="455423" cy="6490326"/>
          </a:xfrm>
          <a:prstGeom prst="rect">
            <a:avLst/>
          </a:prstGeom>
        </p:spPr>
      </p:pic>
    </p:spTree>
    <p:extLst>
      <p:ext uri="{BB962C8B-B14F-4D97-AF65-F5344CB8AC3E}">
        <p14:creationId xmlns:p14="http://schemas.microsoft.com/office/powerpoint/2010/main" val="2464309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Freeform: Shape 296">
            <a:extLst>
              <a:ext uri="{FF2B5EF4-FFF2-40B4-BE49-F238E27FC236}">
                <a16:creationId xmlns:a16="http://schemas.microsoft.com/office/drawing/2014/main" id="{B531A915-A745-404D-B8DF-AC07A2F34529}"/>
              </a:ext>
            </a:extLst>
          </p:cNvPr>
          <p:cNvSpPr/>
          <p:nvPr/>
        </p:nvSpPr>
        <p:spPr>
          <a:xfrm flipH="1">
            <a:off x="3049026" y="0"/>
            <a:ext cx="9177966" cy="6858000"/>
          </a:xfrm>
          <a:custGeom>
            <a:avLst/>
            <a:gdLst>
              <a:gd name="connsiteX0" fmla="*/ 9177966 w 9177966"/>
              <a:gd name="connsiteY0" fmla="*/ 0 h 6852036"/>
              <a:gd name="connsiteX1" fmla="*/ 0 w 9177966"/>
              <a:gd name="connsiteY1" fmla="*/ 0 h 6852036"/>
              <a:gd name="connsiteX2" fmla="*/ 0 w 9177966"/>
              <a:gd name="connsiteY2" fmla="*/ 6852036 h 6852036"/>
              <a:gd name="connsiteX3" fmla="*/ 3717659 w 9177966"/>
              <a:gd name="connsiteY3" fmla="*/ 6852036 h 6852036"/>
              <a:gd name="connsiteX4" fmla="*/ 3768572 w 9177966"/>
              <a:gd name="connsiteY4" fmla="*/ 6660098 h 6852036"/>
              <a:gd name="connsiteX5" fmla="*/ 4233507 w 9177966"/>
              <a:gd name="connsiteY5" fmla="*/ 5701664 h 6852036"/>
              <a:gd name="connsiteX6" fmla="*/ 7632903 w 9177966"/>
              <a:gd name="connsiteY6" fmla="*/ 4019161 h 6852036"/>
              <a:gd name="connsiteX7" fmla="*/ 9122695 w 9177966"/>
              <a:gd name="connsiteY7" fmla="*/ 82430 h 6852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77966" h="6852036">
                <a:moveTo>
                  <a:pt x="9177966" y="0"/>
                </a:moveTo>
                <a:lnTo>
                  <a:pt x="0" y="0"/>
                </a:lnTo>
                <a:lnTo>
                  <a:pt x="0" y="6852036"/>
                </a:lnTo>
                <a:lnTo>
                  <a:pt x="3717659" y="6852036"/>
                </a:lnTo>
                <a:lnTo>
                  <a:pt x="3768572" y="6660098"/>
                </a:lnTo>
                <a:cubicBezTo>
                  <a:pt x="3880069" y="6279045"/>
                  <a:pt x="4023513" y="5948346"/>
                  <a:pt x="4233507" y="5701664"/>
                </a:cubicBezTo>
                <a:cubicBezTo>
                  <a:pt x="5073481" y="4714937"/>
                  <a:pt x="6692053" y="5690982"/>
                  <a:pt x="7632903" y="4019161"/>
                </a:cubicBezTo>
                <a:cubicBezTo>
                  <a:pt x="8456148" y="2556316"/>
                  <a:pt x="8234998" y="1456639"/>
                  <a:pt x="9122695" y="82430"/>
                </a:cubicBezTo>
                <a:close/>
              </a:path>
            </a:pathLst>
          </a:custGeom>
          <a:gradFill flip="none" rotWithShape="1">
            <a:gsLst>
              <a:gs pos="100000">
                <a:srgbClr val="369ABA"/>
              </a:gs>
              <a:gs pos="57000">
                <a:srgbClr val="74BFAB"/>
              </a:gs>
            </a:gsLst>
            <a:path path="circle">
              <a:fillToRect l="100000" t="100000"/>
            </a:path>
            <a:tileRect r="-100000" b="-100000"/>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11" name="TextBox 10">
            <a:extLst>
              <a:ext uri="{FF2B5EF4-FFF2-40B4-BE49-F238E27FC236}">
                <a16:creationId xmlns:a16="http://schemas.microsoft.com/office/drawing/2014/main" id="{8E7A14E9-4541-4536-953C-A3A9691CFA3A}"/>
              </a:ext>
            </a:extLst>
          </p:cNvPr>
          <p:cNvSpPr txBox="1"/>
          <p:nvPr/>
        </p:nvSpPr>
        <p:spPr>
          <a:xfrm>
            <a:off x="1074821" y="2518499"/>
            <a:ext cx="2733296" cy="1212127"/>
          </a:xfrm>
          <a:prstGeom prst="rect">
            <a:avLst/>
          </a:prstGeom>
          <a:noFill/>
        </p:spPr>
        <p:txBody>
          <a:bodyPr wrap="square"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pPr algn="r"/>
            <a:r>
              <a:rPr lang="en-IN" sz="950" dirty="0">
                <a:solidFill>
                  <a:schemeClr val="bg2">
                    <a:lumMod val="10000"/>
                  </a:schemeClr>
                </a:solidFill>
                <a:latin typeface="Century Gothic" panose="020B0502020202020204" pitchFamily="34" charset="0"/>
              </a:rPr>
              <a:t>This is a business opportunity that also also risks. There is a growing concern among consumers, public health professionals, and government agencies about the increased prevalence of certain issues that produce long lasting effects on health and safety.</a:t>
            </a:r>
          </a:p>
        </p:txBody>
      </p:sp>
      <p:sp>
        <p:nvSpPr>
          <p:cNvPr id="13" name="TextBox 12">
            <a:extLst>
              <a:ext uri="{FF2B5EF4-FFF2-40B4-BE49-F238E27FC236}">
                <a16:creationId xmlns:a16="http://schemas.microsoft.com/office/drawing/2014/main" id="{843EE86C-ED45-4BFD-A563-670352703FFC}"/>
              </a:ext>
            </a:extLst>
          </p:cNvPr>
          <p:cNvSpPr txBox="1"/>
          <p:nvPr/>
        </p:nvSpPr>
        <p:spPr>
          <a:xfrm>
            <a:off x="8489579" y="2680934"/>
            <a:ext cx="2820106" cy="832023"/>
          </a:xfrm>
          <a:prstGeom prst="rect">
            <a:avLst/>
          </a:prstGeom>
          <a:noFill/>
        </p:spPr>
        <p:txBody>
          <a:bodyPr wrap="square"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r>
              <a:rPr lang="en-IN" sz="950" dirty="0">
                <a:solidFill>
                  <a:schemeClr val="bg1"/>
                </a:solidFill>
                <a:latin typeface="Century Gothic" panose="020B0502020202020204" pitchFamily="34" charset="0"/>
              </a:rPr>
              <a:t>Changes in local regulations to discourage the use of plastic and the cost of material inefficiencies of linear production models constitute risks across our global operations. </a:t>
            </a:r>
          </a:p>
        </p:txBody>
      </p:sp>
      <p:sp>
        <p:nvSpPr>
          <p:cNvPr id="14" name="TextBox 13">
            <a:extLst>
              <a:ext uri="{FF2B5EF4-FFF2-40B4-BE49-F238E27FC236}">
                <a16:creationId xmlns:a16="http://schemas.microsoft.com/office/drawing/2014/main" id="{DD77F330-2DFE-43F1-BFF9-33BA4FDE9FC2}"/>
              </a:ext>
            </a:extLst>
          </p:cNvPr>
          <p:cNvSpPr txBox="1"/>
          <p:nvPr/>
        </p:nvSpPr>
        <p:spPr>
          <a:xfrm>
            <a:off x="8489579" y="4516113"/>
            <a:ext cx="2643642" cy="1212127"/>
          </a:xfrm>
          <a:prstGeom prst="rect">
            <a:avLst/>
          </a:prstGeom>
          <a:noFill/>
        </p:spPr>
        <p:txBody>
          <a:bodyPr wrap="square"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r>
              <a:rPr lang="en-IN" sz="950" dirty="0">
                <a:solidFill>
                  <a:schemeClr val="bg1"/>
                </a:solidFill>
                <a:latin typeface="Century Gothic" panose="020B0502020202020204" pitchFamily="34" charset="0"/>
              </a:rPr>
              <a:t>There is growing concern that an increase in global average temperatures and the resulting changes to the climate will cause significant disruptions in weather patterns around the globe, creating more frequent and severe natural disasters.</a:t>
            </a:r>
          </a:p>
        </p:txBody>
      </p:sp>
      <p:sp>
        <p:nvSpPr>
          <p:cNvPr id="19" name="TextBox 18">
            <a:extLst>
              <a:ext uri="{FF2B5EF4-FFF2-40B4-BE49-F238E27FC236}">
                <a16:creationId xmlns:a16="http://schemas.microsoft.com/office/drawing/2014/main" id="{6EE4F038-E94B-4E35-9F1B-2B297E0936A9}"/>
              </a:ext>
            </a:extLst>
          </p:cNvPr>
          <p:cNvSpPr txBox="1"/>
          <p:nvPr/>
        </p:nvSpPr>
        <p:spPr>
          <a:xfrm>
            <a:off x="1251284" y="4612278"/>
            <a:ext cx="2539810" cy="1022075"/>
          </a:xfrm>
          <a:prstGeom prst="rect">
            <a:avLst/>
          </a:prstGeom>
          <a:noFill/>
        </p:spPr>
        <p:txBody>
          <a:bodyPr wrap="square" rtlCol="0">
            <a:spAutoFit/>
          </a:bodyPr>
          <a:lstStyle>
            <a:defPPr>
              <a:defRPr lang="en-US"/>
            </a:defPPr>
            <a:lvl1pPr>
              <a:lnSpc>
                <a:spcPct val="130000"/>
              </a:lnSpc>
              <a:defRPr sz="1200">
                <a:solidFill>
                  <a:schemeClr val="bg1">
                    <a:lumMod val="65000"/>
                  </a:schemeClr>
                </a:solidFill>
                <a:latin typeface="Segoe UI Light" panose="020B0502040204020203" pitchFamily="34" charset="0"/>
                <a:cs typeface="Segoe UI Light" panose="020B0502040204020203" pitchFamily="34" charset="0"/>
              </a:defRPr>
            </a:lvl1pPr>
          </a:lstStyle>
          <a:p>
            <a:pPr algn="r"/>
            <a:r>
              <a:rPr lang="en-IN" sz="950" dirty="0">
                <a:solidFill>
                  <a:schemeClr val="bg2">
                    <a:lumMod val="10000"/>
                  </a:schemeClr>
                </a:solidFill>
                <a:latin typeface="Century Gothic" panose="020B0502020202020204" pitchFamily="34" charset="0"/>
              </a:rPr>
              <a:t>There are many threats to water quality and availability, including unsustainable agriculture practices, poor sanitation infrastructure, industrial pollution, and industry overusing of water resources. </a:t>
            </a:r>
          </a:p>
        </p:txBody>
      </p:sp>
      <p:sp>
        <p:nvSpPr>
          <p:cNvPr id="282" name="moving straight is what we do">
            <a:extLst>
              <a:ext uri="{FF2B5EF4-FFF2-40B4-BE49-F238E27FC236}">
                <a16:creationId xmlns:a16="http://schemas.microsoft.com/office/drawing/2014/main" id="{33CBDAB1-4236-F44E-A4E0-54F95A2E51E3}"/>
              </a:ext>
            </a:extLst>
          </p:cNvPr>
          <p:cNvSpPr txBox="1"/>
          <p:nvPr/>
        </p:nvSpPr>
        <p:spPr>
          <a:xfrm>
            <a:off x="3702421" y="594118"/>
            <a:ext cx="4787158"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1"/>
                </a:solidFill>
                <a:latin typeface="Century Gothic" panose="020B0502020202020204" pitchFamily="34" charset="0"/>
              </a:rPr>
              <a:t>Risk and Opportunities</a:t>
            </a:r>
          </a:p>
        </p:txBody>
      </p:sp>
      <p:sp>
        <p:nvSpPr>
          <p:cNvPr id="283" name="Freeform 282">
            <a:extLst>
              <a:ext uri="{FF2B5EF4-FFF2-40B4-BE49-F238E27FC236}">
                <a16:creationId xmlns:a16="http://schemas.microsoft.com/office/drawing/2014/main" id="{199631DB-DED2-7F45-BA52-7ED2AFF5EF8F}"/>
              </a:ext>
            </a:extLst>
          </p:cNvPr>
          <p:cNvSpPr>
            <a:spLocks noChangeArrowheads="1"/>
          </p:cNvSpPr>
          <p:nvPr/>
        </p:nvSpPr>
        <p:spPr bwMode="auto">
          <a:xfrm>
            <a:off x="5491229" y="1245731"/>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chemeClr val="bg1"/>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200" name="Rectangle: Single Corner Rounded 7">
            <a:extLst>
              <a:ext uri="{FF2B5EF4-FFF2-40B4-BE49-F238E27FC236}">
                <a16:creationId xmlns:a16="http://schemas.microsoft.com/office/drawing/2014/main" id="{827DA4BF-1834-0E4D-80CA-B99331166483}"/>
              </a:ext>
            </a:extLst>
          </p:cNvPr>
          <p:cNvSpPr/>
          <p:nvPr/>
        </p:nvSpPr>
        <p:spPr>
          <a:xfrm>
            <a:off x="6243627" y="2166018"/>
            <a:ext cx="2014225" cy="1861857"/>
          </a:xfrm>
          <a:prstGeom prst="round1Rect">
            <a:avLst>
              <a:gd name="adj" fmla="val 24203"/>
            </a:avLst>
          </a:prstGeom>
          <a:solidFill>
            <a:srgbClr val="D5D5D5"/>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ving straight is what we do">
            <a:extLst>
              <a:ext uri="{FF2B5EF4-FFF2-40B4-BE49-F238E27FC236}">
                <a16:creationId xmlns:a16="http://schemas.microsoft.com/office/drawing/2014/main" id="{C3C0717D-E256-874D-9057-33958F1E8459}"/>
              </a:ext>
            </a:extLst>
          </p:cNvPr>
          <p:cNvSpPr txBox="1"/>
          <p:nvPr/>
        </p:nvSpPr>
        <p:spPr>
          <a:xfrm>
            <a:off x="6243627" y="2990540"/>
            <a:ext cx="2000531"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200" b="1" cap="none" dirty="0">
                <a:latin typeface="Century Gothic"/>
                <a:cs typeface="Century Gothic"/>
              </a:rPr>
              <a:t>Plastic Waste</a:t>
            </a:r>
          </a:p>
        </p:txBody>
      </p:sp>
      <p:sp>
        <p:nvSpPr>
          <p:cNvPr id="209" name="Rectangle: Single Corner Rounded 7">
            <a:extLst>
              <a:ext uri="{FF2B5EF4-FFF2-40B4-BE49-F238E27FC236}">
                <a16:creationId xmlns:a16="http://schemas.microsoft.com/office/drawing/2014/main" id="{2DB9B9F8-21F9-DE45-9978-2764A0921067}"/>
              </a:ext>
            </a:extLst>
          </p:cNvPr>
          <p:cNvSpPr/>
          <p:nvPr/>
        </p:nvSpPr>
        <p:spPr>
          <a:xfrm flipH="1" flipV="1">
            <a:off x="4022253" y="4215287"/>
            <a:ext cx="2014225" cy="1861857"/>
          </a:xfrm>
          <a:prstGeom prst="round1Rect">
            <a:avLst>
              <a:gd name="adj" fmla="val 24203"/>
            </a:avLst>
          </a:prstGeom>
          <a:solidFill>
            <a:srgbClr val="D5D5D5"/>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ving straight is what we do">
            <a:extLst>
              <a:ext uri="{FF2B5EF4-FFF2-40B4-BE49-F238E27FC236}">
                <a16:creationId xmlns:a16="http://schemas.microsoft.com/office/drawing/2014/main" id="{7BAF0BDC-7BFA-1A4B-83D2-E1CE98875BF4}"/>
              </a:ext>
            </a:extLst>
          </p:cNvPr>
          <p:cNvSpPr txBox="1"/>
          <p:nvPr/>
        </p:nvSpPr>
        <p:spPr>
          <a:xfrm>
            <a:off x="4015266" y="5009883"/>
            <a:ext cx="2000531"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200" b="1" cap="none" dirty="0">
                <a:latin typeface="Century Gothic"/>
                <a:cs typeface="Century Gothic"/>
              </a:rPr>
              <a:t>Water Resource</a:t>
            </a:r>
          </a:p>
        </p:txBody>
      </p:sp>
      <p:sp>
        <p:nvSpPr>
          <p:cNvPr id="202" name="Rectangle: Single Corner Rounded 7">
            <a:extLst>
              <a:ext uri="{FF2B5EF4-FFF2-40B4-BE49-F238E27FC236}">
                <a16:creationId xmlns:a16="http://schemas.microsoft.com/office/drawing/2014/main" id="{FD57445B-F8A1-E940-840A-5DE3732D1A11}"/>
              </a:ext>
            </a:extLst>
          </p:cNvPr>
          <p:cNvSpPr/>
          <p:nvPr/>
        </p:nvSpPr>
        <p:spPr>
          <a:xfrm flipV="1">
            <a:off x="6244196" y="4215287"/>
            <a:ext cx="2014225" cy="1861857"/>
          </a:xfrm>
          <a:prstGeom prst="round1Rect">
            <a:avLst>
              <a:gd name="adj" fmla="val 24203"/>
            </a:avLst>
          </a:prstGeom>
          <a:solidFill>
            <a:srgbClr val="FFFFFF"/>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ving straight is what we do">
            <a:extLst>
              <a:ext uri="{FF2B5EF4-FFF2-40B4-BE49-F238E27FC236}">
                <a16:creationId xmlns:a16="http://schemas.microsoft.com/office/drawing/2014/main" id="{3BA02F70-A75B-9B4D-8993-7A9D9D84B745}"/>
              </a:ext>
            </a:extLst>
          </p:cNvPr>
          <p:cNvSpPr txBox="1"/>
          <p:nvPr/>
        </p:nvSpPr>
        <p:spPr>
          <a:xfrm>
            <a:off x="6251042" y="5002883"/>
            <a:ext cx="2000531"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200" b="1" cap="none" dirty="0">
                <a:latin typeface="Century Gothic"/>
                <a:cs typeface="Century Gothic"/>
              </a:rPr>
              <a:t>Climate Change</a:t>
            </a:r>
          </a:p>
        </p:txBody>
      </p:sp>
      <p:sp>
        <p:nvSpPr>
          <p:cNvPr id="201" name="Rectangle: Single Corner Rounded 7">
            <a:extLst>
              <a:ext uri="{FF2B5EF4-FFF2-40B4-BE49-F238E27FC236}">
                <a16:creationId xmlns:a16="http://schemas.microsoft.com/office/drawing/2014/main" id="{42485131-7F72-2146-A04E-CA6F8DD4A284}"/>
              </a:ext>
            </a:extLst>
          </p:cNvPr>
          <p:cNvSpPr/>
          <p:nvPr/>
        </p:nvSpPr>
        <p:spPr>
          <a:xfrm flipH="1">
            <a:off x="4018760" y="2156709"/>
            <a:ext cx="2014225" cy="1861857"/>
          </a:xfrm>
          <a:prstGeom prst="round1Rect">
            <a:avLst>
              <a:gd name="adj" fmla="val 24203"/>
            </a:avLst>
          </a:prstGeom>
          <a:solidFill>
            <a:schemeClr val="bg1"/>
          </a:soli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ving straight is what we do">
            <a:extLst>
              <a:ext uri="{FF2B5EF4-FFF2-40B4-BE49-F238E27FC236}">
                <a16:creationId xmlns:a16="http://schemas.microsoft.com/office/drawing/2014/main" id="{0D622AC1-8091-5448-B4D1-690C67BF3ADF}"/>
              </a:ext>
            </a:extLst>
          </p:cNvPr>
          <p:cNvSpPr txBox="1"/>
          <p:nvPr/>
        </p:nvSpPr>
        <p:spPr>
          <a:xfrm>
            <a:off x="4018759" y="3006582"/>
            <a:ext cx="2000531"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200" b="1" cap="none" dirty="0">
                <a:latin typeface="Century Gothic"/>
                <a:cs typeface="Century Gothic"/>
              </a:rPr>
              <a:t>Product Innovation</a:t>
            </a:r>
          </a:p>
        </p:txBody>
      </p:sp>
    </p:spTree>
    <p:extLst>
      <p:ext uri="{BB962C8B-B14F-4D97-AF65-F5344CB8AC3E}">
        <p14:creationId xmlns:p14="http://schemas.microsoft.com/office/powerpoint/2010/main" val="22931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afterEffect">
                                  <p:stCondLst>
                                    <p:cond delay="0"/>
                                  </p:stCondLst>
                                  <p:childTnLst>
                                    <p:set>
                                      <p:cBhvr>
                                        <p:cTn id="6" dur="1" fill="hold">
                                          <p:stCondLst>
                                            <p:cond delay="0"/>
                                          </p:stCondLst>
                                        </p:cTn>
                                        <p:tgtEl>
                                          <p:spTgt spid="297"/>
                                        </p:tgtEl>
                                        <p:attrNameLst>
                                          <p:attrName>style.visibility</p:attrName>
                                        </p:attrNameLst>
                                      </p:cBhvr>
                                      <p:to>
                                        <p:strVal val="visible"/>
                                      </p:to>
                                    </p:set>
                                    <p:anim calcmode="lin" valueType="num">
                                      <p:cBhvr additive="base">
                                        <p:cTn id="7" dur="5000" fill="hold"/>
                                        <p:tgtEl>
                                          <p:spTgt spid="297"/>
                                        </p:tgtEl>
                                        <p:attrNameLst>
                                          <p:attrName>ppt_x</p:attrName>
                                        </p:attrNameLst>
                                      </p:cBhvr>
                                      <p:tavLst>
                                        <p:tav tm="0">
                                          <p:val>
                                            <p:strVal val="1+#ppt_w/2"/>
                                          </p:val>
                                        </p:tav>
                                        <p:tav tm="100000">
                                          <p:val>
                                            <p:strVal val="#ppt_x"/>
                                          </p:val>
                                        </p:tav>
                                      </p:tavLst>
                                    </p:anim>
                                    <p:anim calcmode="lin" valueType="num">
                                      <p:cBhvr additive="base">
                                        <p:cTn id="8" dur="5000" fill="hold"/>
                                        <p:tgtEl>
                                          <p:spTgt spid="29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01"/>
                                        </p:tgtEl>
                                        <p:attrNameLst>
                                          <p:attrName>style.visibility</p:attrName>
                                        </p:attrNameLst>
                                      </p:cBhvr>
                                      <p:to>
                                        <p:strVal val="visible"/>
                                      </p:to>
                                    </p:set>
                                    <p:animEffect transition="in" filter="fade">
                                      <p:cBhvr>
                                        <p:cTn id="11" dur="2000"/>
                                        <p:tgtEl>
                                          <p:spTgt spid="201"/>
                                        </p:tgtEl>
                                      </p:cBhvr>
                                    </p:animEffect>
                                  </p:childTnLst>
                                </p:cTn>
                              </p:par>
                              <p:par>
                                <p:cTn id="12" presetID="0" presetClass="path" presetSubtype="0" accel="50000" decel="50000" fill="hold" grpId="1" nodeType="withEffect">
                                  <p:stCondLst>
                                    <p:cond delay="0"/>
                                  </p:stCondLst>
                                  <p:childTnLst>
                                    <p:animMotion origin="layout" path="M -0.13646 -0.17963 L 0.02461 0.04329 " pathEditMode="relative" rAng="0" ptsTypes="AA">
                                      <p:cBhvr>
                                        <p:cTn id="13" dur="2000" fill="hold"/>
                                        <p:tgtEl>
                                          <p:spTgt spid="201"/>
                                        </p:tgtEl>
                                        <p:attrNameLst>
                                          <p:attrName>ppt_x</p:attrName>
                                          <p:attrName>ppt_y</p:attrName>
                                        </p:attrNameLst>
                                      </p:cBhvr>
                                      <p:rCtr x="8047" y="11134"/>
                                    </p:animMotion>
                                  </p:childTnLst>
                                </p:cTn>
                              </p:par>
                              <p:par>
                                <p:cTn id="14" presetID="10" presetClass="entr" presetSubtype="0" fill="hold" grpId="0" nodeType="withEffect">
                                  <p:stCondLst>
                                    <p:cond delay="0"/>
                                  </p:stCondLst>
                                  <p:childTnLst>
                                    <p:set>
                                      <p:cBhvr>
                                        <p:cTn id="15" dur="1" fill="hold">
                                          <p:stCondLst>
                                            <p:cond delay="0"/>
                                          </p:stCondLst>
                                        </p:cTn>
                                        <p:tgtEl>
                                          <p:spTgt spid="200"/>
                                        </p:tgtEl>
                                        <p:attrNameLst>
                                          <p:attrName>style.visibility</p:attrName>
                                        </p:attrNameLst>
                                      </p:cBhvr>
                                      <p:to>
                                        <p:strVal val="visible"/>
                                      </p:to>
                                    </p:set>
                                    <p:animEffect transition="in" filter="fade">
                                      <p:cBhvr>
                                        <p:cTn id="16" dur="2000"/>
                                        <p:tgtEl>
                                          <p:spTgt spid="200"/>
                                        </p:tgtEl>
                                      </p:cBhvr>
                                    </p:animEffect>
                                  </p:childTnLst>
                                </p:cTn>
                              </p:par>
                              <p:par>
                                <p:cTn id="17" presetID="0" presetClass="path" presetSubtype="0" accel="50000" decel="50000" fill="hold" grpId="1" nodeType="withEffect">
                                  <p:stCondLst>
                                    <p:cond delay="0"/>
                                  </p:stCondLst>
                                  <p:childTnLst>
                                    <p:animMotion origin="layout" path="M 0.11107 -0.18866 L -0.03893 0.04097 " pathEditMode="relative" rAng="0" ptsTypes="AA">
                                      <p:cBhvr>
                                        <p:cTn id="18" dur="2000" fill="hold"/>
                                        <p:tgtEl>
                                          <p:spTgt spid="200"/>
                                        </p:tgtEl>
                                        <p:attrNameLst>
                                          <p:attrName>ppt_x</p:attrName>
                                          <p:attrName>ppt_y</p:attrName>
                                        </p:attrNameLst>
                                      </p:cBhvr>
                                      <p:rCtr x="-7500" y="11481"/>
                                    </p:animMotion>
                                  </p:childTnLst>
                                </p:cTn>
                              </p:par>
                              <p:par>
                                <p:cTn id="19" presetID="10" presetClass="entr" presetSubtype="0" fill="hold" grpId="0" nodeType="withEffect">
                                  <p:stCondLst>
                                    <p:cond delay="0"/>
                                  </p:stCondLst>
                                  <p:childTnLst>
                                    <p:set>
                                      <p:cBhvr>
                                        <p:cTn id="20" dur="1" fill="hold">
                                          <p:stCondLst>
                                            <p:cond delay="0"/>
                                          </p:stCondLst>
                                        </p:cTn>
                                        <p:tgtEl>
                                          <p:spTgt spid="209"/>
                                        </p:tgtEl>
                                        <p:attrNameLst>
                                          <p:attrName>style.visibility</p:attrName>
                                        </p:attrNameLst>
                                      </p:cBhvr>
                                      <p:to>
                                        <p:strVal val="visible"/>
                                      </p:to>
                                    </p:set>
                                    <p:animEffect transition="in" filter="fade">
                                      <p:cBhvr>
                                        <p:cTn id="21" dur="2000"/>
                                        <p:tgtEl>
                                          <p:spTgt spid="209"/>
                                        </p:tgtEl>
                                      </p:cBhvr>
                                    </p:animEffect>
                                  </p:childTnLst>
                                </p:cTn>
                              </p:par>
                              <p:par>
                                <p:cTn id="22" presetID="0" presetClass="path" presetSubtype="0" accel="50000" decel="50000" fill="hold" grpId="1" nodeType="withEffect">
                                  <p:stCondLst>
                                    <p:cond delay="0"/>
                                  </p:stCondLst>
                                  <p:childTnLst>
                                    <p:animMotion origin="layout" path="M -0.1375 0.18125 L 0.02656 -0.04028 " pathEditMode="relative" rAng="0" ptsTypes="AA">
                                      <p:cBhvr>
                                        <p:cTn id="23" dur="2000" fill="hold"/>
                                        <p:tgtEl>
                                          <p:spTgt spid="209"/>
                                        </p:tgtEl>
                                        <p:attrNameLst>
                                          <p:attrName>ppt_x</p:attrName>
                                          <p:attrName>ppt_y</p:attrName>
                                        </p:attrNameLst>
                                      </p:cBhvr>
                                      <p:rCtr x="8203" y="-11088"/>
                                    </p:animMotion>
                                  </p:childTnLst>
                                </p:cTn>
                              </p:par>
                              <p:par>
                                <p:cTn id="24" presetID="10" presetClass="entr" presetSubtype="0" fill="hold" grpId="0" nodeType="withEffect">
                                  <p:stCondLst>
                                    <p:cond delay="0"/>
                                  </p:stCondLst>
                                  <p:childTnLst>
                                    <p:set>
                                      <p:cBhvr>
                                        <p:cTn id="25" dur="1" fill="hold">
                                          <p:stCondLst>
                                            <p:cond delay="0"/>
                                          </p:stCondLst>
                                        </p:cTn>
                                        <p:tgtEl>
                                          <p:spTgt spid="202"/>
                                        </p:tgtEl>
                                        <p:attrNameLst>
                                          <p:attrName>style.visibility</p:attrName>
                                        </p:attrNameLst>
                                      </p:cBhvr>
                                      <p:to>
                                        <p:strVal val="visible"/>
                                      </p:to>
                                    </p:set>
                                    <p:animEffect transition="in" filter="fade">
                                      <p:cBhvr>
                                        <p:cTn id="26" dur="2000"/>
                                        <p:tgtEl>
                                          <p:spTgt spid="202"/>
                                        </p:tgtEl>
                                      </p:cBhvr>
                                    </p:animEffect>
                                  </p:childTnLst>
                                </p:cTn>
                              </p:par>
                              <p:par>
                                <p:cTn id="27" presetID="0" presetClass="path" presetSubtype="0" accel="50000" decel="50000" fill="hold" grpId="1" nodeType="withEffect">
                                  <p:stCondLst>
                                    <p:cond delay="0"/>
                                  </p:stCondLst>
                                  <p:childTnLst>
                                    <p:animMotion origin="layout" path="M 0.10847 0.17755 L -0.03646 -0.04282 " pathEditMode="relative" rAng="0" ptsTypes="AA">
                                      <p:cBhvr>
                                        <p:cTn id="28" dur="2000" fill="hold"/>
                                        <p:tgtEl>
                                          <p:spTgt spid="202"/>
                                        </p:tgtEl>
                                        <p:attrNameLst>
                                          <p:attrName>ppt_x</p:attrName>
                                          <p:attrName>ppt_y</p:attrName>
                                        </p:attrNameLst>
                                      </p:cBhvr>
                                      <p:rCtr x="-7253" y="-11019"/>
                                    </p:animMotion>
                                  </p:childTnLst>
                                </p:cTn>
                              </p:par>
                              <p:par>
                                <p:cTn id="29" presetID="0" presetClass="path" presetSubtype="0" accel="50000" decel="50000" fill="hold" grpId="2" nodeType="withEffect">
                                  <p:stCondLst>
                                    <p:cond delay="2000"/>
                                  </p:stCondLst>
                                  <p:childTnLst>
                                    <p:animMotion origin="layout" path="M 0.02461 0.04329 L -6.25E-7 1.85185E-6 " pathEditMode="relative" rAng="0" ptsTypes="AA">
                                      <p:cBhvr>
                                        <p:cTn id="30" dur="1000" fill="hold"/>
                                        <p:tgtEl>
                                          <p:spTgt spid="201"/>
                                        </p:tgtEl>
                                        <p:attrNameLst>
                                          <p:attrName>ppt_x</p:attrName>
                                          <p:attrName>ppt_y</p:attrName>
                                        </p:attrNameLst>
                                      </p:cBhvr>
                                      <p:rCtr x="-1198" y="-2269"/>
                                    </p:animMotion>
                                  </p:childTnLst>
                                </p:cTn>
                              </p:par>
                              <p:par>
                                <p:cTn id="31" presetID="0" presetClass="path" presetSubtype="0" accel="50000" decel="50000" fill="hold" grpId="2" nodeType="withEffect">
                                  <p:stCondLst>
                                    <p:cond delay="2000"/>
                                  </p:stCondLst>
                                  <p:childTnLst>
                                    <p:animMotion origin="layout" path="M -0.03893 0.04097 L -1.04167E-6 1.85185E-6 " pathEditMode="relative" rAng="0" ptsTypes="AA">
                                      <p:cBhvr>
                                        <p:cTn id="32" dur="1000" fill="hold"/>
                                        <p:tgtEl>
                                          <p:spTgt spid="200"/>
                                        </p:tgtEl>
                                        <p:attrNameLst>
                                          <p:attrName>ppt_x</p:attrName>
                                          <p:attrName>ppt_y</p:attrName>
                                        </p:attrNameLst>
                                      </p:cBhvr>
                                      <p:rCtr x="1927" y="-2222"/>
                                    </p:animMotion>
                                  </p:childTnLst>
                                </p:cTn>
                              </p:par>
                              <p:par>
                                <p:cTn id="33" presetID="0" presetClass="path" presetSubtype="0" accel="50000" decel="50000" fill="hold" grpId="2" nodeType="withEffect">
                                  <p:stCondLst>
                                    <p:cond delay="2000"/>
                                  </p:stCondLst>
                                  <p:childTnLst>
                                    <p:animMotion origin="layout" path="M 0.02656 -0.04028 L 1.25E-6 3.7037E-6 " pathEditMode="relative" rAng="0" ptsTypes="AA">
                                      <p:cBhvr>
                                        <p:cTn id="34" dur="1000" fill="hold"/>
                                        <p:tgtEl>
                                          <p:spTgt spid="209"/>
                                        </p:tgtEl>
                                        <p:attrNameLst>
                                          <p:attrName>ppt_x</p:attrName>
                                          <p:attrName>ppt_y</p:attrName>
                                        </p:attrNameLst>
                                      </p:cBhvr>
                                      <p:rCtr x="-1367" y="2130"/>
                                    </p:animMotion>
                                  </p:childTnLst>
                                </p:cTn>
                              </p:par>
                              <p:par>
                                <p:cTn id="35" presetID="0" presetClass="path" presetSubtype="0" accel="50000" decel="50000" fill="hold" grpId="2" nodeType="withEffect">
                                  <p:stCondLst>
                                    <p:cond delay="2000"/>
                                  </p:stCondLst>
                                  <p:childTnLst>
                                    <p:animMotion origin="layout" path="M -0.03646 -0.04282 L 1.62847E-16 -2.59259E-6 " pathEditMode="relative" rAng="0" ptsTypes="AA">
                                      <p:cBhvr>
                                        <p:cTn id="36" dur="1000" fill="hold"/>
                                        <p:tgtEl>
                                          <p:spTgt spid="202"/>
                                        </p:tgtEl>
                                        <p:attrNameLst>
                                          <p:attrName>ppt_x</p:attrName>
                                          <p:attrName>ppt_y</p:attrName>
                                        </p:attrNameLst>
                                      </p:cBhvr>
                                      <p:rCtr x="1771" y="2384"/>
                                    </p:animMotion>
                                  </p:childTnLst>
                                </p:cTn>
                              </p:par>
                              <p:par>
                                <p:cTn id="37" presetID="23" presetClass="entr" presetSubtype="16" fill="hold" grpId="0" nodeType="withEffect">
                                  <p:stCondLst>
                                    <p:cond delay="2000"/>
                                  </p:stCondLst>
                                  <p:childTnLst>
                                    <p:set>
                                      <p:cBhvr>
                                        <p:cTn id="38" dur="1" fill="hold">
                                          <p:stCondLst>
                                            <p:cond delay="0"/>
                                          </p:stCondLst>
                                        </p:cTn>
                                        <p:tgtEl>
                                          <p:spTgt spid="284"/>
                                        </p:tgtEl>
                                        <p:attrNameLst>
                                          <p:attrName>style.visibility</p:attrName>
                                        </p:attrNameLst>
                                      </p:cBhvr>
                                      <p:to>
                                        <p:strVal val="visible"/>
                                      </p:to>
                                    </p:set>
                                    <p:anim calcmode="lin" valueType="num">
                                      <p:cBhvr>
                                        <p:cTn id="39" dur="1000" fill="hold"/>
                                        <p:tgtEl>
                                          <p:spTgt spid="284"/>
                                        </p:tgtEl>
                                        <p:attrNameLst>
                                          <p:attrName>ppt_w</p:attrName>
                                        </p:attrNameLst>
                                      </p:cBhvr>
                                      <p:tavLst>
                                        <p:tav tm="0">
                                          <p:val>
                                            <p:fltVal val="0"/>
                                          </p:val>
                                        </p:tav>
                                        <p:tav tm="100000">
                                          <p:val>
                                            <p:strVal val="#ppt_w"/>
                                          </p:val>
                                        </p:tav>
                                      </p:tavLst>
                                    </p:anim>
                                    <p:anim calcmode="lin" valueType="num">
                                      <p:cBhvr>
                                        <p:cTn id="40" dur="1000" fill="hold"/>
                                        <p:tgtEl>
                                          <p:spTgt spid="284"/>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2000"/>
                                  </p:stCondLst>
                                  <p:childTnLst>
                                    <p:set>
                                      <p:cBhvr>
                                        <p:cTn id="42" dur="1" fill="hold">
                                          <p:stCondLst>
                                            <p:cond delay="0"/>
                                          </p:stCondLst>
                                        </p:cTn>
                                        <p:tgtEl>
                                          <p:spTgt spid="285"/>
                                        </p:tgtEl>
                                        <p:attrNameLst>
                                          <p:attrName>style.visibility</p:attrName>
                                        </p:attrNameLst>
                                      </p:cBhvr>
                                      <p:to>
                                        <p:strVal val="visible"/>
                                      </p:to>
                                    </p:set>
                                    <p:anim calcmode="lin" valueType="num">
                                      <p:cBhvr>
                                        <p:cTn id="43" dur="1000" fill="hold"/>
                                        <p:tgtEl>
                                          <p:spTgt spid="285"/>
                                        </p:tgtEl>
                                        <p:attrNameLst>
                                          <p:attrName>ppt_w</p:attrName>
                                        </p:attrNameLst>
                                      </p:cBhvr>
                                      <p:tavLst>
                                        <p:tav tm="0">
                                          <p:val>
                                            <p:fltVal val="0"/>
                                          </p:val>
                                        </p:tav>
                                        <p:tav tm="100000">
                                          <p:val>
                                            <p:strVal val="#ppt_w"/>
                                          </p:val>
                                        </p:tav>
                                      </p:tavLst>
                                    </p:anim>
                                    <p:anim calcmode="lin" valueType="num">
                                      <p:cBhvr>
                                        <p:cTn id="44" dur="1000" fill="hold"/>
                                        <p:tgtEl>
                                          <p:spTgt spid="285"/>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2000"/>
                                  </p:stCondLst>
                                  <p:childTnLst>
                                    <p:set>
                                      <p:cBhvr>
                                        <p:cTn id="46" dur="1" fill="hold">
                                          <p:stCondLst>
                                            <p:cond delay="0"/>
                                          </p:stCondLst>
                                        </p:cTn>
                                        <p:tgtEl>
                                          <p:spTgt spid="286"/>
                                        </p:tgtEl>
                                        <p:attrNameLst>
                                          <p:attrName>style.visibility</p:attrName>
                                        </p:attrNameLst>
                                      </p:cBhvr>
                                      <p:to>
                                        <p:strVal val="visible"/>
                                      </p:to>
                                    </p:set>
                                    <p:anim calcmode="lin" valueType="num">
                                      <p:cBhvr>
                                        <p:cTn id="47" dur="1000" fill="hold"/>
                                        <p:tgtEl>
                                          <p:spTgt spid="286"/>
                                        </p:tgtEl>
                                        <p:attrNameLst>
                                          <p:attrName>ppt_w</p:attrName>
                                        </p:attrNameLst>
                                      </p:cBhvr>
                                      <p:tavLst>
                                        <p:tav tm="0">
                                          <p:val>
                                            <p:fltVal val="0"/>
                                          </p:val>
                                        </p:tav>
                                        <p:tav tm="100000">
                                          <p:val>
                                            <p:strVal val="#ppt_w"/>
                                          </p:val>
                                        </p:tav>
                                      </p:tavLst>
                                    </p:anim>
                                    <p:anim calcmode="lin" valueType="num">
                                      <p:cBhvr>
                                        <p:cTn id="48" dur="1000" fill="hold"/>
                                        <p:tgtEl>
                                          <p:spTgt spid="286"/>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2000"/>
                                  </p:stCondLst>
                                  <p:childTnLst>
                                    <p:set>
                                      <p:cBhvr>
                                        <p:cTn id="50" dur="1" fill="hold">
                                          <p:stCondLst>
                                            <p:cond delay="0"/>
                                          </p:stCondLst>
                                        </p:cTn>
                                        <p:tgtEl>
                                          <p:spTgt spid="287"/>
                                        </p:tgtEl>
                                        <p:attrNameLst>
                                          <p:attrName>style.visibility</p:attrName>
                                        </p:attrNameLst>
                                      </p:cBhvr>
                                      <p:to>
                                        <p:strVal val="visible"/>
                                      </p:to>
                                    </p:set>
                                    <p:anim calcmode="lin" valueType="num">
                                      <p:cBhvr>
                                        <p:cTn id="51" dur="1000" fill="hold"/>
                                        <p:tgtEl>
                                          <p:spTgt spid="287"/>
                                        </p:tgtEl>
                                        <p:attrNameLst>
                                          <p:attrName>ppt_w</p:attrName>
                                        </p:attrNameLst>
                                      </p:cBhvr>
                                      <p:tavLst>
                                        <p:tav tm="0">
                                          <p:val>
                                            <p:fltVal val="0"/>
                                          </p:val>
                                        </p:tav>
                                        <p:tav tm="100000">
                                          <p:val>
                                            <p:strVal val="#ppt_w"/>
                                          </p:val>
                                        </p:tav>
                                      </p:tavLst>
                                    </p:anim>
                                    <p:anim calcmode="lin" valueType="num">
                                      <p:cBhvr>
                                        <p:cTn id="52" dur="1000" fill="hold"/>
                                        <p:tgtEl>
                                          <p:spTgt spid="287"/>
                                        </p:tgtEl>
                                        <p:attrNameLst>
                                          <p:attrName>ppt_h</p:attrName>
                                        </p:attrNameLst>
                                      </p:cBhvr>
                                      <p:tavLst>
                                        <p:tav tm="0">
                                          <p:val>
                                            <p:fltVal val="0"/>
                                          </p:val>
                                        </p:tav>
                                        <p:tav tm="100000">
                                          <p:val>
                                            <p:strVal val="#ppt_h"/>
                                          </p:val>
                                        </p:tav>
                                      </p:tavLst>
                                    </p:anim>
                                  </p:childTnLst>
                                </p:cTn>
                              </p:par>
                              <p:par>
                                <p:cTn id="53" presetID="12" presetClass="entr" presetSubtype="2" fill="hold" grpId="0" nodeType="withEffect">
                                  <p:stCondLst>
                                    <p:cond delay="300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2000"/>
                                        <p:tgtEl>
                                          <p:spTgt spid="11"/>
                                        </p:tgtEl>
                                        <p:attrNameLst>
                                          <p:attrName>ppt_x</p:attrName>
                                        </p:attrNameLst>
                                      </p:cBhvr>
                                      <p:tavLst>
                                        <p:tav tm="0">
                                          <p:val>
                                            <p:strVal val="#ppt_x+#ppt_w*1.125000"/>
                                          </p:val>
                                        </p:tav>
                                        <p:tav tm="100000">
                                          <p:val>
                                            <p:strVal val="#ppt_x"/>
                                          </p:val>
                                        </p:tav>
                                      </p:tavLst>
                                    </p:anim>
                                    <p:animEffect transition="in" filter="wipe(left)">
                                      <p:cBhvr>
                                        <p:cTn id="56" dur="2000"/>
                                        <p:tgtEl>
                                          <p:spTgt spid="11"/>
                                        </p:tgtEl>
                                      </p:cBhvr>
                                    </p:animEffect>
                                  </p:childTnLst>
                                </p:cTn>
                              </p:par>
                              <p:par>
                                <p:cTn id="57" presetID="12" presetClass="entr" presetSubtype="2" fill="hold" grpId="0" nodeType="withEffect">
                                  <p:stCondLst>
                                    <p:cond delay="300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2000"/>
                                        <p:tgtEl>
                                          <p:spTgt spid="19"/>
                                        </p:tgtEl>
                                        <p:attrNameLst>
                                          <p:attrName>ppt_x</p:attrName>
                                        </p:attrNameLst>
                                      </p:cBhvr>
                                      <p:tavLst>
                                        <p:tav tm="0">
                                          <p:val>
                                            <p:strVal val="#ppt_x+#ppt_w*1.125000"/>
                                          </p:val>
                                        </p:tav>
                                        <p:tav tm="100000">
                                          <p:val>
                                            <p:strVal val="#ppt_x"/>
                                          </p:val>
                                        </p:tav>
                                      </p:tavLst>
                                    </p:anim>
                                    <p:animEffect transition="in" filter="wipe(left)">
                                      <p:cBhvr>
                                        <p:cTn id="60" dur="2000"/>
                                        <p:tgtEl>
                                          <p:spTgt spid="19"/>
                                        </p:tgtEl>
                                      </p:cBhvr>
                                    </p:animEffect>
                                  </p:childTnLst>
                                </p:cTn>
                              </p:par>
                              <p:par>
                                <p:cTn id="61" presetID="12" presetClass="entr" presetSubtype="8" fill="hold" grpId="0" nodeType="withEffect">
                                  <p:stCondLst>
                                    <p:cond delay="30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2000"/>
                                        <p:tgtEl>
                                          <p:spTgt spid="13"/>
                                        </p:tgtEl>
                                        <p:attrNameLst>
                                          <p:attrName>ppt_x</p:attrName>
                                        </p:attrNameLst>
                                      </p:cBhvr>
                                      <p:tavLst>
                                        <p:tav tm="0">
                                          <p:val>
                                            <p:strVal val="#ppt_x-#ppt_w*1.125000"/>
                                          </p:val>
                                        </p:tav>
                                        <p:tav tm="100000">
                                          <p:val>
                                            <p:strVal val="#ppt_x"/>
                                          </p:val>
                                        </p:tav>
                                      </p:tavLst>
                                    </p:anim>
                                    <p:animEffect transition="in" filter="wipe(right)">
                                      <p:cBhvr>
                                        <p:cTn id="64" dur="2000"/>
                                        <p:tgtEl>
                                          <p:spTgt spid="13"/>
                                        </p:tgtEl>
                                      </p:cBhvr>
                                    </p:animEffect>
                                  </p:childTnLst>
                                </p:cTn>
                              </p:par>
                              <p:par>
                                <p:cTn id="65" presetID="12" presetClass="entr" presetSubtype="8" fill="hold" grpId="0" nodeType="withEffect">
                                  <p:stCondLst>
                                    <p:cond delay="30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2000"/>
                                        <p:tgtEl>
                                          <p:spTgt spid="14"/>
                                        </p:tgtEl>
                                        <p:attrNameLst>
                                          <p:attrName>ppt_x</p:attrName>
                                        </p:attrNameLst>
                                      </p:cBhvr>
                                      <p:tavLst>
                                        <p:tav tm="0">
                                          <p:val>
                                            <p:strVal val="#ppt_x-#ppt_w*1.125000"/>
                                          </p:val>
                                        </p:tav>
                                        <p:tav tm="100000">
                                          <p:val>
                                            <p:strVal val="#ppt_x"/>
                                          </p:val>
                                        </p:tav>
                                      </p:tavLst>
                                    </p:anim>
                                    <p:animEffect transition="in" filter="wipe(right)">
                                      <p:cBhvr>
                                        <p:cTn id="6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p:bldP spid="11" grpId="0"/>
      <p:bldP spid="13" grpId="0"/>
      <p:bldP spid="14" grpId="0"/>
      <p:bldP spid="19" grpId="0"/>
      <p:bldP spid="200" grpId="0" animBg="1"/>
      <p:bldP spid="200" grpId="1" animBg="1"/>
      <p:bldP spid="200" grpId="2" animBg="1"/>
      <p:bldP spid="285" grpId="0" animBg="1"/>
      <p:bldP spid="209" grpId="0" animBg="1"/>
      <p:bldP spid="209" grpId="1" animBg="1"/>
      <p:bldP spid="209" grpId="2" animBg="1"/>
      <p:bldP spid="286" grpId="0" animBg="1"/>
      <p:bldP spid="202" grpId="0" animBg="1"/>
      <p:bldP spid="202" grpId="1" animBg="1"/>
      <p:bldP spid="202" grpId="2" animBg="1"/>
      <p:bldP spid="287" grpId="0" animBg="1"/>
      <p:bldP spid="201" grpId="0" animBg="1"/>
      <p:bldP spid="201" grpId="1" animBg="1"/>
      <p:bldP spid="201" grpId="2" animBg="1"/>
      <p:bldP spid="28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FBBE91B-B840-4523-8359-8A1D3733C6F7}"/>
              </a:ext>
            </a:extLst>
          </p:cNvPr>
          <p:cNvSpPr/>
          <p:nvPr/>
        </p:nvSpPr>
        <p:spPr>
          <a:xfrm>
            <a:off x="2567031" y="0"/>
            <a:ext cx="7063532" cy="285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E97F15F6-A827-924F-AC74-FF3CF04A39FB}"/>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rot="5400000" flipH="1">
            <a:off x="5920844" y="-1650682"/>
            <a:ext cx="365760" cy="8229600"/>
          </a:xfrm>
          <a:prstGeom prst="rect">
            <a:avLst/>
          </a:prstGeom>
        </p:spPr>
      </p:pic>
      <p:sp>
        <p:nvSpPr>
          <p:cNvPr id="26" name="moving straight is what we do">
            <a:extLst>
              <a:ext uri="{FF2B5EF4-FFF2-40B4-BE49-F238E27FC236}">
                <a16:creationId xmlns:a16="http://schemas.microsoft.com/office/drawing/2014/main" id="{1016E0E5-0693-3E47-A2C7-B3B2E873A393}"/>
              </a:ext>
            </a:extLst>
          </p:cNvPr>
          <p:cNvSpPr txBox="1"/>
          <p:nvPr/>
        </p:nvSpPr>
        <p:spPr>
          <a:xfrm>
            <a:off x="902368" y="594118"/>
            <a:ext cx="1040892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latin typeface="Century Gothic" panose="020B0502020202020204" pitchFamily="34" charset="0"/>
              </a:rPr>
              <a:t>2020 Sustainability Goals</a:t>
            </a:r>
          </a:p>
        </p:txBody>
      </p:sp>
      <p:sp>
        <p:nvSpPr>
          <p:cNvPr id="31" name="TextBox 30">
            <a:extLst>
              <a:ext uri="{FF2B5EF4-FFF2-40B4-BE49-F238E27FC236}">
                <a16:creationId xmlns:a16="http://schemas.microsoft.com/office/drawing/2014/main" id="{19C38BEC-6849-4A41-A6D9-AD0B55F2AFC5}"/>
              </a:ext>
            </a:extLst>
          </p:cNvPr>
          <p:cNvSpPr txBox="1"/>
          <p:nvPr/>
        </p:nvSpPr>
        <p:spPr>
          <a:xfrm>
            <a:off x="3200373" y="1276106"/>
            <a:ext cx="5799250" cy="758413"/>
          </a:xfrm>
          <a:prstGeom prst="rect">
            <a:avLst/>
          </a:prstGeom>
          <a:noFill/>
        </p:spPr>
        <p:txBody>
          <a:bodyPr wrap="square" lIns="25200" rIns="90000" rtlCol="0">
            <a:spAutoFit/>
          </a:bodyPr>
          <a:lstStyle/>
          <a:p>
            <a:pPr algn="ctr">
              <a:lnSpc>
                <a:spcPts val="1820"/>
              </a:lnSpc>
            </a:pPr>
            <a:r>
              <a:rPr lang="en-IN" sz="1100" dirty="0">
                <a:latin typeface="Century Gothic" panose="020B0502020202020204" pitchFamily="34" charset="0"/>
              </a:rPr>
              <a:t>We aim to achieve our goals through a concerted effort by the Company and nearly 100 partners in more than 75+ countries and territories. We have set ambitious goals to drive system-wide change beyond standard operational improvements. </a:t>
            </a:r>
          </a:p>
        </p:txBody>
      </p:sp>
      <p:pic>
        <p:nvPicPr>
          <p:cNvPr id="32" name="Picture 31">
            <a:extLst>
              <a:ext uri="{FF2B5EF4-FFF2-40B4-BE49-F238E27FC236}">
                <a16:creationId xmlns:a16="http://schemas.microsoft.com/office/drawing/2014/main" id="{9A7ADA85-74ED-7949-AFEB-3B06A2EB86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999205" y="4420940"/>
            <a:ext cx="256775" cy="2192776"/>
          </a:xfrm>
          <a:prstGeom prst="rect">
            <a:avLst/>
          </a:prstGeom>
        </p:spPr>
      </p:pic>
      <p:sp>
        <p:nvSpPr>
          <p:cNvPr id="33" name="Rectangle: Single Corner Rounded 7">
            <a:extLst>
              <a:ext uri="{FF2B5EF4-FFF2-40B4-BE49-F238E27FC236}">
                <a16:creationId xmlns:a16="http://schemas.microsoft.com/office/drawing/2014/main" id="{31F19360-310E-4349-8D58-95875681BA26}"/>
              </a:ext>
            </a:extLst>
          </p:cNvPr>
          <p:cNvSpPr/>
          <p:nvPr/>
        </p:nvSpPr>
        <p:spPr>
          <a:xfrm>
            <a:off x="1034229" y="3331293"/>
            <a:ext cx="2192776" cy="2095846"/>
          </a:xfrm>
          <a:prstGeom prst="round1Rect">
            <a:avLst>
              <a:gd name="adj" fmla="val 13635"/>
            </a:avLst>
          </a:prstGeom>
          <a:gradFill>
            <a:gsLst>
              <a:gs pos="32000">
                <a:srgbClr val="9BCDDD"/>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F2EE156F-69FB-A841-BFC9-5B90157A4D42}"/>
              </a:ext>
            </a:extLst>
          </p:cNvPr>
          <p:cNvGrpSpPr/>
          <p:nvPr/>
        </p:nvGrpSpPr>
        <p:grpSpPr>
          <a:xfrm>
            <a:off x="1334111" y="3629139"/>
            <a:ext cx="1586966" cy="1626725"/>
            <a:chOff x="1334111" y="3629139"/>
            <a:chExt cx="1586966" cy="1626725"/>
          </a:xfrm>
        </p:grpSpPr>
        <p:sp>
          <p:nvSpPr>
            <p:cNvPr id="35" name="Rectangle: Rounded Corners 89">
              <a:extLst>
                <a:ext uri="{FF2B5EF4-FFF2-40B4-BE49-F238E27FC236}">
                  <a16:creationId xmlns:a16="http://schemas.microsoft.com/office/drawing/2014/main" id="{ED293D28-A789-F249-B602-F0AC12712025}"/>
                </a:ext>
              </a:extLst>
            </p:cNvPr>
            <p:cNvSpPr/>
            <p:nvPr/>
          </p:nvSpPr>
          <p:spPr>
            <a:xfrm rot="16200000">
              <a:off x="1993791" y="4160016"/>
              <a:ext cx="1307852" cy="246097"/>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0" name="Rectangle: Rounded Corners 101">
              <a:extLst>
                <a:ext uri="{FF2B5EF4-FFF2-40B4-BE49-F238E27FC236}">
                  <a16:creationId xmlns:a16="http://schemas.microsoft.com/office/drawing/2014/main" id="{25481494-D45B-1749-AF65-062765D14655}"/>
                </a:ext>
              </a:extLst>
            </p:cNvPr>
            <p:cNvSpPr/>
            <p:nvPr/>
          </p:nvSpPr>
          <p:spPr>
            <a:xfrm rot="16200000">
              <a:off x="1473669" y="4160016"/>
              <a:ext cx="1307851" cy="246097"/>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chemeClr val="tx1"/>
                </a:solidFill>
                <a:latin typeface="+mj-lt"/>
              </a:endParaRPr>
            </a:p>
          </p:txBody>
        </p:sp>
        <p:sp>
          <p:nvSpPr>
            <p:cNvPr id="45" name="Rectangle: Rounded Corners 103">
              <a:extLst>
                <a:ext uri="{FF2B5EF4-FFF2-40B4-BE49-F238E27FC236}">
                  <a16:creationId xmlns:a16="http://schemas.microsoft.com/office/drawing/2014/main" id="{0485FD46-ED8B-594F-A703-04AB7D4EB105}"/>
                </a:ext>
              </a:extLst>
            </p:cNvPr>
            <p:cNvSpPr/>
            <p:nvPr/>
          </p:nvSpPr>
          <p:spPr>
            <a:xfrm rot="16200000">
              <a:off x="955503" y="4161972"/>
              <a:ext cx="1303937" cy="246097"/>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8" name="TextBox 47">
              <a:extLst>
                <a:ext uri="{FF2B5EF4-FFF2-40B4-BE49-F238E27FC236}">
                  <a16:creationId xmlns:a16="http://schemas.microsoft.com/office/drawing/2014/main" id="{5240E7CB-BE2E-B942-909F-B1BBCAB06A83}"/>
                </a:ext>
              </a:extLst>
            </p:cNvPr>
            <p:cNvSpPr txBox="1"/>
            <p:nvPr/>
          </p:nvSpPr>
          <p:spPr>
            <a:xfrm>
              <a:off x="1334111" y="5021396"/>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49" name="TextBox 48">
              <a:extLst>
                <a:ext uri="{FF2B5EF4-FFF2-40B4-BE49-F238E27FC236}">
                  <a16:creationId xmlns:a16="http://schemas.microsoft.com/office/drawing/2014/main" id="{D493F042-EB6A-DB4C-B012-885164608179}"/>
                </a:ext>
              </a:extLst>
            </p:cNvPr>
            <p:cNvSpPr txBox="1"/>
            <p:nvPr/>
          </p:nvSpPr>
          <p:spPr>
            <a:xfrm>
              <a:off x="1854233" y="5021397"/>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51" name="TextBox 50">
              <a:extLst>
                <a:ext uri="{FF2B5EF4-FFF2-40B4-BE49-F238E27FC236}">
                  <a16:creationId xmlns:a16="http://schemas.microsoft.com/office/drawing/2014/main" id="{D60A2763-1990-DE47-BF26-562735B180C5}"/>
                </a:ext>
              </a:extLst>
            </p:cNvPr>
            <p:cNvSpPr txBox="1"/>
            <p:nvPr/>
          </p:nvSpPr>
          <p:spPr>
            <a:xfrm>
              <a:off x="2374355" y="5025032"/>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grpSp>
        <p:nvGrpSpPr>
          <p:cNvPr id="9" name="Group 8">
            <a:extLst>
              <a:ext uri="{FF2B5EF4-FFF2-40B4-BE49-F238E27FC236}">
                <a16:creationId xmlns:a16="http://schemas.microsoft.com/office/drawing/2014/main" id="{88A84FBA-6AAF-CE48-9E4C-61AD84C93DE6}"/>
              </a:ext>
            </a:extLst>
          </p:cNvPr>
          <p:cNvGrpSpPr/>
          <p:nvPr/>
        </p:nvGrpSpPr>
        <p:grpSpPr>
          <a:xfrm>
            <a:off x="1484424" y="4212320"/>
            <a:ext cx="1287131" cy="731521"/>
            <a:chOff x="1484424" y="4212320"/>
            <a:chExt cx="1287131" cy="731521"/>
          </a:xfrm>
        </p:grpSpPr>
        <p:sp>
          <p:nvSpPr>
            <p:cNvPr id="39" name="Rectangle: Rounded Corners 95">
              <a:extLst>
                <a:ext uri="{FF2B5EF4-FFF2-40B4-BE49-F238E27FC236}">
                  <a16:creationId xmlns:a16="http://schemas.microsoft.com/office/drawing/2014/main" id="{EAA201AF-206B-4045-9D8C-D83049AD6531}"/>
                </a:ext>
              </a:extLst>
            </p:cNvPr>
            <p:cNvSpPr/>
            <p:nvPr/>
          </p:nvSpPr>
          <p:spPr>
            <a:xfrm rot="16200000">
              <a:off x="2282351" y="4454636"/>
              <a:ext cx="731520" cy="246888"/>
            </a:xfrm>
            <a:prstGeom prst="round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4" name="Rectangle: Rounded Corners 102">
              <a:extLst>
                <a:ext uri="{FF2B5EF4-FFF2-40B4-BE49-F238E27FC236}">
                  <a16:creationId xmlns:a16="http://schemas.microsoft.com/office/drawing/2014/main" id="{033C1374-1A9E-0B4A-9D09-797F0F631C37}"/>
                </a:ext>
              </a:extLst>
            </p:cNvPr>
            <p:cNvSpPr/>
            <p:nvPr/>
          </p:nvSpPr>
          <p:spPr>
            <a:xfrm rot="16200000">
              <a:off x="1817685" y="4510883"/>
              <a:ext cx="619819"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7" name="Rectangle: Rounded Corners 104">
              <a:extLst>
                <a:ext uri="{FF2B5EF4-FFF2-40B4-BE49-F238E27FC236}">
                  <a16:creationId xmlns:a16="http://schemas.microsoft.com/office/drawing/2014/main" id="{B0F56208-B82A-1E4A-9492-40FEC6234A5B}"/>
                </a:ext>
              </a:extLst>
            </p:cNvPr>
            <p:cNvSpPr/>
            <p:nvPr/>
          </p:nvSpPr>
          <p:spPr>
            <a:xfrm rot="16200000">
              <a:off x="1373032" y="4586351"/>
              <a:ext cx="468881"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grpSp>
      <p:sp>
        <p:nvSpPr>
          <p:cNvPr id="60" name="cups a coffee">
            <a:extLst>
              <a:ext uri="{FF2B5EF4-FFF2-40B4-BE49-F238E27FC236}">
                <a16:creationId xmlns:a16="http://schemas.microsoft.com/office/drawing/2014/main" id="{930F751B-4DF2-0D4D-BEA6-B8C9658C0FCC}"/>
              </a:ext>
            </a:extLst>
          </p:cNvPr>
          <p:cNvSpPr txBox="1"/>
          <p:nvPr/>
        </p:nvSpPr>
        <p:spPr>
          <a:xfrm>
            <a:off x="1031204" y="2867181"/>
            <a:ext cx="2192777"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Carbon Footprint</a:t>
            </a:r>
          </a:p>
        </p:txBody>
      </p:sp>
      <p:pic>
        <p:nvPicPr>
          <p:cNvPr id="62" name="Picture 61">
            <a:extLst>
              <a:ext uri="{FF2B5EF4-FFF2-40B4-BE49-F238E27FC236}">
                <a16:creationId xmlns:a16="http://schemas.microsoft.com/office/drawing/2014/main" id="{4ADD6785-A44B-5A4F-9C95-62173926E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4693075" y="4417467"/>
            <a:ext cx="256775" cy="2192776"/>
          </a:xfrm>
          <a:prstGeom prst="rect">
            <a:avLst/>
          </a:prstGeom>
        </p:spPr>
      </p:pic>
      <p:sp>
        <p:nvSpPr>
          <p:cNvPr id="63" name="Rectangle: Single Corner Rounded 7">
            <a:extLst>
              <a:ext uri="{FF2B5EF4-FFF2-40B4-BE49-F238E27FC236}">
                <a16:creationId xmlns:a16="http://schemas.microsoft.com/office/drawing/2014/main" id="{929C7947-3864-AC45-953B-802F7C450789}"/>
              </a:ext>
            </a:extLst>
          </p:cNvPr>
          <p:cNvSpPr/>
          <p:nvPr/>
        </p:nvSpPr>
        <p:spPr>
          <a:xfrm>
            <a:off x="3728099" y="3327820"/>
            <a:ext cx="2192776" cy="2095846"/>
          </a:xfrm>
          <a:prstGeom prst="round1Rect">
            <a:avLst>
              <a:gd name="adj" fmla="val 13635"/>
            </a:avLst>
          </a:prstGeom>
          <a:gradFill>
            <a:gsLst>
              <a:gs pos="32000">
                <a:srgbClr val="9BCDDD"/>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 name="Group 5">
            <a:extLst>
              <a:ext uri="{FF2B5EF4-FFF2-40B4-BE49-F238E27FC236}">
                <a16:creationId xmlns:a16="http://schemas.microsoft.com/office/drawing/2014/main" id="{A683F114-F7D7-494F-ACD8-1054CF93A0EE}"/>
              </a:ext>
            </a:extLst>
          </p:cNvPr>
          <p:cNvGrpSpPr/>
          <p:nvPr/>
        </p:nvGrpSpPr>
        <p:grpSpPr>
          <a:xfrm>
            <a:off x="4027981" y="3629136"/>
            <a:ext cx="1586966" cy="1623261"/>
            <a:chOff x="4027981" y="3629136"/>
            <a:chExt cx="1586966" cy="1623261"/>
          </a:xfrm>
        </p:grpSpPr>
        <p:sp>
          <p:nvSpPr>
            <p:cNvPr id="65" name="Rectangle: Rounded Corners 89">
              <a:extLst>
                <a:ext uri="{FF2B5EF4-FFF2-40B4-BE49-F238E27FC236}">
                  <a16:creationId xmlns:a16="http://schemas.microsoft.com/office/drawing/2014/main" id="{AFDA6880-1180-FD4D-A0E6-3C2598AA83BD}"/>
                </a:ext>
              </a:extLst>
            </p:cNvPr>
            <p:cNvSpPr/>
            <p:nvPr/>
          </p:nvSpPr>
          <p:spPr>
            <a:xfrm rot="16200000">
              <a:off x="4689396" y="4158283"/>
              <a:ext cx="1304383" cy="246099"/>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7" name="Rectangle: Rounded Corners 101">
              <a:extLst>
                <a:ext uri="{FF2B5EF4-FFF2-40B4-BE49-F238E27FC236}">
                  <a16:creationId xmlns:a16="http://schemas.microsoft.com/office/drawing/2014/main" id="{8B1A6BAE-CF40-564E-A295-886BF646C196}"/>
                </a:ext>
              </a:extLst>
            </p:cNvPr>
            <p:cNvSpPr/>
            <p:nvPr/>
          </p:nvSpPr>
          <p:spPr>
            <a:xfrm rot="16200000">
              <a:off x="4169274" y="4158284"/>
              <a:ext cx="1304382"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9" name="Rectangle: Rounded Corners 103">
              <a:extLst>
                <a:ext uri="{FF2B5EF4-FFF2-40B4-BE49-F238E27FC236}">
                  <a16:creationId xmlns:a16="http://schemas.microsoft.com/office/drawing/2014/main" id="{8B30F998-B316-AA42-ABF6-AEDF1F8128CC}"/>
                </a:ext>
              </a:extLst>
            </p:cNvPr>
            <p:cNvSpPr/>
            <p:nvPr/>
          </p:nvSpPr>
          <p:spPr>
            <a:xfrm rot="16200000">
              <a:off x="3649150" y="4158280"/>
              <a:ext cx="1304387" cy="246100"/>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71" name="TextBox 70">
              <a:extLst>
                <a:ext uri="{FF2B5EF4-FFF2-40B4-BE49-F238E27FC236}">
                  <a16:creationId xmlns:a16="http://schemas.microsoft.com/office/drawing/2014/main" id="{58D01AE1-278E-F345-8418-BC3997B8C423}"/>
                </a:ext>
              </a:extLst>
            </p:cNvPr>
            <p:cNvSpPr txBox="1"/>
            <p:nvPr/>
          </p:nvSpPr>
          <p:spPr>
            <a:xfrm>
              <a:off x="4027981" y="5017930"/>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72" name="TextBox 71">
              <a:extLst>
                <a:ext uri="{FF2B5EF4-FFF2-40B4-BE49-F238E27FC236}">
                  <a16:creationId xmlns:a16="http://schemas.microsoft.com/office/drawing/2014/main" id="{95C8F8CB-7C1A-D44C-A393-5B37872E5170}"/>
                </a:ext>
              </a:extLst>
            </p:cNvPr>
            <p:cNvSpPr txBox="1"/>
            <p:nvPr/>
          </p:nvSpPr>
          <p:spPr>
            <a:xfrm>
              <a:off x="4548103" y="5017931"/>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73" name="TextBox 72">
              <a:extLst>
                <a:ext uri="{FF2B5EF4-FFF2-40B4-BE49-F238E27FC236}">
                  <a16:creationId xmlns:a16="http://schemas.microsoft.com/office/drawing/2014/main" id="{AB4DBEAD-12F0-6B4E-91F5-2F907FB60B87}"/>
                </a:ext>
              </a:extLst>
            </p:cNvPr>
            <p:cNvSpPr txBox="1"/>
            <p:nvPr/>
          </p:nvSpPr>
          <p:spPr>
            <a:xfrm>
              <a:off x="5068225" y="5021565"/>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grpSp>
        <p:nvGrpSpPr>
          <p:cNvPr id="10" name="Group 9">
            <a:extLst>
              <a:ext uri="{FF2B5EF4-FFF2-40B4-BE49-F238E27FC236}">
                <a16:creationId xmlns:a16="http://schemas.microsoft.com/office/drawing/2014/main" id="{D2E5707A-E91E-934F-A6C2-20C5763FA2FE}"/>
              </a:ext>
            </a:extLst>
          </p:cNvPr>
          <p:cNvGrpSpPr/>
          <p:nvPr/>
        </p:nvGrpSpPr>
        <p:grpSpPr>
          <a:xfrm>
            <a:off x="4178294" y="3863065"/>
            <a:ext cx="1286342" cy="1077310"/>
            <a:chOff x="4178294" y="3863065"/>
            <a:chExt cx="1286342" cy="1077310"/>
          </a:xfrm>
        </p:grpSpPr>
        <p:sp>
          <p:nvSpPr>
            <p:cNvPr id="66" name="Rectangle: Rounded Corners 95">
              <a:extLst>
                <a:ext uri="{FF2B5EF4-FFF2-40B4-BE49-F238E27FC236}">
                  <a16:creationId xmlns:a16="http://schemas.microsoft.com/office/drawing/2014/main" id="{231FCC63-059D-6A4D-A6A3-6D9A163169C9}"/>
                </a:ext>
              </a:extLst>
            </p:cNvPr>
            <p:cNvSpPr/>
            <p:nvPr/>
          </p:nvSpPr>
          <p:spPr>
            <a:xfrm rot="16200000">
              <a:off x="4802932" y="4278670"/>
              <a:ext cx="1077309" cy="246099"/>
            </a:xfrm>
            <a:prstGeom prst="round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8" name="Rectangle: Rounded Corners 102">
              <a:extLst>
                <a:ext uri="{FF2B5EF4-FFF2-40B4-BE49-F238E27FC236}">
                  <a16:creationId xmlns:a16="http://schemas.microsoft.com/office/drawing/2014/main" id="{3FFDE4BB-6995-C04D-9079-A6A0DEBD658A}"/>
                </a:ext>
              </a:extLst>
            </p:cNvPr>
            <p:cNvSpPr/>
            <p:nvPr/>
          </p:nvSpPr>
          <p:spPr>
            <a:xfrm rot="16200000">
              <a:off x="4511554" y="4507416"/>
              <a:ext cx="619820"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70" name="Rectangle: Rounded Corners 104">
              <a:extLst>
                <a:ext uri="{FF2B5EF4-FFF2-40B4-BE49-F238E27FC236}">
                  <a16:creationId xmlns:a16="http://schemas.microsoft.com/office/drawing/2014/main" id="{F7291AF0-45BA-5841-8A8D-6FC9EB2BFE35}"/>
                </a:ext>
              </a:extLst>
            </p:cNvPr>
            <p:cNvSpPr/>
            <p:nvPr/>
          </p:nvSpPr>
          <p:spPr>
            <a:xfrm rot="16200000">
              <a:off x="4066902" y="4582884"/>
              <a:ext cx="468882"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grpSp>
      <p:sp>
        <p:nvSpPr>
          <p:cNvPr id="76" name="cups a coffee">
            <a:extLst>
              <a:ext uri="{FF2B5EF4-FFF2-40B4-BE49-F238E27FC236}">
                <a16:creationId xmlns:a16="http://schemas.microsoft.com/office/drawing/2014/main" id="{1F24C0DF-49DF-E44C-9EEF-D031FFA72F8B}"/>
              </a:ext>
            </a:extLst>
          </p:cNvPr>
          <p:cNvSpPr txBox="1"/>
          <p:nvPr/>
        </p:nvSpPr>
        <p:spPr>
          <a:xfrm>
            <a:off x="3725074" y="2863707"/>
            <a:ext cx="2192777"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Women Empowerment</a:t>
            </a:r>
          </a:p>
        </p:txBody>
      </p:sp>
      <p:pic>
        <p:nvPicPr>
          <p:cNvPr id="78" name="Picture 77">
            <a:extLst>
              <a:ext uri="{FF2B5EF4-FFF2-40B4-BE49-F238E27FC236}">
                <a16:creationId xmlns:a16="http://schemas.microsoft.com/office/drawing/2014/main" id="{2F2075D8-8591-0A41-B570-B2A3E9B1D8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7379374" y="4420940"/>
            <a:ext cx="256775" cy="2192776"/>
          </a:xfrm>
          <a:prstGeom prst="rect">
            <a:avLst/>
          </a:prstGeom>
        </p:spPr>
      </p:pic>
      <p:sp>
        <p:nvSpPr>
          <p:cNvPr id="79" name="Rectangle: Single Corner Rounded 7">
            <a:extLst>
              <a:ext uri="{FF2B5EF4-FFF2-40B4-BE49-F238E27FC236}">
                <a16:creationId xmlns:a16="http://schemas.microsoft.com/office/drawing/2014/main" id="{F9C5C94B-21A6-3945-8C32-307C379F947B}"/>
              </a:ext>
            </a:extLst>
          </p:cNvPr>
          <p:cNvSpPr/>
          <p:nvPr/>
        </p:nvSpPr>
        <p:spPr>
          <a:xfrm>
            <a:off x="6414398" y="3331293"/>
            <a:ext cx="2192776" cy="2095846"/>
          </a:xfrm>
          <a:prstGeom prst="round1Rect">
            <a:avLst>
              <a:gd name="adj" fmla="val 13635"/>
            </a:avLst>
          </a:prstGeom>
          <a:gradFill>
            <a:gsLst>
              <a:gs pos="32000">
                <a:srgbClr val="9BCDDD"/>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a:extLst>
              <a:ext uri="{FF2B5EF4-FFF2-40B4-BE49-F238E27FC236}">
                <a16:creationId xmlns:a16="http://schemas.microsoft.com/office/drawing/2014/main" id="{2DC2824B-7D60-DD44-812C-0BA8A78ACC57}"/>
              </a:ext>
            </a:extLst>
          </p:cNvPr>
          <p:cNvGrpSpPr/>
          <p:nvPr/>
        </p:nvGrpSpPr>
        <p:grpSpPr>
          <a:xfrm>
            <a:off x="6714280" y="3629140"/>
            <a:ext cx="1586966" cy="1626722"/>
            <a:chOff x="6714280" y="3629140"/>
            <a:chExt cx="1586966" cy="1626722"/>
          </a:xfrm>
        </p:grpSpPr>
        <p:sp>
          <p:nvSpPr>
            <p:cNvPr id="81" name="Rectangle: Rounded Corners 89">
              <a:extLst>
                <a:ext uri="{FF2B5EF4-FFF2-40B4-BE49-F238E27FC236}">
                  <a16:creationId xmlns:a16="http://schemas.microsoft.com/office/drawing/2014/main" id="{7E65A394-E6DB-284C-B273-9D36CD777813}"/>
                </a:ext>
              </a:extLst>
            </p:cNvPr>
            <p:cNvSpPr/>
            <p:nvPr/>
          </p:nvSpPr>
          <p:spPr>
            <a:xfrm rot="16200000">
              <a:off x="7373962" y="4160016"/>
              <a:ext cx="1307850"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3" name="Rectangle: Rounded Corners 101">
              <a:extLst>
                <a:ext uri="{FF2B5EF4-FFF2-40B4-BE49-F238E27FC236}">
                  <a16:creationId xmlns:a16="http://schemas.microsoft.com/office/drawing/2014/main" id="{1E43AE78-7586-3F45-B6A9-559FDAB2BB67}"/>
                </a:ext>
              </a:extLst>
            </p:cNvPr>
            <p:cNvSpPr/>
            <p:nvPr/>
          </p:nvSpPr>
          <p:spPr>
            <a:xfrm rot="16200000">
              <a:off x="6853839" y="4160016"/>
              <a:ext cx="1307850"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5" name="Rectangle: Rounded Corners 103">
              <a:extLst>
                <a:ext uri="{FF2B5EF4-FFF2-40B4-BE49-F238E27FC236}">
                  <a16:creationId xmlns:a16="http://schemas.microsoft.com/office/drawing/2014/main" id="{6F6B4B4A-EF85-B84C-8C97-E5027BF47CC3}"/>
                </a:ext>
              </a:extLst>
            </p:cNvPr>
            <p:cNvSpPr/>
            <p:nvPr/>
          </p:nvSpPr>
          <p:spPr>
            <a:xfrm rot="16200000">
              <a:off x="6335672" y="4161971"/>
              <a:ext cx="1303938"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7" name="TextBox 86">
              <a:extLst>
                <a:ext uri="{FF2B5EF4-FFF2-40B4-BE49-F238E27FC236}">
                  <a16:creationId xmlns:a16="http://schemas.microsoft.com/office/drawing/2014/main" id="{361BB20A-9DF7-6549-9F06-1F36962EEE86}"/>
                </a:ext>
              </a:extLst>
            </p:cNvPr>
            <p:cNvSpPr txBox="1"/>
            <p:nvPr/>
          </p:nvSpPr>
          <p:spPr>
            <a:xfrm>
              <a:off x="6714280" y="5021395"/>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88" name="TextBox 87">
              <a:extLst>
                <a:ext uri="{FF2B5EF4-FFF2-40B4-BE49-F238E27FC236}">
                  <a16:creationId xmlns:a16="http://schemas.microsoft.com/office/drawing/2014/main" id="{5177D5F2-5124-454F-BD05-BC80D9A7DAF3}"/>
                </a:ext>
              </a:extLst>
            </p:cNvPr>
            <p:cNvSpPr txBox="1"/>
            <p:nvPr/>
          </p:nvSpPr>
          <p:spPr>
            <a:xfrm>
              <a:off x="7234402" y="5021396"/>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89" name="TextBox 88">
              <a:extLst>
                <a:ext uri="{FF2B5EF4-FFF2-40B4-BE49-F238E27FC236}">
                  <a16:creationId xmlns:a16="http://schemas.microsoft.com/office/drawing/2014/main" id="{945D0D45-0FF7-F349-82C9-5432BC8C9296}"/>
                </a:ext>
              </a:extLst>
            </p:cNvPr>
            <p:cNvSpPr txBox="1"/>
            <p:nvPr/>
          </p:nvSpPr>
          <p:spPr>
            <a:xfrm>
              <a:off x="7754524" y="5025030"/>
              <a:ext cx="546722"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grpSp>
        <p:nvGrpSpPr>
          <p:cNvPr id="11" name="Group 10">
            <a:extLst>
              <a:ext uri="{FF2B5EF4-FFF2-40B4-BE49-F238E27FC236}">
                <a16:creationId xmlns:a16="http://schemas.microsoft.com/office/drawing/2014/main" id="{D40F7059-AC68-AE4B-814F-63D6BB780EB6}"/>
              </a:ext>
            </a:extLst>
          </p:cNvPr>
          <p:cNvGrpSpPr/>
          <p:nvPr/>
        </p:nvGrpSpPr>
        <p:grpSpPr>
          <a:xfrm>
            <a:off x="6864594" y="3938002"/>
            <a:ext cx="1286338" cy="1005840"/>
            <a:chOff x="6864594" y="3938002"/>
            <a:chExt cx="1286338" cy="1005840"/>
          </a:xfrm>
        </p:grpSpPr>
        <p:sp>
          <p:nvSpPr>
            <p:cNvPr id="82" name="Rectangle: Rounded Corners 95">
              <a:extLst>
                <a:ext uri="{FF2B5EF4-FFF2-40B4-BE49-F238E27FC236}">
                  <a16:creationId xmlns:a16="http://schemas.microsoft.com/office/drawing/2014/main" id="{9389C3CC-AEF2-FD4C-8AE4-23F1DF2C16A6}"/>
                </a:ext>
              </a:extLst>
            </p:cNvPr>
            <p:cNvSpPr/>
            <p:nvPr/>
          </p:nvSpPr>
          <p:spPr>
            <a:xfrm rot="16200000">
              <a:off x="7524964" y="4317873"/>
              <a:ext cx="1005840" cy="246097"/>
            </a:xfrm>
            <a:prstGeom prst="round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4" name="Rectangle: Rounded Corners 102">
              <a:extLst>
                <a:ext uri="{FF2B5EF4-FFF2-40B4-BE49-F238E27FC236}">
                  <a16:creationId xmlns:a16="http://schemas.microsoft.com/office/drawing/2014/main" id="{1C5D1F5C-F23F-854E-9732-25042E7672B8}"/>
                </a:ext>
              </a:extLst>
            </p:cNvPr>
            <p:cNvSpPr/>
            <p:nvPr/>
          </p:nvSpPr>
          <p:spPr>
            <a:xfrm rot="16200000">
              <a:off x="7197854" y="4510882"/>
              <a:ext cx="619819"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6" name="Rectangle: Rounded Corners 104">
              <a:extLst>
                <a:ext uri="{FF2B5EF4-FFF2-40B4-BE49-F238E27FC236}">
                  <a16:creationId xmlns:a16="http://schemas.microsoft.com/office/drawing/2014/main" id="{EE82EC7F-05C8-6F4F-900C-D7DF730B0FA6}"/>
                </a:ext>
              </a:extLst>
            </p:cNvPr>
            <p:cNvSpPr/>
            <p:nvPr/>
          </p:nvSpPr>
          <p:spPr>
            <a:xfrm rot="16200000">
              <a:off x="6576163" y="4409311"/>
              <a:ext cx="822960"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grpSp>
      <p:sp>
        <p:nvSpPr>
          <p:cNvPr id="92" name="cups a coffee">
            <a:extLst>
              <a:ext uri="{FF2B5EF4-FFF2-40B4-BE49-F238E27FC236}">
                <a16:creationId xmlns:a16="http://schemas.microsoft.com/office/drawing/2014/main" id="{D9D51FFD-46CB-9B46-9C04-8AD1465189C6}"/>
              </a:ext>
            </a:extLst>
          </p:cNvPr>
          <p:cNvSpPr txBox="1"/>
          <p:nvPr/>
        </p:nvSpPr>
        <p:spPr>
          <a:xfrm>
            <a:off x="6637980" y="2867181"/>
            <a:ext cx="1739562"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Water Impact</a:t>
            </a:r>
          </a:p>
        </p:txBody>
      </p:sp>
      <p:pic>
        <p:nvPicPr>
          <p:cNvPr id="94" name="Picture 93">
            <a:extLst>
              <a:ext uri="{FF2B5EF4-FFF2-40B4-BE49-F238E27FC236}">
                <a16:creationId xmlns:a16="http://schemas.microsoft.com/office/drawing/2014/main" id="{ACEDE8C8-E79D-E948-87F5-7E1A4F893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10019320" y="4420940"/>
            <a:ext cx="256775" cy="2192776"/>
          </a:xfrm>
          <a:prstGeom prst="rect">
            <a:avLst/>
          </a:prstGeom>
        </p:spPr>
      </p:pic>
      <p:sp>
        <p:nvSpPr>
          <p:cNvPr id="95" name="Rectangle: Single Corner Rounded 7">
            <a:extLst>
              <a:ext uri="{FF2B5EF4-FFF2-40B4-BE49-F238E27FC236}">
                <a16:creationId xmlns:a16="http://schemas.microsoft.com/office/drawing/2014/main" id="{BB611618-0666-CD44-B2AD-8077B4A6FC0B}"/>
              </a:ext>
            </a:extLst>
          </p:cNvPr>
          <p:cNvSpPr/>
          <p:nvPr/>
        </p:nvSpPr>
        <p:spPr>
          <a:xfrm>
            <a:off x="9054344" y="3331293"/>
            <a:ext cx="2192776" cy="2095846"/>
          </a:xfrm>
          <a:prstGeom prst="round1Rect">
            <a:avLst>
              <a:gd name="adj" fmla="val 13635"/>
            </a:avLst>
          </a:prstGeom>
          <a:gradFill>
            <a:gsLst>
              <a:gs pos="32000">
                <a:srgbClr val="9BCDDD"/>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DF7850A2-0C2A-D248-B0D2-32D5FD64C09F}"/>
              </a:ext>
            </a:extLst>
          </p:cNvPr>
          <p:cNvGrpSpPr/>
          <p:nvPr/>
        </p:nvGrpSpPr>
        <p:grpSpPr>
          <a:xfrm>
            <a:off x="9354226" y="3629138"/>
            <a:ext cx="1586965" cy="1626728"/>
            <a:chOff x="9354226" y="3629138"/>
            <a:chExt cx="1586965" cy="1626728"/>
          </a:xfrm>
        </p:grpSpPr>
        <p:sp>
          <p:nvSpPr>
            <p:cNvPr id="97" name="Rectangle: Rounded Corners 89">
              <a:extLst>
                <a:ext uri="{FF2B5EF4-FFF2-40B4-BE49-F238E27FC236}">
                  <a16:creationId xmlns:a16="http://schemas.microsoft.com/office/drawing/2014/main" id="{166761DF-0701-E846-95C6-89158C29A83C}"/>
                </a:ext>
              </a:extLst>
            </p:cNvPr>
            <p:cNvSpPr/>
            <p:nvPr/>
          </p:nvSpPr>
          <p:spPr>
            <a:xfrm rot="16200000">
              <a:off x="10013906" y="4160019"/>
              <a:ext cx="1307852"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99" name="Rectangle: Rounded Corners 101">
              <a:extLst>
                <a:ext uri="{FF2B5EF4-FFF2-40B4-BE49-F238E27FC236}">
                  <a16:creationId xmlns:a16="http://schemas.microsoft.com/office/drawing/2014/main" id="{BA494B52-92B9-DF43-9243-BE94F93F3174}"/>
                </a:ext>
              </a:extLst>
            </p:cNvPr>
            <p:cNvSpPr/>
            <p:nvPr/>
          </p:nvSpPr>
          <p:spPr>
            <a:xfrm rot="16200000">
              <a:off x="9493782" y="4160018"/>
              <a:ext cx="1307852"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101" name="Rectangle: Rounded Corners 103">
              <a:extLst>
                <a:ext uri="{FF2B5EF4-FFF2-40B4-BE49-F238E27FC236}">
                  <a16:creationId xmlns:a16="http://schemas.microsoft.com/office/drawing/2014/main" id="{E7F71EBC-F358-8847-A8E7-A129D929930D}"/>
                </a:ext>
              </a:extLst>
            </p:cNvPr>
            <p:cNvSpPr/>
            <p:nvPr/>
          </p:nvSpPr>
          <p:spPr>
            <a:xfrm rot="16200000">
              <a:off x="8973659" y="4160017"/>
              <a:ext cx="1307856" cy="246097"/>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chemeClr val="tx1"/>
                </a:solidFill>
                <a:latin typeface="+mj-lt"/>
              </a:endParaRPr>
            </a:p>
          </p:txBody>
        </p:sp>
        <p:sp>
          <p:nvSpPr>
            <p:cNvPr id="103" name="TextBox 102">
              <a:extLst>
                <a:ext uri="{FF2B5EF4-FFF2-40B4-BE49-F238E27FC236}">
                  <a16:creationId xmlns:a16="http://schemas.microsoft.com/office/drawing/2014/main" id="{5988FE23-6773-244D-A4D4-75EFCB310143}"/>
                </a:ext>
              </a:extLst>
            </p:cNvPr>
            <p:cNvSpPr txBox="1"/>
            <p:nvPr/>
          </p:nvSpPr>
          <p:spPr>
            <a:xfrm>
              <a:off x="9354226" y="5021399"/>
              <a:ext cx="546721"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104" name="TextBox 103">
              <a:extLst>
                <a:ext uri="{FF2B5EF4-FFF2-40B4-BE49-F238E27FC236}">
                  <a16:creationId xmlns:a16="http://schemas.microsoft.com/office/drawing/2014/main" id="{340C172F-DCFE-2B43-907C-35DCB40FFEA2}"/>
                </a:ext>
              </a:extLst>
            </p:cNvPr>
            <p:cNvSpPr txBox="1"/>
            <p:nvPr/>
          </p:nvSpPr>
          <p:spPr>
            <a:xfrm>
              <a:off x="9874347" y="5021400"/>
              <a:ext cx="546721"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105" name="TextBox 104">
              <a:extLst>
                <a:ext uri="{FF2B5EF4-FFF2-40B4-BE49-F238E27FC236}">
                  <a16:creationId xmlns:a16="http://schemas.microsoft.com/office/drawing/2014/main" id="{A730387E-296A-7047-86C7-93A96E57CA55}"/>
                </a:ext>
              </a:extLst>
            </p:cNvPr>
            <p:cNvSpPr txBox="1"/>
            <p:nvPr/>
          </p:nvSpPr>
          <p:spPr>
            <a:xfrm>
              <a:off x="10394470" y="5025034"/>
              <a:ext cx="546721" cy="230832"/>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grpSp>
        <p:nvGrpSpPr>
          <p:cNvPr id="12" name="Group 11">
            <a:extLst>
              <a:ext uri="{FF2B5EF4-FFF2-40B4-BE49-F238E27FC236}">
                <a16:creationId xmlns:a16="http://schemas.microsoft.com/office/drawing/2014/main" id="{D0611286-D7B5-2C48-84E8-646D89087821}"/>
              </a:ext>
            </a:extLst>
          </p:cNvPr>
          <p:cNvGrpSpPr/>
          <p:nvPr/>
        </p:nvGrpSpPr>
        <p:grpSpPr>
          <a:xfrm>
            <a:off x="9504538" y="4395203"/>
            <a:ext cx="1286340" cy="548641"/>
            <a:chOff x="9504538" y="4395203"/>
            <a:chExt cx="1286340" cy="548641"/>
          </a:xfrm>
        </p:grpSpPr>
        <p:sp>
          <p:nvSpPr>
            <p:cNvPr id="98" name="Rectangle: Rounded Corners 95">
              <a:extLst>
                <a:ext uri="{FF2B5EF4-FFF2-40B4-BE49-F238E27FC236}">
                  <a16:creationId xmlns:a16="http://schemas.microsoft.com/office/drawing/2014/main" id="{777B7DC8-FC2F-1947-A40C-0E8BA5E418A2}"/>
                </a:ext>
              </a:extLst>
            </p:cNvPr>
            <p:cNvSpPr/>
            <p:nvPr/>
          </p:nvSpPr>
          <p:spPr>
            <a:xfrm rot="16200000">
              <a:off x="10393510" y="4546474"/>
              <a:ext cx="548640" cy="246097"/>
            </a:xfrm>
            <a:prstGeom prst="roundRect">
              <a:avLst>
                <a:gd name="adj" fmla="val 50000"/>
              </a:avLst>
            </a:prstGeom>
            <a:solidFill>
              <a:srgbClr val="74B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chemeClr val="tx1"/>
                </a:solidFill>
                <a:latin typeface="+mj-lt"/>
              </a:endParaRPr>
            </a:p>
          </p:txBody>
        </p:sp>
        <p:sp>
          <p:nvSpPr>
            <p:cNvPr id="100" name="Rectangle: Rounded Corners 102">
              <a:extLst>
                <a:ext uri="{FF2B5EF4-FFF2-40B4-BE49-F238E27FC236}">
                  <a16:creationId xmlns:a16="http://schemas.microsoft.com/office/drawing/2014/main" id="{F5F3A6E6-E23F-B54A-8A42-BD35FE48D7C8}"/>
                </a:ext>
              </a:extLst>
            </p:cNvPr>
            <p:cNvSpPr/>
            <p:nvPr/>
          </p:nvSpPr>
          <p:spPr>
            <a:xfrm rot="16200000">
              <a:off x="9919504" y="4591800"/>
              <a:ext cx="457200" cy="24688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102" name="Rectangle: Rounded Corners 104">
              <a:extLst>
                <a:ext uri="{FF2B5EF4-FFF2-40B4-BE49-F238E27FC236}">
                  <a16:creationId xmlns:a16="http://schemas.microsoft.com/office/drawing/2014/main" id="{20D4354C-0A85-A14D-8CB1-22103545D207}"/>
                </a:ext>
              </a:extLst>
            </p:cNvPr>
            <p:cNvSpPr/>
            <p:nvPr/>
          </p:nvSpPr>
          <p:spPr>
            <a:xfrm rot="16200000">
              <a:off x="9490427" y="4683635"/>
              <a:ext cx="274320" cy="246097"/>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grpSp>
      <p:sp>
        <p:nvSpPr>
          <p:cNvPr id="110" name="Lorem ipsum dolor sit elit, consect loreretur adipiscing nisi aute. Lorem ipsum dolor sit elit, consect. Lorem ipsum dolor sit elit, consect…">
            <a:extLst>
              <a:ext uri="{FF2B5EF4-FFF2-40B4-BE49-F238E27FC236}">
                <a16:creationId xmlns:a16="http://schemas.microsoft.com/office/drawing/2014/main" id="{6D2930AA-1C60-4A49-95A5-3085FF5A1975}"/>
              </a:ext>
            </a:extLst>
          </p:cNvPr>
          <p:cNvSpPr txBox="1"/>
          <p:nvPr/>
        </p:nvSpPr>
        <p:spPr>
          <a:xfrm>
            <a:off x="1883725" y="5745515"/>
            <a:ext cx="1282472"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Estimated reduction of carbon footprint</a:t>
            </a:r>
          </a:p>
        </p:txBody>
      </p:sp>
      <p:sp>
        <p:nvSpPr>
          <p:cNvPr id="74" name="cups a coffee">
            <a:extLst>
              <a:ext uri="{FF2B5EF4-FFF2-40B4-BE49-F238E27FC236}">
                <a16:creationId xmlns:a16="http://schemas.microsoft.com/office/drawing/2014/main" id="{ED027DE1-9BC0-C041-8B54-30C791DBC293}"/>
              </a:ext>
            </a:extLst>
          </p:cNvPr>
          <p:cNvSpPr txBox="1"/>
          <p:nvPr/>
        </p:nvSpPr>
        <p:spPr>
          <a:xfrm>
            <a:off x="1088986" y="5681907"/>
            <a:ext cx="794705"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25%</a:t>
            </a:r>
          </a:p>
        </p:txBody>
      </p:sp>
      <p:sp>
        <p:nvSpPr>
          <p:cNvPr id="75" name="Lorem ipsum dolor sit elit, consect loreretur adipiscing nisi aute. Lorem ipsum dolor sit elit, consect. Lorem ipsum dolor sit elit, consect…">
            <a:extLst>
              <a:ext uri="{FF2B5EF4-FFF2-40B4-BE49-F238E27FC236}">
                <a16:creationId xmlns:a16="http://schemas.microsoft.com/office/drawing/2014/main" id="{D99B34F1-CC5D-114F-9F60-6606A2F28371}"/>
              </a:ext>
            </a:extLst>
          </p:cNvPr>
          <p:cNvSpPr txBox="1"/>
          <p:nvPr/>
        </p:nvSpPr>
        <p:spPr>
          <a:xfrm>
            <a:off x="4533986" y="5745516"/>
            <a:ext cx="1537478" cy="586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Number of women financially empowered</a:t>
            </a:r>
          </a:p>
        </p:txBody>
      </p:sp>
      <p:sp>
        <p:nvSpPr>
          <p:cNvPr id="77" name="cups a coffee">
            <a:extLst>
              <a:ext uri="{FF2B5EF4-FFF2-40B4-BE49-F238E27FC236}">
                <a16:creationId xmlns:a16="http://schemas.microsoft.com/office/drawing/2014/main" id="{A681F660-CB45-AF42-B6EB-BFF0B8D6644C}"/>
              </a:ext>
            </a:extLst>
          </p:cNvPr>
          <p:cNvSpPr txBox="1"/>
          <p:nvPr/>
        </p:nvSpPr>
        <p:spPr>
          <a:xfrm>
            <a:off x="3581222" y="5681908"/>
            <a:ext cx="952724"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5M</a:t>
            </a:r>
          </a:p>
        </p:txBody>
      </p:sp>
      <p:sp>
        <p:nvSpPr>
          <p:cNvPr id="91" name="Lorem ipsum dolor sit elit, consect loreretur adipiscing nisi aute. Lorem ipsum dolor sit elit, consect. Lorem ipsum dolor sit elit, consect…">
            <a:extLst>
              <a:ext uri="{FF2B5EF4-FFF2-40B4-BE49-F238E27FC236}">
                <a16:creationId xmlns:a16="http://schemas.microsoft.com/office/drawing/2014/main" id="{C0850A5C-1965-5641-8F4E-D1DCD6122B75}"/>
              </a:ext>
            </a:extLst>
          </p:cNvPr>
          <p:cNvSpPr txBox="1"/>
          <p:nvPr/>
        </p:nvSpPr>
        <p:spPr>
          <a:xfrm>
            <a:off x="7105508" y="5745516"/>
            <a:ext cx="1537478"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Of water returned to nature and communities</a:t>
            </a:r>
          </a:p>
        </p:txBody>
      </p:sp>
      <p:sp>
        <p:nvSpPr>
          <p:cNvPr id="93" name="cups a coffee">
            <a:extLst>
              <a:ext uri="{FF2B5EF4-FFF2-40B4-BE49-F238E27FC236}">
                <a16:creationId xmlns:a16="http://schemas.microsoft.com/office/drawing/2014/main" id="{6BD21DAB-42B3-DC4A-A618-6876ADC6913E}"/>
              </a:ext>
            </a:extLst>
          </p:cNvPr>
          <p:cNvSpPr txBox="1"/>
          <p:nvPr/>
        </p:nvSpPr>
        <p:spPr>
          <a:xfrm>
            <a:off x="6152744" y="5681908"/>
            <a:ext cx="952724"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98%</a:t>
            </a:r>
          </a:p>
        </p:txBody>
      </p:sp>
      <p:sp>
        <p:nvSpPr>
          <p:cNvPr id="107" name="Lorem ipsum dolor sit elit, consect loreretur adipiscing nisi aute. Lorem ipsum dolor sit elit, consect. Lorem ipsum dolor sit elit, consect…">
            <a:extLst>
              <a:ext uri="{FF2B5EF4-FFF2-40B4-BE49-F238E27FC236}">
                <a16:creationId xmlns:a16="http://schemas.microsoft.com/office/drawing/2014/main" id="{9F1E5D72-42B9-7D4D-B1EF-151D9DE2362E}"/>
              </a:ext>
            </a:extLst>
          </p:cNvPr>
          <p:cNvSpPr txBox="1"/>
          <p:nvPr/>
        </p:nvSpPr>
        <p:spPr>
          <a:xfrm>
            <a:off x="9879465" y="5793641"/>
            <a:ext cx="1537478"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Improvement in water efficiency since 2018</a:t>
            </a:r>
          </a:p>
        </p:txBody>
      </p:sp>
      <p:sp>
        <p:nvSpPr>
          <p:cNvPr id="108" name="cups a coffee">
            <a:extLst>
              <a:ext uri="{FF2B5EF4-FFF2-40B4-BE49-F238E27FC236}">
                <a16:creationId xmlns:a16="http://schemas.microsoft.com/office/drawing/2014/main" id="{D0F37361-0106-9D42-ACBA-E585B0DB7717}"/>
              </a:ext>
            </a:extLst>
          </p:cNvPr>
          <p:cNvSpPr txBox="1"/>
          <p:nvPr/>
        </p:nvSpPr>
        <p:spPr>
          <a:xfrm>
            <a:off x="8926701" y="5730033"/>
            <a:ext cx="952724"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25%</a:t>
            </a:r>
          </a:p>
        </p:txBody>
      </p:sp>
      <p:sp>
        <p:nvSpPr>
          <p:cNvPr id="109" name="cups a coffee">
            <a:extLst>
              <a:ext uri="{FF2B5EF4-FFF2-40B4-BE49-F238E27FC236}">
                <a16:creationId xmlns:a16="http://schemas.microsoft.com/office/drawing/2014/main" id="{240356E1-E100-2B46-90D8-CFDB53063636}"/>
              </a:ext>
            </a:extLst>
          </p:cNvPr>
          <p:cNvSpPr txBox="1"/>
          <p:nvPr/>
        </p:nvSpPr>
        <p:spPr>
          <a:xfrm>
            <a:off x="9277926" y="2858077"/>
            <a:ext cx="1739562"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Water Impact</a:t>
            </a:r>
          </a:p>
        </p:txBody>
      </p:sp>
    </p:spTree>
    <p:extLst>
      <p:ext uri="{BB962C8B-B14F-4D97-AF65-F5344CB8AC3E}">
        <p14:creationId xmlns:p14="http://schemas.microsoft.com/office/powerpoint/2010/main" val="4108104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p:tgtEl>
                                          <p:spTgt spid="25"/>
                                        </p:tgtEl>
                                        <p:attrNameLst>
                                          <p:attrName>ppt_y</p:attrName>
                                        </p:attrNameLst>
                                      </p:cBhvr>
                                      <p:tavLst>
                                        <p:tav tm="0">
                                          <p:val>
                                            <p:strVal val="#ppt_y-#ppt_h*1.125000"/>
                                          </p:val>
                                        </p:tav>
                                        <p:tav tm="100000">
                                          <p:val>
                                            <p:strVal val="#ppt_y"/>
                                          </p:val>
                                        </p:tav>
                                      </p:tavLst>
                                    </p:anim>
                                    <p:animEffect transition="in" filter="wipe(down)">
                                      <p:cBhvr>
                                        <p:cTn id="8" dur="1000"/>
                                        <p:tgtEl>
                                          <p:spTgt spid="25"/>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additive="base">
                                        <p:cTn id="20" dur="1000"/>
                                        <p:tgtEl>
                                          <p:spTgt spid="63"/>
                                        </p:tgtEl>
                                        <p:attrNameLst>
                                          <p:attrName>ppt_x</p:attrName>
                                        </p:attrNameLst>
                                      </p:cBhvr>
                                      <p:tavLst>
                                        <p:tav tm="0">
                                          <p:val>
                                            <p:strVal val="#ppt_x-#ppt_w*1.125000"/>
                                          </p:val>
                                        </p:tav>
                                        <p:tav tm="100000">
                                          <p:val>
                                            <p:strVal val="#ppt_x"/>
                                          </p:val>
                                        </p:tav>
                                      </p:tavLst>
                                    </p:anim>
                                    <p:animEffect transition="in" filter="wipe(right)">
                                      <p:cBhvr>
                                        <p:cTn id="21" dur="1000"/>
                                        <p:tgtEl>
                                          <p:spTgt spid="63"/>
                                        </p:tgtEl>
                                      </p:cBhvr>
                                    </p:animEffect>
                                  </p:childTnLst>
                                </p:cTn>
                              </p:par>
                              <p:par>
                                <p:cTn id="22" presetID="10" presetClass="entr" presetSubtype="0" fill="hold" nodeType="withEffect">
                                  <p:stCondLst>
                                    <p:cond delay="50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500"/>
                                        <p:tgtEl>
                                          <p:spTgt spid="62"/>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79"/>
                                        </p:tgtEl>
                                        <p:attrNameLst>
                                          <p:attrName>style.visibility</p:attrName>
                                        </p:attrNameLst>
                                      </p:cBhvr>
                                      <p:to>
                                        <p:strVal val="visible"/>
                                      </p:to>
                                    </p:set>
                                    <p:anim calcmode="lin" valueType="num">
                                      <p:cBhvr additive="base">
                                        <p:cTn id="27" dur="1000"/>
                                        <p:tgtEl>
                                          <p:spTgt spid="79"/>
                                        </p:tgtEl>
                                        <p:attrNameLst>
                                          <p:attrName>ppt_x</p:attrName>
                                        </p:attrNameLst>
                                      </p:cBhvr>
                                      <p:tavLst>
                                        <p:tav tm="0">
                                          <p:val>
                                            <p:strVal val="#ppt_x-#ppt_w*1.125000"/>
                                          </p:val>
                                        </p:tav>
                                        <p:tav tm="100000">
                                          <p:val>
                                            <p:strVal val="#ppt_x"/>
                                          </p:val>
                                        </p:tav>
                                      </p:tavLst>
                                    </p:anim>
                                    <p:animEffect transition="in" filter="wipe(right)">
                                      <p:cBhvr>
                                        <p:cTn id="28" dur="1000"/>
                                        <p:tgtEl>
                                          <p:spTgt spid="79"/>
                                        </p:tgtEl>
                                      </p:cBhvr>
                                    </p:animEffect>
                                  </p:childTnLst>
                                </p:cTn>
                              </p:par>
                              <p:par>
                                <p:cTn id="29" presetID="10" presetClass="entr" presetSubtype="0" fill="hold" nodeType="withEffect">
                                  <p:stCondLst>
                                    <p:cond delay="100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12" presetClass="entr" presetSubtype="8" fill="hold" grpId="0" nodeType="withEffect">
                                  <p:stCondLst>
                                    <p:cond delay="1000"/>
                                  </p:stCondLst>
                                  <p:childTnLst>
                                    <p:set>
                                      <p:cBhvr>
                                        <p:cTn id="33" dur="1" fill="hold">
                                          <p:stCondLst>
                                            <p:cond delay="0"/>
                                          </p:stCondLst>
                                        </p:cTn>
                                        <p:tgtEl>
                                          <p:spTgt spid="95"/>
                                        </p:tgtEl>
                                        <p:attrNameLst>
                                          <p:attrName>style.visibility</p:attrName>
                                        </p:attrNameLst>
                                      </p:cBhvr>
                                      <p:to>
                                        <p:strVal val="visible"/>
                                      </p:to>
                                    </p:set>
                                    <p:anim calcmode="lin" valueType="num">
                                      <p:cBhvr additive="base">
                                        <p:cTn id="34" dur="1000"/>
                                        <p:tgtEl>
                                          <p:spTgt spid="95"/>
                                        </p:tgtEl>
                                        <p:attrNameLst>
                                          <p:attrName>ppt_x</p:attrName>
                                        </p:attrNameLst>
                                      </p:cBhvr>
                                      <p:tavLst>
                                        <p:tav tm="0">
                                          <p:val>
                                            <p:strVal val="#ppt_x-#ppt_w*1.125000"/>
                                          </p:val>
                                        </p:tav>
                                        <p:tav tm="100000">
                                          <p:val>
                                            <p:strVal val="#ppt_x"/>
                                          </p:val>
                                        </p:tav>
                                      </p:tavLst>
                                    </p:anim>
                                    <p:animEffect transition="in" filter="wipe(right)">
                                      <p:cBhvr>
                                        <p:cTn id="35" dur="1000"/>
                                        <p:tgtEl>
                                          <p:spTgt spid="95"/>
                                        </p:tgtEl>
                                      </p:cBhvr>
                                    </p:animEffect>
                                  </p:childTnLst>
                                </p:cTn>
                              </p:par>
                              <p:par>
                                <p:cTn id="36" presetID="10" presetClass="entr" presetSubtype="0" fill="hold" nodeType="withEffect">
                                  <p:stCondLst>
                                    <p:cond delay="1500"/>
                                  </p:stCondLst>
                                  <p:childTnLst>
                                    <p:set>
                                      <p:cBhvr>
                                        <p:cTn id="37" dur="1" fill="hold">
                                          <p:stCondLst>
                                            <p:cond delay="0"/>
                                          </p:stCondLst>
                                        </p:cTn>
                                        <p:tgtEl>
                                          <p:spTgt spid="94"/>
                                        </p:tgtEl>
                                        <p:attrNameLst>
                                          <p:attrName>style.visibility</p:attrName>
                                        </p:attrNameLst>
                                      </p:cBhvr>
                                      <p:to>
                                        <p:strVal val="visible"/>
                                      </p:to>
                                    </p:set>
                                    <p:animEffect transition="in" filter="fade">
                                      <p:cBhvr>
                                        <p:cTn id="38" dur="500"/>
                                        <p:tgtEl>
                                          <p:spTgt spid="94"/>
                                        </p:tgtEl>
                                      </p:cBhvr>
                                    </p:animEffect>
                                  </p:childTnLst>
                                </p:cTn>
                              </p:par>
                            </p:childTnLst>
                          </p:cTn>
                        </p:par>
                        <p:par>
                          <p:cTn id="39" fill="hold">
                            <p:stCondLst>
                              <p:cond delay="2000"/>
                            </p:stCondLst>
                            <p:childTnLst>
                              <p:par>
                                <p:cTn id="40" presetID="22" presetClass="entr" presetSubtype="4" fill="hold"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1000"/>
                                        <p:tgtEl>
                                          <p:spTgt spid="5"/>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1000"/>
                                        <p:tgtEl>
                                          <p:spTgt spid="60"/>
                                        </p:tgtEl>
                                      </p:cBhvr>
                                    </p:animEffect>
                                    <p:anim calcmode="lin" valueType="num">
                                      <p:cBhvr>
                                        <p:cTn id="46" dur="1000" fill="hold"/>
                                        <p:tgtEl>
                                          <p:spTgt spid="60"/>
                                        </p:tgtEl>
                                        <p:attrNameLst>
                                          <p:attrName>ppt_x</p:attrName>
                                        </p:attrNameLst>
                                      </p:cBhvr>
                                      <p:tavLst>
                                        <p:tav tm="0">
                                          <p:val>
                                            <p:strVal val="#ppt_x"/>
                                          </p:val>
                                        </p:tav>
                                        <p:tav tm="100000">
                                          <p:val>
                                            <p:strVal val="#ppt_x"/>
                                          </p:val>
                                        </p:tav>
                                      </p:tavLst>
                                    </p:anim>
                                    <p:anim calcmode="lin" valueType="num">
                                      <p:cBhvr>
                                        <p:cTn id="47" dur="1000" fill="hold"/>
                                        <p:tgtEl>
                                          <p:spTgt spid="60"/>
                                        </p:tgtEl>
                                        <p:attrNameLst>
                                          <p:attrName>ppt_y</p:attrName>
                                        </p:attrNameLst>
                                      </p:cBhvr>
                                      <p:tavLst>
                                        <p:tav tm="0">
                                          <p:val>
                                            <p:strVal val="#ppt_y+.1"/>
                                          </p:val>
                                        </p:tav>
                                        <p:tav tm="100000">
                                          <p:val>
                                            <p:strVal val="#ppt_y"/>
                                          </p:val>
                                        </p:tav>
                                      </p:tavLst>
                                    </p:anim>
                                  </p:childTnLst>
                                </p:cTn>
                              </p:par>
                              <p:par>
                                <p:cTn id="48" presetID="22" presetClass="entr" presetSubtype="4" fill="hold" nodeType="withEffect">
                                  <p:stCondLst>
                                    <p:cond delay="50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par>
                                <p:cTn id="51" presetID="42" presetClass="entr" presetSubtype="0" fill="hold" grpId="0" nodeType="withEffect">
                                  <p:stCondLst>
                                    <p:cond delay="50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1000"/>
                                        <p:tgtEl>
                                          <p:spTgt spid="76"/>
                                        </p:tgtEl>
                                      </p:cBhvr>
                                    </p:animEffect>
                                    <p:anim calcmode="lin" valueType="num">
                                      <p:cBhvr>
                                        <p:cTn id="54" dur="1000" fill="hold"/>
                                        <p:tgtEl>
                                          <p:spTgt spid="76"/>
                                        </p:tgtEl>
                                        <p:attrNameLst>
                                          <p:attrName>ppt_x</p:attrName>
                                        </p:attrNameLst>
                                      </p:cBhvr>
                                      <p:tavLst>
                                        <p:tav tm="0">
                                          <p:val>
                                            <p:strVal val="#ppt_x"/>
                                          </p:val>
                                        </p:tav>
                                        <p:tav tm="100000">
                                          <p:val>
                                            <p:strVal val="#ppt_x"/>
                                          </p:val>
                                        </p:tav>
                                      </p:tavLst>
                                    </p:anim>
                                    <p:anim calcmode="lin" valueType="num">
                                      <p:cBhvr>
                                        <p:cTn id="55" dur="1000" fill="hold"/>
                                        <p:tgtEl>
                                          <p:spTgt spid="76"/>
                                        </p:tgtEl>
                                        <p:attrNameLst>
                                          <p:attrName>ppt_y</p:attrName>
                                        </p:attrNameLst>
                                      </p:cBhvr>
                                      <p:tavLst>
                                        <p:tav tm="0">
                                          <p:val>
                                            <p:strVal val="#ppt_y+.1"/>
                                          </p:val>
                                        </p:tav>
                                        <p:tav tm="100000">
                                          <p:val>
                                            <p:strVal val="#ppt_y"/>
                                          </p:val>
                                        </p:tav>
                                      </p:tavLst>
                                    </p:anim>
                                  </p:childTnLst>
                                </p:cTn>
                              </p:par>
                              <p:par>
                                <p:cTn id="56" presetID="22" presetClass="entr" presetSubtype="4"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1000"/>
                                        <p:tgtEl>
                                          <p:spTgt spid="7"/>
                                        </p:tgtEl>
                                      </p:cBhvr>
                                    </p:animEffect>
                                  </p:childTnLst>
                                </p:cTn>
                              </p:par>
                              <p:par>
                                <p:cTn id="59" presetID="42" presetClass="entr" presetSubtype="0" fill="hold" grpId="0" nodeType="withEffect">
                                  <p:stCondLst>
                                    <p:cond delay="100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1000"/>
                                        <p:tgtEl>
                                          <p:spTgt spid="92"/>
                                        </p:tgtEl>
                                      </p:cBhvr>
                                    </p:animEffect>
                                    <p:anim calcmode="lin" valueType="num">
                                      <p:cBhvr>
                                        <p:cTn id="62" dur="1000" fill="hold"/>
                                        <p:tgtEl>
                                          <p:spTgt spid="92"/>
                                        </p:tgtEl>
                                        <p:attrNameLst>
                                          <p:attrName>ppt_x</p:attrName>
                                        </p:attrNameLst>
                                      </p:cBhvr>
                                      <p:tavLst>
                                        <p:tav tm="0">
                                          <p:val>
                                            <p:strVal val="#ppt_x"/>
                                          </p:val>
                                        </p:tav>
                                        <p:tav tm="100000">
                                          <p:val>
                                            <p:strVal val="#ppt_x"/>
                                          </p:val>
                                        </p:tav>
                                      </p:tavLst>
                                    </p:anim>
                                    <p:anim calcmode="lin" valueType="num">
                                      <p:cBhvr>
                                        <p:cTn id="63" dur="1000" fill="hold"/>
                                        <p:tgtEl>
                                          <p:spTgt spid="92"/>
                                        </p:tgtEl>
                                        <p:attrNameLst>
                                          <p:attrName>ppt_y</p:attrName>
                                        </p:attrNameLst>
                                      </p:cBhvr>
                                      <p:tavLst>
                                        <p:tav tm="0">
                                          <p:val>
                                            <p:strVal val="#ppt_y+.1"/>
                                          </p:val>
                                        </p:tav>
                                        <p:tav tm="100000">
                                          <p:val>
                                            <p:strVal val="#ppt_y"/>
                                          </p:val>
                                        </p:tav>
                                      </p:tavLst>
                                    </p:anim>
                                  </p:childTnLst>
                                </p:cTn>
                              </p:par>
                              <p:par>
                                <p:cTn id="64" presetID="22" presetClass="entr" presetSubtype="4" fill="hold" nodeType="withEffect">
                                  <p:stCondLst>
                                    <p:cond delay="1500"/>
                                  </p:stCondLst>
                                  <p:childTnLst>
                                    <p:set>
                                      <p:cBhvr>
                                        <p:cTn id="65" dur="1" fill="hold">
                                          <p:stCondLst>
                                            <p:cond delay="0"/>
                                          </p:stCondLst>
                                        </p:cTn>
                                        <p:tgtEl>
                                          <p:spTgt spid="8"/>
                                        </p:tgtEl>
                                        <p:attrNameLst>
                                          <p:attrName>style.visibility</p:attrName>
                                        </p:attrNameLst>
                                      </p:cBhvr>
                                      <p:to>
                                        <p:strVal val="visible"/>
                                      </p:to>
                                    </p:set>
                                    <p:animEffect transition="in" filter="wipe(down)">
                                      <p:cBhvr>
                                        <p:cTn id="66" dur="1000"/>
                                        <p:tgtEl>
                                          <p:spTgt spid="8"/>
                                        </p:tgtEl>
                                      </p:cBhvr>
                                    </p:animEffect>
                                  </p:childTnLst>
                                </p:cTn>
                              </p:par>
                              <p:par>
                                <p:cTn id="67" presetID="42" presetClass="entr" presetSubtype="0" fill="hold" grpId="0" nodeType="withEffect">
                                  <p:stCondLst>
                                    <p:cond delay="150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4" fill="hold" nodeType="after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down)">
                                      <p:cBhvr>
                                        <p:cTn id="75" dur="1000"/>
                                        <p:tgtEl>
                                          <p:spTgt spid="9"/>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74"/>
                                        </p:tgtEl>
                                        <p:attrNameLst>
                                          <p:attrName>style.visibility</p:attrName>
                                        </p:attrNameLst>
                                      </p:cBhvr>
                                      <p:to>
                                        <p:strVal val="visible"/>
                                      </p:to>
                                    </p:set>
                                    <p:anim calcmode="lin" valueType="num">
                                      <p:cBhvr>
                                        <p:cTn id="78" dur="1000" fill="hold"/>
                                        <p:tgtEl>
                                          <p:spTgt spid="74"/>
                                        </p:tgtEl>
                                        <p:attrNameLst>
                                          <p:attrName>ppt_w</p:attrName>
                                        </p:attrNameLst>
                                      </p:cBhvr>
                                      <p:tavLst>
                                        <p:tav tm="0">
                                          <p:val>
                                            <p:fltVal val="0"/>
                                          </p:val>
                                        </p:tav>
                                        <p:tav tm="100000">
                                          <p:val>
                                            <p:strVal val="#ppt_w"/>
                                          </p:val>
                                        </p:tav>
                                      </p:tavLst>
                                    </p:anim>
                                    <p:anim calcmode="lin" valueType="num">
                                      <p:cBhvr>
                                        <p:cTn id="79" dur="1000" fill="hold"/>
                                        <p:tgtEl>
                                          <p:spTgt spid="74"/>
                                        </p:tgtEl>
                                        <p:attrNameLst>
                                          <p:attrName>ppt_h</p:attrName>
                                        </p:attrNameLst>
                                      </p:cBhvr>
                                      <p:tavLst>
                                        <p:tav tm="0">
                                          <p:val>
                                            <p:fltVal val="0"/>
                                          </p:val>
                                        </p:tav>
                                        <p:tav tm="100000">
                                          <p:val>
                                            <p:strVal val="#ppt_h"/>
                                          </p:val>
                                        </p:tav>
                                      </p:tavLst>
                                    </p:anim>
                                  </p:childTnLst>
                                </p:cTn>
                              </p:par>
                              <p:par>
                                <p:cTn id="80" presetID="12" presetClass="entr" presetSubtype="8" fill="hold" grpId="0" nodeType="withEffect">
                                  <p:stCondLst>
                                    <p:cond delay="0"/>
                                  </p:stCondLst>
                                  <p:childTnLst>
                                    <p:set>
                                      <p:cBhvr>
                                        <p:cTn id="81" dur="1" fill="hold">
                                          <p:stCondLst>
                                            <p:cond delay="0"/>
                                          </p:stCondLst>
                                        </p:cTn>
                                        <p:tgtEl>
                                          <p:spTgt spid="110"/>
                                        </p:tgtEl>
                                        <p:attrNameLst>
                                          <p:attrName>style.visibility</p:attrName>
                                        </p:attrNameLst>
                                      </p:cBhvr>
                                      <p:to>
                                        <p:strVal val="visible"/>
                                      </p:to>
                                    </p:set>
                                    <p:anim calcmode="lin" valueType="num">
                                      <p:cBhvr additive="base">
                                        <p:cTn id="82" dur="1000"/>
                                        <p:tgtEl>
                                          <p:spTgt spid="110"/>
                                        </p:tgtEl>
                                        <p:attrNameLst>
                                          <p:attrName>ppt_x</p:attrName>
                                        </p:attrNameLst>
                                      </p:cBhvr>
                                      <p:tavLst>
                                        <p:tav tm="0">
                                          <p:val>
                                            <p:strVal val="#ppt_x-#ppt_w*1.125000"/>
                                          </p:val>
                                        </p:tav>
                                        <p:tav tm="100000">
                                          <p:val>
                                            <p:strVal val="#ppt_x"/>
                                          </p:val>
                                        </p:tav>
                                      </p:tavLst>
                                    </p:anim>
                                    <p:animEffect transition="in" filter="wipe(right)">
                                      <p:cBhvr>
                                        <p:cTn id="83" dur="1000"/>
                                        <p:tgtEl>
                                          <p:spTgt spid="110"/>
                                        </p:tgtEl>
                                      </p:cBhvr>
                                    </p:animEffect>
                                  </p:childTnLst>
                                </p:cTn>
                              </p:par>
                            </p:childTnLst>
                          </p:cTn>
                        </p:par>
                        <p:par>
                          <p:cTn id="84" fill="hold">
                            <p:stCondLst>
                              <p:cond delay="5500"/>
                            </p:stCondLst>
                            <p:childTnLst>
                              <p:par>
                                <p:cTn id="85" presetID="22" presetClass="entr" presetSubtype="4" fill="hold"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1000"/>
                                        <p:tgtEl>
                                          <p:spTgt spid="10"/>
                                        </p:tgtEl>
                                      </p:cBhvr>
                                    </p:animEffect>
                                  </p:childTnLst>
                                </p:cTn>
                              </p:par>
                              <p:par>
                                <p:cTn id="88" presetID="23" presetClass="entr" presetSubtype="16" fill="hold" grpId="0" nodeType="withEffect">
                                  <p:stCondLst>
                                    <p:cond delay="0"/>
                                  </p:stCondLst>
                                  <p:childTnLst>
                                    <p:set>
                                      <p:cBhvr>
                                        <p:cTn id="89" dur="1" fill="hold">
                                          <p:stCondLst>
                                            <p:cond delay="0"/>
                                          </p:stCondLst>
                                        </p:cTn>
                                        <p:tgtEl>
                                          <p:spTgt spid="77"/>
                                        </p:tgtEl>
                                        <p:attrNameLst>
                                          <p:attrName>style.visibility</p:attrName>
                                        </p:attrNameLst>
                                      </p:cBhvr>
                                      <p:to>
                                        <p:strVal val="visible"/>
                                      </p:to>
                                    </p:set>
                                    <p:anim calcmode="lin" valueType="num">
                                      <p:cBhvr>
                                        <p:cTn id="90" dur="1000" fill="hold"/>
                                        <p:tgtEl>
                                          <p:spTgt spid="77"/>
                                        </p:tgtEl>
                                        <p:attrNameLst>
                                          <p:attrName>ppt_w</p:attrName>
                                        </p:attrNameLst>
                                      </p:cBhvr>
                                      <p:tavLst>
                                        <p:tav tm="0">
                                          <p:val>
                                            <p:fltVal val="0"/>
                                          </p:val>
                                        </p:tav>
                                        <p:tav tm="100000">
                                          <p:val>
                                            <p:strVal val="#ppt_w"/>
                                          </p:val>
                                        </p:tav>
                                      </p:tavLst>
                                    </p:anim>
                                    <p:anim calcmode="lin" valueType="num">
                                      <p:cBhvr>
                                        <p:cTn id="91" dur="1000" fill="hold"/>
                                        <p:tgtEl>
                                          <p:spTgt spid="77"/>
                                        </p:tgtEl>
                                        <p:attrNameLst>
                                          <p:attrName>ppt_h</p:attrName>
                                        </p:attrNameLst>
                                      </p:cBhvr>
                                      <p:tavLst>
                                        <p:tav tm="0">
                                          <p:val>
                                            <p:fltVal val="0"/>
                                          </p:val>
                                        </p:tav>
                                        <p:tav tm="100000">
                                          <p:val>
                                            <p:strVal val="#ppt_h"/>
                                          </p:val>
                                        </p:tav>
                                      </p:tavLst>
                                    </p:anim>
                                  </p:childTnLst>
                                </p:cTn>
                              </p:par>
                              <p:par>
                                <p:cTn id="92" presetID="12" presetClass="entr" presetSubtype="8" fill="hold" grpId="0" nodeType="withEffect">
                                  <p:stCondLst>
                                    <p:cond delay="0"/>
                                  </p:stCondLst>
                                  <p:childTnLst>
                                    <p:set>
                                      <p:cBhvr>
                                        <p:cTn id="93" dur="1" fill="hold">
                                          <p:stCondLst>
                                            <p:cond delay="0"/>
                                          </p:stCondLst>
                                        </p:cTn>
                                        <p:tgtEl>
                                          <p:spTgt spid="75"/>
                                        </p:tgtEl>
                                        <p:attrNameLst>
                                          <p:attrName>style.visibility</p:attrName>
                                        </p:attrNameLst>
                                      </p:cBhvr>
                                      <p:to>
                                        <p:strVal val="visible"/>
                                      </p:to>
                                    </p:set>
                                    <p:anim calcmode="lin" valueType="num">
                                      <p:cBhvr additive="base">
                                        <p:cTn id="94" dur="1000"/>
                                        <p:tgtEl>
                                          <p:spTgt spid="75"/>
                                        </p:tgtEl>
                                        <p:attrNameLst>
                                          <p:attrName>ppt_x</p:attrName>
                                        </p:attrNameLst>
                                      </p:cBhvr>
                                      <p:tavLst>
                                        <p:tav tm="0">
                                          <p:val>
                                            <p:strVal val="#ppt_x-#ppt_w*1.125000"/>
                                          </p:val>
                                        </p:tav>
                                        <p:tav tm="100000">
                                          <p:val>
                                            <p:strVal val="#ppt_x"/>
                                          </p:val>
                                        </p:tav>
                                      </p:tavLst>
                                    </p:anim>
                                    <p:animEffect transition="in" filter="wipe(right)">
                                      <p:cBhvr>
                                        <p:cTn id="95" dur="1000"/>
                                        <p:tgtEl>
                                          <p:spTgt spid="75"/>
                                        </p:tgtEl>
                                      </p:cBhvr>
                                    </p:animEffect>
                                  </p:childTnLst>
                                </p:cTn>
                              </p:par>
                            </p:childTnLst>
                          </p:cTn>
                        </p:par>
                        <p:par>
                          <p:cTn id="96" fill="hold">
                            <p:stCondLst>
                              <p:cond delay="6500"/>
                            </p:stCondLst>
                            <p:childTnLst>
                              <p:par>
                                <p:cTn id="97" presetID="22" presetClass="entr" presetSubtype="4" fill="hold"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1000"/>
                                        <p:tgtEl>
                                          <p:spTgt spid="11"/>
                                        </p:tgtEl>
                                      </p:cBhvr>
                                    </p:animEffect>
                                  </p:childTnLst>
                                </p:cTn>
                              </p:par>
                              <p:par>
                                <p:cTn id="100" presetID="23" presetClass="entr" presetSubtype="16" fill="hold" grpId="0" nodeType="withEffect">
                                  <p:stCondLst>
                                    <p:cond delay="0"/>
                                  </p:stCondLst>
                                  <p:childTnLst>
                                    <p:set>
                                      <p:cBhvr>
                                        <p:cTn id="101" dur="1" fill="hold">
                                          <p:stCondLst>
                                            <p:cond delay="0"/>
                                          </p:stCondLst>
                                        </p:cTn>
                                        <p:tgtEl>
                                          <p:spTgt spid="93"/>
                                        </p:tgtEl>
                                        <p:attrNameLst>
                                          <p:attrName>style.visibility</p:attrName>
                                        </p:attrNameLst>
                                      </p:cBhvr>
                                      <p:to>
                                        <p:strVal val="visible"/>
                                      </p:to>
                                    </p:set>
                                    <p:anim calcmode="lin" valueType="num">
                                      <p:cBhvr>
                                        <p:cTn id="102" dur="1000" fill="hold"/>
                                        <p:tgtEl>
                                          <p:spTgt spid="93"/>
                                        </p:tgtEl>
                                        <p:attrNameLst>
                                          <p:attrName>ppt_w</p:attrName>
                                        </p:attrNameLst>
                                      </p:cBhvr>
                                      <p:tavLst>
                                        <p:tav tm="0">
                                          <p:val>
                                            <p:fltVal val="0"/>
                                          </p:val>
                                        </p:tav>
                                        <p:tav tm="100000">
                                          <p:val>
                                            <p:strVal val="#ppt_w"/>
                                          </p:val>
                                        </p:tav>
                                      </p:tavLst>
                                    </p:anim>
                                    <p:anim calcmode="lin" valueType="num">
                                      <p:cBhvr>
                                        <p:cTn id="103" dur="1000" fill="hold"/>
                                        <p:tgtEl>
                                          <p:spTgt spid="93"/>
                                        </p:tgtEl>
                                        <p:attrNameLst>
                                          <p:attrName>ppt_h</p:attrName>
                                        </p:attrNameLst>
                                      </p:cBhvr>
                                      <p:tavLst>
                                        <p:tav tm="0">
                                          <p:val>
                                            <p:fltVal val="0"/>
                                          </p:val>
                                        </p:tav>
                                        <p:tav tm="100000">
                                          <p:val>
                                            <p:strVal val="#ppt_h"/>
                                          </p:val>
                                        </p:tav>
                                      </p:tavLst>
                                    </p:anim>
                                  </p:childTnLst>
                                </p:cTn>
                              </p:par>
                              <p:par>
                                <p:cTn id="104" presetID="12" presetClass="entr" presetSubtype="8"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 calcmode="lin" valueType="num">
                                      <p:cBhvr additive="base">
                                        <p:cTn id="106" dur="1000"/>
                                        <p:tgtEl>
                                          <p:spTgt spid="91"/>
                                        </p:tgtEl>
                                        <p:attrNameLst>
                                          <p:attrName>ppt_x</p:attrName>
                                        </p:attrNameLst>
                                      </p:cBhvr>
                                      <p:tavLst>
                                        <p:tav tm="0">
                                          <p:val>
                                            <p:strVal val="#ppt_x-#ppt_w*1.125000"/>
                                          </p:val>
                                        </p:tav>
                                        <p:tav tm="100000">
                                          <p:val>
                                            <p:strVal val="#ppt_x"/>
                                          </p:val>
                                        </p:tav>
                                      </p:tavLst>
                                    </p:anim>
                                    <p:animEffect transition="in" filter="wipe(right)">
                                      <p:cBhvr>
                                        <p:cTn id="107" dur="1000"/>
                                        <p:tgtEl>
                                          <p:spTgt spid="91"/>
                                        </p:tgtEl>
                                      </p:cBhvr>
                                    </p:animEffect>
                                  </p:childTnLst>
                                </p:cTn>
                              </p:par>
                            </p:childTnLst>
                          </p:cTn>
                        </p:par>
                        <p:par>
                          <p:cTn id="108" fill="hold">
                            <p:stCondLst>
                              <p:cond delay="7500"/>
                            </p:stCondLst>
                            <p:childTnLst>
                              <p:par>
                                <p:cTn id="109" presetID="22" presetClass="entr" presetSubtype="4" fill="hold" nodeType="after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wipe(down)">
                                      <p:cBhvr>
                                        <p:cTn id="111" dur="1000"/>
                                        <p:tgtEl>
                                          <p:spTgt spid="12"/>
                                        </p:tgtEl>
                                      </p:cBhvr>
                                    </p:animEffect>
                                  </p:childTnLst>
                                </p:cTn>
                              </p:par>
                              <p:par>
                                <p:cTn id="112" presetID="23" presetClass="entr" presetSubtype="16" fill="hold" grpId="0" nodeType="withEffect">
                                  <p:stCondLst>
                                    <p:cond delay="0"/>
                                  </p:stCondLst>
                                  <p:childTnLst>
                                    <p:set>
                                      <p:cBhvr>
                                        <p:cTn id="113" dur="1" fill="hold">
                                          <p:stCondLst>
                                            <p:cond delay="0"/>
                                          </p:stCondLst>
                                        </p:cTn>
                                        <p:tgtEl>
                                          <p:spTgt spid="108"/>
                                        </p:tgtEl>
                                        <p:attrNameLst>
                                          <p:attrName>style.visibility</p:attrName>
                                        </p:attrNameLst>
                                      </p:cBhvr>
                                      <p:to>
                                        <p:strVal val="visible"/>
                                      </p:to>
                                    </p:set>
                                    <p:anim calcmode="lin" valueType="num">
                                      <p:cBhvr>
                                        <p:cTn id="114" dur="1000" fill="hold"/>
                                        <p:tgtEl>
                                          <p:spTgt spid="108"/>
                                        </p:tgtEl>
                                        <p:attrNameLst>
                                          <p:attrName>ppt_w</p:attrName>
                                        </p:attrNameLst>
                                      </p:cBhvr>
                                      <p:tavLst>
                                        <p:tav tm="0">
                                          <p:val>
                                            <p:fltVal val="0"/>
                                          </p:val>
                                        </p:tav>
                                        <p:tav tm="100000">
                                          <p:val>
                                            <p:strVal val="#ppt_w"/>
                                          </p:val>
                                        </p:tav>
                                      </p:tavLst>
                                    </p:anim>
                                    <p:anim calcmode="lin" valueType="num">
                                      <p:cBhvr>
                                        <p:cTn id="115" dur="1000" fill="hold"/>
                                        <p:tgtEl>
                                          <p:spTgt spid="108"/>
                                        </p:tgtEl>
                                        <p:attrNameLst>
                                          <p:attrName>ppt_h</p:attrName>
                                        </p:attrNameLst>
                                      </p:cBhvr>
                                      <p:tavLst>
                                        <p:tav tm="0">
                                          <p:val>
                                            <p:fltVal val="0"/>
                                          </p:val>
                                        </p:tav>
                                        <p:tav tm="100000">
                                          <p:val>
                                            <p:strVal val="#ppt_h"/>
                                          </p:val>
                                        </p:tav>
                                      </p:tavLst>
                                    </p:anim>
                                  </p:childTnLst>
                                </p:cTn>
                              </p:par>
                              <p:par>
                                <p:cTn id="116" presetID="12" presetClass="entr" presetSubtype="8" fill="hold" grpId="0" nodeType="withEffect">
                                  <p:stCondLst>
                                    <p:cond delay="0"/>
                                  </p:stCondLst>
                                  <p:childTnLst>
                                    <p:set>
                                      <p:cBhvr>
                                        <p:cTn id="117" dur="1" fill="hold">
                                          <p:stCondLst>
                                            <p:cond delay="0"/>
                                          </p:stCondLst>
                                        </p:cTn>
                                        <p:tgtEl>
                                          <p:spTgt spid="107"/>
                                        </p:tgtEl>
                                        <p:attrNameLst>
                                          <p:attrName>style.visibility</p:attrName>
                                        </p:attrNameLst>
                                      </p:cBhvr>
                                      <p:to>
                                        <p:strVal val="visible"/>
                                      </p:to>
                                    </p:set>
                                    <p:anim calcmode="lin" valueType="num">
                                      <p:cBhvr additive="base">
                                        <p:cTn id="118" dur="1000"/>
                                        <p:tgtEl>
                                          <p:spTgt spid="107"/>
                                        </p:tgtEl>
                                        <p:attrNameLst>
                                          <p:attrName>ppt_x</p:attrName>
                                        </p:attrNameLst>
                                      </p:cBhvr>
                                      <p:tavLst>
                                        <p:tav tm="0">
                                          <p:val>
                                            <p:strVal val="#ppt_x-#ppt_w*1.125000"/>
                                          </p:val>
                                        </p:tav>
                                        <p:tav tm="100000">
                                          <p:val>
                                            <p:strVal val="#ppt_x"/>
                                          </p:val>
                                        </p:tav>
                                      </p:tavLst>
                                    </p:anim>
                                    <p:animEffect transition="in" filter="wipe(right)">
                                      <p:cBhvr>
                                        <p:cTn id="119" dur="10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3" grpId="0" animBg="1"/>
      <p:bldP spid="60" grpId="0" animBg="1"/>
      <p:bldP spid="63" grpId="0" animBg="1"/>
      <p:bldP spid="76" grpId="0" animBg="1"/>
      <p:bldP spid="79" grpId="0" animBg="1"/>
      <p:bldP spid="92" grpId="0" animBg="1"/>
      <p:bldP spid="95" grpId="0" animBg="1"/>
      <p:bldP spid="110" grpId="0" animBg="1"/>
      <p:bldP spid="74" grpId="0" animBg="1"/>
      <p:bldP spid="75" grpId="0" animBg="1"/>
      <p:bldP spid="77" grpId="0" animBg="1"/>
      <p:bldP spid="91" grpId="0" animBg="1"/>
      <p:bldP spid="93"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FBBE91B-B840-4523-8359-8A1D3733C6F7}"/>
              </a:ext>
            </a:extLst>
          </p:cNvPr>
          <p:cNvSpPr/>
          <p:nvPr/>
        </p:nvSpPr>
        <p:spPr>
          <a:xfrm>
            <a:off x="2567031" y="0"/>
            <a:ext cx="7063532" cy="2855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pic>
        <p:nvPicPr>
          <p:cNvPr id="25" name="Picture 24">
            <a:extLst>
              <a:ext uri="{FF2B5EF4-FFF2-40B4-BE49-F238E27FC236}">
                <a16:creationId xmlns:a16="http://schemas.microsoft.com/office/drawing/2014/main" id="{E97F15F6-A827-924F-AC74-FF3CF04A39F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rot="5400000" flipH="1">
            <a:off x="5920844" y="-1650682"/>
            <a:ext cx="365760" cy="8229600"/>
          </a:xfrm>
          <a:prstGeom prst="rect">
            <a:avLst/>
          </a:prstGeom>
        </p:spPr>
      </p:pic>
      <p:sp>
        <p:nvSpPr>
          <p:cNvPr id="26" name="moving straight is what we do">
            <a:extLst>
              <a:ext uri="{FF2B5EF4-FFF2-40B4-BE49-F238E27FC236}">
                <a16:creationId xmlns:a16="http://schemas.microsoft.com/office/drawing/2014/main" id="{1016E0E5-0693-3E47-A2C7-B3B2E873A393}"/>
              </a:ext>
            </a:extLst>
          </p:cNvPr>
          <p:cNvSpPr txBox="1"/>
          <p:nvPr/>
        </p:nvSpPr>
        <p:spPr>
          <a:xfrm>
            <a:off x="902368" y="594118"/>
            <a:ext cx="1040892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latin typeface="Century Gothic" panose="020B0502020202020204" pitchFamily="34" charset="0"/>
              </a:rPr>
              <a:t>2020 Sustainability Goals (Cont.)</a:t>
            </a:r>
          </a:p>
        </p:txBody>
      </p:sp>
      <p:sp>
        <p:nvSpPr>
          <p:cNvPr id="31" name="TextBox 30">
            <a:extLst>
              <a:ext uri="{FF2B5EF4-FFF2-40B4-BE49-F238E27FC236}">
                <a16:creationId xmlns:a16="http://schemas.microsoft.com/office/drawing/2014/main" id="{19C38BEC-6849-4A41-A6D9-AD0B55F2AFC5}"/>
              </a:ext>
            </a:extLst>
          </p:cNvPr>
          <p:cNvSpPr txBox="1"/>
          <p:nvPr/>
        </p:nvSpPr>
        <p:spPr>
          <a:xfrm>
            <a:off x="3200373" y="1276106"/>
            <a:ext cx="5799250" cy="758413"/>
          </a:xfrm>
          <a:prstGeom prst="rect">
            <a:avLst/>
          </a:prstGeom>
          <a:noFill/>
        </p:spPr>
        <p:txBody>
          <a:bodyPr wrap="square" lIns="25200" rIns="90000" rtlCol="0">
            <a:spAutoFit/>
          </a:bodyPr>
          <a:lstStyle/>
          <a:p>
            <a:pPr algn="ctr">
              <a:lnSpc>
                <a:spcPts val="1820"/>
              </a:lnSpc>
            </a:pPr>
            <a:r>
              <a:rPr lang="en-IN" sz="1100" dirty="0">
                <a:latin typeface="Century Gothic" panose="020B0502020202020204" pitchFamily="34" charset="0"/>
              </a:rPr>
              <a:t>We aim to achieve our goals through a concerted effort by the Company and nearly 100 partners in more than 75+ countries and territories. We have set ambitious goals to drive system-wide change beyond standard operational improvements. </a:t>
            </a:r>
          </a:p>
        </p:txBody>
      </p:sp>
      <p:pic>
        <p:nvPicPr>
          <p:cNvPr id="32" name="Picture 31">
            <a:extLst>
              <a:ext uri="{FF2B5EF4-FFF2-40B4-BE49-F238E27FC236}">
                <a16:creationId xmlns:a16="http://schemas.microsoft.com/office/drawing/2014/main" id="{9A7ADA85-74ED-7949-AFEB-3B06A2EB8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999205" y="4420940"/>
            <a:ext cx="256775" cy="2192776"/>
          </a:xfrm>
          <a:prstGeom prst="rect">
            <a:avLst/>
          </a:prstGeom>
        </p:spPr>
      </p:pic>
      <p:sp>
        <p:nvSpPr>
          <p:cNvPr id="33" name="Rectangle: Single Corner Rounded 7">
            <a:extLst>
              <a:ext uri="{FF2B5EF4-FFF2-40B4-BE49-F238E27FC236}">
                <a16:creationId xmlns:a16="http://schemas.microsoft.com/office/drawing/2014/main" id="{31F19360-310E-4349-8D58-95875681BA26}"/>
              </a:ext>
            </a:extLst>
          </p:cNvPr>
          <p:cNvSpPr/>
          <p:nvPr/>
        </p:nvSpPr>
        <p:spPr>
          <a:xfrm>
            <a:off x="1034229" y="3331293"/>
            <a:ext cx="2192776" cy="2095846"/>
          </a:xfrm>
          <a:prstGeom prst="round1Rect">
            <a:avLst>
              <a:gd name="adj" fmla="val 13635"/>
            </a:avLst>
          </a:prstGeom>
          <a:gradFill>
            <a:gsLst>
              <a:gs pos="32000">
                <a:srgbClr val="BADFD5"/>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4" name="Group 33">
            <a:extLst>
              <a:ext uri="{FF2B5EF4-FFF2-40B4-BE49-F238E27FC236}">
                <a16:creationId xmlns:a16="http://schemas.microsoft.com/office/drawing/2014/main" id="{5AB14C95-5789-C14C-B719-95CA244858E7}"/>
              </a:ext>
            </a:extLst>
          </p:cNvPr>
          <p:cNvGrpSpPr/>
          <p:nvPr/>
        </p:nvGrpSpPr>
        <p:grpSpPr>
          <a:xfrm>
            <a:off x="1334111" y="3629139"/>
            <a:ext cx="1586966" cy="1626725"/>
            <a:chOff x="1239516" y="3034716"/>
            <a:chExt cx="1250957" cy="2385118"/>
          </a:xfrm>
        </p:grpSpPr>
        <p:sp>
          <p:nvSpPr>
            <p:cNvPr id="35" name="Rectangle: Rounded Corners 89">
              <a:extLst>
                <a:ext uri="{FF2B5EF4-FFF2-40B4-BE49-F238E27FC236}">
                  <a16:creationId xmlns:a16="http://schemas.microsoft.com/office/drawing/2014/main" id="{ED293D28-A789-F249-B602-F0AC12712025}"/>
                </a:ext>
              </a:extLst>
            </p:cNvPr>
            <p:cNvSpPr/>
            <p:nvPr/>
          </p:nvSpPr>
          <p:spPr>
            <a:xfrm rot="16200000">
              <a:off x="1316200" y="3896512"/>
              <a:ext cx="1917583" cy="19399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39" name="Rectangle: Rounded Corners 95">
              <a:extLst>
                <a:ext uri="{FF2B5EF4-FFF2-40B4-BE49-F238E27FC236}">
                  <a16:creationId xmlns:a16="http://schemas.microsoft.com/office/drawing/2014/main" id="{EAA201AF-206B-4045-9D8C-D83049AD6531}"/>
                </a:ext>
              </a:extLst>
            </p:cNvPr>
            <p:cNvSpPr/>
            <p:nvPr/>
          </p:nvSpPr>
          <p:spPr>
            <a:xfrm rot="16200000">
              <a:off x="1939816" y="4530172"/>
              <a:ext cx="670351" cy="193991"/>
            </a:xfrm>
            <a:prstGeom prst="roundRect">
              <a:avLst>
                <a:gd name="adj" fmla="val 50000"/>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0" name="Rectangle: Rounded Corners 101">
              <a:extLst>
                <a:ext uri="{FF2B5EF4-FFF2-40B4-BE49-F238E27FC236}">
                  <a16:creationId xmlns:a16="http://schemas.microsoft.com/office/drawing/2014/main" id="{25481494-D45B-1749-AF65-062765D14655}"/>
                </a:ext>
              </a:extLst>
            </p:cNvPr>
            <p:cNvSpPr/>
            <p:nvPr/>
          </p:nvSpPr>
          <p:spPr>
            <a:xfrm rot="16200000">
              <a:off x="906204" y="3896512"/>
              <a:ext cx="1917582" cy="19399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chemeClr val="tx1"/>
                </a:solidFill>
                <a:latin typeface="+mj-lt"/>
              </a:endParaRPr>
            </a:p>
          </p:txBody>
        </p:sp>
        <p:sp>
          <p:nvSpPr>
            <p:cNvPr id="44" name="Rectangle: Rounded Corners 102">
              <a:extLst>
                <a:ext uri="{FF2B5EF4-FFF2-40B4-BE49-F238E27FC236}">
                  <a16:creationId xmlns:a16="http://schemas.microsoft.com/office/drawing/2014/main" id="{033C1374-1A9E-0B4A-9D09-797F0F631C37}"/>
                </a:ext>
              </a:extLst>
            </p:cNvPr>
            <p:cNvSpPr/>
            <p:nvPr/>
          </p:nvSpPr>
          <p:spPr>
            <a:xfrm rot="16200000">
              <a:off x="1663889" y="4664242"/>
              <a:ext cx="402210"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5" name="Rectangle: Rounded Corners 103">
              <a:extLst>
                <a:ext uri="{FF2B5EF4-FFF2-40B4-BE49-F238E27FC236}">
                  <a16:creationId xmlns:a16="http://schemas.microsoft.com/office/drawing/2014/main" id="{0485FD46-ED8B-594F-A703-04AB7D4EB105}"/>
                </a:ext>
              </a:extLst>
            </p:cNvPr>
            <p:cNvSpPr/>
            <p:nvPr/>
          </p:nvSpPr>
          <p:spPr>
            <a:xfrm rot="16200000">
              <a:off x="499076" y="3899380"/>
              <a:ext cx="1911844" cy="19399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7" name="Rectangle: Rounded Corners 104">
              <a:extLst>
                <a:ext uri="{FF2B5EF4-FFF2-40B4-BE49-F238E27FC236}">
                  <a16:creationId xmlns:a16="http://schemas.microsoft.com/office/drawing/2014/main" id="{B0F56208-B82A-1E4A-9492-40FEC6234A5B}"/>
                </a:ext>
              </a:extLst>
            </p:cNvPr>
            <p:cNvSpPr/>
            <p:nvPr/>
          </p:nvSpPr>
          <p:spPr>
            <a:xfrm rot="16200000">
              <a:off x="1111260" y="4521608"/>
              <a:ext cx="687477"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48" name="TextBox 47">
              <a:extLst>
                <a:ext uri="{FF2B5EF4-FFF2-40B4-BE49-F238E27FC236}">
                  <a16:creationId xmlns:a16="http://schemas.microsoft.com/office/drawing/2014/main" id="{5240E7CB-BE2E-B942-909F-B1BBCAB06A83}"/>
                </a:ext>
              </a:extLst>
            </p:cNvPr>
            <p:cNvSpPr txBox="1"/>
            <p:nvPr/>
          </p:nvSpPr>
          <p:spPr>
            <a:xfrm>
              <a:off x="1239516" y="5076055"/>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49" name="TextBox 48">
              <a:extLst>
                <a:ext uri="{FF2B5EF4-FFF2-40B4-BE49-F238E27FC236}">
                  <a16:creationId xmlns:a16="http://schemas.microsoft.com/office/drawing/2014/main" id="{D493F042-EB6A-DB4C-B012-885164608179}"/>
                </a:ext>
              </a:extLst>
            </p:cNvPr>
            <p:cNvSpPr txBox="1"/>
            <p:nvPr/>
          </p:nvSpPr>
          <p:spPr>
            <a:xfrm>
              <a:off x="1649512" y="5076056"/>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51" name="TextBox 50">
              <a:extLst>
                <a:ext uri="{FF2B5EF4-FFF2-40B4-BE49-F238E27FC236}">
                  <a16:creationId xmlns:a16="http://schemas.microsoft.com/office/drawing/2014/main" id="{D60A2763-1990-DE47-BF26-562735B180C5}"/>
                </a:ext>
              </a:extLst>
            </p:cNvPr>
            <p:cNvSpPr txBox="1"/>
            <p:nvPr/>
          </p:nvSpPr>
          <p:spPr>
            <a:xfrm>
              <a:off x="2059509" y="5081386"/>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sp>
        <p:nvSpPr>
          <p:cNvPr id="60" name="cups a coffee">
            <a:extLst>
              <a:ext uri="{FF2B5EF4-FFF2-40B4-BE49-F238E27FC236}">
                <a16:creationId xmlns:a16="http://schemas.microsoft.com/office/drawing/2014/main" id="{930F751B-4DF2-0D4D-BEA6-B8C9658C0FCC}"/>
              </a:ext>
            </a:extLst>
          </p:cNvPr>
          <p:cNvSpPr txBox="1"/>
          <p:nvPr/>
        </p:nvSpPr>
        <p:spPr>
          <a:xfrm>
            <a:off x="1031204" y="2867181"/>
            <a:ext cx="2192777"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Health &amp; Safety</a:t>
            </a:r>
          </a:p>
        </p:txBody>
      </p:sp>
      <p:pic>
        <p:nvPicPr>
          <p:cNvPr id="62" name="Picture 61">
            <a:extLst>
              <a:ext uri="{FF2B5EF4-FFF2-40B4-BE49-F238E27FC236}">
                <a16:creationId xmlns:a16="http://schemas.microsoft.com/office/drawing/2014/main" id="{4ADD6785-A44B-5A4F-9C95-62173926ED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4693075" y="4417467"/>
            <a:ext cx="256775" cy="2192776"/>
          </a:xfrm>
          <a:prstGeom prst="rect">
            <a:avLst/>
          </a:prstGeom>
        </p:spPr>
      </p:pic>
      <p:sp>
        <p:nvSpPr>
          <p:cNvPr id="63" name="Rectangle: Single Corner Rounded 7">
            <a:extLst>
              <a:ext uri="{FF2B5EF4-FFF2-40B4-BE49-F238E27FC236}">
                <a16:creationId xmlns:a16="http://schemas.microsoft.com/office/drawing/2014/main" id="{929C7947-3864-AC45-953B-802F7C450789}"/>
              </a:ext>
            </a:extLst>
          </p:cNvPr>
          <p:cNvSpPr/>
          <p:nvPr/>
        </p:nvSpPr>
        <p:spPr>
          <a:xfrm>
            <a:off x="3728099" y="3327820"/>
            <a:ext cx="2192776" cy="2095846"/>
          </a:xfrm>
          <a:prstGeom prst="round1Rect">
            <a:avLst>
              <a:gd name="adj" fmla="val 13635"/>
            </a:avLst>
          </a:prstGeom>
          <a:gradFill>
            <a:gsLst>
              <a:gs pos="32000">
                <a:srgbClr val="BADFD5"/>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4" name="Group 63">
            <a:extLst>
              <a:ext uri="{FF2B5EF4-FFF2-40B4-BE49-F238E27FC236}">
                <a16:creationId xmlns:a16="http://schemas.microsoft.com/office/drawing/2014/main" id="{64B34580-80DD-1442-BADF-134591B29491}"/>
              </a:ext>
            </a:extLst>
          </p:cNvPr>
          <p:cNvGrpSpPr/>
          <p:nvPr/>
        </p:nvGrpSpPr>
        <p:grpSpPr>
          <a:xfrm>
            <a:off x="4027981" y="3629137"/>
            <a:ext cx="1586966" cy="1623260"/>
            <a:chOff x="1239516" y="3039799"/>
            <a:chExt cx="1250957" cy="2380033"/>
          </a:xfrm>
        </p:grpSpPr>
        <p:sp>
          <p:nvSpPr>
            <p:cNvPr id="65" name="Rectangle: Rounded Corners 89">
              <a:extLst>
                <a:ext uri="{FF2B5EF4-FFF2-40B4-BE49-F238E27FC236}">
                  <a16:creationId xmlns:a16="http://schemas.microsoft.com/office/drawing/2014/main" id="{AFDA6880-1180-FD4D-A0E6-3C2598AA83BD}"/>
                </a:ext>
              </a:extLst>
            </p:cNvPr>
            <p:cNvSpPr/>
            <p:nvPr/>
          </p:nvSpPr>
          <p:spPr>
            <a:xfrm rot="16200000">
              <a:off x="1318745" y="3899055"/>
              <a:ext cx="1912494" cy="193992"/>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6" name="Rectangle: Rounded Corners 95">
              <a:extLst>
                <a:ext uri="{FF2B5EF4-FFF2-40B4-BE49-F238E27FC236}">
                  <a16:creationId xmlns:a16="http://schemas.microsoft.com/office/drawing/2014/main" id="{231FCC63-059D-6A4D-A6A3-6D9A163169C9}"/>
                </a:ext>
              </a:extLst>
            </p:cNvPr>
            <p:cNvSpPr/>
            <p:nvPr/>
          </p:nvSpPr>
          <p:spPr>
            <a:xfrm rot="16200000">
              <a:off x="1604642" y="4194996"/>
              <a:ext cx="1340698" cy="193992"/>
            </a:xfrm>
            <a:prstGeom prst="roundRect">
              <a:avLst>
                <a:gd name="adj" fmla="val 50000"/>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7" name="Rectangle: Rounded Corners 101">
              <a:extLst>
                <a:ext uri="{FF2B5EF4-FFF2-40B4-BE49-F238E27FC236}">
                  <a16:creationId xmlns:a16="http://schemas.microsoft.com/office/drawing/2014/main" id="{8B1A6BAE-CF40-564E-A295-886BF646C196}"/>
                </a:ext>
              </a:extLst>
            </p:cNvPr>
            <p:cNvSpPr/>
            <p:nvPr/>
          </p:nvSpPr>
          <p:spPr>
            <a:xfrm rot="16200000">
              <a:off x="908749" y="3899057"/>
              <a:ext cx="1912493"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8" name="Rectangle: Rounded Corners 102">
              <a:extLst>
                <a:ext uri="{FF2B5EF4-FFF2-40B4-BE49-F238E27FC236}">
                  <a16:creationId xmlns:a16="http://schemas.microsoft.com/office/drawing/2014/main" id="{3FFDE4BB-6995-C04D-9079-A6A0DEBD658A}"/>
                </a:ext>
              </a:extLst>
            </p:cNvPr>
            <p:cNvSpPr/>
            <p:nvPr/>
          </p:nvSpPr>
          <p:spPr>
            <a:xfrm rot="16200000">
              <a:off x="1410603" y="4410956"/>
              <a:ext cx="908784"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69" name="Rectangle: Rounded Corners 103">
              <a:extLst>
                <a:ext uri="{FF2B5EF4-FFF2-40B4-BE49-F238E27FC236}">
                  <a16:creationId xmlns:a16="http://schemas.microsoft.com/office/drawing/2014/main" id="{8B30F998-B316-AA42-ABF6-AEDF1F8128CC}"/>
                </a:ext>
              </a:extLst>
            </p:cNvPr>
            <p:cNvSpPr/>
            <p:nvPr/>
          </p:nvSpPr>
          <p:spPr>
            <a:xfrm rot="16200000">
              <a:off x="498750" y="3899052"/>
              <a:ext cx="1912499" cy="193993"/>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70" name="Rectangle: Rounded Corners 104">
              <a:extLst>
                <a:ext uri="{FF2B5EF4-FFF2-40B4-BE49-F238E27FC236}">
                  <a16:creationId xmlns:a16="http://schemas.microsoft.com/office/drawing/2014/main" id="{F7291AF0-45BA-5841-8A8D-6FC9EB2BFE35}"/>
                </a:ext>
              </a:extLst>
            </p:cNvPr>
            <p:cNvSpPr/>
            <p:nvPr/>
          </p:nvSpPr>
          <p:spPr>
            <a:xfrm rot="16200000">
              <a:off x="1111260" y="4521608"/>
              <a:ext cx="687477"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71" name="TextBox 70">
              <a:extLst>
                <a:ext uri="{FF2B5EF4-FFF2-40B4-BE49-F238E27FC236}">
                  <a16:creationId xmlns:a16="http://schemas.microsoft.com/office/drawing/2014/main" id="{58D01AE1-278E-F345-8418-BC3997B8C423}"/>
                </a:ext>
              </a:extLst>
            </p:cNvPr>
            <p:cNvSpPr txBox="1"/>
            <p:nvPr/>
          </p:nvSpPr>
          <p:spPr>
            <a:xfrm>
              <a:off x="1239516" y="5076055"/>
              <a:ext cx="430964" cy="338447"/>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72" name="TextBox 71">
              <a:extLst>
                <a:ext uri="{FF2B5EF4-FFF2-40B4-BE49-F238E27FC236}">
                  <a16:creationId xmlns:a16="http://schemas.microsoft.com/office/drawing/2014/main" id="{95C8F8CB-7C1A-D44C-A393-5B37872E5170}"/>
                </a:ext>
              </a:extLst>
            </p:cNvPr>
            <p:cNvSpPr txBox="1"/>
            <p:nvPr/>
          </p:nvSpPr>
          <p:spPr>
            <a:xfrm>
              <a:off x="1649512" y="5076056"/>
              <a:ext cx="430964" cy="338447"/>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73" name="TextBox 72">
              <a:extLst>
                <a:ext uri="{FF2B5EF4-FFF2-40B4-BE49-F238E27FC236}">
                  <a16:creationId xmlns:a16="http://schemas.microsoft.com/office/drawing/2014/main" id="{AB4DBEAD-12F0-6B4E-91F5-2F907FB60B87}"/>
                </a:ext>
              </a:extLst>
            </p:cNvPr>
            <p:cNvSpPr txBox="1"/>
            <p:nvPr/>
          </p:nvSpPr>
          <p:spPr>
            <a:xfrm>
              <a:off x="2059509" y="5081385"/>
              <a:ext cx="430964" cy="338447"/>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sp>
        <p:nvSpPr>
          <p:cNvPr id="76" name="cups a coffee">
            <a:extLst>
              <a:ext uri="{FF2B5EF4-FFF2-40B4-BE49-F238E27FC236}">
                <a16:creationId xmlns:a16="http://schemas.microsoft.com/office/drawing/2014/main" id="{1F24C0DF-49DF-E44C-9EEF-D031FFA72F8B}"/>
              </a:ext>
            </a:extLst>
          </p:cNvPr>
          <p:cNvSpPr txBox="1"/>
          <p:nvPr/>
        </p:nvSpPr>
        <p:spPr>
          <a:xfrm>
            <a:off x="3725074" y="2863707"/>
            <a:ext cx="2192777"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Recycle &amp; Waste</a:t>
            </a:r>
          </a:p>
        </p:txBody>
      </p:sp>
      <p:pic>
        <p:nvPicPr>
          <p:cNvPr id="78" name="Picture 77">
            <a:extLst>
              <a:ext uri="{FF2B5EF4-FFF2-40B4-BE49-F238E27FC236}">
                <a16:creationId xmlns:a16="http://schemas.microsoft.com/office/drawing/2014/main" id="{2F2075D8-8591-0A41-B570-B2A3E9B1D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7379374" y="4420940"/>
            <a:ext cx="256775" cy="2192776"/>
          </a:xfrm>
          <a:prstGeom prst="rect">
            <a:avLst/>
          </a:prstGeom>
        </p:spPr>
      </p:pic>
      <p:sp>
        <p:nvSpPr>
          <p:cNvPr id="79" name="Rectangle: Single Corner Rounded 7">
            <a:extLst>
              <a:ext uri="{FF2B5EF4-FFF2-40B4-BE49-F238E27FC236}">
                <a16:creationId xmlns:a16="http://schemas.microsoft.com/office/drawing/2014/main" id="{F9C5C94B-21A6-3945-8C32-307C379F947B}"/>
              </a:ext>
            </a:extLst>
          </p:cNvPr>
          <p:cNvSpPr/>
          <p:nvPr/>
        </p:nvSpPr>
        <p:spPr>
          <a:xfrm>
            <a:off x="6414398" y="3331293"/>
            <a:ext cx="2192776" cy="2095846"/>
          </a:xfrm>
          <a:prstGeom prst="round1Rect">
            <a:avLst>
              <a:gd name="adj" fmla="val 13635"/>
            </a:avLst>
          </a:prstGeom>
          <a:gradFill>
            <a:gsLst>
              <a:gs pos="32000">
                <a:srgbClr val="BADFD5"/>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0" name="Group 79">
            <a:extLst>
              <a:ext uri="{FF2B5EF4-FFF2-40B4-BE49-F238E27FC236}">
                <a16:creationId xmlns:a16="http://schemas.microsoft.com/office/drawing/2014/main" id="{FB4F1CED-87D3-D64F-85C4-754C03619DC5}"/>
              </a:ext>
            </a:extLst>
          </p:cNvPr>
          <p:cNvGrpSpPr/>
          <p:nvPr/>
        </p:nvGrpSpPr>
        <p:grpSpPr>
          <a:xfrm>
            <a:off x="6714280" y="3629140"/>
            <a:ext cx="1586966" cy="1626722"/>
            <a:chOff x="1239516" y="3034719"/>
            <a:chExt cx="1250957" cy="2385113"/>
          </a:xfrm>
        </p:grpSpPr>
        <p:sp>
          <p:nvSpPr>
            <p:cNvPr id="81" name="Rectangle: Rounded Corners 89">
              <a:extLst>
                <a:ext uri="{FF2B5EF4-FFF2-40B4-BE49-F238E27FC236}">
                  <a16:creationId xmlns:a16="http://schemas.microsoft.com/office/drawing/2014/main" id="{7E65A394-E6DB-284C-B273-9D36CD777813}"/>
                </a:ext>
              </a:extLst>
            </p:cNvPr>
            <p:cNvSpPr/>
            <p:nvPr/>
          </p:nvSpPr>
          <p:spPr>
            <a:xfrm rot="16200000">
              <a:off x="1316202" y="3896513"/>
              <a:ext cx="1917580"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2" name="Rectangle: Rounded Corners 95">
              <a:extLst>
                <a:ext uri="{FF2B5EF4-FFF2-40B4-BE49-F238E27FC236}">
                  <a16:creationId xmlns:a16="http://schemas.microsoft.com/office/drawing/2014/main" id="{9389C3CC-AEF2-FD4C-8AE4-23F1DF2C16A6}"/>
                </a:ext>
              </a:extLst>
            </p:cNvPr>
            <p:cNvSpPr/>
            <p:nvPr/>
          </p:nvSpPr>
          <p:spPr>
            <a:xfrm rot="16200000">
              <a:off x="1403535" y="3993894"/>
              <a:ext cx="1742911" cy="193991"/>
            </a:xfrm>
            <a:prstGeom prst="roundRect">
              <a:avLst>
                <a:gd name="adj" fmla="val 50000"/>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3" name="Rectangle: Rounded Corners 101">
              <a:extLst>
                <a:ext uri="{FF2B5EF4-FFF2-40B4-BE49-F238E27FC236}">
                  <a16:creationId xmlns:a16="http://schemas.microsoft.com/office/drawing/2014/main" id="{1E43AE78-7586-3F45-B6A9-559FDAB2BB67}"/>
                </a:ext>
              </a:extLst>
            </p:cNvPr>
            <p:cNvSpPr/>
            <p:nvPr/>
          </p:nvSpPr>
          <p:spPr>
            <a:xfrm rot="16200000">
              <a:off x="906205" y="3896513"/>
              <a:ext cx="1917580"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4" name="Rectangle: Rounded Corners 102">
              <a:extLst>
                <a:ext uri="{FF2B5EF4-FFF2-40B4-BE49-F238E27FC236}">
                  <a16:creationId xmlns:a16="http://schemas.microsoft.com/office/drawing/2014/main" id="{1C5D1F5C-F23F-854E-9732-25042E7672B8}"/>
                </a:ext>
              </a:extLst>
            </p:cNvPr>
            <p:cNvSpPr/>
            <p:nvPr/>
          </p:nvSpPr>
          <p:spPr>
            <a:xfrm rot="16200000">
              <a:off x="1410603" y="4410956"/>
              <a:ext cx="908784"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5" name="Rectangle: Rounded Corners 103">
              <a:extLst>
                <a:ext uri="{FF2B5EF4-FFF2-40B4-BE49-F238E27FC236}">
                  <a16:creationId xmlns:a16="http://schemas.microsoft.com/office/drawing/2014/main" id="{6F6B4B4A-EF85-B84C-8C97-E5027BF47CC3}"/>
                </a:ext>
              </a:extLst>
            </p:cNvPr>
            <p:cNvSpPr/>
            <p:nvPr/>
          </p:nvSpPr>
          <p:spPr>
            <a:xfrm rot="16200000">
              <a:off x="499076" y="3899380"/>
              <a:ext cx="1911844"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6" name="Rectangle: Rounded Corners 104">
              <a:extLst>
                <a:ext uri="{FF2B5EF4-FFF2-40B4-BE49-F238E27FC236}">
                  <a16:creationId xmlns:a16="http://schemas.microsoft.com/office/drawing/2014/main" id="{EE82EC7F-05C8-6F4F-900C-D7DF730B0FA6}"/>
                </a:ext>
              </a:extLst>
            </p:cNvPr>
            <p:cNvSpPr/>
            <p:nvPr/>
          </p:nvSpPr>
          <p:spPr>
            <a:xfrm rot="16200000">
              <a:off x="918719" y="4329066"/>
              <a:ext cx="1072561"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87" name="TextBox 86">
              <a:extLst>
                <a:ext uri="{FF2B5EF4-FFF2-40B4-BE49-F238E27FC236}">
                  <a16:creationId xmlns:a16="http://schemas.microsoft.com/office/drawing/2014/main" id="{361BB20A-9DF7-6549-9F06-1F36962EEE86}"/>
                </a:ext>
              </a:extLst>
            </p:cNvPr>
            <p:cNvSpPr txBox="1"/>
            <p:nvPr/>
          </p:nvSpPr>
          <p:spPr>
            <a:xfrm>
              <a:off x="1239516" y="5076054"/>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88" name="TextBox 87">
              <a:extLst>
                <a:ext uri="{FF2B5EF4-FFF2-40B4-BE49-F238E27FC236}">
                  <a16:creationId xmlns:a16="http://schemas.microsoft.com/office/drawing/2014/main" id="{5177D5F2-5124-454F-BD05-BC80D9A7DAF3}"/>
                </a:ext>
              </a:extLst>
            </p:cNvPr>
            <p:cNvSpPr txBox="1"/>
            <p:nvPr/>
          </p:nvSpPr>
          <p:spPr>
            <a:xfrm>
              <a:off x="1649512" y="5076056"/>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89" name="TextBox 88">
              <a:extLst>
                <a:ext uri="{FF2B5EF4-FFF2-40B4-BE49-F238E27FC236}">
                  <a16:creationId xmlns:a16="http://schemas.microsoft.com/office/drawing/2014/main" id="{945D0D45-0FF7-F349-82C9-5432BC8C9296}"/>
                </a:ext>
              </a:extLst>
            </p:cNvPr>
            <p:cNvSpPr txBox="1"/>
            <p:nvPr/>
          </p:nvSpPr>
          <p:spPr>
            <a:xfrm>
              <a:off x="2059509" y="5081384"/>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sp>
        <p:nvSpPr>
          <p:cNvPr id="92" name="cups a coffee">
            <a:extLst>
              <a:ext uri="{FF2B5EF4-FFF2-40B4-BE49-F238E27FC236}">
                <a16:creationId xmlns:a16="http://schemas.microsoft.com/office/drawing/2014/main" id="{D9D51FFD-46CB-9B46-9C04-8AD1465189C6}"/>
              </a:ext>
            </a:extLst>
          </p:cNvPr>
          <p:cNvSpPr txBox="1"/>
          <p:nvPr/>
        </p:nvSpPr>
        <p:spPr>
          <a:xfrm>
            <a:off x="6637980" y="2867181"/>
            <a:ext cx="1739562"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Human Rights</a:t>
            </a:r>
          </a:p>
        </p:txBody>
      </p:sp>
      <p:pic>
        <p:nvPicPr>
          <p:cNvPr id="94" name="Picture 93">
            <a:extLst>
              <a:ext uri="{FF2B5EF4-FFF2-40B4-BE49-F238E27FC236}">
                <a16:creationId xmlns:a16="http://schemas.microsoft.com/office/drawing/2014/main" id="{ACEDE8C8-E79D-E948-87F5-7E1A4F893E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0019320" y="4420940"/>
            <a:ext cx="256775" cy="2192776"/>
          </a:xfrm>
          <a:prstGeom prst="rect">
            <a:avLst/>
          </a:prstGeom>
        </p:spPr>
      </p:pic>
      <p:sp>
        <p:nvSpPr>
          <p:cNvPr id="95" name="Rectangle: Single Corner Rounded 7">
            <a:extLst>
              <a:ext uri="{FF2B5EF4-FFF2-40B4-BE49-F238E27FC236}">
                <a16:creationId xmlns:a16="http://schemas.microsoft.com/office/drawing/2014/main" id="{BB611618-0666-CD44-B2AD-8077B4A6FC0B}"/>
              </a:ext>
            </a:extLst>
          </p:cNvPr>
          <p:cNvSpPr/>
          <p:nvPr/>
        </p:nvSpPr>
        <p:spPr>
          <a:xfrm>
            <a:off x="9054344" y="3331293"/>
            <a:ext cx="2192776" cy="2095846"/>
          </a:xfrm>
          <a:prstGeom prst="round1Rect">
            <a:avLst>
              <a:gd name="adj" fmla="val 13635"/>
            </a:avLst>
          </a:prstGeom>
          <a:gradFill>
            <a:gsLst>
              <a:gs pos="32000">
                <a:srgbClr val="BADFD5"/>
              </a:gs>
              <a:gs pos="100000">
                <a:srgbClr val="FFFFFF"/>
              </a:gs>
            </a:gsLst>
            <a:lin ang="3000000" scaled="0"/>
          </a:gradFill>
          <a:ln>
            <a:noFill/>
          </a:ln>
          <a:effectLst>
            <a:outerShdw blurRad="165100" dist="38100" dir="2700000" sx="101000" sy="101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6" name="Group 95">
            <a:extLst>
              <a:ext uri="{FF2B5EF4-FFF2-40B4-BE49-F238E27FC236}">
                <a16:creationId xmlns:a16="http://schemas.microsoft.com/office/drawing/2014/main" id="{89085A00-224C-C74F-A5AA-4324F2ACD478}"/>
              </a:ext>
            </a:extLst>
          </p:cNvPr>
          <p:cNvGrpSpPr/>
          <p:nvPr/>
        </p:nvGrpSpPr>
        <p:grpSpPr>
          <a:xfrm>
            <a:off x="9354226" y="3627107"/>
            <a:ext cx="1586965" cy="1628758"/>
            <a:chOff x="1239516" y="3031735"/>
            <a:chExt cx="1250957" cy="2388097"/>
          </a:xfrm>
        </p:grpSpPr>
        <p:sp>
          <p:nvSpPr>
            <p:cNvPr id="97" name="Rectangle: Rounded Corners 89">
              <a:extLst>
                <a:ext uri="{FF2B5EF4-FFF2-40B4-BE49-F238E27FC236}">
                  <a16:creationId xmlns:a16="http://schemas.microsoft.com/office/drawing/2014/main" id="{166761DF-0701-E846-95C6-89158C29A83C}"/>
                </a:ext>
              </a:extLst>
            </p:cNvPr>
            <p:cNvSpPr/>
            <p:nvPr/>
          </p:nvSpPr>
          <p:spPr>
            <a:xfrm rot="16200000">
              <a:off x="1316201" y="3896512"/>
              <a:ext cx="1917582"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98" name="Rectangle: Rounded Corners 95">
              <a:extLst>
                <a:ext uri="{FF2B5EF4-FFF2-40B4-BE49-F238E27FC236}">
                  <a16:creationId xmlns:a16="http://schemas.microsoft.com/office/drawing/2014/main" id="{777B7DC8-FC2F-1947-A40C-0E8BA5E418A2}"/>
                </a:ext>
              </a:extLst>
            </p:cNvPr>
            <p:cNvSpPr/>
            <p:nvPr/>
          </p:nvSpPr>
          <p:spPr>
            <a:xfrm rot="16200000">
              <a:off x="1316390" y="3893340"/>
              <a:ext cx="1917201" cy="193991"/>
            </a:xfrm>
            <a:prstGeom prst="roundRect">
              <a:avLst>
                <a:gd name="adj" fmla="val 50000"/>
              </a:avLst>
            </a:prstGeom>
            <a:solidFill>
              <a:srgbClr val="369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chemeClr val="tx1"/>
                </a:solidFill>
                <a:latin typeface="+mj-lt"/>
              </a:endParaRPr>
            </a:p>
          </p:txBody>
        </p:sp>
        <p:sp>
          <p:nvSpPr>
            <p:cNvPr id="99" name="Rectangle: Rounded Corners 101">
              <a:extLst>
                <a:ext uri="{FF2B5EF4-FFF2-40B4-BE49-F238E27FC236}">
                  <a16:creationId xmlns:a16="http://schemas.microsoft.com/office/drawing/2014/main" id="{BA494B52-92B9-DF43-9243-BE94F93F3174}"/>
                </a:ext>
              </a:extLst>
            </p:cNvPr>
            <p:cNvSpPr/>
            <p:nvPr/>
          </p:nvSpPr>
          <p:spPr>
            <a:xfrm rot="16200000">
              <a:off x="906203" y="3896511"/>
              <a:ext cx="1917582"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100" name="Rectangle: Rounded Corners 102">
              <a:extLst>
                <a:ext uri="{FF2B5EF4-FFF2-40B4-BE49-F238E27FC236}">
                  <a16:creationId xmlns:a16="http://schemas.microsoft.com/office/drawing/2014/main" id="{F5F3A6E6-E23F-B54A-8A42-BD35FE48D7C8}"/>
                </a:ext>
              </a:extLst>
            </p:cNvPr>
            <p:cNvSpPr/>
            <p:nvPr/>
          </p:nvSpPr>
          <p:spPr>
            <a:xfrm rot="16200000">
              <a:off x="993540" y="3993895"/>
              <a:ext cx="1742910"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101" name="Rectangle: Rounded Corners 103">
              <a:extLst>
                <a:ext uri="{FF2B5EF4-FFF2-40B4-BE49-F238E27FC236}">
                  <a16:creationId xmlns:a16="http://schemas.microsoft.com/office/drawing/2014/main" id="{E7F71EBC-F358-8847-A8E7-A129D929930D}"/>
                </a:ext>
              </a:extLst>
            </p:cNvPr>
            <p:cNvSpPr/>
            <p:nvPr/>
          </p:nvSpPr>
          <p:spPr>
            <a:xfrm rot="16200000">
              <a:off x="496205" y="3896510"/>
              <a:ext cx="1917587" cy="193991"/>
            </a:xfrm>
            <a:prstGeom prst="roundRect">
              <a:avLst>
                <a:gd name="adj" fmla="val 50000"/>
              </a:avLst>
            </a:pr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dirty="0">
                <a:solidFill>
                  <a:schemeClr val="tx1"/>
                </a:solidFill>
                <a:latin typeface="+mj-lt"/>
              </a:endParaRPr>
            </a:p>
          </p:txBody>
        </p:sp>
        <p:sp>
          <p:nvSpPr>
            <p:cNvPr id="102" name="Rectangle: Rounded Corners 104">
              <a:extLst>
                <a:ext uri="{FF2B5EF4-FFF2-40B4-BE49-F238E27FC236}">
                  <a16:creationId xmlns:a16="http://schemas.microsoft.com/office/drawing/2014/main" id="{20D4354C-0A85-A14D-8CB1-22103545D207}"/>
                </a:ext>
              </a:extLst>
            </p:cNvPr>
            <p:cNvSpPr/>
            <p:nvPr/>
          </p:nvSpPr>
          <p:spPr>
            <a:xfrm rot="16200000">
              <a:off x="650578" y="4060929"/>
              <a:ext cx="1608840" cy="193991"/>
            </a:xfrm>
            <a:prstGeom prst="roundRect">
              <a:avLst>
                <a:gd name="adj" fmla="val 50000"/>
              </a:avLst>
            </a:prstGeom>
            <a:solidFill>
              <a:srgbClr val="B3B3B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chemeClr val="tx1"/>
                </a:solidFill>
                <a:latin typeface="+mj-lt"/>
              </a:endParaRPr>
            </a:p>
          </p:txBody>
        </p:sp>
        <p:sp>
          <p:nvSpPr>
            <p:cNvPr id="103" name="TextBox 102">
              <a:extLst>
                <a:ext uri="{FF2B5EF4-FFF2-40B4-BE49-F238E27FC236}">
                  <a16:creationId xmlns:a16="http://schemas.microsoft.com/office/drawing/2014/main" id="{5988FE23-6773-244D-A4D4-75EFCB310143}"/>
                </a:ext>
              </a:extLst>
            </p:cNvPr>
            <p:cNvSpPr txBox="1"/>
            <p:nvPr/>
          </p:nvSpPr>
          <p:spPr>
            <a:xfrm>
              <a:off x="1239516" y="5076055"/>
              <a:ext cx="430964" cy="338448"/>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2018</a:t>
              </a:r>
              <a:endParaRPr lang="en-US" sz="900" dirty="0">
                <a:latin typeface="Century Gothic" panose="020B0502020202020204" pitchFamily="34" charset="0"/>
                <a:cs typeface="Segoe UI Light" panose="020B0502040204020203" pitchFamily="34" charset="0"/>
              </a:endParaRPr>
            </a:p>
          </p:txBody>
        </p:sp>
        <p:sp>
          <p:nvSpPr>
            <p:cNvPr id="104" name="TextBox 103">
              <a:extLst>
                <a:ext uri="{FF2B5EF4-FFF2-40B4-BE49-F238E27FC236}">
                  <a16:creationId xmlns:a16="http://schemas.microsoft.com/office/drawing/2014/main" id="{340C172F-DCFE-2B43-907C-35DCB40FFEA2}"/>
                </a:ext>
              </a:extLst>
            </p:cNvPr>
            <p:cNvSpPr txBox="1"/>
            <p:nvPr/>
          </p:nvSpPr>
          <p:spPr>
            <a:xfrm>
              <a:off x="1649512" y="5076056"/>
              <a:ext cx="430964" cy="338447"/>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2019</a:t>
              </a:r>
              <a:endParaRPr lang="en-US" sz="900" dirty="0">
                <a:latin typeface="Century Gothic" panose="020B0502020202020204" pitchFamily="34" charset="0"/>
                <a:cs typeface="Segoe UI Light" panose="020B0502040204020203" pitchFamily="34" charset="0"/>
              </a:endParaRPr>
            </a:p>
          </p:txBody>
        </p:sp>
        <p:sp>
          <p:nvSpPr>
            <p:cNvPr id="105" name="TextBox 104">
              <a:extLst>
                <a:ext uri="{FF2B5EF4-FFF2-40B4-BE49-F238E27FC236}">
                  <a16:creationId xmlns:a16="http://schemas.microsoft.com/office/drawing/2014/main" id="{A730387E-296A-7047-86C7-93A96E57CA55}"/>
                </a:ext>
              </a:extLst>
            </p:cNvPr>
            <p:cNvSpPr txBox="1"/>
            <p:nvPr/>
          </p:nvSpPr>
          <p:spPr>
            <a:xfrm>
              <a:off x="2059509" y="5081385"/>
              <a:ext cx="430964" cy="338447"/>
            </a:xfrm>
            <a:prstGeom prst="rect">
              <a:avLst/>
            </a:prstGeom>
            <a:noFill/>
          </p:spPr>
          <p:txBody>
            <a:bodyPr wrap="square" rtlCol="0">
              <a:spAutoFit/>
            </a:bodyPr>
            <a:lstStyle/>
            <a:p>
              <a:pPr algn="ctr"/>
              <a:r>
                <a:rPr lang="id-ID" sz="900" dirty="0">
                  <a:latin typeface="Century Gothic" panose="020B0502020202020204" pitchFamily="34" charset="0"/>
                  <a:cs typeface="Segoe UI Light" panose="020B0502040204020203" pitchFamily="34" charset="0"/>
                </a:rPr>
                <a:t>2020</a:t>
              </a:r>
              <a:endParaRPr lang="en-US" sz="900" dirty="0">
                <a:latin typeface="Century Gothic" panose="020B0502020202020204" pitchFamily="34" charset="0"/>
                <a:cs typeface="Segoe UI Light" panose="020B0502040204020203" pitchFamily="34" charset="0"/>
              </a:endParaRPr>
            </a:p>
          </p:txBody>
        </p:sp>
      </p:grpSp>
      <p:grpSp>
        <p:nvGrpSpPr>
          <p:cNvPr id="3" name="Group 2">
            <a:extLst>
              <a:ext uri="{FF2B5EF4-FFF2-40B4-BE49-F238E27FC236}">
                <a16:creationId xmlns:a16="http://schemas.microsoft.com/office/drawing/2014/main" id="{D5BCB58F-BD4F-224D-A5F9-0048CCCAA708}"/>
              </a:ext>
            </a:extLst>
          </p:cNvPr>
          <p:cNvGrpSpPr/>
          <p:nvPr/>
        </p:nvGrpSpPr>
        <p:grpSpPr>
          <a:xfrm>
            <a:off x="1088986" y="5681907"/>
            <a:ext cx="2077211" cy="519951"/>
            <a:chOff x="1059866" y="5633782"/>
            <a:chExt cx="2077211" cy="519951"/>
          </a:xfrm>
        </p:grpSpPr>
        <p:sp>
          <p:nvSpPr>
            <p:cNvPr id="110" name="Lorem ipsum dolor sit elit, consect loreretur adipiscing nisi aute. Lorem ipsum dolor sit elit, consect. Lorem ipsum dolor sit elit, consect…">
              <a:extLst>
                <a:ext uri="{FF2B5EF4-FFF2-40B4-BE49-F238E27FC236}">
                  <a16:creationId xmlns:a16="http://schemas.microsoft.com/office/drawing/2014/main" id="{6D2930AA-1C60-4A49-95A5-3085FF5A1975}"/>
                </a:ext>
              </a:extLst>
            </p:cNvPr>
            <p:cNvSpPr txBox="1"/>
            <p:nvPr/>
          </p:nvSpPr>
          <p:spPr>
            <a:xfrm>
              <a:off x="1854605" y="5697390"/>
              <a:ext cx="1282472"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More ingredients sustainably sourced</a:t>
              </a:r>
            </a:p>
          </p:txBody>
        </p:sp>
        <p:sp>
          <p:nvSpPr>
            <p:cNvPr id="74" name="cups a coffee">
              <a:extLst>
                <a:ext uri="{FF2B5EF4-FFF2-40B4-BE49-F238E27FC236}">
                  <a16:creationId xmlns:a16="http://schemas.microsoft.com/office/drawing/2014/main" id="{ED027DE1-9BC0-C041-8B54-30C791DBC293}"/>
                </a:ext>
              </a:extLst>
            </p:cNvPr>
            <p:cNvSpPr txBox="1"/>
            <p:nvPr/>
          </p:nvSpPr>
          <p:spPr>
            <a:xfrm>
              <a:off x="1059866" y="5633782"/>
              <a:ext cx="794705"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14%</a:t>
              </a:r>
            </a:p>
          </p:txBody>
        </p:sp>
      </p:grpSp>
      <p:grpSp>
        <p:nvGrpSpPr>
          <p:cNvPr id="2" name="Group 1">
            <a:extLst>
              <a:ext uri="{FF2B5EF4-FFF2-40B4-BE49-F238E27FC236}">
                <a16:creationId xmlns:a16="http://schemas.microsoft.com/office/drawing/2014/main" id="{26EE8509-C161-9C46-991C-A18958D0C7A9}"/>
              </a:ext>
            </a:extLst>
          </p:cNvPr>
          <p:cNvGrpSpPr/>
          <p:nvPr/>
        </p:nvGrpSpPr>
        <p:grpSpPr>
          <a:xfrm>
            <a:off x="3581223" y="5681908"/>
            <a:ext cx="2571483" cy="519951"/>
            <a:chOff x="3124705" y="5794196"/>
            <a:chExt cx="2144977" cy="519951"/>
          </a:xfrm>
        </p:grpSpPr>
        <p:sp>
          <p:nvSpPr>
            <p:cNvPr id="75" name="Lorem ipsum dolor sit elit, consect loreretur adipiscing nisi aute. Lorem ipsum dolor sit elit, consect. Lorem ipsum dolor sit elit, consect…">
              <a:extLst>
                <a:ext uri="{FF2B5EF4-FFF2-40B4-BE49-F238E27FC236}">
                  <a16:creationId xmlns:a16="http://schemas.microsoft.com/office/drawing/2014/main" id="{D99B34F1-CC5D-114F-9F60-6606A2F28371}"/>
                </a:ext>
              </a:extLst>
            </p:cNvPr>
            <p:cNvSpPr txBox="1"/>
            <p:nvPr/>
          </p:nvSpPr>
          <p:spPr>
            <a:xfrm>
              <a:off x="3919444" y="5857804"/>
              <a:ext cx="1350238"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US" sz="900" dirty="0">
                  <a:latin typeface="Century Gothic" panose="020B0502020202020204" pitchFamily="34" charset="0"/>
                </a:rPr>
                <a:t>Waste is recovered, re-used or sent for recycling</a:t>
              </a:r>
            </a:p>
          </p:txBody>
        </p:sp>
        <p:sp>
          <p:nvSpPr>
            <p:cNvPr id="77" name="cups a coffee">
              <a:extLst>
                <a:ext uri="{FF2B5EF4-FFF2-40B4-BE49-F238E27FC236}">
                  <a16:creationId xmlns:a16="http://schemas.microsoft.com/office/drawing/2014/main" id="{A681F660-CB45-AF42-B6EB-BFF0B8D6644C}"/>
                </a:ext>
              </a:extLst>
            </p:cNvPr>
            <p:cNvSpPr txBox="1"/>
            <p:nvPr/>
          </p:nvSpPr>
          <p:spPr>
            <a:xfrm>
              <a:off x="3124705" y="5794196"/>
              <a:ext cx="794705"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93%</a:t>
              </a:r>
            </a:p>
          </p:txBody>
        </p:sp>
      </p:grpSp>
      <p:grpSp>
        <p:nvGrpSpPr>
          <p:cNvPr id="90" name="Group 89">
            <a:extLst>
              <a:ext uri="{FF2B5EF4-FFF2-40B4-BE49-F238E27FC236}">
                <a16:creationId xmlns:a16="http://schemas.microsoft.com/office/drawing/2014/main" id="{C7E47FB7-A143-8B47-A61D-7BABE2996C15}"/>
              </a:ext>
            </a:extLst>
          </p:cNvPr>
          <p:cNvGrpSpPr/>
          <p:nvPr/>
        </p:nvGrpSpPr>
        <p:grpSpPr>
          <a:xfrm>
            <a:off x="6152744" y="5681908"/>
            <a:ext cx="2571520" cy="519951"/>
            <a:chOff x="3124705" y="5794196"/>
            <a:chExt cx="2145008" cy="519951"/>
          </a:xfrm>
        </p:grpSpPr>
        <p:sp>
          <p:nvSpPr>
            <p:cNvPr id="91" name="Lorem ipsum dolor sit elit, consect loreretur adipiscing nisi aute. Lorem ipsum dolor sit elit, consect. Lorem ipsum dolor sit elit, consect…">
              <a:extLst>
                <a:ext uri="{FF2B5EF4-FFF2-40B4-BE49-F238E27FC236}">
                  <a16:creationId xmlns:a16="http://schemas.microsoft.com/office/drawing/2014/main" id="{C0850A5C-1965-5641-8F4E-D1DCD6122B75}"/>
                </a:ext>
              </a:extLst>
            </p:cNvPr>
            <p:cNvSpPr txBox="1"/>
            <p:nvPr/>
          </p:nvSpPr>
          <p:spPr>
            <a:xfrm>
              <a:off x="3919443" y="5857804"/>
              <a:ext cx="1350270"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Partners compliant with Supplier Guiding Principles </a:t>
              </a:r>
            </a:p>
          </p:txBody>
        </p:sp>
        <p:sp>
          <p:nvSpPr>
            <p:cNvPr id="93" name="cups a coffee">
              <a:extLst>
                <a:ext uri="{FF2B5EF4-FFF2-40B4-BE49-F238E27FC236}">
                  <a16:creationId xmlns:a16="http://schemas.microsoft.com/office/drawing/2014/main" id="{6BD21DAB-42B3-DC4A-A618-6876ADC6913E}"/>
                </a:ext>
              </a:extLst>
            </p:cNvPr>
            <p:cNvSpPr txBox="1"/>
            <p:nvPr/>
          </p:nvSpPr>
          <p:spPr>
            <a:xfrm>
              <a:off x="3124705" y="5794196"/>
              <a:ext cx="794705"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95%</a:t>
              </a:r>
            </a:p>
          </p:txBody>
        </p:sp>
      </p:grpSp>
      <p:grpSp>
        <p:nvGrpSpPr>
          <p:cNvPr id="106" name="Group 105">
            <a:extLst>
              <a:ext uri="{FF2B5EF4-FFF2-40B4-BE49-F238E27FC236}">
                <a16:creationId xmlns:a16="http://schemas.microsoft.com/office/drawing/2014/main" id="{5E7C977B-653D-5B4F-9FF0-EB32828EE2D4}"/>
              </a:ext>
            </a:extLst>
          </p:cNvPr>
          <p:cNvGrpSpPr/>
          <p:nvPr/>
        </p:nvGrpSpPr>
        <p:grpSpPr>
          <a:xfrm>
            <a:off x="8926701" y="5730033"/>
            <a:ext cx="2490242" cy="519951"/>
            <a:chOff x="3124705" y="5794196"/>
            <a:chExt cx="2077211" cy="519951"/>
          </a:xfrm>
        </p:grpSpPr>
        <p:sp>
          <p:nvSpPr>
            <p:cNvPr id="107" name="Lorem ipsum dolor sit elit, consect loreretur adipiscing nisi aute. Lorem ipsum dolor sit elit, consect. Lorem ipsum dolor sit elit, consect…">
              <a:extLst>
                <a:ext uri="{FF2B5EF4-FFF2-40B4-BE49-F238E27FC236}">
                  <a16:creationId xmlns:a16="http://schemas.microsoft.com/office/drawing/2014/main" id="{9F1E5D72-42B9-7D4D-B1EF-151D9DE2362E}"/>
                </a:ext>
              </a:extLst>
            </p:cNvPr>
            <p:cNvSpPr txBox="1"/>
            <p:nvPr/>
          </p:nvSpPr>
          <p:spPr>
            <a:xfrm>
              <a:off x="3919444" y="5857804"/>
              <a:ext cx="1282472" cy="4199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p>
              <a:pPr>
                <a:lnSpc>
                  <a:spcPts val="1280"/>
                </a:lnSpc>
              </a:pPr>
              <a:r>
                <a:rPr lang="en-IN" sz="900" dirty="0">
                  <a:latin typeface="Century Gothic" panose="020B0502020202020204" pitchFamily="34" charset="0"/>
                </a:rPr>
                <a:t>Employees fully pass anti-harassment assessment</a:t>
              </a:r>
            </a:p>
          </p:txBody>
        </p:sp>
        <p:sp>
          <p:nvSpPr>
            <p:cNvPr id="108" name="cups a coffee">
              <a:extLst>
                <a:ext uri="{FF2B5EF4-FFF2-40B4-BE49-F238E27FC236}">
                  <a16:creationId xmlns:a16="http://schemas.microsoft.com/office/drawing/2014/main" id="{D0F37361-0106-9D42-ACBA-E585B0DB7717}"/>
                </a:ext>
              </a:extLst>
            </p:cNvPr>
            <p:cNvSpPr txBox="1"/>
            <p:nvPr/>
          </p:nvSpPr>
          <p:spPr>
            <a:xfrm>
              <a:off x="3124705" y="5794196"/>
              <a:ext cx="794705" cy="51995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r"/>
              <a:r>
                <a:rPr lang="en-US" b="1" cap="none" spc="0" dirty="0">
                  <a:solidFill>
                    <a:srgbClr val="74BFAB"/>
                  </a:solidFill>
                  <a:latin typeface="Century Gothic" panose="020B0502020202020204" pitchFamily="34" charset="0"/>
                </a:rPr>
                <a:t>100%</a:t>
              </a:r>
            </a:p>
          </p:txBody>
        </p:sp>
      </p:grpSp>
      <p:sp>
        <p:nvSpPr>
          <p:cNvPr id="109" name="cups a coffee">
            <a:extLst>
              <a:ext uri="{FF2B5EF4-FFF2-40B4-BE49-F238E27FC236}">
                <a16:creationId xmlns:a16="http://schemas.microsoft.com/office/drawing/2014/main" id="{240356E1-E100-2B46-90D8-CFDB53063636}"/>
              </a:ext>
            </a:extLst>
          </p:cNvPr>
          <p:cNvSpPr txBox="1"/>
          <p:nvPr/>
        </p:nvSpPr>
        <p:spPr>
          <a:xfrm>
            <a:off x="9277926" y="2858077"/>
            <a:ext cx="1739562" cy="30239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200" b="1" cap="none" spc="0" dirty="0">
                <a:latin typeface="Century Gothic" panose="020B0502020202020204" pitchFamily="34" charset="0"/>
              </a:rPr>
              <a:t>Human Rights</a:t>
            </a:r>
          </a:p>
        </p:txBody>
      </p:sp>
    </p:spTree>
    <p:extLst>
      <p:ext uri="{BB962C8B-B14F-4D97-AF65-F5344CB8AC3E}">
        <p14:creationId xmlns:p14="http://schemas.microsoft.com/office/powerpoint/2010/main" val="202939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112">
            <a:extLst>
              <a:ext uri="{FF2B5EF4-FFF2-40B4-BE49-F238E27FC236}">
                <a16:creationId xmlns:a16="http://schemas.microsoft.com/office/drawing/2014/main" id="{18C495E9-55F4-A049-8DC2-D2D42503A281}"/>
              </a:ext>
            </a:extLst>
          </p:cNvPr>
          <p:cNvSpPr/>
          <p:nvPr/>
        </p:nvSpPr>
        <p:spPr>
          <a:xfrm flipV="1">
            <a:off x="0" y="0"/>
            <a:ext cx="12192000" cy="5597158"/>
          </a:xfrm>
          <a:custGeom>
            <a:avLst/>
            <a:gdLst>
              <a:gd name="connsiteX0" fmla="*/ 7772397 w 7772397"/>
              <a:gd name="connsiteY0" fmla="*/ 3179669 h 3179669"/>
              <a:gd name="connsiteX1" fmla="*/ 0 w 7772397"/>
              <a:gd name="connsiteY1" fmla="*/ 3179669 h 3179669"/>
              <a:gd name="connsiteX2" fmla="*/ 0 w 7772397"/>
              <a:gd name="connsiteY2" fmla="*/ 0 h 3179669"/>
              <a:gd name="connsiteX3" fmla="*/ 17392 w 7772397"/>
              <a:gd name="connsiteY3" fmla="*/ 1152 h 3179669"/>
              <a:gd name="connsiteX4" fmla="*/ 7725895 w 7772397"/>
              <a:gd name="connsiteY4" fmla="*/ 2230755 h 3179669"/>
              <a:gd name="connsiteX5" fmla="*/ 7772397 w 7772397"/>
              <a:gd name="connsiteY5" fmla="*/ 2245448 h 317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2397" h="3179669">
                <a:moveTo>
                  <a:pt x="7772397" y="3179669"/>
                </a:moveTo>
                <a:lnTo>
                  <a:pt x="0" y="3179669"/>
                </a:lnTo>
                <a:lnTo>
                  <a:pt x="0" y="0"/>
                </a:lnTo>
                <a:lnTo>
                  <a:pt x="17392" y="1152"/>
                </a:lnTo>
                <a:cubicBezTo>
                  <a:pt x="4906309" y="358611"/>
                  <a:pt x="5229892" y="1406013"/>
                  <a:pt x="7725895" y="2230755"/>
                </a:cubicBezTo>
                <a:lnTo>
                  <a:pt x="7772397" y="2245448"/>
                </a:lnTo>
                <a:close/>
              </a:path>
            </a:pathLst>
          </a:custGeom>
          <a:solidFill>
            <a:srgbClr val="D5D5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6AC373D6-321D-1D41-B54B-B116F892C5BB}"/>
              </a:ext>
            </a:extLst>
          </p:cNvPr>
          <p:cNvGrpSpPr/>
          <p:nvPr/>
        </p:nvGrpSpPr>
        <p:grpSpPr>
          <a:xfrm>
            <a:off x="7110003" y="4703914"/>
            <a:ext cx="4529328" cy="1493695"/>
            <a:chOff x="7110003" y="4703914"/>
            <a:chExt cx="4529328" cy="1493695"/>
          </a:xfrm>
        </p:grpSpPr>
        <p:sp>
          <p:nvSpPr>
            <p:cNvPr id="63" name="Rectangle: Single Corner Rounded 36">
              <a:extLst>
                <a:ext uri="{FF2B5EF4-FFF2-40B4-BE49-F238E27FC236}">
                  <a16:creationId xmlns:a16="http://schemas.microsoft.com/office/drawing/2014/main" id="{56D7D922-8B79-ED42-BDEE-C2CD02B8B6F9}"/>
                </a:ext>
              </a:extLst>
            </p:cNvPr>
            <p:cNvSpPr/>
            <p:nvPr/>
          </p:nvSpPr>
          <p:spPr>
            <a:xfrm rot="5400000">
              <a:off x="8701305" y="3259582"/>
              <a:ext cx="1414720" cy="4461333"/>
            </a:xfrm>
            <a:prstGeom prst="round1Rect">
              <a:avLst>
                <a:gd name="adj" fmla="val 21639"/>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80"/>
                </a:lnSpc>
              </a:pPr>
              <a:endParaRPr lang="en-US" sz="900" spc="30">
                <a:solidFill>
                  <a:schemeClr val="bg2">
                    <a:lumMod val="10000"/>
                  </a:schemeClr>
                </a:solidFill>
              </a:endParaRPr>
            </a:p>
          </p:txBody>
        </p:sp>
        <p:grpSp>
          <p:nvGrpSpPr>
            <p:cNvPr id="8" name="Group 7">
              <a:extLst>
                <a:ext uri="{FF2B5EF4-FFF2-40B4-BE49-F238E27FC236}">
                  <a16:creationId xmlns:a16="http://schemas.microsoft.com/office/drawing/2014/main" id="{36F7F60A-4FDC-4E13-80B2-1611B62A6AA5}"/>
                </a:ext>
              </a:extLst>
            </p:cNvPr>
            <p:cNvGrpSpPr/>
            <p:nvPr/>
          </p:nvGrpSpPr>
          <p:grpSpPr>
            <a:xfrm>
              <a:off x="7110003" y="4703914"/>
              <a:ext cx="4461331" cy="1414720"/>
              <a:chOff x="6673515" y="4342947"/>
              <a:chExt cx="4678162" cy="1414720"/>
            </a:xfrm>
          </p:grpSpPr>
          <p:sp>
            <p:nvSpPr>
              <p:cNvPr id="37" name="Rectangle: Single Corner Rounded 36">
                <a:extLst>
                  <a:ext uri="{FF2B5EF4-FFF2-40B4-BE49-F238E27FC236}">
                    <a16:creationId xmlns:a16="http://schemas.microsoft.com/office/drawing/2014/main" id="{60DC8F85-5FCB-4714-9234-F0571B05C388}"/>
                  </a:ext>
                </a:extLst>
              </p:cNvPr>
              <p:cNvSpPr/>
              <p:nvPr/>
            </p:nvSpPr>
            <p:spPr>
              <a:xfrm rot="5400000">
                <a:off x="8305236" y="2711226"/>
                <a:ext cx="1414720" cy="4678162"/>
              </a:xfrm>
              <a:prstGeom prst="round1Rect">
                <a:avLst/>
              </a:prstGeom>
              <a:solidFill>
                <a:schemeClr val="bg1"/>
              </a:solidFill>
              <a:ln>
                <a:solidFill>
                  <a:srgbClr val="369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80"/>
                  </a:lnSpc>
                </a:pPr>
                <a:endParaRPr lang="en-US" sz="1100" spc="30">
                  <a:solidFill>
                    <a:schemeClr val="bg2">
                      <a:lumMod val="10000"/>
                    </a:schemeClr>
                  </a:solidFill>
                </a:endParaRPr>
              </a:p>
            </p:txBody>
          </p:sp>
          <p:sp>
            <p:nvSpPr>
              <p:cNvPr id="38" name="TextBox 37">
                <a:extLst>
                  <a:ext uri="{FF2B5EF4-FFF2-40B4-BE49-F238E27FC236}">
                    <a16:creationId xmlns:a16="http://schemas.microsoft.com/office/drawing/2014/main" id="{4D8A3F95-AA5C-4BAC-B6AE-C37D287FBCFF}"/>
                  </a:ext>
                </a:extLst>
              </p:cNvPr>
              <p:cNvSpPr txBox="1"/>
              <p:nvPr/>
            </p:nvSpPr>
            <p:spPr>
              <a:xfrm>
                <a:off x="7079821" y="4690672"/>
                <a:ext cx="3865549" cy="727828"/>
              </a:xfrm>
              <a:prstGeom prst="rect">
                <a:avLst/>
              </a:prstGeom>
              <a:noFill/>
            </p:spPr>
            <p:txBody>
              <a:bodyPr wrap="square" rtlCol="0">
                <a:spAutoFit/>
              </a:bodyPr>
              <a:lstStyle/>
              <a:p>
                <a:pPr>
                  <a:lnSpc>
                    <a:spcPts val="1680"/>
                  </a:lnSpc>
                </a:pPr>
                <a:r>
                  <a:rPr lang="en-IN" sz="1100" spc="30" dirty="0">
                    <a:solidFill>
                      <a:schemeClr val="bg2">
                        <a:lumMod val="10000"/>
                      </a:schemeClr>
                    </a:solidFill>
                    <a:latin typeface="Century Gothic" panose="020B0502020202020204" pitchFamily="34" charset="0"/>
                  </a:rPr>
                  <a:t>We narrowed the list to 17 topics specific to our business. We validated the results in a workshop with members of our sustainability leadership</a:t>
                </a:r>
                <a:r>
                  <a:rPr lang="en-IN" sz="1100" spc="30" dirty="0">
                    <a:solidFill>
                      <a:schemeClr val="bg2">
                        <a:lumMod val="10000"/>
                      </a:schemeClr>
                    </a:solidFill>
                  </a:rPr>
                  <a:t>. </a:t>
                </a:r>
              </a:p>
            </p:txBody>
          </p:sp>
        </p:grpSp>
      </p:grpSp>
      <p:grpSp>
        <p:nvGrpSpPr>
          <p:cNvPr id="4" name="Group 3">
            <a:extLst>
              <a:ext uri="{FF2B5EF4-FFF2-40B4-BE49-F238E27FC236}">
                <a16:creationId xmlns:a16="http://schemas.microsoft.com/office/drawing/2014/main" id="{A0E21DF5-3AE5-A04B-B31C-E1FB3529592B}"/>
              </a:ext>
            </a:extLst>
          </p:cNvPr>
          <p:cNvGrpSpPr/>
          <p:nvPr/>
        </p:nvGrpSpPr>
        <p:grpSpPr>
          <a:xfrm>
            <a:off x="7116162" y="2986204"/>
            <a:ext cx="4523169" cy="1479065"/>
            <a:chOff x="7116162" y="2986204"/>
            <a:chExt cx="4523169" cy="1479065"/>
          </a:xfrm>
        </p:grpSpPr>
        <p:sp>
          <p:nvSpPr>
            <p:cNvPr id="31" name="Rectangle: Single Corner Rounded 36">
              <a:extLst>
                <a:ext uri="{FF2B5EF4-FFF2-40B4-BE49-F238E27FC236}">
                  <a16:creationId xmlns:a16="http://schemas.microsoft.com/office/drawing/2014/main" id="{5F535F4C-FBC8-B645-AB9C-8BFFD45C6B02}"/>
                </a:ext>
              </a:extLst>
            </p:cNvPr>
            <p:cNvSpPr/>
            <p:nvPr/>
          </p:nvSpPr>
          <p:spPr>
            <a:xfrm rot="5400000">
              <a:off x="8701305" y="1527242"/>
              <a:ext cx="1414720" cy="4461333"/>
            </a:xfrm>
            <a:prstGeom prst="round1Rect">
              <a:avLst>
                <a:gd name="adj" fmla="val 21639"/>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80"/>
                </a:lnSpc>
              </a:pPr>
              <a:endParaRPr lang="en-US" sz="900" spc="30">
                <a:solidFill>
                  <a:schemeClr val="bg2">
                    <a:lumMod val="10000"/>
                  </a:schemeClr>
                </a:solidFill>
              </a:endParaRPr>
            </a:p>
          </p:txBody>
        </p:sp>
        <p:grpSp>
          <p:nvGrpSpPr>
            <p:cNvPr id="7" name="Group 6">
              <a:extLst>
                <a:ext uri="{FF2B5EF4-FFF2-40B4-BE49-F238E27FC236}">
                  <a16:creationId xmlns:a16="http://schemas.microsoft.com/office/drawing/2014/main" id="{8DD96540-D38D-4157-BA83-D4D4DC4CF5D3}"/>
                </a:ext>
              </a:extLst>
            </p:cNvPr>
            <p:cNvGrpSpPr/>
            <p:nvPr/>
          </p:nvGrpSpPr>
          <p:grpSpPr>
            <a:xfrm>
              <a:off x="7116162" y="2986204"/>
              <a:ext cx="4461331" cy="1414720"/>
              <a:chOff x="6673515" y="2721642"/>
              <a:chExt cx="4678162" cy="1414720"/>
            </a:xfrm>
            <a:noFill/>
          </p:grpSpPr>
          <p:sp>
            <p:nvSpPr>
              <p:cNvPr id="23" name="Rectangle: Single Corner Rounded 22">
                <a:extLst>
                  <a:ext uri="{FF2B5EF4-FFF2-40B4-BE49-F238E27FC236}">
                    <a16:creationId xmlns:a16="http://schemas.microsoft.com/office/drawing/2014/main" id="{FA388FE4-8DB8-4CA0-BE59-ABD412E62839}"/>
                  </a:ext>
                </a:extLst>
              </p:cNvPr>
              <p:cNvSpPr/>
              <p:nvPr/>
            </p:nvSpPr>
            <p:spPr>
              <a:xfrm rot="5400000">
                <a:off x="8305236" y="1089921"/>
                <a:ext cx="1414720" cy="4678162"/>
              </a:xfrm>
              <a:prstGeom prst="round1Rect">
                <a:avLst/>
              </a:prstGeom>
              <a:solidFill>
                <a:schemeClr val="bg1"/>
              </a:solidFill>
              <a:ln>
                <a:solidFill>
                  <a:srgbClr val="369AB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ts val="1480"/>
                  </a:lnSpc>
                </a:pPr>
                <a:endParaRPr lang="en-US" sz="1100" spc="30">
                  <a:solidFill>
                    <a:schemeClr val="bg2">
                      <a:lumMod val="10000"/>
                    </a:schemeClr>
                  </a:solidFill>
                </a:endParaRPr>
              </a:p>
            </p:txBody>
          </p:sp>
          <p:sp>
            <p:nvSpPr>
              <p:cNvPr id="45" name="TextBox 44">
                <a:extLst>
                  <a:ext uri="{FF2B5EF4-FFF2-40B4-BE49-F238E27FC236}">
                    <a16:creationId xmlns:a16="http://schemas.microsoft.com/office/drawing/2014/main" id="{92A1F8A2-08CF-46CD-A62B-012D90D1D2B6}"/>
                  </a:ext>
                </a:extLst>
              </p:cNvPr>
              <p:cNvSpPr txBox="1"/>
              <p:nvPr/>
            </p:nvSpPr>
            <p:spPr>
              <a:xfrm>
                <a:off x="7071879" y="2956075"/>
                <a:ext cx="3511187" cy="945836"/>
              </a:xfrm>
              <a:prstGeom prst="rect">
                <a:avLst/>
              </a:prstGeom>
              <a:grpFill/>
            </p:spPr>
            <p:txBody>
              <a:bodyPr wrap="square" rtlCol="0">
                <a:spAutoFit/>
              </a:bodyPr>
              <a:lstStyle/>
              <a:p>
                <a:pPr>
                  <a:lnSpc>
                    <a:spcPts val="1680"/>
                  </a:lnSpc>
                </a:pPr>
                <a:r>
                  <a:rPr lang="en-IN" sz="1100" spc="30" dirty="0">
                    <a:solidFill>
                      <a:schemeClr val="bg2">
                        <a:lumMod val="10000"/>
                      </a:schemeClr>
                    </a:solidFill>
                    <a:latin typeface="Century Gothic" panose="020B0502020202020204" pitchFamily="34" charset="0"/>
                  </a:rPr>
                  <a:t>We prioritized the 28 industry- specific topics based on feedback from key internal and external stakeholders through interviews, surveys and review of source materials</a:t>
                </a:r>
                <a:r>
                  <a:rPr lang="en-IN" sz="1100" spc="30" dirty="0">
                    <a:solidFill>
                      <a:schemeClr val="bg2">
                        <a:lumMod val="10000"/>
                      </a:schemeClr>
                    </a:solidFill>
                  </a:rPr>
                  <a:t>. </a:t>
                </a:r>
              </a:p>
            </p:txBody>
          </p:sp>
        </p:grpSp>
      </p:grpSp>
      <p:sp>
        <p:nvSpPr>
          <p:cNvPr id="28" name="TextBox 27">
            <a:extLst>
              <a:ext uri="{FF2B5EF4-FFF2-40B4-BE49-F238E27FC236}">
                <a16:creationId xmlns:a16="http://schemas.microsoft.com/office/drawing/2014/main" id="{32D5B111-CD1F-7142-9F60-E93FCEAAA6A9}"/>
              </a:ext>
            </a:extLst>
          </p:cNvPr>
          <p:cNvSpPr txBox="1"/>
          <p:nvPr/>
        </p:nvSpPr>
        <p:spPr>
          <a:xfrm>
            <a:off x="838200" y="1909279"/>
            <a:ext cx="4151291" cy="2685222"/>
          </a:xfrm>
          <a:prstGeom prst="rect">
            <a:avLst/>
          </a:prstGeom>
          <a:noFill/>
        </p:spPr>
        <p:txBody>
          <a:bodyPr wrap="square" lIns="25200" rIns="90000" rtlCol="0">
            <a:spAutoFit/>
          </a:bodyPr>
          <a:lstStyle/>
          <a:p>
            <a:pPr>
              <a:lnSpc>
                <a:spcPts val="1680"/>
              </a:lnSpc>
            </a:pPr>
            <a:r>
              <a:rPr lang="en-IN" sz="1100" dirty="0">
                <a:latin typeface="Century Gothic" panose="020B0502020202020204" pitchFamily="34" charset="0"/>
              </a:rPr>
              <a:t>Year-round engagement with diverse stakeholders informs our sustainability reporting and overarching sustainability strategy. We publicly report on topics that are priorities for both our business and our key stakeholders. </a:t>
            </a:r>
          </a:p>
          <a:p>
            <a:pPr>
              <a:lnSpc>
                <a:spcPts val="1680"/>
              </a:lnSpc>
            </a:pPr>
            <a:endParaRPr lang="en-IN" sz="1100" dirty="0">
              <a:latin typeface="Century Gothic" panose="020B0502020202020204" pitchFamily="34" charset="0"/>
            </a:endParaRPr>
          </a:p>
          <a:p>
            <a:pPr>
              <a:lnSpc>
                <a:spcPts val="1680"/>
              </a:lnSpc>
            </a:pPr>
            <a:r>
              <a:rPr lang="en-IN" sz="1100" dirty="0">
                <a:latin typeface="Century Gothic" panose="020B0502020202020204" pitchFamily="34" charset="0"/>
              </a:rPr>
              <a:t>The Materiality Assessment is a tool for us to identify and assess potential Environmental, Social and Governance (ESG) issues that could impact the business and its stakeholders. The assessment allows us to inform company strategy, targets and reporting. Our list of Global Reporting Initiative Material Topics represents the issues that we plan to continue managing, measuring and reporting on. </a:t>
            </a:r>
          </a:p>
        </p:txBody>
      </p:sp>
      <p:sp>
        <p:nvSpPr>
          <p:cNvPr id="51" name="Rectangle: Single Corner Rounded 3">
            <a:extLst>
              <a:ext uri="{FF2B5EF4-FFF2-40B4-BE49-F238E27FC236}">
                <a16:creationId xmlns:a16="http://schemas.microsoft.com/office/drawing/2014/main" id="{EC094B8B-FB4E-A04D-B311-FE1D7A844F3C}"/>
              </a:ext>
            </a:extLst>
          </p:cNvPr>
          <p:cNvSpPr/>
          <p:nvPr/>
        </p:nvSpPr>
        <p:spPr>
          <a:xfrm flipH="1">
            <a:off x="508928" y="353084"/>
            <a:ext cx="6340315" cy="1287427"/>
          </a:xfrm>
          <a:prstGeom prst="round1Rect">
            <a:avLst>
              <a:gd name="adj" fmla="val 30982"/>
            </a:avLst>
          </a:prstGeom>
          <a:noFill/>
          <a:ln w="19050">
            <a:solidFill>
              <a:srgbClr val="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ving straight is what we do">
            <a:extLst>
              <a:ext uri="{FF2B5EF4-FFF2-40B4-BE49-F238E27FC236}">
                <a16:creationId xmlns:a16="http://schemas.microsoft.com/office/drawing/2014/main" id="{7EF81D1D-BEFF-D24B-8EA5-973E54C9E7A7}"/>
              </a:ext>
            </a:extLst>
          </p:cNvPr>
          <p:cNvSpPr txBox="1"/>
          <p:nvPr/>
        </p:nvSpPr>
        <p:spPr>
          <a:xfrm>
            <a:off x="838200" y="793530"/>
            <a:ext cx="5952432" cy="420628"/>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Business Materiality Assessment</a:t>
            </a:r>
          </a:p>
        </p:txBody>
      </p:sp>
      <p:grpSp>
        <p:nvGrpSpPr>
          <p:cNvPr id="3" name="Group 2">
            <a:extLst>
              <a:ext uri="{FF2B5EF4-FFF2-40B4-BE49-F238E27FC236}">
                <a16:creationId xmlns:a16="http://schemas.microsoft.com/office/drawing/2014/main" id="{4E13DF1F-451A-804D-9DCC-99C1C8E002A5}"/>
              </a:ext>
            </a:extLst>
          </p:cNvPr>
          <p:cNvGrpSpPr/>
          <p:nvPr/>
        </p:nvGrpSpPr>
        <p:grpSpPr>
          <a:xfrm>
            <a:off x="7116162" y="1283865"/>
            <a:ext cx="4523169" cy="1485113"/>
            <a:chOff x="7116162" y="1283865"/>
            <a:chExt cx="4523169" cy="1485113"/>
          </a:xfrm>
        </p:grpSpPr>
        <p:sp>
          <p:nvSpPr>
            <p:cNvPr id="32" name="Rectangle: Single Corner Rounded 36">
              <a:extLst>
                <a:ext uri="{FF2B5EF4-FFF2-40B4-BE49-F238E27FC236}">
                  <a16:creationId xmlns:a16="http://schemas.microsoft.com/office/drawing/2014/main" id="{B25B926C-3818-9248-8407-6B552512CF37}"/>
                </a:ext>
              </a:extLst>
            </p:cNvPr>
            <p:cNvSpPr/>
            <p:nvPr/>
          </p:nvSpPr>
          <p:spPr>
            <a:xfrm rot="5400000">
              <a:off x="8701305" y="-169049"/>
              <a:ext cx="1414720" cy="4461333"/>
            </a:xfrm>
            <a:prstGeom prst="round1Rect">
              <a:avLst>
                <a:gd name="adj" fmla="val 21639"/>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80"/>
                </a:lnSpc>
              </a:pPr>
              <a:endParaRPr lang="en-US" sz="900" spc="30">
                <a:solidFill>
                  <a:schemeClr val="bg2">
                    <a:lumMod val="10000"/>
                  </a:schemeClr>
                </a:solidFill>
              </a:endParaRPr>
            </a:p>
          </p:txBody>
        </p:sp>
        <p:grpSp>
          <p:nvGrpSpPr>
            <p:cNvPr id="2" name="Group 1">
              <a:extLst>
                <a:ext uri="{FF2B5EF4-FFF2-40B4-BE49-F238E27FC236}">
                  <a16:creationId xmlns:a16="http://schemas.microsoft.com/office/drawing/2014/main" id="{99335314-B74A-4A51-BA92-B62B1C438379}"/>
                </a:ext>
              </a:extLst>
            </p:cNvPr>
            <p:cNvGrpSpPr/>
            <p:nvPr/>
          </p:nvGrpSpPr>
          <p:grpSpPr>
            <a:xfrm>
              <a:off x="7116162" y="1283865"/>
              <a:ext cx="4461331" cy="1414720"/>
              <a:chOff x="6673515" y="1100328"/>
              <a:chExt cx="4678162" cy="1414720"/>
            </a:xfrm>
          </p:grpSpPr>
          <p:sp>
            <p:nvSpPr>
              <p:cNvPr id="36" name="Rectangle: Single Corner Rounded 35">
                <a:extLst>
                  <a:ext uri="{FF2B5EF4-FFF2-40B4-BE49-F238E27FC236}">
                    <a16:creationId xmlns:a16="http://schemas.microsoft.com/office/drawing/2014/main" id="{E7AF24C0-5923-44EF-B001-585DE8549D3E}"/>
                  </a:ext>
                </a:extLst>
              </p:cNvPr>
              <p:cNvSpPr/>
              <p:nvPr/>
            </p:nvSpPr>
            <p:spPr>
              <a:xfrm rot="5400000">
                <a:off x="8305236" y="-531393"/>
                <a:ext cx="1414720" cy="4678162"/>
              </a:xfrm>
              <a:prstGeom prst="round1Rect">
                <a:avLst/>
              </a:prstGeom>
              <a:solidFill>
                <a:schemeClr val="bg1"/>
              </a:solidFill>
              <a:ln>
                <a:solidFill>
                  <a:srgbClr val="369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480"/>
                  </a:lnSpc>
                </a:pPr>
                <a:endParaRPr lang="en-US" sz="1100" spc="30" dirty="0">
                  <a:solidFill>
                    <a:schemeClr val="bg2">
                      <a:lumMod val="10000"/>
                    </a:schemeClr>
                  </a:solidFill>
                </a:endParaRPr>
              </a:p>
            </p:txBody>
          </p:sp>
          <p:sp>
            <p:nvSpPr>
              <p:cNvPr id="42" name="TextBox 41">
                <a:extLst>
                  <a:ext uri="{FF2B5EF4-FFF2-40B4-BE49-F238E27FC236}">
                    <a16:creationId xmlns:a16="http://schemas.microsoft.com/office/drawing/2014/main" id="{8C57A432-9676-4BD7-A6C7-61C6902B6B18}"/>
                  </a:ext>
                </a:extLst>
              </p:cNvPr>
              <p:cNvSpPr txBox="1"/>
              <p:nvPr/>
            </p:nvSpPr>
            <p:spPr>
              <a:xfrm>
                <a:off x="7071879" y="1325497"/>
                <a:ext cx="3497572" cy="945836"/>
              </a:xfrm>
              <a:prstGeom prst="rect">
                <a:avLst/>
              </a:prstGeom>
              <a:noFill/>
            </p:spPr>
            <p:txBody>
              <a:bodyPr wrap="square" rtlCol="0">
                <a:spAutoFit/>
              </a:bodyPr>
              <a:lstStyle/>
              <a:p>
                <a:pPr>
                  <a:lnSpc>
                    <a:spcPts val="1680"/>
                  </a:lnSpc>
                </a:pPr>
                <a:r>
                  <a:rPr lang="en-IN" sz="1100" spc="30" dirty="0">
                    <a:solidFill>
                      <a:schemeClr val="bg2">
                        <a:lumMod val="10000"/>
                      </a:schemeClr>
                    </a:solidFill>
                    <a:latin typeface="Century Gothic" panose="020B0502020202020204" pitchFamily="34" charset="0"/>
                  </a:rPr>
                  <a:t>We identified 28 industry-specific topics for prioritization, based on industry research, a benchmarking analysis of competitors and peers, and stakeholder input</a:t>
                </a:r>
                <a:r>
                  <a:rPr lang="en-IN" sz="1100" spc="30" dirty="0">
                    <a:solidFill>
                      <a:schemeClr val="bg2">
                        <a:lumMod val="10000"/>
                      </a:schemeClr>
                    </a:solidFill>
                  </a:rPr>
                  <a:t>. </a:t>
                </a:r>
              </a:p>
            </p:txBody>
          </p:sp>
        </p:grpSp>
      </p:grpSp>
      <p:grpSp>
        <p:nvGrpSpPr>
          <p:cNvPr id="9" name="Group 8">
            <a:extLst>
              <a:ext uri="{FF2B5EF4-FFF2-40B4-BE49-F238E27FC236}">
                <a16:creationId xmlns:a16="http://schemas.microsoft.com/office/drawing/2014/main" id="{4B7788DF-A26C-E247-BC9E-30BBF015C25C}"/>
              </a:ext>
            </a:extLst>
          </p:cNvPr>
          <p:cNvGrpSpPr/>
          <p:nvPr/>
        </p:nvGrpSpPr>
        <p:grpSpPr>
          <a:xfrm>
            <a:off x="5589336" y="2986195"/>
            <a:ext cx="1549018" cy="1666070"/>
            <a:chOff x="5573294" y="2986195"/>
            <a:chExt cx="1549018" cy="1666070"/>
          </a:xfrm>
        </p:grpSpPr>
        <p:pic>
          <p:nvPicPr>
            <p:cNvPr id="57" name="Picture 56">
              <a:extLst>
                <a:ext uri="{FF2B5EF4-FFF2-40B4-BE49-F238E27FC236}">
                  <a16:creationId xmlns:a16="http://schemas.microsoft.com/office/drawing/2014/main" id="{863D60D8-7114-5948-A793-EBAF4F6DD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22128" y="3752081"/>
              <a:ext cx="251350" cy="1549017"/>
            </a:xfrm>
            <a:prstGeom prst="rect">
              <a:avLst/>
            </a:prstGeom>
          </p:spPr>
        </p:pic>
        <p:sp>
          <p:nvSpPr>
            <p:cNvPr id="34" name="Rectangle: Single Corner Rounded 7">
              <a:extLst>
                <a:ext uri="{FF2B5EF4-FFF2-40B4-BE49-F238E27FC236}">
                  <a16:creationId xmlns:a16="http://schemas.microsoft.com/office/drawing/2014/main" id="{EE5FC92D-1D5F-B049-8C66-D3988BF1B78D}"/>
                </a:ext>
              </a:extLst>
            </p:cNvPr>
            <p:cNvSpPr/>
            <p:nvPr/>
          </p:nvSpPr>
          <p:spPr>
            <a:xfrm flipH="1">
              <a:off x="5587956" y="2986195"/>
              <a:ext cx="1534356" cy="1414720"/>
            </a:xfrm>
            <a:prstGeom prst="round1Rect">
              <a:avLst>
                <a:gd name="adj" fmla="val 18476"/>
              </a:avLst>
            </a:prstGeom>
            <a:gradFill flip="none" rotWithShape="1">
              <a:gsLst>
                <a:gs pos="0">
                  <a:srgbClr val="74BFAB"/>
                </a:gs>
                <a:gs pos="84000">
                  <a:srgbClr val="369ABA"/>
                </a:gs>
              </a:gsLst>
              <a:path path="circle">
                <a:fillToRect t="100000" r="100000"/>
              </a:path>
              <a:tileRect l="-100000" b="-100000"/>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ving straight is what we do">
              <a:extLst>
                <a:ext uri="{FF2B5EF4-FFF2-40B4-BE49-F238E27FC236}">
                  <a16:creationId xmlns:a16="http://schemas.microsoft.com/office/drawing/2014/main" id="{3B876E59-A41B-5148-9D8E-DB876CF8D817}"/>
                </a:ext>
              </a:extLst>
            </p:cNvPr>
            <p:cNvSpPr txBox="1"/>
            <p:nvPr/>
          </p:nvSpPr>
          <p:spPr>
            <a:xfrm>
              <a:off x="5581797" y="3575574"/>
              <a:ext cx="1534356" cy="251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300" b="1" cap="none" dirty="0">
                  <a:solidFill>
                    <a:srgbClr val="FFFFFF"/>
                  </a:solidFill>
                  <a:latin typeface="Century Gothic"/>
                  <a:cs typeface="Century Gothic"/>
                </a:rPr>
                <a:t>Prioritization</a:t>
              </a:r>
            </a:p>
          </p:txBody>
        </p:sp>
      </p:grpSp>
      <p:grpSp>
        <p:nvGrpSpPr>
          <p:cNvPr id="10" name="Group 9">
            <a:extLst>
              <a:ext uri="{FF2B5EF4-FFF2-40B4-BE49-F238E27FC236}">
                <a16:creationId xmlns:a16="http://schemas.microsoft.com/office/drawing/2014/main" id="{55D0FD74-46B4-D842-9597-82B2AA914921}"/>
              </a:ext>
            </a:extLst>
          </p:cNvPr>
          <p:cNvGrpSpPr/>
          <p:nvPr/>
        </p:nvGrpSpPr>
        <p:grpSpPr>
          <a:xfrm>
            <a:off x="5589336" y="4703914"/>
            <a:ext cx="1551359" cy="1662255"/>
            <a:chOff x="5573294" y="4703914"/>
            <a:chExt cx="1551359" cy="1662255"/>
          </a:xfrm>
        </p:grpSpPr>
        <p:pic>
          <p:nvPicPr>
            <p:cNvPr id="58" name="Picture 57">
              <a:extLst>
                <a:ext uri="{FF2B5EF4-FFF2-40B4-BE49-F238E27FC236}">
                  <a16:creationId xmlns:a16="http://schemas.microsoft.com/office/drawing/2014/main" id="{1ED0E35D-D588-144D-9EC4-C634EC490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22128" y="5465985"/>
              <a:ext cx="251350" cy="1549017"/>
            </a:xfrm>
            <a:prstGeom prst="rect">
              <a:avLst/>
            </a:prstGeom>
          </p:spPr>
        </p:pic>
        <p:sp>
          <p:nvSpPr>
            <p:cNvPr id="35" name="Rectangle: Single Corner Rounded 7">
              <a:extLst>
                <a:ext uri="{FF2B5EF4-FFF2-40B4-BE49-F238E27FC236}">
                  <a16:creationId xmlns:a16="http://schemas.microsoft.com/office/drawing/2014/main" id="{180D8B07-92F3-ED48-A02A-BD781B40DFD8}"/>
                </a:ext>
              </a:extLst>
            </p:cNvPr>
            <p:cNvSpPr/>
            <p:nvPr/>
          </p:nvSpPr>
          <p:spPr>
            <a:xfrm flipH="1">
              <a:off x="5581797" y="4703914"/>
              <a:ext cx="1534356" cy="1414720"/>
            </a:xfrm>
            <a:prstGeom prst="round1Rect">
              <a:avLst>
                <a:gd name="adj" fmla="val 18476"/>
              </a:avLst>
            </a:prstGeom>
            <a:gradFill flip="none" rotWithShape="1">
              <a:gsLst>
                <a:gs pos="15000">
                  <a:srgbClr val="74BFAB"/>
                </a:gs>
                <a:gs pos="100000">
                  <a:srgbClr val="369ABA"/>
                </a:gs>
              </a:gsLst>
              <a:path path="circle">
                <a:fillToRect t="100000" r="100000"/>
              </a:path>
              <a:tileRect l="-100000" b="-100000"/>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ving straight is what we do">
              <a:extLst>
                <a:ext uri="{FF2B5EF4-FFF2-40B4-BE49-F238E27FC236}">
                  <a16:creationId xmlns:a16="http://schemas.microsoft.com/office/drawing/2014/main" id="{FF2EF53F-ABE9-D540-874F-6DD1A2DFB6C8}"/>
                </a:ext>
              </a:extLst>
            </p:cNvPr>
            <p:cNvSpPr txBox="1"/>
            <p:nvPr/>
          </p:nvSpPr>
          <p:spPr>
            <a:xfrm>
              <a:off x="5590297" y="5290634"/>
              <a:ext cx="1534356" cy="251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300" b="1" cap="none" dirty="0">
                  <a:solidFill>
                    <a:srgbClr val="FFFFFF"/>
                  </a:solidFill>
                  <a:latin typeface="Century Gothic"/>
                  <a:cs typeface="Century Gothic"/>
                </a:rPr>
                <a:t>Validation</a:t>
              </a:r>
            </a:p>
          </p:txBody>
        </p:sp>
      </p:grpSp>
      <p:grpSp>
        <p:nvGrpSpPr>
          <p:cNvPr id="6" name="Group 5">
            <a:extLst>
              <a:ext uri="{FF2B5EF4-FFF2-40B4-BE49-F238E27FC236}">
                <a16:creationId xmlns:a16="http://schemas.microsoft.com/office/drawing/2014/main" id="{91759863-8DC3-284B-AF51-1928857D304C}"/>
              </a:ext>
            </a:extLst>
          </p:cNvPr>
          <p:cNvGrpSpPr/>
          <p:nvPr/>
        </p:nvGrpSpPr>
        <p:grpSpPr>
          <a:xfrm>
            <a:off x="5597835" y="1283865"/>
            <a:ext cx="1549017" cy="1664560"/>
            <a:chOff x="5581793" y="1283865"/>
            <a:chExt cx="1549017" cy="1664560"/>
          </a:xfrm>
        </p:grpSpPr>
        <p:pic>
          <p:nvPicPr>
            <p:cNvPr id="56" name="Picture 55">
              <a:extLst>
                <a:ext uri="{FF2B5EF4-FFF2-40B4-BE49-F238E27FC236}">
                  <a16:creationId xmlns:a16="http://schemas.microsoft.com/office/drawing/2014/main" id="{62B3F0F7-72F2-314C-9C20-DCF51FA1D1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6230627" y="2048241"/>
              <a:ext cx="251350" cy="1549017"/>
            </a:xfrm>
            <a:prstGeom prst="rect">
              <a:avLst/>
            </a:prstGeom>
          </p:spPr>
        </p:pic>
        <p:sp>
          <p:nvSpPr>
            <p:cNvPr id="33" name="Rectangle: Single Corner Rounded 7">
              <a:extLst>
                <a:ext uri="{FF2B5EF4-FFF2-40B4-BE49-F238E27FC236}">
                  <a16:creationId xmlns:a16="http://schemas.microsoft.com/office/drawing/2014/main" id="{5375DF70-98A6-A240-905B-CE933165E7CE}"/>
                </a:ext>
              </a:extLst>
            </p:cNvPr>
            <p:cNvSpPr/>
            <p:nvPr/>
          </p:nvSpPr>
          <p:spPr>
            <a:xfrm flipH="1">
              <a:off x="5587956" y="1283865"/>
              <a:ext cx="1534356" cy="1414720"/>
            </a:xfrm>
            <a:prstGeom prst="round1Rect">
              <a:avLst>
                <a:gd name="adj" fmla="val 18476"/>
              </a:avLst>
            </a:prstGeom>
            <a:gradFill flip="none" rotWithShape="1">
              <a:gsLst>
                <a:gs pos="7000">
                  <a:srgbClr val="74BFAB"/>
                </a:gs>
                <a:gs pos="94000">
                  <a:srgbClr val="369ABA"/>
                </a:gs>
              </a:gsLst>
              <a:path path="circle">
                <a:fillToRect t="100000" r="100000"/>
              </a:path>
              <a:tileRect l="-100000" b="-100000"/>
            </a:gradFill>
            <a:ln>
              <a:noFill/>
            </a:ln>
            <a:effectLst>
              <a:outerShdw blurRad="1270000" sx="102000" sy="102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ving straight is what we do">
              <a:extLst>
                <a:ext uri="{FF2B5EF4-FFF2-40B4-BE49-F238E27FC236}">
                  <a16:creationId xmlns:a16="http://schemas.microsoft.com/office/drawing/2014/main" id="{1707895C-9AFE-8441-A2C5-B6AD9367777F}"/>
                </a:ext>
              </a:extLst>
            </p:cNvPr>
            <p:cNvSpPr txBox="1"/>
            <p:nvPr/>
          </p:nvSpPr>
          <p:spPr>
            <a:xfrm>
              <a:off x="5581797" y="1909279"/>
              <a:ext cx="1534356" cy="2513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defTabSz="1828800">
                <a:lnSpc>
                  <a:spcPct val="100000"/>
                </a:lnSpc>
                <a:defRPr/>
              </a:pPr>
              <a:r>
                <a:rPr lang="en-US" sz="1300" b="1" cap="none" dirty="0">
                  <a:solidFill>
                    <a:srgbClr val="FFFFFF"/>
                  </a:solidFill>
                  <a:latin typeface="Century Gothic"/>
                  <a:cs typeface="Century Gothic"/>
                </a:rPr>
                <a:t>Identification</a:t>
              </a:r>
            </a:p>
          </p:txBody>
        </p:sp>
      </p:grpSp>
      <p:grpSp>
        <p:nvGrpSpPr>
          <p:cNvPr id="39" name="Group 38">
            <a:extLst>
              <a:ext uri="{FF2B5EF4-FFF2-40B4-BE49-F238E27FC236}">
                <a16:creationId xmlns:a16="http://schemas.microsoft.com/office/drawing/2014/main" id="{97C8E592-EED4-A541-BC0D-3FF12C176948}"/>
              </a:ext>
            </a:extLst>
          </p:cNvPr>
          <p:cNvGrpSpPr/>
          <p:nvPr/>
        </p:nvGrpSpPr>
        <p:grpSpPr>
          <a:xfrm>
            <a:off x="6690217" y="570794"/>
            <a:ext cx="915136" cy="467294"/>
            <a:chOff x="14547068" y="3046436"/>
            <a:chExt cx="3417861" cy="1396240"/>
          </a:xfrm>
          <a:solidFill>
            <a:schemeClr val="bg1"/>
          </a:solidFill>
        </p:grpSpPr>
        <p:sp>
          <p:nvSpPr>
            <p:cNvPr id="40" name="Freeform 39">
              <a:extLst>
                <a:ext uri="{FF2B5EF4-FFF2-40B4-BE49-F238E27FC236}">
                  <a16:creationId xmlns:a16="http://schemas.microsoft.com/office/drawing/2014/main" id="{5C1D196B-4B95-E04F-AA84-101B6115BA4C}"/>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FB8776C0-D886-664A-8D6A-6C7D9D58366E}"/>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E0820EB6-44FF-B74D-A66E-E488A07A69FE}"/>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041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0" presetClass="path" presetSubtype="0" decel="50000" fill="hold" grpId="1" nodeType="withEffect">
                                  <p:stCondLst>
                                    <p:cond delay="0"/>
                                  </p:stCondLst>
                                  <p:childTnLst>
                                    <p:animMotion origin="layout" path="M 0 -0.23102 L 0 -1.85185E-6 " pathEditMode="relative" rAng="0" ptsTypes="AA">
                                      <p:cBhvr>
                                        <p:cTn id="8" dur="5000" fill="hold"/>
                                        <p:tgtEl>
                                          <p:spTgt spid="50"/>
                                        </p:tgtEl>
                                        <p:attrNameLst>
                                          <p:attrName>ppt_x</p:attrName>
                                          <p:attrName>ppt_y</p:attrName>
                                        </p:attrNameLst>
                                      </p:cBhvr>
                                      <p:rCtr x="0" y="11551"/>
                                    </p:animMotion>
                                  </p:childTnLst>
                                </p:cTn>
                              </p:par>
                              <p:par>
                                <p:cTn id="9" presetID="1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3000"/>
                                        <p:tgtEl>
                                          <p:spTgt spid="51"/>
                                        </p:tgtEl>
                                        <p:attrNameLst>
                                          <p:attrName>ppt_x</p:attrName>
                                        </p:attrNameLst>
                                      </p:cBhvr>
                                      <p:tavLst>
                                        <p:tav tm="0">
                                          <p:val>
                                            <p:strVal val="#ppt_x-#ppt_w*1.125000"/>
                                          </p:val>
                                        </p:tav>
                                        <p:tav tm="100000">
                                          <p:val>
                                            <p:strVal val="#ppt_x"/>
                                          </p:val>
                                        </p:tav>
                                      </p:tavLst>
                                    </p:anim>
                                    <p:animEffect transition="in" filter="wipe(right)">
                                      <p:cBhvr>
                                        <p:cTn id="12" dur="3000"/>
                                        <p:tgtEl>
                                          <p:spTgt spid="51"/>
                                        </p:tgtEl>
                                      </p:cBhvr>
                                    </p:animEffect>
                                  </p:childTnLst>
                                </p:cTn>
                              </p:par>
                              <p:par>
                                <p:cTn id="13" presetID="10" presetClass="entr" presetSubtype="0" fill="hold" grpId="0" nodeType="withEffect">
                                  <p:stCondLst>
                                    <p:cond delay="25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22" presetClass="entr" presetSubtype="2" fill="hold" nodeType="withEffect">
                                  <p:stCondLst>
                                    <p:cond delay="1000"/>
                                  </p:stCondLst>
                                  <p:childTnLst>
                                    <p:set>
                                      <p:cBhvr>
                                        <p:cTn id="17" dur="1" fill="hold">
                                          <p:stCondLst>
                                            <p:cond delay="0"/>
                                          </p:stCondLst>
                                        </p:cTn>
                                        <p:tgtEl>
                                          <p:spTgt spid="39"/>
                                        </p:tgtEl>
                                        <p:attrNameLst>
                                          <p:attrName>style.visibility</p:attrName>
                                        </p:attrNameLst>
                                      </p:cBhvr>
                                      <p:to>
                                        <p:strVal val="visible"/>
                                      </p:to>
                                    </p:set>
                                    <p:animEffect transition="in" filter="wipe(right)">
                                      <p:cBhvr>
                                        <p:cTn id="18" dur="2000"/>
                                        <p:tgtEl>
                                          <p:spTgt spid="39"/>
                                        </p:tgtEl>
                                      </p:cBhvr>
                                    </p:animEffect>
                                  </p:childTnLst>
                                </p:cTn>
                              </p:par>
                              <p:par>
                                <p:cTn id="19" presetID="10" presetClass="entr" presetSubtype="0" fill="hold" grpId="0" nodeType="withEffect">
                                  <p:stCondLst>
                                    <p:cond delay="10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2000"/>
                                        <p:tgtEl>
                                          <p:spTgt spid="30"/>
                                        </p:tgtEl>
                                      </p:cBhvr>
                                    </p:animEffect>
                                  </p:childTnLst>
                                </p:cTn>
                              </p:par>
                              <p:par>
                                <p:cTn id="22" presetID="6" presetClass="emph" presetSubtype="0" repeatCount="5000" autoRev="1" fill="hold" grpId="2" nodeType="withEffect">
                                  <p:stCondLst>
                                    <p:cond delay="4000"/>
                                  </p:stCondLst>
                                  <p:childTnLst>
                                    <p:animScale>
                                      <p:cBhvr>
                                        <p:cTn id="23" dur="3000" fill="hold"/>
                                        <p:tgtEl>
                                          <p:spTgt spid="50"/>
                                        </p:tgtEl>
                                      </p:cBhvr>
                                      <p:by x="100000" y="125000"/>
                                    </p:animScale>
                                  </p:childTnLst>
                                </p:cTn>
                              </p:par>
                              <p:par>
                                <p:cTn id="24" presetID="42" presetClass="entr" presetSubtype="0" fill="hold" nodeType="withEffect">
                                  <p:stCondLst>
                                    <p:cond delay="300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300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400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400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50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500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1000"/>
                                        <p:tgtEl>
                                          <p:spTgt spid="5"/>
                                        </p:tgtEl>
                                      </p:cBhvr>
                                    </p:animEffect>
                                    <p:anim calcmode="lin" valueType="num">
                                      <p:cBhvr>
                                        <p:cTn id="52" dur="1000" fill="hold"/>
                                        <p:tgtEl>
                                          <p:spTgt spid="5"/>
                                        </p:tgtEl>
                                        <p:attrNameLst>
                                          <p:attrName>ppt_x</p:attrName>
                                        </p:attrNameLst>
                                      </p:cBhvr>
                                      <p:tavLst>
                                        <p:tav tm="0">
                                          <p:val>
                                            <p:strVal val="#ppt_x"/>
                                          </p:val>
                                        </p:tav>
                                        <p:tav tm="100000">
                                          <p:val>
                                            <p:strVal val="#ppt_x"/>
                                          </p:val>
                                        </p:tav>
                                      </p:tavLst>
                                    </p:anim>
                                    <p:anim calcmode="lin" valueType="num">
                                      <p:cBhvr>
                                        <p:cTn id="5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0" grpId="2" animBg="1"/>
      <p:bldP spid="28" grpId="0"/>
      <p:bldP spid="51"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Single Corner Rounded 3">
            <a:extLst>
              <a:ext uri="{FF2B5EF4-FFF2-40B4-BE49-F238E27FC236}">
                <a16:creationId xmlns:a16="http://schemas.microsoft.com/office/drawing/2014/main" id="{FD45792C-25E5-3047-BC79-F897552B866B}"/>
              </a:ext>
            </a:extLst>
          </p:cNvPr>
          <p:cNvSpPr/>
          <p:nvPr/>
        </p:nvSpPr>
        <p:spPr>
          <a:xfrm flipH="1">
            <a:off x="750941" y="517681"/>
            <a:ext cx="4607121" cy="1287427"/>
          </a:xfrm>
          <a:prstGeom prst="round1Rect">
            <a:avLst>
              <a:gd name="adj" fmla="val 30982"/>
            </a:avLst>
          </a:prstGeom>
          <a:noFill/>
          <a:ln w="19050">
            <a:solidFill>
              <a:srgbClr val="9F9FA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71FAA45-2D7C-4255-B3FC-BC3E32CDC5FB}"/>
              </a:ext>
            </a:extLst>
          </p:cNvPr>
          <p:cNvSpPr/>
          <p:nvPr/>
        </p:nvSpPr>
        <p:spPr>
          <a:xfrm flipH="1">
            <a:off x="6659309" y="0"/>
            <a:ext cx="5532690" cy="6858000"/>
          </a:xfrm>
          <a:custGeom>
            <a:avLst/>
            <a:gdLst>
              <a:gd name="connsiteX0" fmla="*/ 0 w 5530135"/>
              <a:gd name="connsiteY0" fmla="*/ 0 h 6858000"/>
              <a:gd name="connsiteX1" fmla="*/ 1934601 w 5530135"/>
              <a:gd name="connsiteY1" fmla="*/ 0 h 6858000"/>
              <a:gd name="connsiteX2" fmla="*/ 2355135 w 5530135"/>
              <a:gd name="connsiteY2" fmla="*/ 0 h 6858000"/>
              <a:gd name="connsiteX3" fmla="*/ 4599062 w 5530135"/>
              <a:gd name="connsiteY3" fmla="*/ 0 h 6858000"/>
              <a:gd name="connsiteX4" fmla="*/ 4711311 w 5530135"/>
              <a:gd name="connsiteY4" fmla="*/ 195220 h 6858000"/>
              <a:gd name="connsiteX5" fmla="*/ 5530135 w 5530135"/>
              <a:gd name="connsiteY5" fmla="*/ 3429000 h 6858000"/>
              <a:gd name="connsiteX6" fmla="*/ 4711311 w 5530135"/>
              <a:gd name="connsiteY6" fmla="*/ 6662780 h 6858000"/>
              <a:gd name="connsiteX7" fmla="*/ 4599062 w 5530135"/>
              <a:gd name="connsiteY7" fmla="*/ 6858000 h 6858000"/>
              <a:gd name="connsiteX8" fmla="*/ 2355135 w 5530135"/>
              <a:gd name="connsiteY8" fmla="*/ 6858000 h 6858000"/>
              <a:gd name="connsiteX9" fmla="*/ 1934601 w 5530135"/>
              <a:gd name="connsiteY9" fmla="*/ 6858000 h 6858000"/>
              <a:gd name="connsiteX10" fmla="*/ 0 w 5530135"/>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0135" h="6858000">
                <a:moveTo>
                  <a:pt x="0" y="0"/>
                </a:moveTo>
                <a:lnTo>
                  <a:pt x="1934601" y="0"/>
                </a:lnTo>
                <a:lnTo>
                  <a:pt x="2355135" y="0"/>
                </a:lnTo>
                <a:lnTo>
                  <a:pt x="4599062" y="0"/>
                </a:lnTo>
                <a:lnTo>
                  <a:pt x="4711311" y="195220"/>
                </a:lnTo>
                <a:cubicBezTo>
                  <a:pt x="5233512" y="1156504"/>
                  <a:pt x="5530135" y="2258112"/>
                  <a:pt x="5530135" y="3429000"/>
                </a:cubicBezTo>
                <a:cubicBezTo>
                  <a:pt x="5530135" y="4599888"/>
                  <a:pt x="5233512" y="5701497"/>
                  <a:pt x="4711311" y="6662780"/>
                </a:cubicBezTo>
                <a:lnTo>
                  <a:pt x="4599062" y="6858000"/>
                </a:lnTo>
                <a:lnTo>
                  <a:pt x="2355135" y="6858000"/>
                </a:lnTo>
                <a:lnTo>
                  <a:pt x="1934601" y="6858000"/>
                </a:lnTo>
                <a:lnTo>
                  <a:pt x="0" y="6858000"/>
                </a:lnTo>
                <a:close/>
              </a:path>
            </a:pathLst>
          </a:custGeom>
          <a:gradFill flip="none" rotWithShape="1">
            <a:gsLst>
              <a:gs pos="38000">
                <a:srgbClr val="74BFAB"/>
              </a:gs>
              <a:gs pos="100000">
                <a:srgbClr val="369ABA"/>
              </a:gs>
            </a:gsLst>
            <a:path path="circle">
              <a:fillToRect l="100000" b="100000"/>
            </a:path>
            <a:tileRect t="-100000" r="-100000"/>
          </a:gradFill>
          <a:ln>
            <a:noFill/>
          </a:ln>
          <a:effectLst>
            <a:outerShdw blurRad="685800" dist="393700" dir="5400000" sx="81000" sy="81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3" name="Group 92">
            <a:extLst>
              <a:ext uri="{FF2B5EF4-FFF2-40B4-BE49-F238E27FC236}">
                <a16:creationId xmlns:a16="http://schemas.microsoft.com/office/drawing/2014/main" id="{F5221336-F9E5-9246-9047-3A77B63B17F1}"/>
              </a:ext>
            </a:extLst>
          </p:cNvPr>
          <p:cNvGrpSpPr/>
          <p:nvPr/>
        </p:nvGrpSpPr>
        <p:grpSpPr>
          <a:xfrm>
            <a:off x="10561900" y="5273393"/>
            <a:ext cx="1470297" cy="600635"/>
            <a:chOff x="14547068" y="3046436"/>
            <a:chExt cx="3417861" cy="1396240"/>
          </a:xfrm>
          <a:solidFill>
            <a:schemeClr val="bg1"/>
          </a:solidFill>
        </p:grpSpPr>
        <p:sp>
          <p:nvSpPr>
            <p:cNvPr id="94" name="Freeform 93">
              <a:extLst>
                <a:ext uri="{FF2B5EF4-FFF2-40B4-BE49-F238E27FC236}">
                  <a16:creationId xmlns:a16="http://schemas.microsoft.com/office/drawing/2014/main" id="{0C21031B-D803-9A4C-A89D-8FC56B749EEC}"/>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5" name="Freeform 94">
              <a:extLst>
                <a:ext uri="{FF2B5EF4-FFF2-40B4-BE49-F238E27FC236}">
                  <a16:creationId xmlns:a16="http://schemas.microsoft.com/office/drawing/2014/main" id="{950479DB-48E3-8D48-AD4F-8B421FBFF8EF}"/>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6" name="Freeform 95">
              <a:extLst>
                <a:ext uri="{FF2B5EF4-FFF2-40B4-BE49-F238E27FC236}">
                  <a16:creationId xmlns:a16="http://schemas.microsoft.com/office/drawing/2014/main" id="{83A1B905-45AA-B04F-A315-DEBE5F7075B6}"/>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64" name="moving straight is what we do">
            <a:extLst>
              <a:ext uri="{FF2B5EF4-FFF2-40B4-BE49-F238E27FC236}">
                <a16:creationId xmlns:a16="http://schemas.microsoft.com/office/drawing/2014/main" id="{659BA5D0-5F71-144E-BD76-0FAC397F6D0D}"/>
              </a:ext>
            </a:extLst>
          </p:cNvPr>
          <p:cNvSpPr txBox="1"/>
          <p:nvPr/>
        </p:nvSpPr>
        <p:spPr>
          <a:xfrm>
            <a:off x="1173975" y="768835"/>
            <a:ext cx="3995843"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Stakeholder Engagement</a:t>
            </a:r>
          </a:p>
        </p:txBody>
      </p:sp>
      <p:sp>
        <p:nvSpPr>
          <p:cNvPr id="66" name="Rectangle: Single Corner Rounded 39">
            <a:extLst>
              <a:ext uri="{FF2B5EF4-FFF2-40B4-BE49-F238E27FC236}">
                <a16:creationId xmlns:a16="http://schemas.microsoft.com/office/drawing/2014/main" id="{0C613510-21E1-6541-BA13-2DC8D2115660}"/>
              </a:ext>
            </a:extLst>
          </p:cNvPr>
          <p:cNvSpPr/>
          <p:nvPr/>
        </p:nvSpPr>
        <p:spPr>
          <a:xfrm>
            <a:off x="1192967" y="1376449"/>
            <a:ext cx="9892798" cy="4944140"/>
          </a:xfrm>
          <a:prstGeom prst="round1Rect">
            <a:avLst>
              <a:gd name="adj" fmla="val 8736"/>
            </a:avLst>
          </a:prstGeom>
          <a:solidFill>
            <a:schemeClr val="bg1"/>
          </a:soli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aphicFrame>
        <p:nvGraphicFramePr>
          <p:cNvPr id="74" name="Table 73">
            <a:extLst>
              <a:ext uri="{FF2B5EF4-FFF2-40B4-BE49-F238E27FC236}">
                <a16:creationId xmlns:a16="http://schemas.microsoft.com/office/drawing/2014/main" id="{6E9DF484-1D32-0347-9EDA-6638FDF52BC8}"/>
              </a:ext>
            </a:extLst>
          </p:cNvPr>
          <p:cNvGraphicFramePr>
            <a:graphicFrameLocks noGrp="1"/>
          </p:cNvGraphicFramePr>
          <p:nvPr>
            <p:extLst>
              <p:ext uri="{D42A27DB-BD31-4B8C-83A1-F6EECF244321}">
                <p14:modId xmlns:p14="http://schemas.microsoft.com/office/powerpoint/2010/main" val="747035833"/>
              </p:ext>
            </p:extLst>
          </p:nvPr>
        </p:nvGraphicFramePr>
        <p:xfrm>
          <a:off x="1737967" y="2194839"/>
          <a:ext cx="8817734" cy="3721635"/>
        </p:xfrm>
        <a:graphic>
          <a:graphicData uri="http://schemas.openxmlformats.org/drawingml/2006/table">
            <a:tbl>
              <a:tblPr firstRow="1" bandRow="1">
                <a:tableStyleId>{8EC20E35-A176-4012-BC5E-935CFFF8708E}</a:tableStyleId>
              </a:tblPr>
              <a:tblGrid>
                <a:gridCol w="1903586">
                  <a:extLst>
                    <a:ext uri="{9D8B030D-6E8A-4147-A177-3AD203B41FA5}">
                      <a16:colId xmlns:a16="http://schemas.microsoft.com/office/drawing/2014/main" val="2605795613"/>
                    </a:ext>
                  </a:extLst>
                </a:gridCol>
                <a:gridCol w="3657600">
                  <a:extLst>
                    <a:ext uri="{9D8B030D-6E8A-4147-A177-3AD203B41FA5}">
                      <a16:colId xmlns:a16="http://schemas.microsoft.com/office/drawing/2014/main" val="424863453"/>
                    </a:ext>
                  </a:extLst>
                </a:gridCol>
                <a:gridCol w="3256548">
                  <a:extLst>
                    <a:ext uri="{9D8B030D-6E8A-4147-A177-3AD203B41FA5}">
                      <a16:colId xmlns:a16="http://schemas.microsoft.com/office/drawing/2014/main" val="2510247906"/>
                    </a:ext>
                  </a:extLst>
                </a:gridCol>
              </a:tblGrid>
              <a:tr h="1234857">
                <a:tc>
                  <a:txBody>
                    <a:bodyPr/>
                    <a:lstStyle/>
                    <a:p>
                      <a:pPr marL="0" marR="0" lvl="0" indent="0" algn="ctr" defTabSz="412750" eaLnBrk="1" fontAlgn="auto" latinLnBrk="0" hangingPunct="1">
                        <a:lnSpc>
                          <a:spcPct val="150000"/>
                        </a:lnSpc>
                        <a:spcBef>
                          <a:spcPts val="0"/>
                        </a:spcBef>
                        <a:spcAft>
                          <a:spcPts val="0"/>
                        </a:spcAft>
                        <a:buClrTx/>
                        <a:buSzTx/>
                        <a:buFontTx/>
                        <a:buNone/>
                        <a:tabLst/>
                        <a:defRPr/>
                      </a:pPr>
                      <a:r>
                        <a:rPr lang="en-IN" sz="1100" b="1" u="none" strike="noStrike" cap="none" spc="0" baseline="0" dirty="0">
                          <a:solidFill>
                            <a:schemeClr val="bg2">
                              <a:lumMod val="10000"/>
                            </a:schemeClr>
                          </a:solidFill>
                          <a:effectLst/>
                          <a:uFillTx/>
                          <a:latin typeface="Century Gothic" panose="020B0502020202020204" pitchFamily="34" charset="0"/>
                          <a:sym typeface="Helvetica Neue Light"/>
                        </a:rPr>
                        <a:t>Employees </a:t>
                      </a:r>
                    </a:p>
                    <a:p>
                      <a:pPr marL="0" marR="0" lvl="0" indent="0" algn="ctr" defTabSz="412750" eaLnBrk="1" fontAlgn="auto" latinLnBrk="0" hangingPunct="1">
                        <a:lnSpc>
                          <a:spcPct val="150000"/>
                        </a:lnSpc>
                        <a:spcBef>
                          <a:spcPts val="0"/>
                        </a:spcBef>
                        <a:spcAft>
                          <a:spcPts val="0"/>
                        </a:spcAft>
                        <a:buClrTx/>
                        <a:buSzTx/>
                        <a:buFontTx/>
                        <a:buNone/>
                        <a:tabLst/>
                        <a:defRPr/>
                      </a:pPr>
                      <a:r>
                        <a:rPr lang="en-IN" sz="1100" b="1" u="none" strike="noStrike" cap="none" spc="0" baseline="0" dirty="0">
                          <a:solidFill>
                            <a:schemeClr val="bg2">
                              <a:lumMod val="10000"/>
                            </a:schemeClr>
                          </a:solidFill>
                          <a:effectLst/>
                          <a:uFillTx/>
                          <a:latin typeface="Century Gothic" panose="020B0502020202020204" pitchFamily="34" charset="0"/>
                          <a:sym typeface="Helvetica Neue Light"/>
                        </a:rPr>
                        <a:t>&amp; Suppliers</a:t>
                      </a:r>
                      <a:endParaRPr lang="en-IN" sz="1100" b="1" dirty="0">
                        <a:solidFill>
                          <a:schemeClr val="bg2">
                            <a:lumMod val="10000"/>
                          </a:schemeClr>
                        </a:solidFill>
                        <a:latin typeface="Century Gothic" panose="020B0502020202020204" pitchFamily="34" charset="0"/>
                      </a:endParaRP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412750" rtl="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As a service company, our people are essential to our business. At the same time, we rely on our suppliers to support us in the smooth delivery of our services. </a:t>
                      </a:r>
                    </a:p>
                    <a:p>
                      <a:pPr marL="0" marR="0" lvl="0" indent="0" algn="ctr" defTabSz="412750" rtl="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Our supplier relationships are mutually beneficial.</a:t>
                      </a:r>
                      <a:endParaRPr lang="en-IN" sz="950" b="0" dirty="0">
                        <a:solidFill>
                          <a:schemeClr val="bg2">
                            <a:lumMod val="10000"/>
                          </a:schemeClr>
                        </a:solidFill>
                        <a:latin typeface="Century Gothic" panose="020B0502020202020204" pitchFamily="34" charset="0"/>
                      </a:endParaRPr>
                    </a:p>
                  </a:txBody>
                  <a:tcPr marL="180000" marR="180000" marT="180000" marB="180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Global employee engagement program </a:t>
                      </a:r>
                      <a:endParaRPr lang="en-US" sz="950" b="0" u="none" strike="noStrike" cap="none" spc="0" baseline="0" dirty="0">
                        <a:solidFill>
                          <a:schemeClr val="bg2">
                            <a:lumMod val="10000"/>
                          </a:schemeClr>
                        </a:solidFill>
                        <a:effectLst/>
                        <a:uFillTx/>
                        <a:latin typeface="Century Gothic" panose="020B0502020202020204" pitchFamily="34" charset="0"/>
                        <a:sym typeface="Helvetica Neue Light"/>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Annual integrity training </a:t>
                      </a:r>
                      <a:endParaRPr lang="en-IN" sz="950" b="0" dirty="0">
                        <a:solidFill>
                          <a:schemeClr val="bg2">
                            <a:lumMod val="10000"/>
                          </a:schemeClr>
                        </a:solidFill>
                        <a:effectLst/>
                        <a:latin typeface="Century Gothic" panose="020B0502020202020204" pitchFamily="34" charset="0"/>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Sustainability learning </a:t>
                      </a:r>
                      <a:endParaRPr lang="en-IN" sz="950" b="0" dirty="0">
                        <a:solidFill>
                          <a:schemeClr val="bg2">
                            <a:lumMod val="10000"/>
                          </a:schemeClr>
                        </a:solidFill>
                        <a:effectLst/>
                        <a:latin typeface="Century Gothic" panose="020B0502020202020204" pitchFamily="34" charset="0"/>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Supplier Self-Assessment, audits</a:t>
                      </a:r>
                      <a:endParaRPr lang="en-IN" sz="950" b="0" i="0" u="none" strike="noStrike" cap="none" spc="0" baseline="0" dirty="0">
                        <a:solidFill>
                          <a:schemeClr val="bg2">
                            <a:lumMod val="10000"/>
                          </a:schemeClr>
                        </a:solidFill>
                        <a:effectLst/>
                        <a:uFillTx/>
                        <a:latin typeface="Century Gothic" panose="020B0502020202020204" pitchFamily="34" charset="0"/>
                        <a:ea typeface="+mn-ea"/>
                        <a:cs typeface="+mn-cs"/>
                        <a:sym typeface="Helvetica Neue Light"/>
                      </a:endParaRPr>
                    </a:p>
                  </a:txBody>
                  <a:tcPr marL="180000" marR="180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29378837"/>
                  </a:ext>
                </a:extLst>
              </a:tr>
              <a:tr h="1280743">
                <a:tc>
                  <a:txBody>
                    <a:bodyPr/>
                    <a:lstStyle/>
                    <a:p>
                      <a:pPr algn="ctr">
                        <a:lnSpc>
                          <a:spcPct val="150000"/>
                        </a:lnSpc>
                      </a:pPr>
                      <a:r>
                        <a:rPr lang="en-US" sz="1100" b="1" dirty="0">
                          <a:solidFill>
                            <a:schemeClr val="bg2">
                              <a:lumMod val="10000"/>
                            </a:schemeClr>
                          </a:solidFill>
                          <a:latin typeface="Century Gothic" panose="020B0502020202020204" pitchFamily="34" charset="0"/>
                        </a:rPr>
                        <a:t>Customers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marL="0" marR="0" lvl="0" indent="0" algn="ctr" defTabSz="82550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Our customers are at the heart of everything </a:t>
                      </a:r>
                    </a:p>
                    <a:p>
                      <a:pPr marL="0" marR="0" lvl="0" indent="0" algn="ctr" defTabSz="82550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we do. We continually aim to provide them </a:t>
                      </a:r>
                    </a:p>
                    <a:p>
                      <a:pPr marL="0" marR="0" lvl="0" indent="0" algn="ctr" defTabSz="82550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with services that help make their businesses </a:t>
                      </a:r>
                    </a:p>
                    <a:p>
                      <a:pPr marL="0" marR="0" lvl="0" indent="0" algn="ctr" defTabSz="82550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more efficient, profitable and sustainable. </a:t>
                      </a:r>
                      <a:endParaRPr lang="en-IN" sz="950" b="0" dirty="0">
                        <a:solidFill>
                          <a:schemeClr val="bg2">
                            <a:lumMod val="10000"/>
                          </a:schemeClr>
                        </a:solidFill>
                        <a:latin typeface="Century Gothic" panose="020B0502020202020204" pitchFamily="34" charset="0"/>
                      </a:endParaRPr>
                    </a:p>
                  </a:txBody>
                  <a:tcPr marL="180000" marR="180000" marT="180000" marB="180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tc>
                  <a:txBody>
                    <a:bodyPr/>
                    <a:lstStyle/>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One-to-one meetings </a:t>
                      </a:r>
                      <a:endParaRPr lang="en-IN" sz="950" b="0" dirty="0">
                        <a:solidFill>
                          <a:schemeClr val="bg2">
                            <a:lumMod val="10000"/>
                          </a:schemeClr>
                        </a:solidFill>
                        <a:effectLst/>
                        <a:latin typeface="Century Gothic" panose="020B0502020202020204" pitchFamily="34" charset="0"/>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Conferences, seminars, webinars </a:t>
                      </a:r>
                      <a:endParaRPr lang="en-IN" sz="950" b="0" dirty="0">
                        <a:solidFill>
                          <a:schemeClr val="bg2">
                            <a:lumMod val="10000"/>
                          </a:schemeClr>
                        </a:solidFill>
                        <a:effectLst/>
                        <a:latin typeface="Century Gothic" panose="020B0502020202020204" pitchFamily="34" charset="0"/>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Customer surveys </a:t>
                      </a:r>
                      <a:endParaRPr lang="en-IN" sz="950" b="0" dirty="0">
                        <a:solidFill>
                          <a:schemeClr val="bg2">
                            <a:lumMod val="10000"/>
                          </a:schemeClr>
                        </a:solidFill>
                        <a:effectLst/>
                        <a:latin typeface="Century Gothic" panose="020B0502020202020204" pitchFamily="34" charset="0"/>
                      </a:endParaRPr>
                    </a:p>
                    <a:p>
                      <a:pPr algn="l">
                        <a:lnSpc>
                          <a:spcPts val="1580"/>
                        </a:lnSpc>
                      </a:pPr>
                      <a:endParaRPr lang="en-US" sz="950" b="0" dirty="0">
                        <a:solidFill>
                          <a:schemeClr val="bg2">
                            <a:lumMod val="10000"/>
                          </a:schemeClr>
                        </a:solidFill>
                        <a:latin typeface="Century Gothic" panose="020B0502020202020204" pitchFamily="34" charset="0"/>
                      </a:endParaRPr>
                    </a:p>
                  </a:txBody>
                  <a:tcPr marL="180000" marR="180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2F2F2"/>
                    </a:solidFill>
                  </a:tcPr>
                </a:tc>
                <a:extLst>
                  <a:ext uri="{0D108BD9-81ED-4DB2-BD59-A6C34878D82A}">
                    <a16:rowId xmlns:a16="http://schemas.microsoft.com/office/drawing/2014/main" val="2904347097"/>
                  </a:ext>
                </a:extLst>
              </a:tr>
              <a:tr h="1206035">
                <a:tc>
                  <a:txBody>
                    <a:bodyPr/>
                    <a:lstStyle/>
                    <a:p>
                      <a:pPr algn="ctr">
                        <a:lnSpc>
                          <a:spcPct val="150000"/>
                        </a:lnSpc>
                      </a:pPr>
                      <a:r>
                        <a:rPr lang="en-US" sz="1100" b="1" dirty="0">
                          <a:solidFill>
                            <a:schemeClr val="bg2">
                              <a:lumMod val="10000"/>
                            </a:schemeClr>
                          </a:solidFill>
                          <a:latin typeface="Century Gothic" panose="020B0502020202020204" pitchFamily="34" charset="0"/>
                        </a:rPr>
                        <a:t>Governments </a:t>
                      </a:r>
                    </a:p>
                    <a:p>
                      <a:pPr algn="ctr">
                        <a:lnSpc>
                          <a:spcPct val="150000"/>
                        </a:lnSpc>
                      </a:pPr>
                      <a:r>
                        <a:rPr lang="en-US" sz="1100" b="1" dirty="0">
                          <a:solidFill>
                            <a:schemeClr val="bg2">
                              <a:lumMod val="10000"/>
                            </a:schemeClr>
                          </a:solidFill>
                          <a:latin typeface="Century Gothic" panose="020B0502020202020204" pitchFamily="34" charset="0"/>
                        </a:rPr>
                        <a:t>&amp; Industries</a:t>
                      </a:r>
                    </a:p>
                  </a:txBody>
                  <a:tcPr marL="0" marR="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Our scale and leadership in the industry, </a:t>
                      </a:r>
                    </a:p>
                    <a:p>
                      <a:pPr marL="0" marR="0" lvl="0" indent="0" algn="ctr" defTabSz="914400" rtl="0" eaLnBrk="1" fontAlgn="auto" latinLnBrk="0" hangingPunct="1">
                        <a:lnSpc>
                          <a:spcPts val="1580"/>
                        </a:lnSpc>
                        <a:spcBef>
                          <a:spcPts val="0"/>
                        </a:spcBef>
                        <a:spcAft>
                          <a:spcPts val="0"/>
                        </a:spcAft>
                        <a:buClrTx/>
                        <a:buSzTx/>
                        <a:buFontTx/>
                        <a:buNone/>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we shape the markets in which we operate. </a:t>
                      </a:r>
                      <a:endParaRPr lang="en-IN" sz="950" b="0" dirty="0">
                        <a:solidFill>
                          <a:schemeClr val="bg2">
                            <a:lumMod val="10000"/>
                          </a:schemeClr>
                        </a:solidFill>
                        <a:latin typeface="Century Gothic" panose="020B0502020202020204" pitchFamily="34" charset="0"/>
                      </a:endParaRPr>
                    </a:p>
                  </a:txBody>
                  <a:tcPr marL="180000" marR="180000" marT="180000" marB="180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White papers </a:t>
                      </a:r>
                      <a:endParaRPr lang="en-IN" sz="950" b="0" dirty="0">
                        <a:solidFill>
                          <a:schemeClr val="bg2">
                            <a:lumMod val="10000"/>
                          </a:schemeClr>
                        </a:solidFill>
                        <a:effectLst/>
                        <a:latin typeface="Century Gothic" panose="020B0502020202020204" pitchFamily="34" charset="0"/>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Governments and Institutions business line </a:t>
                      </a:r>
                      <a:endParaRPr lang="en-IN" sz="950" b="0" dirty="0">
                        <a:solidFill>
                          <a:schemeClr val="bg2">
                            <a:lumMod val="10000"/>
                          </a:schemeClr>
                        </a:solidFill>
                        <a:effectLst/>
                        <a:latin typeface="Century Gothic" panose="020B0502020202020204" pitchFamily="34" charset="0"/>
                      </a:endParaRPr>
                    </a:p>
                    <a:p>
                      <a:pPr marL="285750" marR="0" lvl="0" indent="-285750" algn="l" defTabSz="825500" eaLnBrk="1" fontAlgn="auto" latinLnBrk="0" hangingPunct="1">
                        <a:lnSpc>
                          <a:spcPts val="1580"/>
                        </a:lnSpc>
                        <a:spcBef>
                          <a:spcPts val="0"/>
                        </a:spcBef>
                        <a:spcAft>
                          <a:spcPts val="0"/>
                        </a:spcAft>
                        <a:buClrTx/>
                        <a:buSzTx/>
                        <a:buFont typeface="Arial" panose="020B0604020202020204" pitchFamily="34" charset="0"/>
                        <a:buChar char="•"/>
                        <a:tabLst/>
                        <a:defRPr/>
                      </a:pP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Membership meetings </a:t>
                      </a:r>
                      <a:r>
                        <a:rPr lang="en-IN" sz="950" b="0" u="none" strike="noStrike" cap="none" spc="0" baseline="0" dirty="0" err="1">
                          <a:solidFill>
                            <a:schemeClr val="bg2">
                              <a:lumMod val="10000"/>
                            </a:schemeClr>
                          </a:solidFill>
                          <a:effectLst/>
                          <a:uFillTx/>
                          <a:latin typeface="Century Gothic" panose="020B0502020202020204" pitchFamily="34" charset="0"/>
                          <a:sym typeface="Helvetica Neue Light"/>
                        </a:rPr>
                        <a:t>orevents</a:t>
                      </a:r>
                      <a:r>
                        <a:rPr lang="en-IN" sz="950" b="0" u="none" strike="noStrike" cap="none" spc="0" baseline="0" dirty="0">
                          <a:solidFill>
                            <a:schemeClr val="bg2">
                              <a:lumMod val="10000"/>
                            </a:schemeClr>
                          </a:solidFill>
                          <a:effectLst/>
                          <a:uFillTx/>
                          <a:latin typeface="Century Gothic" panose="020B0502020202020204" pitchFamily="34" charset="0"/>
                          <a:sym typeface="Helvetica Neue Light"/>
                        </a:rPr>
                        <a:t> </a:t>
                      </a:r>
                      <a:endParaRPr lang="en-IN" sz="950" b="0" dirty="0">
                        <a:solidFill>
                          <a:schemeClr val="bg2">
                            <a:lumMod val="10000"/>
                          </a:schemeClr>
                        </a:solidFill>
                        <a:effectLst/>
                        <a:latin typeface="Century Gothic" panose="020B0502020202020204" pitchFamily="34" charset="0"/>
                      </a:endParaRPr>
                    </a:p>
                  </a:txBody>
                  <a:tcPr marL="180000" marR="18000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4193669581"/>
                  </a:ext>
                </a:extLst>
              </a:tr>
            </a:tbl>
          </a:graphicData>
        </a:graphic>
      </p:graphicFrame>
      <p:sp>
        <p:nvSpPr>
          <p:cNvPr id="68" name="Rectangle: Single Corner Rounded 42">
            <a:extLst>
              <a:ext uri="{FF2B5EF4-FFF2-40B4-BE49-F238E27FC236}">
                <a16:creationId xmlns:a16="http://schemas.microsoft.com/office/drawing/2014/main" id="{DA39946A-5B1A-5747-B4D4-EA10678C99D8}"/>
              </a:ext>
            </a:extLst>
          </p:cNvPr>
          <p:cNvSpPr/>
          <p:nvPr/>
        </p:nvSpPr>
        <p:spPr>
          <a:xfrm>
            <a:off x="1737968" y="1817849"/>
            <a:ext cx="1912318" cy="374904"/>
          </a:xfrm>
          <a:prstGeom prst="round1Rect">
            <a:avLst>
              <a:gd name="adj" fmla="val 50000"/>
            </a:avLst>
          </a:prstGeom>
          <a:solidFill>
            <a:srgbClr val="9F9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latin typeface="Century Gothic" panose="020B0502020202020204" pitchFamily="34" charset="0"/>
                <a:cs typeface="Segoe UI Light" panose="020B0502040204020203" pitchFamily="34" charset="0"/>
              </a:rPr>
              <a:t>Stakeholders</a:t>
            </a:r>
          </a:p>
        </p:txBody>
      </p:sp>
      <p:sp>
        <p:nvSpPr>
          <p:cNvPr id="75" name="Rectangle: Single Corner Rounded 42">
            <a:extLst>
              <a:ext uri="{FF2B5EF4-FFF2-40B4-BE49-F238E27FC236}">
                <a16:creationId xmlns:a16="http://schemas.microsoft.com/office/drawing/2014/main" id="{1B2A330A-77B2-9E4D-84A3-DB85B9E9F28F}"/>
              </a:ext>
            </a:extLst>
          </p:cNvPr>
          <p:cNvSpPr/>
          <p:nvPr/>
        </p:nvSpPr>
        <p:spPr>
          <a:xfrm>
            <a:off x="3650286" y="1818932"/>
            <a:ext cx="3646024" cy="374904"/>
          </a:xfrm>
          <a:prstGeom prst="round1Rect">
            <a:avLst>
              <a:gd name="adj" fmla="val 50000"/>
            </a:avLst>
          </a:prstGeom>
          <a:solidFill>
            <a:srgbClr val="9F9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latin typeface="Century Gothic" panose="020B0502020202020204" pitchFamily="34" charset="0"/>
                <a:cs typeface="Segoe UI Light" panose="020B0502040204020203" pitchFamily="34" charset="0"/>
              </a:rPr>
              <a:t>Why We Engage</a:t>
            </a:r>
          </a:p>
        </p:txBody>
      </p:sp>
      <p:sp>
        <p:nvSpPr>
          <p:cNvPr id="76" name="Rectangle: Single Corner Rounded 42">
            <a:extLst>
              <a:ext uri="{FF2B5EF4-FFF2-40B4-BE49-F238E27FC236}">
                <a16:creationId xmlns:a16="http://schemas.microsoft.com/office/drawing/2014/main" id="{1CFBEA87-DFB3-D74F-B18A-CBCDF39F7235}"/>
              </a:ext>
            </a:extLst>
          </p:cNvPr>
          <p:cNvSpPr/>
          <p:nvPr/>
        </p:nvSpPr>
        <p:spPr>
          <a:xfrm>
            <a:off x="7296311" y="1817849"/>
            <a:ext cx="3259390" cy="374904"/>
          </a:xfrm>
          <a:prstGeom prst="round1Rect">
            <a:avLst>
              <a:gd name="adj" fmla="val 50000"/>
            </a:avLst>
          </a:prstGeom>
          <a:solidFill>
            <a:srgbClr val="9F9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latin typeface="Century Gothic" panose="020B0502020202020204" pitchFamily="34" charset="0"/>
                <a:cs typeface="Segoe UI Light" panose="020B0502040204020203" pitchFamily="34" charset="0"/>
              </a:rPr>
              <a:t>How We Engage</a:t>
            </a:r>
          </a:p>
        </p:txBody>
      </p:sp>
    </p:spTree>
    <p:extLst>
      <p:ext uri="{BB962C8B-B14F-4D97-AF65-F5344CB8AC3E}">
        <p14:creationId xmlns:p14="http://schemas.microsoft.com/office/powerpoint/2010/main" val="1179475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Single Corner Rounded 3">
            <a:extLst>
              <a:ext uri="{FF2B5EF4-FFF2-40B4-BE49-F238E27FC236}">
                <a16:creationId xmlns:a16="http://schemas.microsoft.com/office/drawing/2014/main" id="{5A335E21-878C-994C-B62C-7F6AE1FBB57A}"/>
              </a:ext>
            </a:extLst>
          </p:cNvPr>
          <p:cNvSpPr/>
          <p:nvPr/>
        </p:nvSpPr>
        <p:spPr>
          <a:xfrm rot="10800000" flipV="1">
            <a:off x="444723" y="511461"/>
            <a:ext cx="4052382" cy="5717879"/>
          </a:xfrm>
          <a:prstGeom prst="round1Rect">
            <a:avLst>
              <a:gd name="adj" fmla="val 18646"/>
            </a:avLst>
          </a:prstGeom>
          <a:noFill/>
          <a:ln w="19050">
            <a:solidFill>
              <a:srgbClr val="9F9FA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67673DA8-2F4B-084F-84B8-350E4849DAFE}"/>
              </a:ext>
            </a:extLst>
          </p:cNvPr>
          <p:cNvGrpSpPr/>
          <p:nvPr/>
        </p:nvGrpSpPr>
        <p:grpSpPr>
          <a:xfrm>
            <a:off x="556816" y="628661"/>
            <a:ext cx="4057541" cy="6297882"/>
            <a:chOff x="556816" y="628661"/>
            <a:chExt cx="4057541" cy="6297882"/>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flipH="1">
              <a:off x="2294378" y="4606564"/>
              <a:ext cx="587576" cy="4052382"/>
            </a:xfrm>
            <a:prstGeom prst="rect">
              <a:avLst/>
            </a:prstGeom>
          </p:spPr>
        </p:pic>
        <p:sp>
          <p:nvSpPr>
            <p:cNvPr id="26" name="Rectangle: Single Corner Rounded 21">
              <a:extLst>
                <a:ext uri="{FF2B5EF4-FFF2-40B4-BE49-F238E27FC236}">
                  <a16:creationId xmlns:a16="http://schemas.microsoft.com/office/drawing/2014/main" id="{8B3DDA16-A7BD-F040-A5EC-ABEA843F8610}"/>
                </a:ext>
              </a:extLst>
            </p:cNvPr>
            <p:cNvSpPr/>
            <p:nvPr/>
          </p:nvSpPr>
          <p:spPr>
            <a:xfrm rot="16200000">
              <a:off x="-275352" y="1460829"/>
              <a:ext cx="5721877" cy="4057541"/>
            </a:xfrm>
            <a:prstGeom prst="round1Rect">
              <a:avLst/>
            </a:prstGeom>
            <a:solidFill>
              <a:srgbClr val="9F9F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7" name="TextBox 26">
            <a:extLst>
              <a:ext uri="{FF2B5EF4-FFF2-40B4-BE49-F238E27FC236}">
                <a16:creationId xmlns:a16="http://schemas.microsoft.com/office/drawing/2014/main" id="{E0C58BEF-6406-4848-A549-FF7F321AF83F}"/>
              </a:ext>
            </a:extLst>
          </p:cNvPr>
          <p:cNvSpPr txBox="1"/>
          <p:nvPr/>
        </p:nvSpPr>
        <p:spPr>
          <a:xfrm>
            <a:off x="1274783" y="2161421"/>
            <a:ext cx="2719723" cy="1162049"/>
          </a:xfrm>
          <a:prstGeom prst="rect">
            <a:avLst/>
          </a:prstGeom>
          <a:noFill/>
        </p:spPr>
        <p:txBody>
          <a:bodyPr wrap="square" lIns="25200" rIns="90000" rtlCol="0">
            <a:spAutoFit/>
          </a:bodyPr>
          <a:lstStyle/>
          <a:p>
            <a:pPr>
              <a:lnSpc>
                <a:spcPts val="1680"/>
              </a:lnSpc>
            </a:pPr>
            <a:r>
              <a:rPr lang="en-IN" sz="1100" dirty="0">
                <a:solidFill>
                  <a:schemeClr val="bg1"/>
                </a:solidFill>
                <a:latin typeface="Century Gothic" panose="020B0502020202020204" pitchFamily="34" charset="0"/>
              </a:rPr>
              <a:t>This list of 17 material topics specific to our business includes issues that we intend to manage, measure and report on. These what our stakeholder are most interested in understanding.</a:t>
            </a:r>
          </a:p>
        </p:txBody>
      </p:sp>
      <p:sp>
        <p:nvSpPr>
          <p:cNvPr id="28" name="moving straight is what we do">
            <a:extLst>
              <a:ext uri="{FF2B5EF4-FFF2-40B4-BE49-F238E27FC236}">
                <a16:creationId xmlns:a16="http://schemas.microsoft.com/office/drawing/2014/main" id="{385B184D-198C-B840-ACE1-6A90F8A510BC}"/>
              </a:ext>
            </a:extLst>
          </p:cNvPr>
          <p:cNvSpPr txBox="1"/>
          <p:nvPr/>
        </p:nvSpPr>
        <p:spPr>
          <a:xfrm>
            <a:off x="1291906" y="1225684"/>
            <a:ext cx="3186409"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1"/>
                </a:solidFill>
                <a:latin typeface="Century Gothic" panose="020B0502020202020204" pitchFamily="34" charset="0"/>
              </a:rPr>
              <a:t>Materiality Matrix</a:t>
            </a:r>
          </a:p>
        </p:txBody>
      </p:sp>
      <p:grpSp>
        <p:nvGrpSpPr>
          <p:cNvPr id="31" name="Group 30">
            <a:extLst>
              <a:ext uri="{FF2B5EF4-FFF2-40B4-BE49-F238E27FC236}">
                <a16:creationId xmlns:a16="http://schemas.microsoft.com/office/drawing/2014/main" id="{6FA41460-C76C-EF41-AC19-8FFA429B6E60}"/>
              </a:ext>
            </a:extLst>
          </p:cNvPr>
          <p:cNvGrpSpPr/>
          <p:nvPr/>
        </p:nvGrpSpPr>
        <p:grpSpPr>
          <a:xfrm>
            <a:off x="5247317" y="1100656"/>
            <a:ext cx="6327996" cy="4726798"/>
            <a:chOff x="1672516" y="1504168"/>
            <a:chExt cx="6627041" cy="4259565"/>
          </a:xfrm>
          <a:gradFill flip="none" rotWithShape="1">
            <a:gsLst>
              <a:gs pos="0">
                <a:srgbClr val="DBDBDB"/>
              </a:gs>
              <a:gs pos="100000">
                <a:srgbClr val="4DA6BA">
                  <a:alpha val="28627"/>
                </a:srgbClr>
              </a:gs>
              <a:gs pos="89000">
                <a:srgbClr val="CADCE7"/>
              </a:gs>
              <a:gs pos="76000">
                <a:srgbClr val="E5EEF3"/>
              </a:gs>
              <a:gs pos="60000">
                <a:schemeClr val="bg1"/>
              </a:gs>
              <a:gs pos="37000">
                <a:schemeClr val="bg1"/>
              </a:gs>
            </a:gsLst>
            <a:lin ang="18900000" scaled="1"/>
            <a:tileRect/>
          </a:gradFill>
        </p:grpSpPr>
        <p:grpSp>
          <p:nvGrpSpPr>
            <p:cNvPr id="32" name="Group 31">
              <a:extLst>
                <a:ext uri="{FF2B5EF4-FFF2-40B4-BE49-F238E27FC236}">
                  <a16:creationId xmlns:a16="http://schemas.microsoft.com/office/drawing/2014/main" id="{1985ADC5-9BC0-1A44-8E1F-2C2DF253CDAE}"/>
                </a:ext>
              </a:extLst>
            </p:cNvPr>
            <p:cNvGrpSpPr/>
            <p:nvPr/>
          </p:nvGrpSpPr>
          <p:grpSpPr>
            <a:xfrm>
              <a:off x="1672516" y="1504168"/>
              <a:ext cx="2209907" cy="4259565"/>
              <a:chOff x="1672516" y="1504168"/>
              <a:chExt cx="2209907" cy="4259565"/>
            </a:xfrm>
            <a:grpFill/>
          </p:grpSpPr>
          <p:sp>
            <p:nvSpPr>
              <p:cNvPr id="54" name="Rectangle 53">
                <a:extLst>
                  <a:ext uri="{FF2B5EF4-FFF2-40B4-BE49-F238E27FC236}">
                    <a16:creationId xmlns:a16="http://schemas.microsoft.com/office/drawing/2014/main" id="{78247B1E-9C34-4641-9A35-65085A68E47C}"/>
                  </a:ext>
                </a:extLst>
              </p:cNvPr>
              <p:cNvSpPr/>
              <p:nvPr/>
            </p:nvSpPr>
            <p:spPr>
              <a:xfrm>
                <a:off x="1672516" y="4343878"/>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55" name="Rectangle 54">
                <a:extLst>
                  <a:ext uri="{FF2B5EF4-FFF2-40B4-BE49-F238E27FC236}">
                    <a16:creationId xmlns:a16="http://schemas.microsoft.com/office/drawing/2014/main" id="{87CB790D-CB44-6F4A-BE5C-FAC3E224C857}"/>
                  </a:ext>
                </a:extLst>
              </p:cNvPr>
              <p:cNvSpPr/>
              <p:nvPr/>
            </p:nvSpPr>
            <p:spPr>
              <a:xfrm>
                <a:off x="1672516" y="2924024"/>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56" name="Rectangle 55">
                <a:extLst>
                  <a:ext uri="{FF2B5EF4-FFF2-40B4-BE49-F238E27FC236}">
                    <a16:creationId xmlns:a16="http://schemas.microsoft.com/office/drawing/2014/main" id="{386C4D94-8FD9-8145-8A33-18EEF0A7ADC8}"/>
                  </a:ext>
                </a:extLst>
              </p:cNvPr>
              <p:cNvSpPr/>
              <p:nvPr/>
            </p:nvSpPr>
            <p:spPr>
              <a:xfrm>
                <a:off x="1672516" y="1504168"/>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grpSp>
        <p:grpSp>
          <p:nvGrpSpPr>
            <p:cNvPr id="33" name="Group 32">
              <a:extLst>
                <a:ext uri="{FF2B5EF4-FFF2-40B4-BE49-F238E27FC236}">
                  <a16:creationId xmlns:a16="http://schemas.microsoft.com/office/drawing/2014/main" id="{2307B4BC-CFA4-4746-87D0-14636F259D38}"/>
                </a:ext>
              </a:extLst>
            </p:cNvPr>
            <p:cNvGrpSpPr/>
            <p:nvPr/>
          </p:nvGrpSpPr>
          <p:grpSpPr>
            <a:xfrm>
              <a:off x="3882423" y="1504168"/>
              <a:ext cx="2209907" cy="4259565"/>
              <a:chOff x="1672516" y="1504168"/>
              <a:chExt cx="2209907" cy="4259565"/>
            </a:xfrm>
            <a:grpFill/>
          </p:grpSpPr>
          <p:sp>
            <p:nvSpPr>
              <p:cNvPr id="51" name="Rectangle 50">
                <a:extLst>
                  <a:ext uri="{FF2B5EF4-FFF2-40B4-BE49-F238E27FC236}">
                    <a16:creationId xmlns:a16="http://schemas.microsoft.com/office/drawing/2014/main" id="{8F2BBCB5-00A1-A744-84ED-CE7D5ED4EE53}"/>
                  </a:ext>
                </a:extLst>
              </p:cNvPr>
              <p:cNvSpPr/>
              <p:nvPr/>
            </p:nvSpPr>
            <p:spPr>
              <a:xfrm>
                <a:off x="1672516" y="4343878"/>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52" name="Rectangle 51">
                <a:extLst>
                  <a:ext uri="{FF2B5EF4-FFF2-40B4-BE49-F238E27FC236}">
                    <a16:creationId xmlns:a16="http://schemas.microsoft.com/office/drawing/2014/main" id="{7EAAB507-4816-844F-B37A-6C763B8F205F}"/>
                  </a:ext>
                </a:extLst>
              </p:cNvPr>
              <p:cNvSpPr/>
              <p:nvPr/>
            </p:nvSpPr>
            <p:spPr>
              <a:xfrm>
                <a:off x="1672516" y="2924024"/>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53" name="Rectangle 52">
                <a:extLst>
                  <a:ext uri="{FF2B5EF4-FFF2-40B4-BE49-F238E27FC236}">
                    <a16:creationId xmlns:a16="http://schemas.microsoft.com/office/drawing/2014/main" id="{C022FD29-02FA-B841-B5DB-A526FFEF58D2}"/>
                  </a:ext>
                </a:extLst>
              </p:cNvPr>
              <p:cNvSpPr/>
              <p:nvPr/>
            </p:nvSpPr>
            <p:spPr>
              <a:xfrm>
                <a:off x="1672516" y="1504168"/>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grpSp>
        <p:grpSp>
          <p:nvGrpSpPr>
            <p:cNvPr id="34" name="Group 33">
              <a:extLst>
                <a:ext uri="{FF2B5EF4-FFF2-40B4-BE49-F238E27FC236}">
                  <a16:creationId xmlns:a16="http://schemas.microsoft.com/office/drawing/2014/main" id="{A5BB033D-A4FB-3145-AA4F-38E8981A7CD6}"/>
                </a:ext>
              </a:extLst>
            </p:cNvPr>
            <p:cNvGrpSpPr/>
            <p:nvPr/>
          </p:nvGrpSpPr>
          <p:grpSpPr>
            <a:xfrm>
              <a:off x="6089650" y="1504168"/>
              <a:ext cx="2209907" cy="4259565"/>
              <a:chOff x="1672516" y="1504168"/>
              <a:chExt cx="2209907" cy="4259565"/>
            </a:xfrm>
            <a:grpFill/>
          </p:grpSpPr>
          <p:sp>
            <p:nvSpPr>
              <p:cNvPr id="35" name="Rectangle 34">
                <a:extLst>
                  <a:ext uri="{FF2B5EF4-FFF2-40B4-BE49-F238E27FC236}">
                    <a16:creationId xmlns:a16="http://schemas.microsoft.com/office/drawing/2014/main" id="{1447768B-B3F5-7748-AED1-9857BCC21C11}"/>
                  </a:ext>
                </a:extLst>
              </p:cNvPr>
              <p:cNvSpPr/>
              <p:nvPr/>
            </p:nvSpPr>
            <p:spPr>
              <a:xfrm>
                <a:off x="1672516" y="4343878"/>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42" name="Rectangle 41">
                <a:extLst>
                  <a:ext uri="{FF2B5EF4-FFF2-40B4-BE49-F238E27FC236}">
                    <a16:creationId xmlns:a16="http://schemas.microsoft.com/office/drawing/2014/main" id="{CF359B85-B779-5C44-9ED5-00415085CEDB}"/>
                  </a:ext>
                </a:extLst>
              </p:cNvPr>
              <p:cNvSpPr/>
              <p:nvPr/>
            </p:nvSpPr>
            <p:spPr>
              <a:xfrm>
                <a:off x="1672516" y="2924024"/>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sp>
            <p:nvSpPr>
              <p:cNvPr id="50" name="Rectangle 49">
                <a:extLst>
                  <a:ext uri="{FF2B5EF4-FFF2-40B4-BE49-F238E27FC236}">
                    <a16:creationId xmlns:a16="http://schemas.microsoft.com/office/drawing/2014/main" id="{774E1071-3662-7C48-82F9-2C158C6C75FD}"/>
                  </a:ext>
                </a:extLst>
              </p:cNvPr>
              <p:cNvSpPr/>
              <p:nvPr/>
            </p:nvSpPr>
            <p:spPr>
              <a:xfrm>
                <a:off x="1672516" y="1504168"/>
                <a:ext cx="2209907" cy="1419855"/>
              </a:xfrm>
              <a:prstGeom prst="rect">
                <a:avLst/>
              </a:prstGeom>
              <a:grpFill/>
              <a:ln w="12700" cap="flat">
                <a:solidFill>
                  <a:schemeClr val="bg1">
                    <a:lumMod val="85000"/>
                  </a:schemeClr>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Light"/>
                  <a:ea typeface="Calibri Light"/>
                  <a:cs typeface="Calibri Light"/>
                  <a:sym typeface="Calibri Light"/>
                </a:endParaRPr>
              </a:p>
            </p:txBody>
          </p:sp>
        </p:grpSp>
      </p:grpSp>
      <p:sp>
        <p:nvSpPr>
          <p:cNvPr id="61" name="Овал 1">
            <a:extLst>
              <a:ext uri="{FF2B5EF4-FFF2-40B4-BE49-F238E27FC236}">
                <a16:creationId xmlns:a16="http://schemas.microsoft.com/office/drawing/2014/main" id="{88C7E6E8-E179-C841-91C5-C36FC136C1C4}"/>
              </a:ext>
            </a:extLst>
          </p:cNvPr>
          <p:cNvSpPr/>
          <p:nvPr/>
        </p:nvSpPr>
        <p:spPr>
          <a:xfrm rot="5556859">
            <a:off x="8121898" y="3319974"/>
            <a:ext cx="338019" cy="338019"/>
          </a:xfrm>
          <a:prstGeom prst="ellipse">
            <a:avLst/>
          </a:prstGeom>
          <a:gradFill flip="none" rotWithShape="1">
            <a:gsLst>
              <a:gs pos="39000">
                <a:srgbClr val="AEAEAE"/>
              </a:gs>
              <a:gs pos="0">
                <a:srgbClr val="5C5C5C"/>
              </a:gs>
              <a:gs pos="100000">
                <a:srgbClr val="FFFFFF"/>
              </a:gs>
            </a:gsLst>
            <a:path path="circle">
              <a:fillToRect l="62278" t="119636" r="37721" b="-19636"/>
            </a:path>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64" name="Овал 1">
            <a:extLst>
              <a:ext uri="{FF2B5EF4-FFF2-40B4-BE49-F238E27FC236}">
                <a16:creationId xmlns:a16="http://schemas.microsoft.com/office/drawing/2014/main" id="{CB63A105-1CCE-EF4D-9DED-9D6E88DA30F0}"/>
              </a:ext>
            </a:extLst>
          </p:cNvPr>
          <p:cNvSpPr/>
          <p:nvPr/>
        </p:nvSpPr>
        <p:spPr>
          <a:xfrm rot="5556859">
            <a:off x="7436326" y="4234053"/>
            <a:ext cx="338019" cy="338019"/>
          </a:xfrm>
          <a:prstGeom prst="ellipse">
            <a:avLst/>
          </a:prstGeom>
          <a:gradFill>
            <a:gsLst>
              <a:gs pos="0">
                <a:srgbClr val="74BFAB"/>
              </a:gs>
              <a:gs pos="99000">
                <a:srgbClr val="74BFAB">
                  <a:alpha val="52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65" name="Овал 1">
            <a:extLst>
              <a:ext uri="{FF2B5EF4-FFF2-40B4-BE49-F238E27FC236}">
                <a16:creationId xmlns:a16="http://schemas.microsoft.com/office/drawing/2014/main" id="{825B635F-FD11-D44C-981E-A06EE08BFB1F}"/>
              </a:ext>
            </a:extLst>
          </p:cNvPr>
          <p:cNvSpPr/>
          <p:nvPr/>
        </p:nvSpPr>
        <p:spPr>
          <a:xfrm rot="5556859">
            <a:off x="9303758" y="1493099"/>
            <a:ext cx="338019" cy="338019"/>
          </a:xfrm>
          <a:prstGeom prst="ellipse">
            <a:avLst/>
          </a:prstGeom>
          <a:gradFill>
            <a:gsLst>
              <a:gs pos="0">
                <a:srgbClr val="74BFAB"/>
              </a:gs>
              <a:gs pos="99000">
                <a:srgbClr val="74BFAB">
                  <a:alpha val="52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66" name="Овал 1">
            <a:extLst>
              <a:ext uri="{FF2B5EF4-FFF2-40B4-BE49-F238E27FC236}">
                <a16:creationId xmlns:a16="http://schemas.microsoft.com/office/drawing/2014/main" id="{35AF4E7E-E157-F046-BD43-FE4565F5128D}"/>
              </a:ext>
            </a:extLst>
          </p:cNvPr>
          <p:cNvSpPr/>
          <p:nvPr/>
        </p:nvSpPr>
        <p:spPr>
          <a:xfrm rot="5556859">
            <a:off x="9630845" y="2545057"/>
            <a:ext cx="338019" cy="338019"/>
          </a:xfrm>
          <a:prstGeom prst="ellipse">
            <a:avLst/>
          </a:prstGeom>
          <a:gradFill>
            <a:gsLst>
              <a:gs pos="0">
                <a:srgbClr val="74BFAB"/>
              </a:gs>
              <a:gs pos="99000">
                <a:srgbClr val="74BFAB">
                  <a:alpha val="52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67" name="Овал 1">
            <a:extLst>
              <a:ext uri="{FF2B5EF4-FFF2-40B4-BE49-F238E27FC236}">
                <a16:creationId xmlns:a16="http://schemas.microsoft.com/office/drawing/2014/main" id="{B403BFA4-1737-B547-82A7-A322201AE8F3}"/>
              </a:ext>
            </a:extLst>
          </p:cNvPr>
          <p:cNvSpPr/>
          <p:nvPr/>
        </p:nvSpPr>
        <p:spPr>
          <a:xfrm rot="5556859">
            <a:off x="7136389" y="2809661"/>
            <a:ext cx="338019" cy="338019"/>
          </a:xfrm>
          <a:prstGeom prst="ellipse">
            <a:avLst/>
          </a:prstGeom>
          <a:gradFill>
            <a:gsLst>
              <a:gs pos="0">
                <a:srgbClr val="369ABA"/>
              </a:gs>
              <a:gs pos="99000">
                <a:srgbClr val="369ABA">
                  <a:alpha val="40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68" name="Овал 1">
            <a:extLst>
              <a:ext uri="{FF2B5EF4-FFF2-40B4-BE49-F238E27FC236}">
                <a16:creationId xmlns:a16="http://schemas.microsoft.com/office/drawing/2014/main" id="{57E2D1B6-0BD7-D14A-B96F-7999D6E206E3}"/>
              </a:ext>
            </a:extLst>
          </p:cNvPr>
          <p:cNvSpPr/>
          <p:nvPr/>
        </p:nvSpPr>
        <p:spPr>
          <a:xfrm rot="5556859">
            <a:off x="9115420" y="4471133"/>
            <a:ext cx="338019" cy="338019"/>
          </a:xfrm>
          <a:prstGeom prst="ellipse">
            <a:avLst/>
          </a:prstGeom>
          <a:gradFill>
            <a:gsLst>
              <a:gs pos="0">
                <a:srgbClr val="369ABA"/>
              </a:gs>
              <a:gs pos="99000">
                <a:srgbClr val="369ABA">
                  <a:alpha val="40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69" name="Овал 1">
            <a:extLst>
              <a:ext uri="{FF2B5EF4-FFF2-40B4-BE49-F238E27FC236}">
                <a16:creationId xmlns:a16="http://schemas.microsoft.com/office/drawing/2014/main" id="{FC967C1F-2E9C-F24C-9553-657BDB3E1D6E}"/>
              </a:ext>
            </a:extLst>
          </p:cNvPr>
          <p:cNvSpPr/>
          <p:nvPr/>
        </p:nvSpPr>
        <p:spPr>
          <a:xfrm rot="5556859">
            <a:off x="6731656" y="3161145"/>
            <a:ext cx="338019" cy="338019"/>
          </a:xfrm>
          <a:prstGeom prst="ellipse">
            <a:avLst/>
          </a:prstGeom>
          <a:gradFill>
            <a:gsLst>
              <a:gs pos="0">
                <a:srgbClr val="369ABA"/>
              </a:gs>
              <a:gs pos="99000">
                <a:srgbClr val="369ABA">
                  <a:alpha val="40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0" name="Овал 1">
            <a:extLst>
              <a:ext uri="{FF2B5EF4-FFF2-40B4-BE49-F238E27FC236}">
                <a16:creationId xmlns:a16="http://schemas.microsoft.com/office/drawing/2014/main" id="{E12CBD08-5DFC-C843-B89D-D9DA7DDB76D3}"/>
              </a:ext>
            </a:extLst>
          </p:cNvPr>
          <p:cNvSpPr/>
          <p:nvPr/>
        </p:nvSpPr>
        <p:spPr>
          <a:xfrm rot="5556859">
            <a:off x="10070373" y="1956975"/>
            <a:ext cx="338019" cy="338019"/>
          </a:xfrm>
          <a:prstGeom prst="ellipse">
            <a:avLst/>
          </a:prstGeom>
          <a:gradFill>
            <a:gsLst>
              <a:gs pos="0">
                <a:srgbClr val="369ABA"/>
              </a:gs>
              <a:gs pos="99000">
                <a:srgbClr val="369ABA">
                  <a:alpha val="40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1" name="Titel 1">
            <a:extLst>
              <a:ext uri="{FF2B5EF4-FFF2-40B4-BE49-F238E27FC236}">
                <a16:creationId xmlns:a16="http://schemas.microsoft.com/office/drawing/2014/main" id="{A2251736-86AA-9842-8DF3-2CA2A47BA65A}"/>
              </a:ext>
            </a:extLst>
          </p:cNvPr>
          <p:cNvSpPr txBox="1">
            <a:spLocks/>
          </p:cNvSpPr>
          <p:nvPr/>
        </p:nvSpPr>
        <p:spPr bwMode="gray">
          <a:xfrm>
            <a:off x="9530986" y="4455124"/>
            <a:ext cx="1357789"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Engagement</a:t>
            </a:r>
          </a:p>
        </p:txBody>
      </p:sp>
      <p:sp>
        <p:nvSpPr>
          <p:cNvPr id="72" name="Titel 1">
            <a:extLst>
              <a:ext uri="{FF2B5EF4-FFF2-40B4-BE49-F238E27FC236}">
                <a16:creationId xmlns:a16="http://schemas.microsoft.com/office/drawing/2014/main" id="{E91F2DAD-C754-6843-A40E-104136967005}"/>
              </a:ext>
            </a:extLst>
          </p:cNvPr>
          <p:cNvSpPr txBox="1">
            <a:spLocks/>
          </p:cNvSpPr>
          <p:nvPr/>
        </p:nvSpPr>
        <p:spPr bwMode="gray">
          <a:xfrm>
            <a:off x="7562713" y="2792846"/>
            <a:ext cx="1060790"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Human rights</a:t>
            </a:r>
          </a:p>
        </p:txBody>
      </p:sp>
      <p:sp>
        <p:nvSpPr>
          <p:cNvPr id="73" name="Titel 1">
            <a:extLst>
              <a:ext uri="{FF2B5EF4-FFF2-40B4-BE49-F238E27FC236}">
                <a16:creationId xmlns:a16="http://schemas.microsoft.com/office/drawing/2014/main" id="{F64BC4ED-0A00-ED45-8FFE-288496F63BA4}"/>
              </a:ext>
            </a:extLst>
          </p:cNvPr>
          <p:cNvSpPr txBox="1">
            <a:spLocks/>
          </p:cNvSpPr>
          <p:nvPr/>
        </p:nvSpPr>
        <p:spPr bwMode="gray">
          <a:xfrm>
            <a:off x="7134045" y="3161270"/>
            <a:ext cx="1060790"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Diversity</a:t>
            </a:r>
          </a:p>
        </p:txBody>
      </p:sp>
      <p:sp>
        <p:nvSpPr>
          <p:cNvPr id="74" name="Titel 1">
            <a:extLst>
              <a:ext uri="{FF2B5EF4-FFF2-40B4-BE49-F238E27FC236}">
                <a16:creationId xmlns:a16="http://schemas.microsoft.com/office/drawing/2014/main" id="{DB57025F-8625-F54F-B0BF-17B3C4B83ACC}"/>
              </a:ext>
            </a:extLst>
          </p:cNvPr>
          <p:cNvSpPr txBox="1">
            <a:spLocks/>
          </p:cNvSpPr>
          <p:nvPr/>
        </p:nvSpPr>
        <p:spPr bwMode="gray">
          <a:xfrm>
            <a:off x="10480067" y="1940252"/>
            <a:ext cx="700888" cy="36227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Safety</a:t>
            </a:r>
          </a:p>
        </p:txBody>
      </p:sp>
      <p:sp>
        <p:nvSpPr>
          <p:cNvPr id="75" name="Titel 1">
            <a:extLst>
              <a:ext uri="{FF2B5EF4-FFF2-40B4-BE49-F238E27FC236}">
                <a16:creationId xmlns:a16="http://schemas.microsoft.com/office/drawing/2014/main" id="{03B389C1-358D-2D49-AB53-4C47726630E0}"/>
              </a:ext>
            </a:extLst>
          </p:cNvPr>
          <p:cNvSpPr txBox="1">
            <a:spLocks/>
          </p:cNvSpPr>
          <p:nvPr/>
        </p:nvSpPr>
        <p:spPr bwMode="gray">
          <a:xfrm>
            <a:off x="9551521" y="1505041"/>
            <a:ext cx="1060790"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defTabSz="913577"/>
            <a:r>
              <a:rPr lang="en-US" sz="900" dirty="0">
                <a:solidFill>
                  <a:srgbClr val="000000"/>
                </a:solidFill>
                <a:latin typeface="Century Gothic" panose="020B0502020202020204" pitchFamily="34" charset="0"/>
              </a:rPr>
              <a:t>Governance</a:t>
            </a:r>
          </a:p>
        </p:txBody>
      </p:sp>
      <p:sp>
        <p:nvSpPr>
          <p:cNvPr id="76" name="Titel 1">
            <a:extLst>
              <a:ext uri="{FF2B5EF4-FFF2-40B4-BE49-F238E27FC236}">
                <a16:creationId xmlns:a16="http://schemas.microsoft.com/office/drawing/2014/main" id="{0656FA12-7CD9-0344-B4D0-53CE6B4FE5AB}"/>
              </a:ext>
            </a:extLst>
          </p:cNvPr>
          <p:cNvSpPr txBox="1">
            <a:spLocks/>
          </p:cNvSpPr>
          <p:nvPr/>
        </p:nvSpPr>
        <p:spPr bwMode="gray">
          <a:xfrm>
            <a:off x="10055523" y="2516722"/>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Risk management</a:t>
            </a:r>
          </a:p>
        </p:txBody>
      </p:sp>
      <p:sp>
        <p:nvSpPr>
          <p:cNvPr id="77" name="Titel 1">
            <a:extLst>
              <a:ext uri="{FF2B5EF4-FFF2-40B4-BE49-F238E27FC236}">
                <a16:creationId xmlns:a16="http://schemas.microsoft.com/office/drawing/2014/main" id="{703651AF-4C7F-0B45-9EFB-9FACB737713B}"/>
              </a:ext>
            </a:extLst>
          </p:cNvPr>
          <p:cNvSpPr txBox="1">
            <a:spLocks/>
          </p:cNvSpPr>
          <p:nvPr/>
        </p:nvSpPr>
        <p:spPr bwMode="gray">
          <a:xfrm>
            <a:off x="8544321" y="3312439"/>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Water &amp; recycle</a:t>
            </a:r>
          </a:p>
        </p:txBody>
      </p:sp>
      <p:sp>
        <p:nvSpPr>
          <p:cNvPr id="78" name="Titel 1">
            <a:extLst>
              <a:ext uri="{FF2B5EF4-FFF2-40B4-BE49-F238E27FC236}">
                <a16:creationId xmlns:a16="http://schemas.microsoft.com/office/drawing/2014/main" id="{9BDF22C0-FB47-CF46-B8AE-1B87832F24B1}"/>
              </a:ext>
            </a:extLst>
          </p:cNvPr>
          <p:cNvSpPr txBox="1">
            <a:spLocks/>
          </p:cNvSpPr>
          <p:nvPr/>
        </p:nvSpPr>
        <p:spPr bwMode="gray">
          <a:xfrm>
            <a:off x="7845178" y="4238041"/>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Sustainable Profit</a:t>
            </a:r>
          </a:p>
        </p:txBody>
      </p:sp>
      <p:sp>
        <p:nvSpPr>
          <p:cNvPr id="79" name="Titel 1">
            <a:extLst>
              <a:ext uri="{FF2B5EF4-FFF2-40B4-BE49-F238E27FC236}">
                <a16:creationId xmlns:a16="http://schemas.microsoft.com/office/drawing/2014/main" id="{DFDEDB4D-4F18-C846-8E4E-54E9D2F0A59F}"/>
              </a:ext>
            </a:extLst>
          </p:cNvPr>
          <p:cNvSpPr txBox="1">
            <a:spLocks/>
          </p:cNvSpPr>
          <p:nvPr/>
        </p:nvSpPr>
        <p:spPr bwMode="gray">
          <a:xfrm>
            <a:off x="6593270" y="1949441"/>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Climate change</a:t>
            </a:r>
          </a:p>
        </p:txBody>
      </p:sp>
      <p:sp>
        <p:nvSpPr>
          <p:cNvPr id="80" name="Titel 1">
            <a:extLst>
              <a:ext uri="{FF2B5EF4-FFF2-40B4-BE49-F238E27FC236}">
                <a16:creationId xmlns:a16="http://schemas.microsoft.com/office/drawing/2014/main" id="{7E0876F9-D466-6245-AE57-AE5E10F4434A}"/>
              </a:ext>
            </a:extLst>
          </p:cNvPr>
          <p:cNvSpPr txBox="1">
            <a:spLocks/>
          </p:cNvSpPr>
          <p:nvPr/>
        </p:nvSpPr>
        <p:spPr bwMode="gray">
          <a:xfrm>
            <a:off x="5952757" y="4674496"/>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defTabSz="913577"/>
            <a:r>
              <a:rPr lang="en-US" sz="900" dirty="0">
                <a:solidFill>
                  <a:srgbClr val="000000"/>
                </a:solidFill>
                <a:latin typeface="Century Gothic" panose="020B0502020202020204" pitchFamily="34" charset="0"/>
              </a:rPr>
              <a:t>Energy &amp; chemicals</a:t>
            </a:r>
          </a:p>
        </p:txBody>
      </p:sp>
      <p:sp>
        <p:nvSpPr>
          <p:cNvPr id="81" name="Овал 1">
            <a:extLst>
              <a:ext uri="{FF2B5EF4-FFF2-40B4-BE49-F238E27FC236}">
                <a16:creationId xmlns:a16="http://schemas.microsoft.com/office/drawing/2014/main" id="{7EE40A36-5CA0-344D-95F8-198E6E3B4210}"/>
              </a:ext>
            </a:extLst>
          </p:cNvPr>
          <p:cNvSpPr/>
          <p:nvPr/>
        </p:nvSpPr>
        <p:spPr>
          <a:xfrm rot="5556859">
            <a:off x="9690145" y="4985253"/>
            <a:ext cx="338019" cy="338019"/>
          </a:xfrm>
          <a:prstGeom prst="ellipse">
            <a:avLst/>
          </a:prstGeom>
          <a:gradFill>
            <a:gsLst>
              <a:gs pos="0">
                <a:srgbClr val="74BFAB"/>
              </a:gs>
              <a:gs pos="99000">
                <a:srgbClr val="74BFAB">
                  <a:alpha val="52000"/>
                </a:srgbClr>
              </a:gs>
            </a:gsLst>
            <a:lin ang="10800000" scaled="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2" name="Titel 1">
            <a:extLst>
              <a:ext uri="{FF2B5EF4-FFF2-40B4-BE49-F238E27FC236}">
                <a16:creationId xmlns:a16="http://schemas.microsoft.com/office/drawing/2014/main" id="{467B0AB0-6632-0142-80BE-421BFE7A2A9F}"/>
              </a:ext>
            </a:extLst>
          </p:cNvPr>
          <p:cNvSpPr txBox="1">
            <a:spLocks/>
          </p:cNvSpPr>
          <p:nvPr/>
        </p:nvSpPr>
        <p:spPr bwMode="gray">
          <a:xfrm>
            <a:off x="10102411" y="4971664"/>
            <a:ext cx="1019800"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900" dirty="0">
                <a:solidFill>
                  <a:srgbClr val="000000"/>
                </a:solidFill>
                <a:latin typeface="Century Gothic" panose="020B0502020202020204" pitchFamily="34" charset="0"/>
              </a:rPr>
              <a:t>Innovation</a:t>
            </a:r>
          </a:p>
        </p:txBody>
      </p:sp>
      <p:grpSp>
        <p:nvGrpSpPr>
          <p:cNvPr id="6" name="Group 5">
            <a:extLst>
              <a:ext uri="{FF2B5EF4-FFF2-40B4-BE49-F238E27FC236}">
                <a16:creationId xmlns:a16="http://schemas.microsoft.com/office/drawing/2014/main" id="{E4EBA810-CCB5-3B43-9DD6-8E4C3FA56EF5}"/>
              </a:ext>
            </a:extLst>
          </p:cNvPr>
          <p:cNvGrpSpPr/>
          <p:nvPr/>
        </p:nvGrpSpPr>
        <p:grpSpPr>
          <a:xfrm>
            <a:off x="5243509" y="5831636"/>
            <a:ext cx="6600822" cy="407731"/>
            <a:chOff x="5243509" y="5831636"/>
            <a:chExt cx="6600822" cy="407731"/>
          </a:xfrm>
        </p:grpSpPr>
        <p:sp>
          <p:nvSpPr>
            <p:cNvPr id="59" name="Titel 1">
              <a:extLst>
                <a:ext uri="{FF2B5EF4-FFF2-40B4-BE49-F238E27FC236}">
                  <a16:creationId xmlns:a16="http://schemas.microsoft.com/office/drawing/2014/main" id="{DF8919EF-2647-7F4C-8A50-FD2A13A1CEDE}"/>
                </a:ext>
              </a:extLst>
            </p:cNvPr>
            <p:cNvSpPr txBox="1">
              <a:spLocks/>
            </p:cNvSpPr>
            <p:nvPr/>
          </p:nvSpPr>
          <p:spPr bwMode="gray">
            <a:xfrm>
              <a:off x="7554613" y="5860252"/>
              <a:ext cx="202980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defTabSz="913577"/>
              <a:r>
                <a:rPr lang="en-US" sz="1100" b="1" dirty="0">
                  <a:solidFill>
                    <a:srgbClr val="797777"/>
                  </a:solidFill>
                  <a:latin typeface="Century Gothic" panose="020B0502020202020204" pitchFamily="34" charset="0"/>
                </a:rPr>
                <a:t>Business Impact</a:t>
              </a:r>
            </a:p>
          </p:txBody>
        </p:sp>
        <p:cxnSp>
          <p:nvCxnSpPr>
            <p:cNvPr id="57" name="Gerade Verbindung mit Pfeil 22">
              <a:extLst>
                <a:ext uri="{FF2B5EF4-FFF2-40B4-BE49-F238E27FC236}">
                  <a16:creationId xmlns:a16="http://schemas.microsoft.com/office/drawing/2014/main" id="{926509F4-980C-6D46-97FE-9C2EB704FD90}"/>
                </a:ext>
              </a:extLst>
            </p:cNvPr>
            <p:cNvCxnSpPr>
              <a:cxnSpLocks/>
            </p:cNvCxnSpPr>
            <p:nvPr/>
          </p:nvCxnSpPr>
          <p:spPr bwMode="gray">
            <a:xfrm>
              <a:off x="5243509" y="5831636"/>
              <a:ext cx="6600822" cy="0"/>
            </a:xfrm>
            <a:prstGeom prst="straightConnector1">
              <a:avLst/>
            </a:prstGeom>
            <a:ln w="12700">
              <a:solidFill>
                <a:srgbClr val="9F9FA0"/>
              </a:solidFill>
              <a:tailEnd type="stealth" w="lg" len="lg"/>
            </a:ln>
          </p:spPr>
          <p:style>
            <a:lnRef idx="1">
              <a:schemeClr val="accent1"/>
            </a:lnRef>
            <a:fillRef idx="0">
              <a:schemeClr val="accent1"/>
            </a:fillRef>
            <a:effectRef idx="0">
              <a:schemeClr val="accent1"/>
            </a:effectRef>
            <a:fontRef idx="minor">
              <a:schemeClr val="tx1"/>
            </a:fontRef>
          </p:style>
        </p:cxnSp>
        <p:sp>
          <p:nvSpPr>
            <p:cNvPr id="83" name="Titel 1">
              <a:extLst>
                <a:ext uri="{FF2B5EF4-FFF2-40B4-BE49-F238E27FC236}">
                  <a16:creationId xmlns:a16="http://schemas.microsoft.com/office/drawing/2014/main" id="{47FAFFD7-A7AE-D745-9833-AB3CBEF4E219}"/>
                </a:ext>
              </a:extLst>
            </p:cNvPr>
            <p:cNvSpPr txBox="1">
              <a:spLocks/>
            </p:cNvSpPr>
            <p:nvPr/>
          </p:nvSpPr>
          <p:spPr bwMode="gray">
            <a:xfrm>
              <a:off x="10774211" y="5892971"/>
              <a:ext cx="801101"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defTabSz="913577"/>
              <a:r>
                <a:rPr lang="en-US" sz="1100" dirty="0">
                  <a:solidFill>
                    <a:srgbClr val="797777"/>
                  </a:solidFill>
                  <a:latin typeface="Century Gothic" panose="020B0502020202020204" pitchFamily="34" charset="0"/>
                </a:rPr>
                <a:t>High</a:t>
              </a:r>
            </a:p>
          </p:txBody>
        </p:sp>
      </p:grpSp>
      <p:grpSp>
        <p:nvGrpSpPr>
          <p:cNvPr id="5" name="Group 4">
            <a:extLst>
              <a:ext uri="{FF2B5EF4-FFF2-40B4-BE49-F238E27FC236}">
                <a16:creationId xmlns:a16="http://schemas.microsoft.com/office/drawing/2014/main" id="{0756178B-0359-2644-92BF-A611CC4E9A59}"/>
              </a:ext>
            </a:extLst>
          </p:cNvPr>
          <p:cNvGrpSpPr/>
          <p:nvPr/>
        </p:nvGrpSpPr>
        <p:grpSpPr>
          <a:xfrm>
            <a:off x="4900455" y="826371"/>
            <a:ext cx="347189" cy="5005266"/>
            <a:chOff x="4900455" y="826371"/>
            <a:chExt cx="347189" cy="5005266"/>
          </a:xfrm>
        </p:grpSpPr>
        <p:sp>
          <p:nvSpPr>
            <p:cNvPr id="60" name="Titel 1">
              <a:extLst>
                <a:ext uri="{FF2B5EF4-FFF2-40B4-BE49-F238E27FC236}">
                  <a16:creationId xmlns:a16="http://schemas.microsoft.com/office/drawing/2014/main" id="{B6F4D568-1BB4-1645-82A7-7C492BDFD7B6}"/>
                </a:ext>
              </a:extLst>
            </p:cNvPr>
            <p:cNvSpPr txBox="1">
              <a:spLocks/>
            </p:cNvSpPr>
            <p:nvPr/>
          </p:nvSpPr>
          <p:spPr bwMode="gray">
            <a:xfrm rot="16200000">
              <a:off x="4058749" y="3309163"/>
              <a:ext cx="202980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defTabSz="913577"/>
              <a:r>
                <a:rPr lang="en-US" sz="1100" b="1" dirty="0">
                  <a:solidFill>
                    <a:srgbClr val="797777"/>
                  </a:solidFill>
                  <a:latin typeface="Century Gothic" panose="020B0502020202020204" pitchFamily="34" charset="0"/>
                </a:rPr>
                <a:t>Importance to stakeholders</a:t>
              </a:r>
            </a:p>
          </p:txBody>
        </p:sp>
        <p:cxnSp>
          <p:nvCxnSpPr>
            <p:cNvPr id="58" name="Gerade Verbindung mit Pfeil 20">
              <a:extLst>
                <a:ext uri="{FF2B5EF4-FFF2-40B4-BE49-F238E27FC236}">
                  <a16:creationId xmlns:a16="http://schemas.microsoft.com/office/drawing/2014/main" id="{EA2A1796-50FF-B143-86C6-8B18F2F48EE8}"/>
                </a:ext>
              </a:extLst>
            </p:cNvPr>
            <p:cNvCxnSpPr>
              <a:cxnSpLocks/>
            </p:cNvCxnSpPr>
            <p:nvPr/>
          </p:nvCxnSpPr>
          <p:spPr bwMode="gray">
            <a:xfrm flipV="1">
              <a:off x="5238269" y="826371"/>
              <a:ext cx="0" cy="5005266"/>
            </a:xfrm>
            <a:prstGeom prst="straightConnector1">
              <a:avLst/>
            </a:prstGeom>
            <a:ln w="12700">
              <a:solidFill>
                <a:srgbClr val="9F9FA0"/>
              </a:solidFill>
              <a:tailEnd type="stealth" w="lg" len="lg"/>
            </a:ln>
          </p:spPr>
          <p:style>
            <a:lnRef idx="1">
              <a:schemeClr val="accent1"/>
            </a:lnRef>
            <a:fillRef idx="0">
              <a:schemeClr val="accent1"/>
            </a:fillRef>
            <a:effectRef idx="0">
              <a:schemeClr val="accent1"/>
            </a:effectRef>
            <a:fontRef idx="minor">
              <a:schemeClr val="tx1"/>
            </a:fontRef>
          </p:style>
        </p:cxnSp>
        <p:sp>
          <p:nvSpPr>
            <p:cNvPr id="85" name="Titel 1">
              <a:extLst>
                <a:ext uri="{FF2B5EF4-FFF2-40B4-BE49-F238E27FC236}">
                  <a16:creationId xmlns:a16="http://schemas.microsoft.com/office/drawing/2014/main" id="{CE069D03-E761-864B-8175-21A1AA0EA81F}"/>
                </a:ext>
              </a:extLst>
            </p:cNvPr>
            <p:cNvSpPr txBox="1">
              <a:spLocks/>
            </p:cNvSpPr>
            <p:nvPr/>
          </p:nvSpPr>
          <p:spPr bwMode="gray">
            <a:xfrm rot="16200000">
              <a:off x="4673895" y="1321801"/>
              <a:ext cx="801101"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r" defTabSz="913577"/>
              <a:r>
                <a:rPr lang="en-US" sz="1100" dirty="0">
                  <a:solidFill>
                    <a:srgbClr val="797777"/>
                  </a:solidFill>
                  <a:latin typeface="Century Gothic" panose="020B0502020202020204" pitchFamily="34" charset="0"/>
                </a:rPr>
                <a:t>High</a:t>
              </a:r>
            </a:p>
          </p:txBody>
        </p:sp>
      </p:grpSp>
      <p:sp>
        <p:nvSpPr>
          <p:cNvPr id="86" name="Овал 1">
            <a:extLst>
              <a:ext uri="{FF2B5EF4-FFF2-40B4-BE49-F238E27FC236}">
                <a16:creationId xmlns:a16="http://schemas.microsoft.com/office/drawing/2014/main" id="{E2A81BC9-98CE-254B-BDFE-C164C421B23D}"/>
              </a:ext>
            </a:extLst>
          </p:cNvPr>
          <p:cNvSpPr>
            <a:spLocks noChangeAspect="1"/>
          </p:cNvSpPr>
          <p:nvPr/>
        </p:nvSpPr>
        <p:spPr>
          <a:xfrm rot="16274989">
            <a:off x="1300716" y="4360080"/>
            <a:ext cx="274320" cy="274320"/>
          </a:xfrm>
          <a:prstGeom prst="ellipse">
            <a:avLst/>
          </a:prstGeom>
          <a:solidFill>
            <a:srgbClr val="D5D5D5"/>
          </a:soli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chemeClr val="bg1"/>
              </a:solidFill>
              <a:latin typeface="Calibri Light"/>
              <a:cs typeface="Calibri Light"/>
              <a:sym typeface="Calibri Light"/>
            </a:endParaRPr>
          </a:p>
        </p:txBody>
      </p:sp>
      <p:sp>
        <p:nvSpPr>
          <p:cNvPr id="88" name="Овал 1">
            <a:extLst>
              <a:ext uri="{FF2B5EF4-FFF2-40B4-BE49-F238E27FC236}">
                <a16:creationId xmlns:a16="http://schemas.microsoft.com/office/drawing/2014/main" id="{E3AE2379-FB84-0344-8326-A4C88F2E4026}"/>
              </a:ext>
            </a:extLst>
          </p:cNvPr>
          <p:cNvSpPr>
            <a:spLocks noChangeAspect="1"/>
          </p:cNvSpPr>
          <p:nvPr/>
        </p:nvSpPr>
        <p:spPr>
          <a:xfrm rot="16274989">
            <a:off x="1295006" y="4814660"/>
            <a:ext cx="274320" cy="274320"/>
          </a:xfrm>
          <a:prstGeom prst="ellipse">
            <a:avLst/>
          </a:prstGeom>
          <a:solidFill>
            <a:srgbClr val="74BFAB"/>
          </a:soli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chemeClr val="bg1"/>
              </a:solidFill>
              <a:latin typeface="Calibri Light"/>
              <a:cs typeface="Calibri Light"/>
              <a:sym typeface="Calibri Light"/>
            </a:endParaRPr>
          </a:p>
        </p:txBody>
      </p:sp>
      <p:grpSp>
        <p:nvGrpSpPr>
          <p:cNvPr id="4" name="Group 3">
            <a:extLst>
              <a:ext uri="{FF2B5EF4-FFF2-40B4-BE49-F238E27FC236}">
                <a16:creationId xmlns:a16="http://schemas.microsoft.com/office/drawing/2014/main" id="{F254B7E2-84E6-8343-8A8C-808D96E48D94}"/>
              </a:ext>
            </a:extLst>
          </p:cNvPr>
          <p:cNvGrpSpPr/>
          <p:nvPr/>
        </p:nvGrpSpPr>
        <p:grpSpPr>
          <a:xfrm>
            <a:off x="1738577" y="4318755"/>
            <a:ext cx="2006407" cy="1254908"/>
            <a:chOff x="1738577" y="4318755"/>
            <a:chExt cx="2006407" cy="1254908"/>
          </a:xfrm>
        </p:grpSpPr>
        <p:sp>
          <p:nvSpPr>
            <p:cNvPr id="87" name="Titel 1">
              <a:extLst>
                <a:ext uri="{FF2B5EF4-FFF2-40B4-BE49-F238E27FC236}">
                  <a16:creationId xmlns:a16="http://schemas.microsoft.com/office/drawing/2014/main" id="{5E521421-54C7-D649-9360-9CA788F79176}"/>
                </a:ext>
              </a:extLst>
            </p:cNvPr>
            <p:cNvSpPr txBox="1">
              <a:spLocks/>
            </p:cNvSpPr>
            <p:nvPr/>
          </p:nvSpPr>
          <p:spPr bwMode="gray">
            <a:xfrm>
              <a:off x="1744287" y="4318755"/>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1100" dirty="0">
                  <a:solidFill>
                    <a:schemeClr val="bg1"/>
                  </a:solidFill>
                  <a:latin typeface="Century Gothic" panose="020B0502020202020204" pitchFamily="34" charset="0"/>
                </a:rPr>
                <a:t>Environment</a:t>
              </a:r>
            </a:p>
          </p:txBody>
        </p:sp>
        <p:sp>
          <p:nvSpPr>
            <p:cNvPr id="89" name="Titel 1">
              <a:extLst>
                <a:ext uri="{FF2B5EF4-FFF2-40B4-BE49-F238E27FC236}">
                  <a16:creationId xmlns:a16="http://schemas.microsoft.com/office/drawing/2014/main" id="{A7B871AC-0FC9-F848-B615-933FDBCA6B66}"/>
                </a:ext>
              </a:extLst>
            </p:cNvPr>
            <p:cNvSpPr txBox="1">
              <a:spLocks/>
            </p:cNvSpPr>
            <p:nvPr/>
          </p:nvSpPr>
          <p:spPr bwMode="gray">
            <a:xfrm>
              <a:off x="1738577" y="4773335"/>
              <a:ext cx="200640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1100" dirty="0">
                  <a:solidFill>
                    <a:schemeClr val="bg1"/>
                  </a:solidFill>
                  <a:latin typeface="Century Gothic" panose="020B0502020202020204" pitchFamily="34" charset="0"/>
                </a:rPr>
                <a:t>Professional Governance</a:t>
              </a:r>
            </a:p>
          </p:txBody>
        </p:sp>
        <p:sp>
          <p:nvSpPr>
            <p:cNvPr id="91" name="Titel 1">
              <a:extLst>
                <a:ext uri="{FF2B5EF4-FFF2-40B4-BE49-F238E27FC236}">
                  <a16:creationId xmlns:a16="http://schemas.microsoft.com/office/drawing/2014/main" id="{57BEEDAB-AD19-914A-B38B-398285807CCF}"/>
                </a:ext>
              </a:extLst>
            </p:cNvPr>
            <p:cNvSpPr txBox="1">
              <a:spLocks/>
            </p:cNvSpPr>
            <p:nvPr/>
          </p:nvSpPr>
          <p:spPr bwMode="gray">
            <a:xfrm>
              <a:off x="1738577" y="5227267"/>
              <a:ext cx="1392067"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defTabSz="913577"/>
              <a:r>
                <a:rPr lang="en-US" sz="1100" dirty="0">
                  <a:solidFill>
                    <a:schemeClr val="bg1"/>
                  </a:solidFill>
                  <a:latin typeface="Century Gothic" panose="020B0502020202020204" pitchFamily="34" charset="0"/>
                </a:rPr>
                <a:t>People &amp; Safety</a:t>
              </a:r>
            </a:p>
          </p:txBody>
        </p:sp>
      </p:grpSp>
      <p:sp>
        <p:nvSpPr>
          <p:cNvPr id="92" name="Овал 1">
            <a:extLst>
              <a:ext uri="{FF2B5EF4-FFF2-40B4-BE49-F238E27FC236}">
                <a16:creationId xmlns:a16="http://schemas.microsoft.com/office/drawing/2014/main" id="{83A1039A-835D-D74F-BD4C-AF8D598BD277}"/>
              </a:ext>
            </a:extLst>
          </p:cNvPr>
          <p:cNvSpPr>
            <a:spLocks noChangeAspect="1"/>
          </p:cNvSpPr>
          <p:nvPr/>
        </p:nvSpPr>
        <p:spPr>
          <a:xfrm rot="5556859">
            <a:off x="1298020" y="5222929"/>
            <a:ext cx="274320" cy="274320"/>
          </a:xfrm>
          <a:prstGeom prst="ellipse">
            <a:avLst/>
          </a:prstGeom>
          <a:solidFill>
            <a:srgbClr val="369ABA"/>
          </a:soli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3" name="Овал 1">
            <a:extLst>
              <a:ext uri="{FF2B5EF4-FFF2-40B4-BE49-F238E27FC236}">
                <a16:creationId xmlns:a16="http://schemas.microsoft.com/office/drawing/2014/main" id="{BB085660-F700-984E-84D1-F39A594B225E}"/>
              </a:ext>
            </a:extLst>
          </p:cNvPr>
          <p:cNvSpPr/>
          <p:nvPr/>
        </p:nvSpPr>
        <p:spPr>
          <a:xfrm rot="5556859">
            <a:off x="5703984" y="4692617"/>
            <a:ext cx="338019" cy="338019"/>
          </a:xfrm>
          <a:prstGeom prst="ellipse">
            <a:avLst/>
          </a:prstGeom>
          <a:gradFill flip="none" rotWithShape="1">
            <a:gsLst>
              <a:gs pos="39000">
                <a:srgbClr val="AEAEAE"/>
              </a:gs>
              <a:gs pos="0">
                <a:srgbClr val="5C5C5C"/>
              </a:gs>
              <a:gs pos="100000">
                <a:srgbClr val="FFFFFF"/>
              </a:gs>
            </a:gsLst>
            <a:path path="circle">
              <a:fillToRect l="62278" t="119636" r="37721" b="-19636"/>
            </a:path>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4" name="Овал 1">
            <a:extLst>
              <a:ext uri="{FF2B5EF4-FFF2-40B4-BE49-F238E27FC236}">
                <a16:creationId xmlns:a16="http://schemas.microsoft.com/office/drawing/2014/main" id="{177A908F-C62F-7441-A539-581B270CEDB7}"/>
              </a:ext>
            </a:extLst>
          </p:cNvPr>
          <p:cNvSpPr/>
          <p:nvPr/>
        </p:nvSpPr>
        <p:spPr>
          <a:xfrm rot="5556859">
            <a:off x="6141633" y="1942842"/>
            <a:ext cx="338019" cy="338019"/>
          </a:xfrm>
          <a:prstGeom prst="ellipse">
            <a:avLst/>
          </a:prstGeom>
          <a:gradFill flip="none" rotWithShape="1">
            <a:gsLst>
              <a:gs pos="39000">
                <a:srgbClr val="AEAEAE"/>
              </a:gs>
              <a:gs pos="0">
                <a:srgbClr val="5C5C5C"/>
              </a:gs>
              <a:gs pos="100000">
                <a:srgbClr val="FFFFFF"/>
              </a:gs>
            </a:gsLst>
            <a:path path="circle">
              <a:fillToRect l="62278" t="119636" r="37721" b="-19636"/>
            </a:path>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Tree>
    <p:extLst>
      <p:ext uri="{BB962C8B-B14F-4D97-AF65-F5344CB8AC3E}">
        <p14:creationId xmlns:p14="http://schemas.microsoft.com/office/powerpoint/2010/main" val="3062253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 calcmode="lin" valueType="num">
                                      <p:cBhvr>
                                        <p:cTn id="10" dur="2000" fill="hold"/>
                                        <p:tgtEl>
                                          <p:spTgt spid="86"/>
                                        </p:tgtEl>
                                        <p:attrNameLst>
                                          <p:attrName>ppt_w</p:attrName>
                                        </p:attrNameLst>
                                      </p:cBhvr>
                                      <p:tavLst>
                                        <p:tav tm="0">
                                          <p:val>
                                            <p:fltVal val="0"/>
                                          </p:val>
                                        </p:tav>
                                        <p:tav tm="100000">
                                          <p:val>
                                            <p:strVal val="#ppt_w"/>
                                          </p:val>
                                        </p:tav>
                                      </p:tavLst>
                                    </p:anim>
                                    <p:anim calcmode="lin" valueType="num">
                                      <p:cBhvr>
                                        <p:cTn id="11" dur="2000" fill="hold"/>
                                        <p:tgtEl>
                                          <p:spTgt spid="8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 calcmode="lin" valueType="num">
                                      <p:cBhvr>
                                        <p:cTn id="14" dur="2000" fill="hold"/>
                                        <p:tgtEl>
                                          <p:spTgt spid="88"/>
                                        </p:tgtEl>
                                        <p:attrNameLst>
                                          <p:attrName>ppt_w</p:attrName>
                                        </p:attrNameLst>
                                      </p:cBhvr>
                                      <p:tavLst>
                                        <p:tav tm="0">
                                          <p:val>
                                            <p:fltVal val="0"/>
                                          </p:val>
                                        </p:tav>
                                        <p:tav tm="100000">
                                          <p:val>
                                            <p:strVal val="#ppt_w"/>
                                          </p:val>
                                        </p:tav>
                                      </p:tavLst>
                                    </p:anim>
                                    <p:anim calcmode="lin" valueType="num">
                                      <p:cBhvr>
                                        <p:cTn id="15" dur="2000" fill="hold"/>
                                        <p:tgtEl>
                                          <p:spTgt spid="88"/>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92"/>
                                        </p:tgtEl>
                                        <p:attrNameLst>
                                          <p:attrName>style.visibility</p:attrName>
                                        </p:attrNameLst>
                                      </p:cBhvr>
                                      <p:to>
                                        <p:strVal val="visible"/>
                                      </p:to>
                                    </p:set>
                                    <p:anim calcmode="lin" valueType="num">
                                      <p:cBhvr>
                                        <p:cTn id="18" dur="2000" fill="hold"/>
                                        <p:tgtEl>
                                          <p:spTgt spid="92"/>
                                        </p:tgtEl>
                                        <p:attrNameLst>
                                          <p:attrName>ppt_w</p:attrName>
                                        </p:attrNameLst>
                                      </p:cBhvr>
                                      <p:tavLst>
                                        <p:tav tm="0">
                                          <p:val>
                                            <p:fltVal val="0"/>
                                          </p:val>
                                        </p:tav>
                                        <p:tav tm="100000">
                                          <p:val>
                                            <p:strVal val="#ppt_w"/>
                                          </p:val>
                                        </p:tav>
                                      </p:tavLst>
                                    </p:anim>
                                    <p:anim calcmode="lin" valueType="num">
                                      <p:cBhvr>
                                        <p:cTn id="19" dur="2000" fill="hold"/>
                                        <p:tgtEl>
                                          <p:spTgt spid="92"/>
                                        </p:tgtEl>
                                        <p:attrNameLst>
                                          <p:attrName>ppt_h</p:attrName>
                                        </p:attrNameLst>
                                      </p:cBhvr>
                                      <p:tavLst>
                                        <p:tav tm="0">
                                          <p:val>
                                            <p:fltVal val="0"/>
                                          </p:val>
                                        </p:tav>
                                        <p:tav tm="100000">
                                          <p:val>
                                            <p:strVal val="#ppt_h"/>
                                          </p:val>
                                        </p:tav>
                                      </p:tavLst>
                                    </p:anim>
                                  </p:childTnLst>
                                </p:cTn>
                              </p:par>
                              <p:par>
                                <p:cTn id="20" presetID="12" presetClass="entr" presetSubtype="8"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2000"/>
                                        <p:tgtEl>
                                          <p:spTgt spid="4"/>
                                        </p:tgtEl>
                                        <p:attrNameLst>
                                          <p:attrName>ppt_x</p:attrName>
                                        </p:attrNameLst>
                                      </p:cBhvr>
                                      <p:tavLst>
                                        <p:tav tm="0">
                                          <p:val>
                                            <p:strVal val="#ppt_x-#ppt_w*1.125000"/>
                                          </p:val>
                                        </p:tav>
                                        <p:tav tm="100000">
                                          <p:val>
                                            <p:strVal val="#ppt_x"/>
                                          </p:val>
                                        </p:tav>
                                      </p:tavLst>
                                    </p:anim>
                                    <p:animEffect transition="in" filter="wipe(right)">
                                      <p:cBhvr>
                                        <p:cTn id="23" dur="2000"/>
                                        <p:tgtEl>
                                          <p:spTgt spid="4"/>
                                        </p:tgtEl>
                                      </p:cBhvr>
                                    </p:animEffect>
                                  </p:childTnLst>
                                </p:cTn>
                              </p:par>
                              <p:par>
                                <p:cTn id="24" presetID="2" presetClass="entr" presetSubtype="9" decel="5000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3000" fill="hold"/>
                                        <p:tgtEl>
                                          <p:spTgt spid="30"/>
                                        </p:tgtEl>
                                        <p:attrNameLst>
                                          <p:attrName>ppt_x</p:attrName>
                                        </p:attrNameLst>
                                      </p:cBhvr>
                                      <p:tavLst>
                                        <p:tav tm="0">
                                          <p:val>
                                            <p:strVal val="0-#ppt_w/2"/>
                                          </p:val>
                                        </p:tav>
                                        <p:tav tm="100000">
                                          <p:val>
                                            <p:strVal val="#ppt_x"/>
                                          </p:val>
                                        </p:tav>
                                      </p:tavLst>
                                    </p:anim>
                                    <p:anim calcmode="lin" valueType="num">
                                      <p:cBhvr additive="base">
                                        <p:cTn id="27" dur="3000" fill="hold"/>
                                        <p:tgtEl>
                                          <p:spTgt spid="30"/>
                                        </p:tgtEl>
                                        <p:attrNameLst>
                                          <p:attrName>ppt_y</p:attrName>
                                        </p:attrNameLst>
                                      </p:cBhvr>
                                      <p:tavLst>
                                        <p:tav tm="0">
                                          <p:val>
                                            <p:strVal val="0-#ppt_h/2"/>
                                          </p:val>
                                        </p:tav>
                                        <p:tav tm="100000">
                                          <p:val>
                                            <p:strVal val="#ppt_y"/>
                                          </p:val>
                                        </p:tav>
                                      </p:tavLst>
                                    </p:anim>
                                  </p:childTnLst>
                                </p:cTn>
                              </p:par>
                              <p:par>
                                <p:cTn id="28" presetID="6" presetClass="emph" presetSubtype="0" autoRev="1" fill="hold" grpId="1" nodeType="withEffect">
                                  <p:stCondLst>
                                    <p:cond delay="3000"/>
                                  </p:stCondLst>
                                  <p:childTnLst>
                                    <p:animScale>
                                      <p:cBhvr>
                                        <p:cTn id="29" dur="3000" fill="hold"/>
                                        <p:tgtEl>
                                          <p:spTgt spid="30"/>
                                        </p:tgtEl>
                                      </p:cBhvr>
                                      <p:by x="100000" y="125000"/>
                                    </p:animScale>
                                  </p:childTnLst>
                                </p:cTn>
                              </p:par>
                              <p:par>
                                <p:cTn id="30" presetID="22" presetClass="entr" presetSubtype="4"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2000"/>
                                        <p:tgtEl>
                                          <p:spTgt spid="5"/>
                                        </p:tgtEl>
                                      </p:cBhvr>
                                    </p:animEffect>
                                  </p:childTnLst>
                                </p:cTn>
                              </p:par>
                              <p:par>
                                <p:cTn id="33" presetID="22" presetClass="entr" presetSubtype="8"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2000"/>
                                        <p:tgtEl>
                                          <p:spTgt spid="6"/>
                                        </p:tgtEl>
                                      </p:cBhvr>
                                    </p:animEffect>
                                  </p:childTnLst>
                                </p:cTn>
                              </p:par>
                              <p:par>
                                <p:cTn id="36" presetID="22" presetClass="entr" presetSubtype="8"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2000"/>
                                        <p:tgtEl>
                                          <p:spTgt spid="31"/>
                                        </p:tgtEl>
                                      </p:cBhvr>
                                    </p:animEffect>
                                  </p:childTnLst>
                                </p:cTn>
                              </p:par>
                              <p:par>
                                <p:cTn id="39" presetID="23" presetClass="entr" presetSubtype="16" fill="hold" grpId="0" nodeType="withEffect">
                                  <p:stCondLst>
                                    <p:cond delay="2000"/>
                                  </p:stCondLst>
                                  <p:childTnLst>
                                    <p:set>
                                      <p:cBhvr>
                                        <p:cTn id="40" dur="1" fill="hold">
                                          <p:stCondLst>
                                            <p:cond delay="0"/>
                                          </p:stCondLst>
                                        </p:cTn>
                                        <p:tgtEl>
                                          <p:spTgt spid="93"/>
                                        </p:tgtEl>
                                        <p:attrNameLst>
                                          <p:attrName>style.visibility</p:attrName>
                                        </p:attrNameLst>
                                      </p:cBhvr>
                                      <p:to>
                                        <p:strVal val="visible"/>
                                      </p:to>
                                    </p:set>
                                    <p:anim calcmode="lin" valueType="num">
                                      <p:cBhvr>
                                        <p:cTn id="41" dur="1000" fill="hold"/>
                                        <p:tgtEl>
                                          <p:spTgt spid="93"/>
                                        </p:tgtEl>
                                        <p:attrNameLst>
                                          <p:attrName>ppt_w</p:attrName>
                                        </p:attrNameLst>
                                      </p:cBhvr>
                                      <p:tavLst>
                                        <p:tav tm="0">
                                          <p:val>
                                            <p:fltVal val="0"/>
                                          </p:val>
                                        </p:tav>
                                        <p:tav tm="100000">
                                          <p:val>
                                            <p:strVal val="#ppt_w"/>
                                          </p:val>
                                        </p:tav>
                                      </p:tavLst>
                                    </p:anim>
                                    <p:anim calcmode="lin" valueType="num">
                                      <p:cBhvr>
                                        <p:cTn id="42" dur="1000" fill="hold"/>
                                        <p:tgtEl>
                                          <p:spTgt spid="93"/>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2000"/>
                                  </p:stCondLst>
                                  <p:childTnLst>
                                    <p:set>
                                      <p:cBhvr>
                                        <p:cTn id="44" dur="1" fill="hold">
                                          <p:stCondLst>
                                            <p:cond delay="0"/>
                                          </p:stCondLst>
                                        </p:cTn>
                                        <p:tgtEl>
                                          <p:spTgt spid="94"/>
                                        </p:tgtEl>
                                        <p:attrNameLst>
                                          <p:attrName>style.visibility</p:attrName>
                                        </p:attrNameLst>
                                      </p:cBhvr>
                                      <p:to>
                                        <p:strVal val="visible"/>
                                      </p:to>
                                    </p:set>
                                    <p:anim calcmode="lin" valueType="num">
                                      <p:cBhvr>
                                        <p:cTn id="45" dur="1000" fill="hold"/>
                                        <p:tgtEl>
                                          <p:spTgt spid="94"/>
                                        </p:tgtEl>
                                        <p:attrNameLst>
                                          <p:attrName>ppt_w</p:attrName>
                                        </p:attrNameLst>
                                      </p:cBhvr>
                                      <p:tavLst>
                                        <p:tav tm="0">
                                          <p:val>
                                            <p:fltVal val="0"/>
                                          </p:val>
                                        </p:tav>
                                        <p:tav tm="100000">
                                          <p:val>
                                            <p:strVal val="#ppt_w"/>
                                          </p:val>
                                        </p:tav>
                                      </p:tavLst>
                                    </p:anim>
                                    <p:anim calcmode="lin" valueType="num">
                                      <p:cBhvr>
                                        <p:cTn id="46" dur="1000" fill="hold"/>
                                        <p:tgtEl>
                                          <p:spTgt spid="94"/>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2000"/>
                                  </p:stCondLst>
                                  <p:childTnLst>
                                    <p:set>
                                      <p:cBhvr>
                                        <p:cTn id="48" dur="1" fill="hold">
                                          <p:stCondLst>
                                            <p:cond delay="0"/>
                                          </p:stCondLst>
                                        </p:cTn>
                                        <p:tgtEl>
                                          <p:spTgt spid="61"/>
                                        </p:tgtEl>
                                        <p:attrNameLst>
                                          <p:attrName>style.visibility</p:attrName>
                                        </p:attrNameLst>
                                      </p:cBhvr>
                                      <p:to>
                                        <p:strVal val="visible"/>
                                      </p:to>
                                    </p:set>
                                    <p:anim calcmode="lin" valueType="num">
                                      <p:cBhvr>
                                        <p:cTn id="49" dur="1000" fill="hold"/>
                                        <p:tgtEl>
                                          <p:spTgt spid="61"/>
                                        </p:tgtEl>
                                        <p:attrNameLst>
                                          <p:attrName>ppt_w</p:attrName>
                                        </p:attrNameLst>
                                      </p:cBhvr>
                                      <p:tavLst>
                                        <p:tav tm="0">
                                          <p:val>
                                            <p:fltVal val="0"/>
                                          </p:val>
                                        </p:tav>
                                        <p:tav tm="100000">
                                          <p:val>
                                            <p:strVal val="#ppt_w"/>
                                          </p:val>
                                        </p:tav>
                                      </p:tavLst>
                                    </p:anim>
                                    <p:anim calcmode="lin" valueType="num">
                                      <p:cBhvr>
                                        <p:cTn id="50" dur="1000" fill="hold"/>
                                        <p:tgtEl>
                                          <p:spTgt spid="61"/>
                                        </p:tgtEl>
                                        <p:attrNameLst>
                                          <p:attrName>ppt_h</p:attrName>
                                        </p:attrNameLst>
                                      </p:cBhvr>
                                      <p:tavLst>
                                        <p:tav tm="0">
                                          <p:val>
                                            <p:fltVal val="0"/>
                                          </p:val>
                                        </p:tav>
                                        <p:tav tm="100000">
                                          <p:val>
                                            <p:strVal val="#ppt_h"/>
                                          </p:val>
                                        </p:tav>
                                      </p:tavLst>
                                    </p:anim>
                                  </p:childTnLst>
                                </p:cTn>
                              </p:par>
                              <p:par>
                                <p:cTn id="51" presetID="12" presetClass="entr" presetSubtype="8" fill="hold" grpId="0" nodeType="withEffect">
                                  <p:stCondLst>
                                    <p:cond delay="200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1000"/>
                                        <p:tgtEl>
                                          <p:spTgt spid="79"/>
                                        </p:tgtEl>
                                        <p:attrNameLst>
                                          <p:attrName>ppt_x</p:attrName>
                                        </p:attrNameLst>
                                      </p:cBhvr>
                                      <p:tavLst>
                                        <p:tav tm="0">
                                          <p:val>
                                            <p:strVal val="#ppt_x-#ppt_w*1.125000"/>
                                          </p:val>
                                        </p:tav>
                                        <p:tav tm="100000">
                                          <p:val>
                                            <p:strVal val="#ppt_x"/>
                                          </p:val>
                                        </p:tav>
                                      </p:tavLst>
                                    </p:anim>
                                    <p:animEffect transition="in" filter="wipe(right)">
                                      <p:cBhvr>
                                        <p:cTn id="54" dur="1000"/>
                                        <p:tgtEl>
                                          <p:spTgt spid="79"/>
                                        </p:tgtEl>
                                      </p:cBhvr>
                                    </p:animEffect>
                                  </p:childTnLst>
                                </p:cTn>
                              </p:par>
                              <p:par>
                                <p:cTn id="55" presetID="12" presetClass="entr" presetSubtype="8" fill="hold" grpId="0" nodeType="withEffect">
                                  <p:stCondLst>
                                    <p:cond delay="2000"/>
                                  </p:stCondLst>
                                  <p:childTnLst>
                                    <p:set>
                                      <p:cBhvr>
                                        <p:cTn id="56" dur="1" fill="hold">
                                          <p:stCondLst>
                                            <p:cond delay="0"/>
                                          </p:stCondLst>
                                        </p:cTn>
                                        <p:tgtEl>
                                          <p:spTgt spid="77"/>
                                        </p:tgtEl>
                                        <p:attrNameLst>
                                          <p:attrName>style.visibility</p:attrName>
                                        </p:attrNameLst>
                                      </p:cBhvr>
                                      <p:to>
                                        <p:strVal val="visible"/>
                                      </p:to>
                                    </p:set>
                                    <p:anim calcmode="lin" valueType="num">
                                      <p:cBhvr additive="base">
                                        <p:cTn id="57" dur="1000"/>
                                        <p:tgtEl>
                                          <p:spTgt spid="77"/>
                                        </p:tgtEl>
                                        <p:attrNameLst>
                                          <p:attrName>ppt_x</p:attrName>
                                        </p:attrNameLst>
                                      </p:cBhvr>
                                      <p:tavLst>
                                        <p:tav tm="0">
                                          <p:val>
                                            <p:strVal val="#ppt_x-#ppt_w*1.125000"/>
                                          </p:val>
                                        </p:tav>
                                        <p:tav tm="100000">
                                          <p:val>
                                            <p:strVal val="#ppt_x"/>
                                          </p:val>
                                        </p:tav>
                                      </p:tavLst>
                                    </p:anim>
                                    <p:animEffect transition="in" filter="wipe(right)">
                                      <p:cBhvr>
                                        <p:cTn id="58" dur="1000"/>
                                        <p:tgtEl>
                                          <p:spTgt spid="77"/>
                                        </p:tgtEl>
                                      </p:cBhvr>
                                    </p:animEffect>
                                  </p:childTnLst>
                                </p:cTn>
                              </p:par>
                              <p:par>
                                <p:cTn id="59" presetID="12" presetClass="entr" presetSubtype="8" fill="hold" grpId="0" nodeType="withEffect">
                                  <p:stCondLst>
                                    <p:cond delay="2000"/>
                                  </p:stCondLst>
                                  <p:childTnLst>
                                    <p:set>
                                      <p:cBhvr>
                                        <p:cTn id="60" dur="1" fill="hold">
                                          <p:stCondLst>
                                            <p:cond delay="0"/>
                                          </p:stCondLst>
                                        </p:cTn>
                                        <p:tgtEl>
                                          <p:spTgt spid="80"/>
                                        </p:tgtEl>
                                        <p:attrNameLst>
                                          <p:attrName>style.visibility</p:attrName>
                                        </p:attrNameLst>
                                      </p:cBhvr>
                                      <p:to>
                                        <p:strVal val="visible"/>
                                      </p:to>
                                    </p:set>
                                    <p:anim calcmode="lin" valueType="num">
                                      <p:cBhvr additive="base">
                                        <p:cTn id="61" dur="1000"/>
                                        <p:tgtEl>
                                          <p:spTgt spid="80"/>
                                        </p:tgtEl>
                                        <p:attrNameLst>
                                          <p:attrName>ppt_x</p:attrName>
                                        </p:attrNameLst>
                                      </p:cBhvr>
                                      <p:tavLst>
                                        <p:tav tm="0">
                                          <p:val>
                                            <p:strVal val="#ppt_x-#ppt_w*1.125000"/>
                                          </p:val>
                                        </p:tav>
                                        <p:tav tm="100000">
                                          <p:val>
                                            <p:strVal val="#ppt_x"/>
                                          </p:val>
                                        </p:tav>
                                      </p:tavLst>
                                    </p:anim>
                                    <p:animEffect transition="in" filter="wipe(right)">
                                      <p:cBhvr>
                                        <p:cTn id="62" dur="1000"/>
                                        <p:tgtEl>
                                          <p:spTgt spid="80"/>
                                        </p:tgtEl>
                                      </p:cBhvr>
                                    </p:animEffect>
                                  </p:childTnLst>
                                </p:cTn>
                              </p:par>
                              <p:par>
                                <p:cTn id="63" presetID="23" presetClass="entr" presetSubtype="16" fill="hold" grpId="0" nodeType="withEffect">
                                  <p:stCondLst>
                                    <p:cond delay="3000"/>
                                  </p:stCondLst>
                                  <p:childTnLst>
                                    <p:set>
                                      <p:cBhvr>
                                        <p:cTn id="64" dur="1" fill="hold">
                                          <p:stCondLst>
                                            <p:cond delay="0"/>
                                          </p:stCondLst>
                                        </p:cTn>
                                        <p:tgtEl>
                                          <p:spTgt spid="64"/>
                                        </p:tgtEl>
                                        <p:attrNameLst>
                                          <p:attrName>style.visibility</p:attrName>
                                        </p:attrNameLst>
                                      </p:cBhvr>
                                      <p:to>
                                        <p:strVal val="visible"/>
                                      </p:to>
                                    </p:set>
                                    <p:anim calcmode="lin" valueType="num">
                                      <p:cBhvr>
                                        <p:cTn id="65" dur="1000" fill="hold"/>
                                        <p:tgtEl>
                                          <p:spTgt spid="64"/>
                                        </p:tgtEl>
                                        <p:attrNameLst>
                                          <p:attrName>ppt_w</p:attrName>
                                        </p:attrNameLst>
                                      </p:cBhvr>
                                      <p:tavLst>
                                        <p:tav tm="0">
                                          <p:val>
                                            <p:fltVal val="0"/>
                                          </p:val>
                                        </p:tav>
                                        <p:tav tm="100000">
                                          <p:val>
                                            <p:strVal val="#ppt_w"/>
                                          </p:val>
                                        </p:tav>
                                      </p:tavLst>
                                    </p:anim>
                                    <p:anim calcmode="lin" valueType="num">
                                      <p:cBhvr>
                                        <p:cTn id="66" dur="1000" fill="hold"/>
                                        <p:tgtEl>
                                          <p:spTgt spid="64"/>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3000"/>
                                  </p:stCondLst>
                                  <p:childTnLst>
                                    <p:set>
                                      <p:cBhvr>
                                        <p:cTn id="68" dur="1" fill="hold">
                                          <p:stCondLst>
                                            <p:cond delay="0"/>
                                          </p:stCondLst>
                                        </p:cTn>
                                        <p:tgtEl>
                                          <p:spTgt spid="81"/>
                                        </p:tgtEl>
                                        <p:attrNameLst>
                                          <p:attrName>style.visibility</p:attrName>
                                        </p:attrNameLst>
                                      </p:cBhvr>
                                      <p:to>
                                        <p:strVal val="visible"/>
                                      </p:to>
                                    </p:set>
                                    <p:anim calcmode="lin" valueType="num">
                                      <p:cBhvr>
                                        <p:cTn id="69" dur="1000" fill="hold"/>
                                        <p:tgtEl>
                                          <p:spTgt spid="81"/>
                                        </p:tgtEl>
                                        <p:attrNameLst>
                                          <p:attrName>ppt_w</p:attrName>
                                        </p:attrNameLst>
                                      </p:cBhvr>
                                      <p:tavLst>
                                        <p:tav tm="0">
                                          <p:val>
                                            <p:fltVal val="0"/>
                                          </p:val>
                                        </p:tav>
                                        <p:tav tm="100000">
                                          <p:val>
                                            <p:strVal val="#ppt_w"/>
                                          </p:val>
                                        </p:tav>
                                      </p:tavLst>
                                    </p:anim>
                                    <p:anim calcmode="lin" valueType="num">
                                      <p:cBhvr>
                                        <p:cTn id="70" dur="1000" fill="hold"/>
                                        <p:tgtEl>
                                          <p:spTgt spid="81"/>
                                        </p:tgtEl>
                                        <p:attrNameLst>
                                          <p:attrName>ppt_h</p:attrName>
                                        </p:attrNameLst>
                                      </p:cBhvr>
                                      <p:tavLst>
                                        <p:tav tm="0">
                                          <p:val>
                                            <p:fltVal val="0"/>
                                          </p:val>
                                        </p:tav>
                                        <p:tav tm="100000">
                                          <p:val>
                                            <p:strVal val="#ppt_h"/>
                                          </p:val>
                                        </p:tav>
                                      </p:tavLst>
                                    </p:anim>
                                  </p:childTnLst>
                                </p:cTn>
                              </p:par>
                              <p:par>
                                <p:cTn id="71" presetID="23" presetClass="entr" presetSubtype="16" fill="hold" grpId="0" nodeType="withEffect">
                                  <p:stCondLst>
                                    <p:cond delay="3000"/>
                                  </p:stCondLst>
                                  <p:childTnLst>
                                    <p:set>
                                      <p:cBhvr>
                                        <p:cTn id="72" dur="1" fill="hold">
                                          <p:stCondLst>
                                            <p:cond delay="0"/>
                                          </p:stCondLst>
                                        </p:cTn>
                                        <p:tgtEl>
                                          <p:spTgt spid="66"/>
                                        </p:tgtEl>
                                        <p:attrNameLst>
                                          <p:attrName>style.visibility</p:attrName>
                                        </p:attrNameLst>
                                      </p:cBhvr>
                                      <p:to>
                                        <p:strVal val="visible"/>
                                      </p:to>
                                    </p:set>
                                    <p:anim calcmode="lin" valueType="num">
                                      <p:cBhvr>
                                        <p:cTn id="73" dur="1000" fill="hold"/>
                                        <p:tgtEl>
                                          <p:spTgt spid="66"/>
                                        </p:tgtEl>
                                        <p:attrNameLst>
                                          <p:attrName>ppt_w</p:attrName>
                                        </p:attrNameLst>
                                      </p:cBhvr>
                                      <p:tavLst>
                                        <p:tav tm="0">
                                          <p:val>
                                            <p:fltVal val="0"/>
                                          </p:val>
                                        </p:tav>
                                        <p:tav tm="100000">
                                          <p:val>
                                            <p:strVal val="#ppt_w"/>
                                          </p:val>
                                        </p:tav>
                                      </p:tavLst>
                                    </p:anim>
                                    <p:anim calcmode="lin" valueType="num">
                                      <p:cBhvr>
                                        <p:cTn id="74" dur="1000" fill="hold"/>
                                        <p:tgtEl>
                                          <p:spTgt spid="66"/>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300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childTnLst>
                                </p:cTn>
                              </p:par>
                              <p:par>
                                <p:cTn id="79" presetID="12" presetClass="entr" presetSubtype="8" fill="hold" grpId="0" nodeType="withEffect">
                                  <p:stCondLst>
                                    <p:cond delay="300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1000"/>
                                        <p:tgtEl>
                                          <p:spTgt spid="75"/>
                                        </p:tgtEl>
                                        <p:attrNameLst>
                                          <p:attrName>ppt_x</p:attrName>
                                        </p:attrNameLst>
                                      </p:cBhvr>
                                      <p:tavLst>
                                        <p:tav tm="0">
                                          <p:val>
                                            <p:strVal val="#ppt_x-#ppt_w*1.125000"/>
                                          </p:val>
                                        </p:tav>
                                        <p:tav tm="100000">
                                          <p:val>
                                            <p:strVal val="#ppt_x"/>
                                          </p:val>
                                        </p:tav>
                                      </p:tavLst>
                                    </p:anim>
                                    <p:animEffect transition="in" filter="wipe(right)">
                                      <p:cBhvr>
                                        <p:cTn id="82" dur="1000"/>
                                        <p:tgtEl>
                                          <p:spTgt spid="75"/>
                                        </p:tgtEl>
                                      </p:cBhvr>
                                    </p:animEffect>
                                  </p:childTnLst>
                                </p:cTn>
                              </p:par>
                              <p:par>
                                <p:cTn id="83" presetID="12" presetClass="entr" presetSubtype="8" fill="hold" grpId="0" nodeType="withEffect">
                                  <p:stCondLst>
                                    <p:cond delay="300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1000"/>
                                        <p:tgtEl>
                                          <p:spTgt spid="76"/>
                                        </p:tgtEl>
                                        <p:attrNameLst>
                                          <p:attrName>ppt_x</p:attrName>
                                        </p:attrNameLst>
                                      </p:cBhvr>
                                      <p:tavLst>
                                        <p:tav tm="0">
                                          <p:val>
                                            <p:strVal val="#ppt_x-#ppt_w*1.125000"/>
                                          </p:val>
                                        </p:tav>
                                        <p:tav tm="100000">
                                          <p:val>
                                            <p:strVal val="#ppt_x"/>
                                          </p:val>
                                        </p:tav>
                                      </p:tavLst>
                                    </p:anim>
                                    <p:animEffect transition="in" filter="wipe(right)">
                                      <p:cBhvr>
                                        <p:cTn id="86" dur="1000"/>
                                        <p:tgtEl>
                                          <p:spTgt spid="76"/>
                                        </p:tgtEl>
                                      </p:cBhvr>
                                    </p:animEffect>
                                  </p:childTnLst>
                                </p:cTn>
                              </p:par>
                              <p:par>
                                <p:cTn id="87" presetID="12" presetClass="entr" presetSubtype="8" fill="hold" grpId="0" nodeType="withEffect">
                                  <p:stCondLst>
                                    <p:cond delay="3000"/>
                                  </p:stCondLst>
                                  <p:childTnLst>
                                    <p:set>
                                      <p:cBhvr>
                                        <p:cTn id="88" dur="1" fill="hold">
                                          <p:stCondLst>
                                            <p:cond delay="0"/>
                                          </p:stCondLst>
                                        </p:cTn>
                                        <p:tgtEl>
                                          <p:spTgt spid="78"/>
                                        </p:tgtEl>
                                        <p:attrNameLst>
                                          <p:attrName>style.visibility</p:attrName>
                                        </p:attrNameLst>
                                      </p:cBhvr>
                                      <p:to>
                                        <p:strVal val="visible"/>
                                      </p:to>
                                    </p:set>
                                    <p:anim calcmode="lin" valueType="num">
                                      <p:cBhvr additive="base">
                                        <p:cTn id="89" dur="1000"/>
                                        <p:tgtEl>
                                          <p:spTgt spid="78"/>
                                        </p:tgtEl>
                                        <p:attrNameLst>
                                          <p:attrName>ppt_x</p:attrName>
                                        </p:attrNameLst>
                                      </p:cBhvr>
                                      <p:tavLst>
                                        <p:tav tm="0">
                                          <p:val>
                                            <p:strVal val="#ppt_x-#ppt_w*1.125000"/>
                                          </p:val>
                                        </p:tav>
                                        <p:tav tm="100000">
                                          <p:val>
                                            <p:strVal val="#ppt_x"/>
                                          </p:val>
                                        </p:tav>
                                      </p:tavLst>
                                    </p:anim>
                                    <p:animEffect transition="in" filter="wipe(right)">
                                      <p:cBhvr>
                                        <p:cTn id="90" dur="1000"/>
                                        <p:tgtEl>
                                          <p:spTgt spid="78"/>
                                        </p:tgtEl>
                                      </p:cBhvr>
                                    </p:animEffect>
                                  </p:childTnLst>
                                </p:cTn>
                              </p:par>
                              <p:par>
                                <p:cTn id="91" presetID="12" presetClass="entr" presetSubtype="8" fill="hold" grpId="0" nodeType="withEffect">
                                  <p:stCondLst>
                                    <p:cond delay="3000"/>
                                  </p:stCondLst>
                                  <p:childTnLst>
                                    <p:set>
                                      <p:cBhvr>
                                        <p:cTn id="92" dur="1" fill="hold">
                                          <p:stCondLst>
                                            <p:cond delay="0"/>
                                          </p:stCondLst>
                                        </p:cTn>
                                        <p:tgtEl>
                                          <p:spTgt spid="82"/>
                                        </p:tgtEl>
                                        <p:attrNameLst>
                                          <p:attrName>style.visibility</p:attrName>
                                        </p:attrNameLst>
                                      </p:cBhvr>
                                      <p:to>
                                        <p:strVal val="visible"/>
                                      </p:to>
                                    </p:set>
                                    <p:anim calcmode="lin" valueType="num">
                                      <p:cBhvr additive="base">
                                        <p:cTn id="93" dur="1000"/>
                                        <p:tgtEl>
                                          <p:spTgt spid="82"/>
                                        </p:tgtEl>
                                        <p:attrNameLst>
                                          <p:attrName>ppt_x</p:attrName>
                                        </p:attrNameLst>
                                      </p:cBhvr>
                                      <p:tavLst>
                                        <p:tav tm="0">
                                          <p:val>
                                            <p:strVal val="#ppt_x-#ppt_w*1.125000"/>
                                          </p:val>
                                        </p:tav>
                                        <p:tav tm="100000">
                                          <p:val>
                                            <p:strVal val="#ppt_x"/>
                                          </p:val>
                                        </p:tav>
                                      </p:tavLst>
                                    </p:anim>
                                    <p:animEffect transition="in" filter="wipe(right)">
                                      <p:cBhvr>
                                        <p:cTn id="94" dur="1000"/>
                                        <p:tgtEl>
                                          <p:spTgt spid="82"/>
                                        </p:tgtEl>
                                      </p:cBhvr>
                                    </p:animEffect>
                                  </p:childTnLst>
                                </p:cTn>
                              </p:par>
                              <p:par>
                                <p:cTn id="95" presetID="23" presetClass="entr" presetSubtype="16" fill="hold" grpId="0" nodeType="withEffect">
                                  <p:stCondLst>
                                    <p:cond delay="4000"/>
                                  </p:stCondLst>
                                  <p:childTnLst>
                                    <p:set>
                                      <p:cBhvr>
                                        <p:cTn id="96" dur="1" fill="hold">
                                          <p:stCondLst>
                                            <p:cond delay="0"/>
                                          </p:stCondLst>
                                        </p:cTn>
                                        <p:tgtEl>
                                          <p:spTgt spid="69"/>
                                        </p:tgtEl>
                                        <p:attrNameLst>
                                          <p:attrName>style.visibility</p:attrName>
                                        </p:attrNameLst>
                                      </p:cBhvr>
                                      <p:to>
                                        <p:strVal val="visible"/>
                                      </p:to>
                                    </p:set>
                                    <p:anim calcmode="lin" valueType="num">
                                      <p:cBhvr>
                                        <p:cTn id="97" dur="1000" fill="hold"/>
                                        <p:tgtEl>
                                          <p:spTgt spid="69"/>
                                        </p:tgtEl>
                                        <p:attrNameLst>
                                          <p:attrName>ppt_w</p:attrName>
                                        </p:attrNameLst>
                                      </p:cBhvr>
                                      <p:tavLst>
                                        <p:tav tm="0">
                                          <p:val>
                                            <p:fltVal val="0"/>
                                          </p:val>
                                        </p:tav>
                                        <p:tav tm="100000">
                                          <p:val>
                                            <p:strVal val="#ppt_w"/>
                                          </p:val>
                                        </p:tav>
                                      </p:tavLst>
                                    </p:anim>
                                    <p:anim calcmode="lin" valueType="num">
                                      <p:cBhvr>
                                        <p:cTn id="98" dur="1000" fill="hold"/>
                                        <p:tgtEl>
                                          <p:spTgt spid="69"/>
                                        </p:tgtEl>
                                        <p:attrNameLst>
                                          <p:attrName>ppt_h</p:attrName>
                                        </p:attrNameLst>
                                      </p:cBhvr>
                                      <p:tavLst>
                                        <p:tav tm="0">
                                          <p:val>
                                            <p:fltVal val="0"/>
                                          </p:val>
                                        </p:tav>
                                        <p:tav tm="100000">
                                          <p:val>
                                            <p:strVal val="#ppt_h"/>
                                          </p:val>
                                        </p:tav>
                                      </p:tavLst>
                                    </p:anim>
                                  </p:childTnLst>
                                </p:cTn>
                              </p:par>
                              <p:par>
                                <p:cTn id="99" presetID="23" presetClass="entr" presetSubtype="16" fill="hold" grpId="0" nodeType="withEffect">
                                  <p:stCondLst>
                                    <p:cond delay="4000"/>
                                  </p:stCondLst>
                                  <p:childTnLst>
                                    <p:set>
                                      <p:cBhvr>
                                        <p:cTn id="100" dur="1" fill="hold">
                                          <p:stCondLst>
                                            <p:cond delay="0"/>
                                          </p:stCondLst>
                                        </p:cTn>
                                        <p:tgtEl>
                                          <p:spTgt spid="67"/>
                                        </p:tgtEl>
                                        <p:attrNameLst>
                                          <p:attrName>style.visibility</p:attrName>
                                        </p:attrNameLst>
                                      </p:cBhvr>
                                      <p:to>
                                        <p:strVal val="visible"/>
                                      </p:to>
                                    </p:set>
                                    <p:anim calcmode="lin" valueType="num">
                                      <p:cBhvr>
                                        <p:cTn id="101" dur="1000" fill="hold"/>
                                        <p:tgtEl>
                                          <p:spTgt spid="67"/>
                                        </p:tgtEl>
                                        <p:attrNameLst>
                                          <p:attrName>ppt_w</p:attrName>
                                        </p:attrNameLst>
                                      </p:cBhvr>
                                      <p:tavLst>
                                        <p:tav tm="0">
                                          <p:val>
                                            <p:fltVal val="0"/>
                                          </p:val>
                                        </p:tav>
                                        <p:tav tm="100000">
                                          <p:val>
                                            <p:strVal val="#ppt_w"/>
                                          </p:val>
                                        </p:tav>
                                      </p:tavLst>
                                    </p:anim>
                                    <p:anim calcmode="lin" valueType="num">
                                      <p:cBhvr>
                                        <p:cTn id="102" dur="1000" fill="hold"/>
                                        <p:tgtEl>
                                          <p:spTgt spid="67"/>
                                        </p:tgtEl>
                                        <p:attrNameLst>
                                          <p:attrName>ppt_h</p:attrName>
                                        </p:attrNameLst>
                                      </p:cBhvr>
                                      <p:tavLst>
                                        <p:tav tm="0">
                                          <p:val>
                                            <p:fltVal val="0"/>
                                          </p:val>
                                        </p:tav>
                                        <p:tav tm="100000">
                                          <p:val>
                                            <p:strVal val="#ppt_h"/>
                                          </p:val>
                                        </p:tav>
                                      </p:tavLst>
                                    </p:anim>
                                  </p:childTnLst>
                                </p:cTn>
                              </p:par>
                              <p:par>
                                <p:cTn id="103" presetID="23" presetClass="entr" presetSubtype="16" fill="hold" grpId="0" nodeType="withEffect">
                                  <p:stCondLst>
                                    <p:cond delay="4000"/>
                                  </p:stCondLst>
                                  <p:childTnLst>
                                    <p:set>
                                      <p:cBhvr>
                                        <p:cTn id="104" dur="1" fill="hold">
                                          <p:stCondLst>
                                            <p:cond delay="0"/>
                                          </p:stCondLst>
                                        </p:cTn>
                                        <p:tgtEl>
                                          <p:spTgt spid="70"/>
                                        </p:tgtEl>
                                        <p:attrNameLst>
                                          <p:attrName>style.visibility</p:attrName>
                                        </p:attrNameLst>
                                      </p:cBhvr>
                                      <p:to>
                                        <p:strVal val="visible"/>
                                      </p:to>
                                    </p:set>
                                    <p:anim calcmode="lin" valueType="num">
                                      <p:cBhvr>
                                        <p:cTn id="105" dur="1000" fill="hold"/>
                                        <p:tgtEl>
                                          <p:spTgt spid="70"/>
                                        </p:tgtEl>
                                        <p:attrNameLst>
                                          <p:attrName>ppt_w</p:attrName>
                                        </p:attrNameLst>
                                      </p:cBhvr>
                                      <p:tavLst>
                                        <p:tav tm="0">
                                          <p:val>
                                            <p:fltVal val="0"/>
                                          </p:val>
                                        </p:tav>
                                        <p:tav tm="100000">
                                          <p:val>
                                            <p:strVal val="#ppt_w"/>
                                          </p:val>
                                        </p:tav>
                                      </p:tavLst>
                                    </p:anim>
                                    <p:anim calcmode="lin" valueType="num">
                                      <p:cBhvr>
                                        <p:cTn id="106" dur="1000" fill="hold"/>
                                        <p:tgtEl>
                                          <p:spTgt spid="70"/>
                                        </p:tgtEl>
                                        <p:attrNameLst>
                                          <p:attrName>ppt_h</p:attrName>
                                        </p:attrNameLst>
                                      </p:cBhvr>
                                      <p:tavLst>
                                        <p:tav tm="0">
                                          <p:val>
                                            <p:fltVal val="0"/>
                                          </p:val>
                                        </p:tav>
                                        <p:tav tm="100000">
                                          <p:val>
                                            <p:strVal val="#ppt_h"/>
                                          </p:val>
                                        </p:tav>
                                      </p:tavLst>
                                    </p:anim>
                                  </p:childTnLst>
                                </p:cTn>
                              </p:par>
                              <p:par>
                                <p:cTn id="107" presetID="23" presetClass="entr" presetSubtype="16" fill="hold" grpId="0" nodeType="withEffect">
                                  <p:stCondLst>
                                    <p:cond delay="4000"/>
                                  </p:stCondLst>
                                  <p:childTnLst>
                                    <p:set>
                                      <p:cBhvr>
                                        <p:cTn id="108" dur="1" fill="hold">
                                          <p:stCondLst>
                                            <p:cond delay="0"/>
                                          </p:stCondLst>
                                        </p:cTn>
                                        <p:tgtEl>
                                          <p:spTgt spid="68"/>
                                        </p:tgtEl>
                                        <p:attrNameLst>
                                          <p:attrName>style.visibility</p:attrName>
                                        </p:attrNameLst>
                                      </p:cBhvr>
                                      <p:to>
                                        <p:strVal val="visible"/>
                                      </p:to>
                                    </p:set>
                                    <p:anim calcmode="lin" valueType="num">
                                      <p:cBhvr>
                                        <p:cTn id="109" dur="1000" fill="hold"/>
                                        <p:tgtEl>
                                          <p:spTgt spid="68"/>
                                        </p:tgtEl>
                                        <p:attrNameLst>
                                          <p:attrName>ppt_w</p:attrName>
                                        </p:attrNameLst>
                                      </p:cBhvr>
                                      <p:tavLst>
                                        <p:tav tm="0">
                                          <p:val>
                                            <p:fltVal val="0"/>
                                          </p:val>
                                        </p:tav>
                                        <p:tav tm="100000">
                                          <p:val>
                                            <p:strVal val="#ppt_w"/>
                                          </p:val>
                                        </p:tav>
                                      </p:tavLst>
                                    </p:anim>
                                    <p:anim calcmode="lin" valueType="num">
                                      <p:cBhvr>
                                        <p:cTn id="110" dur="1000" fill="hold"/>
                                        <p:tgtEl>
                                          <p:spTgt spid="68"/>
                                        </p:tgtEl>
                                        <p:attrNameLst>
                                          <p:attrName>ppt_h</p:attrName>
                                        </p:attrNameLst>
                                      </p:cBhvr>
                                      <p:tavLst>
                                        <p:tav tm="0">
                                          <p:val>
                                            <p:fltVal val="0"/>
                                          </p:val>
                                        </p:tav>
                                        <p:tav tm="100000">
                                          <p:val>
                                            <p:strVal val="#ppt_h"/>
                                          </p:val>
                                        </p:tav>
                                      </p:tavLst>
                                    </p:anim>
                                  </p:childTnLst>
                                </p:cTn>
                              </p:par>
                              <p:par>
                                <p:cTn id="111" presetID="12" presetClass="entr" presetSubtype="8" fill="hold" grpId="0" nodeType="withEffect">
                                  <p:stCondLst>
                                    <p:cond delay="4000"/>
                                  </p:stCondLst>
                                  <p:childTnLst>
                                    <p:set>
                                      <p:cBhvr>
                                        <p:cTn id="112" dur="1" fill="hold">
                                          <p:stCondLst>
                                            <p:cond delay="0"/>
                                          </p:stCondLst>
                                        </p:cTn>
                                        <p:tgtEl>
                                          <p:spTgt spid="72"/>
                                        </p:tgtEl>
                                        <p:attrNameLst>
                                          <p:attrName>style.visibility</p:attrName>
                                        </p:attrNameLst>
                                      </p:cBhvr>
                                      <p:to>
                                        <p:strVal val="visible"/>
                                      </p:to>
                                    </p:set>
                                    <p:anim calcmode="lin" valueType="num">
                                      <p:cBhvr additive="base">
                                        <p:cTn id="113" dur="1000"/>
                                        <p:tgtEl>
                                          <p:spTgt spid="72"/>
                                        </p:tgtEl>
                                        <p:attrNameLst>
                                          <p:attrName>ppt_x</p:attrName>
                                        </p:attrNameLst>
                                      </p:cBhvr>
                                      <p:tavLst>
                                        <p:tav tm="0">
                                          <p:val>
                                            <p:strVal val="#ppt_x-#ppt_w*1.125000"/>
                                          </p:val>
                                        </p:tav>
                                        <p:tav tm="100000">
                                          <p:val>
                                            <p:strVal val="#ppt_x"/>
                                          </p:val>
                                        </p:tav>
                                      </p:tavLst>
                                    </p:anim>
                                    <p:animEffect transition="in" filter="wipe(right)">
                                      <p:cBhvr>
                                        <p:cTn id="114" dur="1000"/>
                                        <p:tgtEl>
                                          <p:spTgt spid="72"/>
                                        </p:tgtEl>
                                      </p:cBhvr>
                                    </p:animEffect>
                                  </p:childTnLst>
                                </p:cTn>
                              </p:par>
                              <p:par>
                                <p:cTn id="115" presetID="12" presetClass="entr" presetSubtype="8" fill="hold" grpId="0" nodeType="withEffect">
                                  <p:stCondLst>
                                    <p:cond delay="4000"/>
                                  </p:stCondLst>
                                  <p:childTnLst>
                                    <p:set>
                                      <p:cBhvr>
                                        <p:cTn id="116" dur="1" fill="hold">
                                          <p:stCondLst>
                                            <p:cond delay="0"/>
                                          </p:stCondLst>
                                        </p:cTn>
                                        <p:tgtEl>
                                          <p:spTgt spid="73"/>
                                        </p:tgtEl>
                                        <p:attrNameLst>
                                          <p:attrName>style.visibility</p:attrName>
                                        </p:attrNameLst>
                                      </p:cBhvr>
                                      <p:to>
                                        <p:strVal val="visible"/>
                                      </p:to>
                                    </p:set>
                                    <p:anim calcmode="lin" valueType="num">
                                      <p:cBhvr additive="base">
                                        <p:cTn id="117" dur="1000"/>
                                        <p:tgtEl>
                                          <p:spTgt spid="73"/>
                                        </p:tgtEl>
                                        <p:attrNameLst>
                                          <p:attrName>ppt_x</p:attrName>
                                        </p:attrNameLst>
                                      </p:cBhvr>
                                      <p:tavLst>
                                        <p:tav tm="0">
                                          <p:val>
                                            <p:strVal val="#ppt_x-#ppt_w*1.125000"/>
                                          </p:val>
                                        </p:tav>
                                        <p:tav tm="100000">
                                          <p:val>
                                            <p:strVal val="#ppt_x"/>
                                          </p:val>
                                        </p:tav>
                                      </p:tavLst>
                                    </p:anim>
                                    <p:animEffect transition="in" filter="wipe(right)">
                                      <p:cBhvr>
                                        <p:cTn id="118" dur="1000"/>
                                        <p:tgtEl>
                                          <p:spTgt spid="73"/>
                                        </p:tgtEl>
                                      </p:cBhvr>
                                    </p:animEffect>
                                  </p:childTnLst>
                                </p:cTn>
                              </p:par>
                              <p:par>
                                <p:cTn id="119" presetID="12" presetClass="entr" presetSubtype="8" fill="hold" grpId="0" nodeType="withEffect">
                                  <p:stCondLst>
                                    <p:cond delay="4000"/>
                                  </p:stCondLst>
                                  <p:childTnLst>
                                    <p:set>
                                      <p:cBhvr>
                                        <p:cTn id="120" dur="1" fill="hold">
                                          <p:stCondLst>
                                            <p:cond delay="0"/>
                                          </p:stCondLst>
                                        </p:cTn>
                                        <p:tgtEl>
                                          <p:spTgt spid="74"/>
                                        </p:tgtEl>
                                        <p:attrNameLst>
                                          <p:attrName>style.visibility</p:attrName>
                                        </p:attrNameLst>
                                      </p:cBhvr>
                                      <p:to>
                                        <p:strVal val="visible"/>
                                      </p:to>
                                    </p:set>
                                    <p:anim calcmode="lin" valueType="num">
                                      <p:cBhvr additive="base">
                                        <p:cTn id="121" dur="1000"/>
                                        <p:tgtEl>
                                          <p:spTgt spid="74"/>
                                        </p:tgtEl>
                                        <p:attrNameLst>
                                          <p:attrName>ppt_x</p:attrName>
                                        </p:attrNameLst>
                                      </p:cBhvr>
                                      <p:tavLst>
                                        <p:tav tm="0">
                                          <p:val>
                                            <p:strVal val="#ppt_x-#ppt_w*1.125000"/>
                                          </p:val>
                                        </p:tav>
                                        <p:tav tm="100000">
                                          <p:val>
                                            <p:strVal val="#ppt_x"/>
                                          </p:val>
                                        </p:tav>
                                      </p:tavLst>
                                    </p:anim>
                                    <p:animEffect transition="in" filter="wipe(right)">
                                      <p:cBhvr>
                                        <p:cTn id="122" dur="1000"/>
                                        <p:tgtEl>
                                          <p:spTgt spid="74"/>
                                        </p:tgtEl>
                                      </p:cBhvr>
                                    </p:animEffect>
                                  </p:childTnLst>
                                </p:cTn>
                              </p:par>
                              <p:par>
                                <p:cTn id="123" presetID="12" presetClass="entr" presetSubtype="8" fill="hold" grpId="0" nodeType="withEffect">
                                  <p:stCondLst>
                                    <p:cond delay="4000"/>
                                  </p:stCondLst>
                                  <p:childTnLst>
                                    <p:set>
                                      <p:cBhvr>
                                        <p:cTn id="124" dur="1" fill="hold">
                                          <p:stCondLst>
                                            <p:cond delay="0"/>
                                          </p:stCondLst>
                                        </p:cTn>
                                        <p:tgtEl>
                                          <p:spTgt spid="71"/>
                                        </p:tgtEl>
                                        <p:attrNameLst>
                                          <p:attrName>style.visibility</p:attrName>
                                        </p:attrNameLst>
                                      </p:cBhvr>
                                      <p:to>
                                        <p:strVal val="visible"/>
                                      </p:to>
                                    </p:set>
                                    <p:anim calcmode="lin" valueType="num">
                                      <p:cBhvr additive="base">
                                        <p:cTn id="125" dur="1000"/>
                                        <p:tgtEl>
                                          <p:spTgt spid="71"/>
                                        </p:tgtEl>
                                        <p:attrNameLst>
                                          <p:attrName>ppt_x</p:attrName>
                                        </p:attrNameLst>
                                      </p:cBhvr>
                                      <p:tavLst>
                                        <p:tav tm="0">
                                          <p:val>
                                            <p:strVal val="#ppt_x-#ppt_w*1.125000"/>
                                          </p:val>
                                        </p:tav>
                                        <p:tav tm="100000">
                                          <p:val>
                                            <p:strVal val="#ppt_x"/>
                                          </p:val>
                                        </p:tav>
                                      </p:tavLst>
                                    </p:anim>
                                    <p:animEffect transition="in" filter="wipe(right)">
                                      <p:cBhvr>
                                        <p:cTn id="126"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27" grpId="0"/>
      <p:bldP spid="61" grpId="0" animBg="1"/>
      <p:bldP spid="64" grpId="0" animBg="1"/>
      <p:bldP spid="65" grpId="0" animBg="1"/>
      <p:bldP spid="66" grpId="0" animBg="1"/>
      <p:bldP spid="67" grpId="0" animBg="1"/>
      <p:bldP spid="68" grpId="0" animBg="1"/>
      <p:bldP spid="69" grpId="0" animBg="1"/>
      <p:bldP spid="70" grpId="0" animBg="1"/>
      <p:bldP spid="71" grpId="0"/>
      <p:bldP spid="72" grpId="0"/>
      <p:bldP spid="73" grpId="0"/>
      <p:bldP spid="74" grpId="0"/>
      <p:bldP spid="75" grpId="0"/>
      <p:bldP spid="76" grpId="0"/>
      <p:bldP spid="77" grpId="0"/>
      <p:bldP spid="78" grpId="0"/>
      <p:bldP spid="79" grpId="0"/>
      <p:bldP spid="80" grpId="0"/>
      <p:bldP spid="81" grpId="0" animBg="1"/>
      <p:bldP spid="82" grpId="0"/>
      <p:bldP spid="86" grpId="0" animBg="1"/>
      <p:bldP spid="88" grpId="0" animBg="1"/>
      <p:bldP spid="92" grpId="0" animBg="1"/>
      <p:bldP spid="93" grpId="0" animBg="1"/>
      <p:bldP spid="9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D5D5D5"/>
            </a:gs>
            <a:gs pos="0">
              <a:srgbClr val="FFFFFF"/>
            </a:gs>
          </a:gsLst>
          <a:lin ang="10800000" scaled="1"/>
          <a:tileRect/>
        </a:gradFill>
        <a:effectLst/>
      </p:bgPr>
    </p:bg>
    <p:spTree>
      <p:nvGrpSpPr>
        <p:cNvPr id="1" name=""/>
        <p:cNvGrpSpPr/>
        <p:nvPr/>
      </p:nvGrpSpPr>
      <p:grpSpPr>
        <a:xfrm>
          <a:off x="0" y="0"/>
          <a:ext cx="0" cy="0"/>
          <a:chOff x="0" y="0"/>
          <a:chExt cx="0" cy="0"/>
        </a:xfrm>
      </p:grpSpPr>
      <p:sp>
        <p:nvSpPr>
          <p:cNvPr id="13" name="moving straight is what we do">
            <a:extLst>
              <a:ext uri="{FF2B5EF4-FFF2-40B4-BE49-F238E27FC236}">
                <a16:creationId xmlns:a16="http://schemas.microsoft.com/office/drawing/2014/main" id="{89F34804-94E4-0348-8653-B8595A124379}"/>
              </a:ext>
            </a:extLst>
          </p:cNvPr>
          <p:cNvSpPr txBox="1"/>
          <p:nvPr/>
        </p:nvSpPr>
        <p:spPr>
          <a:xfrm>
            <a:off x="902368" y="385572"/>
            <a:ext cx="1040892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7E6E6">
                    <a:lumMod val="10000"/>
                  </a:srgbClr>
                </a:solidFill>
                <a:effectLst/>
                <a:uLnTx/>
                <a:uFillTx/>
                <a:latin typeface="Century Gothic" panose="020B0502020202020204" pitchFamily="34" charset="0"/>
                <a:ea typeface="+mn-ea"/>
                <a:cs typeface="+mn-cs"/>
                <a:sym typeface="Montserrat ExtraBold"/>
              </a:rPr>
              <a:t>Sustainable Development Goal (SDG)</a:t>
            </a:r>
          </a:p>
        </p:txBody>
      </p:sp>
      <p:sp>
        <p:nvSpPr>
          <p:cNvPr id="34" name="Прямоугольник">
            <a:extLst>
              <a:ext uri="{FF2B5EF4-FFF2-40B4-BE49-F238E27FC236}">
                <a16:creationId xmlns:a16="http://schemas.microsoft.com/office/drawing/2014/main" id="{F6D0D1F4-AC02-2D41-8A0E-66D808354784}"/>
              </a:ext>
            </a:extLst>
          </p:cNvPr>
          <p:cNvSpPr/>
          <p:nvPr/>
        </p:nvSpPr>
        <p:spPr>
          <a:xfrm flipH="1">
            <a:off x="413137" y="1723025"/>
            <a:ext cx="2122141" cy="4028987"/>
          </a:xfrm>
          <a:prstGeom prst="round1Rect">
            <a:avLst>
              <a:gd name="adj" fmla="val 13929"/>
            </a:avLst>
          </a:prstGeom>
          <a:solidFill>
            <a:srgbClr val="9F9FA0"/>
          </a:solidFill>
          <a:ln w="19050" cap="flat">
            <a:solidFill>
              <a:srgbClr val="FFFFFF"/>
            </a:solidFill>
            <a:prstDash val="solid"/>
            <a:round/>
          </a:ln>
          <a:effectLst/>
        </p:spPr>
        <p:txBody>
          <a:bodyPr wrap="square" lIns="0" tIns="0" rIns="0" bIns="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grpSp>
        <p:nvGrpSpPr>
          <p:cNvPr id="3" name="Group 2">
            <a:extLst>
              <a:ext uri="{FF2B5EF4-FFF2-40B4-BE49-F238E27FC236}">
                <a16:creationId xmlns:a16="http://schemas.microsoft.com/office/drawing/2014/main" id="{79379203-738B-6E41-8E4B-2AC90692FF5D}"/>
              </a:ext>
            </a:extLst>
          </p:cNvPr>
          <p:cNvGrpSpPr/>
          <p:nvPr/>
        </p:nvGrpSpPr>
        <p:grpSpPr>
          <a:xfrm>
            <a:off x="420089" y="2223867"/>
            <a:ext cx="2115190" cy="3528150"/>
            <a:chOff x="357372" y="2417864"/>
            <a:chExt cx="10656639" cy="3140859"/>
          </a:xfrm>
        </p:grpSpPr>
        <p:sp>
          <p:nvSpPr>
            <p:cNvPr id="40" name="Линия">
              <a:extLst>
                <a:ext uri="{FF2B5EF4-FFF2-40B4-BE49-F238E27FC236}">
                  <a16:creationId xmlns:a16="http://schemas.microsoft.com/office/drawing/2014/main" id="{B8D145E0-8F6D-4941-AE82-6B8F1282B576}"/>
                </a:ext>
              </a:extLst>
            </p:cNvPr>
            <p:cNvSpPr/>
            <p:nvPr/>
          </p:nvSpPr>
          <p:spPr>
            <a:xfrm>
              <a:off x="357372" y="2417864"/>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1" name="Линия">
              <a:extLst>
                <a:ext uri="{FF2B5EF4-FFF2-40B4-BE49-F238E27FC236}">
                  <a16:creationId xmlns:a16="http://schemas.microsoft.com/office/drawing/2014/main" id="{E3947899-F5AC-0540-8514-F320351CCF11}"/>
                </a:ext>
              </a:extLst>
            </p:cNvPr>
            <p:cNvSpPr/>
            <p:nvPr/>
          </p:nvSpPr>
          <p:spPr>
            <a:xfrm>
              <a:off x="357372" y="2866558"/>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2" name="Линия">
              <a:extLst>
                <a:ext uri="{FF2B5EF4-FFF2-40B4-BE49-F238E27FC236}">
                  <a16:creationId xmlns:a16="http://schemas.microsoft.com/office/drawing/2014/main" id="{B4F375F1-F3EF-C94A-B9E5-51C5573542B1}"/>
                </a:ext>
              </a:extLst>
            </p:cNvPr>
            <p:cNvSpPr/>
            <p:nvPr/>
          </p:nvSpPr>
          <p:spPr>
            <a:xfrm>
              <a:off x="357372" y="3315252"/>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3" name="Линия">
              <a:extLst>
                <a:ext uri="{FF2B5EF4-FFF2-40B4-BE49-F238E27FC236}">
                  <a16:creationId xmlns:a16="http://schemas.microsoft.com/office/drawing/2014/main" id="{22DF9713-86A6-5142-BBF4-D4EF9041595C}"/>
                </a:ext>
              </a:extLst>
            </p:cNvPr>
            <p:cNvSpPr/>
            <p:nvPr/>
          </p:nvSpPr>
          <p:spPr>
            <a:xfrm>
              <a:off x="357372" y="3763946"/>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4" name="Линия">
              <a:extLst>
                <a:ext uri="{FF2B5EF4-FFF2-40B4-BE49-F238E27FC236}">
                  <a16:creationId xmlns:a16="http://schemas.microsoft.com/office/drawing/2014/main" id="{726EA444-688C-5248-8123-8D3DD5865DAA}"/>
                </a:ext>
              </a:extLst>
            </p:cNvPr>
            <p:cNvSpPr/>
            <p:nvPr/>
          </p:nvSpPr>
          <p:spPr>
            <a:xfrm>
              <a:off x="357372" y="4212640"/>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5" name="Линия">
              <a:extLst>
                <a:ext uri="{FF2B5EF4-FFF2-40B4-BE49-F238E27FC236}">
                  <a16:creationId xmlns:a16="http://schemas.microsoft.com/office/drawing/2014/main" id="{9CBDBD8D-9360-7940-86B2-1FC9737B6892}"/>
                </a:ext>
              </a:extLst>
            </p:cNvPr>
            <p:cNvSpPr/>
            <p:nvPr/>
          </p:nvSpPr>
          <p:spPr>
            <a:xfrm>
              <a:off x="357372" y="4661334"/>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6" name="Линия">
              <a:extLst>
                <a:ext uri="{FF2B5EF4-FFF2-40B4-BE49-F238E27FC236}">
                  <a16:creationId xmlns:a16="http://schemas.microsoft.com/office/drawing/2014/main" id="{9C4CF7EF-81E9-4D47-861C-A29F114896B0}"/>
                </a:ext>
              </a:extLst>
            </p:cNvPr>
            <p:cNvSpPr/>
            <p:nvPr/>
          </p:nvSpPr>
          <p:spPr>
            <a:xfrm>
              <a:off x="357372" y="5110028"/>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sp>
          <p:nvSpPr>
            <p:cNvPr id="47" name="Линия">
              <a:extLst>
                <a:ext uri="{FF2B5EF4-FFF2-40B4-BE49-F238E27FC236}">
                  <a16:creationId xmlns:a16="http://schemas.microsoft.com/office/drawing/2014/main" id="{3BFEAA3A-8B51-E44A-AC2D-986892C4FD14}"/>
                </a:ext>
              </a:extLst>
            </p:cNvPr>
            <p:cNvSpPr/>
            <p:nvPr/>
          </p:nvSpPr>
          <p:spPr>
            <a:xfrm>
              <a:off x="357372" y="5558722"/>
              <a:ext cx="10656639" cy="1"/>
            </a:xfrm>
            <a:prstGeom prst="line">
              <a:avLst/>
            </a:prstGeom>
            <a:noFill/>
            <a:ln w="19050" cap="flat">
              <a:solidFill>
                <a:srgbClr val="FFFFFF"/>
              </a:solidFill>
              <a:prstDash val="solid"/>
              <a:miter lim="400000"/>
            </a:ln>
            <a:effectLst/>
          </p:spPr>
          <p:txBody>
            <a:bodyPr wrap="square" lIns="22859" tIns="22859" rIns="22859" bIns="22859" numCol="1" anchor="t">
              <a:noAutofit/>
            </a:bodyPr>
            <a:lstStyle/>
            <a:p>
              <a:pPr marL="0" marR="0" lvl="0" indent="0" algn="ctr" defTabSz="412750" rtl="0" eaLnBrk="1" fontAlgn="auto" latinLnBrk="0" hangingPunct="0">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252625"/>
                </a:solidFill>
                <a:effectLst/>
                <a:uLnTx/>
                <a:uFillTx/>
                <a:latin typeface="Helvetica Neue Medium"/>
                <a:ea typeface="Helvetica Neue Medium"/>
                <a:cs typeface="Helvetica Neue Medium"/>
                <a:sym typeface="Helvetica Neue Medium"/>
              </a:endParaRPr>
            </a:p>
          </p:txBody>
        </p:sp>
      </p:grpSp>
      <p:sp>
        <p:nvSpPr>
          <p:cNvPr id="63" name="SteP #1: Lorem ipsum dolor">
            <a:extLst>
              <a:ext uri="{FF2B5EF4-FFF2-40B4-BE49-F238E27FC236}">
                <a16:creationId xmlns:a16="http://schemas.microsoft.com/office/drawing/2014/main" id="{B23AD57E-FB31-FF44-9ED9-8D6F6D662438}"/>
              </a:ext>
            </a:extLst>
          </p:cNvPr>
          <p:cNvSpPr txBox="1"/>
          <p:nvPr/>
        </p:nvSpPr>
        <p:spPr>
          <a:xfrm>
            <a:off x="604152" y="1868454"/>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Resilient Sourcing</a:t>
            </a:r>
          </a:p>
        </p:txBody>
      </p:sp>
      <p:sp>
        <p:nvSpPr>
          <p:cNvPr id="64" name="SteP #2: Lorem ipsum dolor">
            <a:extLst>
              <a:ext uri="{FF2B5EF4-FFF2-40B4-BE49-F238E27FC236}">
                <a16:creationId xmlns:a16="http://schemas.microsoft.com/office/drawing/2014/main" id="{E0FC3FF5-1170-E84D-8017-14C199BBDDF0}"/>
              </a:ext>
            </a:extLst>
          </p:cNvPr>
          <p:cNvSpPr txBox="1"/>
          <p:nvPr/>
        </p:nvSpPr>
        <p:spPr>
          <a:xfrm>
            <a:off x="604152" y="2371397"/>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Safe &amp; Sustainable Sites</a:t>
            </a:r>
          </a:p>
        </p:txBody>
      </p:sp>
      <p:sp>
        <p:nvSpPr>
          <p:cNvPr id="65" name="SteP #3: Lorem ipsum dolor">
            <a:extLst>
              <a:ext uri="{FF2B5EF4-FFF2-40B4-BE49-F238E27FC236}">
                <a16:creationId xmlns:a16="http://schemas.microsoft.com/office/drawing/2014/main" id="{6BB2104A-E3F3-494B-ACE0-496DDD7B5A32}"/>
              </a:ext>
            </a:extLst>
          </p:cNvPr>
          <p:cNvSpPr txBox="1"/>
          <p:nvPr/>
        </p:nvSpPr>
        <p:spPr>
          <a:xfrm>
            <a:off x="604152" y="2874340"/>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Climate Change &amp; Energy</a:t>
            </a:r>
          </a:p>
        </p:txBody>
      </p:sp>
      <p:sp>
        <p:nvSpPr>
          <p:cNvPr id="66" name="SteP #4: Lorem ipsum dolor">
            <a:extLst>
              <a:ext uri="{FF2B5EF4-FFF2-40B4-BE49-F238E27FC236}">
                <a16:creationId xmlns:a16="http://schemas.microsoft.com/office/drawing/2014/main" id="{AE2DFF99-E9E3-1E44-A48D-4ED948456F0E}"/>
              </a:ext>
            </a:extLst>
          </p:cNvPr>
          <p:cNvSpPr txBox="1"/>
          <p:nvPr/>
        </p:nvSpPr>
        <p:spPr>
          <a:xfrm>
            <a:off x="604152" y="3377283"/>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Professional Excellence</a:t>
            </a:r>
          </a:p>
        </p:txBody>
      </p:sp>
      <p:sp>
        <p:nvSpPr>
          <p:cNvPr id="67" name="SteP #5: Lorem ipsum dolor">
            <a:extLst>
              <a:ext uri="{FF2B5EF4-FFF2-40B4-BE49-F238E27FC236}">
                <a16:creationId xmlns:a16="http://schemas.microsoft.com/office/drawing/2014/main" id="{4AC3F88A-C353-B140-BABB-E45F0DA678EC}"/>
              </a:ext>
            </a:extLst>
          </p:cNvPr>
          <p:cNvSpPr txBox="1"/>
          <p:nvPr/>
        </p:nvSpPr>
        <p:spPr>
          <a:xfrm>
            <a:off x="604152" y="3880226"/>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Sustainable Profit Portfolio</a:t>
            </a:r>
          </a:p>
        </p:txBody>
      </p:sp>
      <p:sp>
        <p:nvSpPr>
          <p:cNvPr id="68" name="SteP #6: Lorem ipsum dolor">
            <a:extLst>
              <a:ext uri="{FF2B5EF4-FFF2-40B4-BE49-F238E27FC236}">
                <a16:creationId xmlns:a16="http://schemas.microsoft.com/office/drawing/2014/main" id="{529EFA45-B3AC-964D-8371-00B8F979FA00}"/>
              </a:ext>
            </a:extLst>
          </p:cNvPr>
          <p:cNvSpPr txBox="1"/>
          <p:nvPr/>
        </p:nvSpPr>
        <p:spPr>
          <a:xfrm>
            <a:off x="604152" y="4383169"/>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Business Driven Innovation</a:t>
            </a:r>
          </a:p>
        </p:txBody>
      </p:sp>
      <p:sp>
        <p:nvSpPr>
          <p:cNvPr id="69" name="SteP #7: Lorem ipsum dolor">
            <a:extLst>
              <a:ext uri="{FF2B5EF4-FFF2-40B4-BE49-F238E27FC236}">
                <a16:creationId xmlns:a16="http://schemas.microsoft.com/office/drawing/2014/main" id="{03E7A5EE-4281-E545-8805-CCA256861C7B}"/>
              </a:ext>
            </a:extLst>
          </p:cNvPr>
          <p:cNvSpPr txBox="1"/>
          <p:nvPr/>
        </p:nvSpPr>
        <p:spPr>
          <a:xfrm>
            <a:off x="604152" y="4886112"/>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bg1"/>
                </a:solidFill>
                <a:effectLst/>
                <a:uLnTx/>
                <a:uFillTx/>
                <a:latin typeface="Century Gothic" panose="020B0502020202020204" pitchFamily="34" charset="0"/>
                <a:sym typeface="OpenSans-Bold"/>
              </a:rPr>
              <a:t>Valuing Customer Relations</a:t>
            </a:r>
          </a:p>
        </p:txBody>
      </p:sp>
      <p:sp>
        <p:nvSpPr>
          <p:cNvPr id="70" name="SteP #8: Lorem ipsum dolor">
            <a:extLst>
              <a:ext uri="{FF2B5EF4-FFF2-40B4-BE49-F238E27FC236}">
                <a16:creationId xmlns:a16="http://schemas.microsoft.com/office/drawing/2014/main" id="{4771A416-AEB7-A64F-B98D-1F17A72430EF}"/>
              </a:ext>
            </a:extLst>
          </p:cNvPr>
          <p:cNvSpPr txBox="1"/>
          <p:nvPr/>
        </p:nvSpPr>
        <p:spPr>
          <a:xfrm>
            <a:off x="604152" y="5389054"/>
            <a:ext cx="1868178" cy="20518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numCol="1" anchor="t">
            <a:spAutoFit/>
          </a:bodyPr>
          <a:lstStyle>
            <a:lvl1pPr algn="l">
              <a:defRPr sz="2000" b="1" cap="all">
                <a:solidFill>
                  <a:srgbClr val="1F1230"/>
                </a:solidFill>
                <a:latin typeface="OpenSans-Bold"/>
                <a:ea typeface="OpenSans-Bold"/>
                <a:cs typeface="OpenSans-Bold"/>
                <a:sym typeface="OpenSans-Bold"/>
              </a:defRPr>
            </a:lvl1pPr>
          </a:lstStyle>
          <a:p>
            <a:pPr marL="0" marR="0" lvl="0" indent="0" algn="l" defTabSz="412750" rtl="0" eaLnBrk="1"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chemeClr val="bg1"/>
                </a:solidFill>
                <a:effectLst/>
                <a:uLnTx/>
                <a:uFillTx/>
                <a:latin typeface="Century Gothic" panose="020B0502020202020204" pitchFamily="34" charset="0"/>
                <a:sym typeface="OpenSans-Bold"/>
              </a:rPr>
              <a:t>Total SGD Contribution</a:t>
            </a:r>
          </a:p>
        </p:txBody>
      </p:sp>
      <p:pic>
        <p:nvPicPr>
          <p:cNvPr id="140" name="Picture 139">
            <a:extLst>
              <a:ext uri="{FF2B5EF4-FFF2-40B4-BE49-F238E27FC236}">
                <a16:creationId xmlns:a16="http://schemas.microsoft.com/office/drawing/2014/main" id="{4CE8266B-8C6F-DE42-A62F-D4861A2075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095" y="1227008"/>
            <a:ext cx="432000" cy="432000"/>
          </a:xfrm>
          <a:prstGeom prst="rect">
            <a:avLst/>
          </a:prstGeom>
        </p:spPr>
      </p:pic>
      <p:pic>
        <p:nvPicPr>
          <p:cNvPr id="141" name="Picture 140">
            <a:extLst>
              <a:ext uri="{FF2B5EF4-FFF2-40B4-BE49-F238E27FC236}">
                <a16:creationId xmlns:a16="http://schemas.microsoft.com/office/drawing/2014/main" id="{F96F7333-6E85-7D44-9FD2-897AADDB77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2381" y="1233899"/>
            <a:ext cx="432000" cy="432000"/>
          </a:xfrm>
          <a:prstGeom prst="rect">
            <a:avLst/>
          </a:prstGeom>
        </p:spPr>
      </p:pic>
      <p:pic>
        <p:nvPicPr>
          <p:cNvPr id="142" name="Picture 141">
            <a:extLst>
              <a:ext uri="{FF2B5EF4-FFF2-40B4-BE49-F238E27FC236}">
                <a16:creationId xmlns:a16="http://schemas.microsoft.com/office/drawing/2014/main" id="{D0BD03DE-FC53-EA4C-A4DE-3927571A2A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1591" y="1233899"/>
            <a:ext cx="432000" cy="432000"/>
          </a:xfrm>
          <a:prstGeom prst="rect">
            <a:avLst/>
          </a:prstGeom>
        </p:spPr>
      </p:pic>
      <p:pic>
        <p:nvPicPr>
          <p:cNvPr id="143" name="Picture 142">
            <a:extLst>
              <a:ext uri="{FF2B5EF4-FFF2-40B4-BE49-F238E27FC236}">
                <a16:creationId xmlns:a16="http://schemas.microsoft.com/office/drawing/2014/main" id="{E430F0EB-90E6-C54A-AD53-91DAE321AD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0454" y="1233899"/>
            <a:ext cx="432000" cy="432000"/>
          </a:xfrm>
          <a:prstGeom prst="rect">
            <a:avLst/>
          </a:prstGeom>
        </p:spPr>
      </p:pic>
      <p:pic>
        <p:nvPicPr>
          <p:cNvPr id="144" name="Picture 143">
            <a:extLst>
              <a:ext uri="{FF2B5EF4-FFF2-40B4-BE49-F238E27FC236}">
                <a16:creationId xmlns:a16="http://schemas.microsoft.com/office/drawing/2014/main" id="{74FC371E-C3A3-E249-83EA-DB55FE1224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0949" y="1233899"/>
            <a:ext cx="432000" cy="432000"/>
          </a:xfrm>
          <a:prstGeom prst="rect">
            <a:avLst/>
          </a:prstGeom>
        </p:spPr>
      </p:pic>
      <p:pic>
        <p:nvPicPr>
          <p:cNvPr id="145" name="Picture 144">
            <a:extLst>
              <a:ext uri="{FF2B5EF4-FFF2-40B4-BE49-F238E27FC236}">
                <a16:creationId xmlns:a16="http://schemas.microsoft.com/office/drawing/2014/main" id="{E871669E-E40A-5C4B-A978-AF76603CA71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24565" y="1233899"/>
            <a:ext cx="432000" cy="432000"/>
          </a:xfrm>
          <a:prstGeom prst="rect">
            <a:avLst/>
          </a:prstGeom>
        </p:spPr>
      </p:pic>
      <p:pic>
        <p:nvPicPr>
          <p:cNvPr id="146" name="Picture 145">
            <a:extLst>
              <a:ext uri="{FF2B5EF4-FFF2-40B4-BE49-F238E27FC236}">
                <a16:creationId xmlns:a16="http://schemas.microsoft.com/office/drawing/2014/main" id="{456D37D5-63BA-C541-8967-F9FE22806F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0514" y="1238315"/>
            <a:ext cx="432000" cy="432000"/>
          </a:xfrm>
          <a:prstGeom prst="rect">
            <a:avLst/>
          </a:prstGeom>
        </p:spPr>
      </p:pic>
      <p:pic>
        <p:nvPicPr>
          <p:cNvPr id="147" name="Picture 146">
            <a:extLst>
              <a:ext uri="{FF2B5EF4-FFF2-40B4-BE49-F238E27FC236}">
                <a16:creationId xmlns:a16="http://schemas.microsoft.com/office/drawing/2014/main" id="{A5AC7CFA-6281-8F4B-9924-ACC5286BA0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68410" y="1233899"/>
            <a:ext cx="432000" cy="432000"/>
          </a:xfrm>
          <a:prstGeom prst="rect">
            <a:avLst/>
          </a:prstGeom>
        </p:spPr>
      </p:pic>
      <p:pic>
        <p:nvPicPr>
          <p:cNvPr id="148" name="Picture 147">
            <a:extLst>
              <a:ext uri="{FF2B5EF4-FFF2-40B4-BE49-F238E27FC236}">
                <a16:creationId xmlns:a16="http://schemas.microsoft.com/office/drawing/2014/main" id="{5D8C45A3-A2C8-2040-969E-226B114AC4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12024" y="1233899"/>
            <a:ext cx="432000" cy="432000"/>
          </a:xfrm>
          <a:prstGeom prst="rect">
            <a:avLst/>
          </a:prstGeom>
        </p:spPr>
      </p:pic>
      <p:pic>
        <p:nvPicPr>
          <p:cNvPr id="149" name="Picture 148">
            <a:extLst>
              <a:ext uri="{FF2B5EF4-FFF2-40B4-BE49-F238E27FC236}">
                <a16:creationId xmlns:a16="http://schemas.microsoft.com/office/drawing/2014/main" id="{E8E9536B-8995-4642-AB49-EA279FD8E2D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3486" y="1233899"/>
            <a:ext cx="432000" cy="432000"/>
          </a:xfrm>
          <a:prstGeom prst="rect">
            <a:avLst/>
          </a:prstGeom>
        </p:spPr>
      </p:pic>
      <p:pic>
        <p:nvPicPr>
          <p:cNvPr id="150" name="Picture 149">
            <a:extLst>
              <a:ext uri="{FF2B5EF4-FFF2-40B4-BE49-F238E27FC236}">
                <a16:creationId xmlns:a16="http://schemas.microsoft.com/office/drawing/2014/main" id="{335823DE-D0CD-F040-BC47-6DEB2A4E1CA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85948" y="1225208"/>
            <a:ext cx="432000" cy="432000"/>
          </a:xfrm>
          <a:prstGeom prst="rect">
            <a:avLst/>
          </a:prstGeom>
        </p:spPr>
      </p:pic>
      <p:pic>
        <p:nvPicPr>
          <p:cNvPr id="151" name="Picture 150">
            <a:extLst>
              <a:ext uri="{FF2B5EF4-FFF2-40B4-BE49-F238E27FC236}">
                <a16:creationId xmlns:a16="http://schemas.microsoft.com/office/drawing/2014/main" id="{5DF409A9-D0AF-F448-837F-103A967F9EF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31888" y="1225208"/>
            <a:ext cx="432000" cy="432057"/>
          </a:xfrm>
          <a:prstGeom prst="rect">
            <a:avLst/>
          </a:prstGeom>
        </p:spPr>
      </p:pic>
      <p:pic>
        <p:nvPicPr>
          <p:cNvPr id="152" name="Picture 151">
            <a:extLst>
              <a:ext uri="{FF2B5EF4-FFF2-40B4-BE49-F238E27FC236}">
                <a16:creationId xmlns:a16="http://schemas.microsoft.com/office/drawing/2014/main" id="{591B42D6-E970-5F45-8BBC-4F1F86F76606}"/>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783104" y="1240720"/>
            <a:ext cx="432000" cy="432000"/>
          </a:xfrm>
          <a:prstGeom prst="rect">
            <a:avLst/>
          </a:prstGeom>
        </p:spPr>
      </p:pic>
      <p:pic>
        <p:nvPicPr>
          <p:cNvPr id="7" name="Picture 6">
            <a:extLst>
              <a:ext uri="{FF2B5EF4-FFF2-40B4-BE49-F238E27FC236}">
                <a16:creationId xmlns:a16="http://schemas.microsoft.com/office/drawing/2014/main" id="{78425B0E-A7A6-FF45-B1F6-8EAB8F5E2D2B}"/>
              </a:ext>
            </a:extLst>
          </p:cNvPr>
          <p:cNvPicPr>
            <a:picLocks noChangeAspect="1"/>
          </p:cNvPicPr>
          <p:nvPr/>
        </p:nvPicPr>
        <p:blipFill>
          <a:blip r:embed="rId16"/>
          <a:stretch>
            <a:fillRect/>
          </a:stretch>
        </p:blipFill>
        <p:spPr>
          <a:xfrm>
            <a:off x="2556349" y="1225208"/>
            <a:ext cx="432000" cy="432000"/>
          </a:xfrm>
          <a:prstGeom prst="rect">
            <a:avLst/>
          </a:prstGeom>
        </p:spPr>
      </p:pic>
      <p:pic>
        <p:nvPicPr>
          <p:cNvPr id="9" name="Picture 8">
            <a:extLst>
              <a:ext uri="{FF2B5EF4-FFF2-40B4-BE49-F238E27FC236}">
                <a16:creationId xmlns:a16="http://schemas.microsoft.com/office/drawing/2014/main" id="{0AAA24BE-FA7A-AF4A-A0A6-552235CC9C54}"/>
              </a:ext>
            </a:extLst>
          </p:cNvPr>
          <p:cNvPicPr>
            <a:picLocks noChangeAspect="1"/>
          </p:cNvPicPr>
          <p:nvPr/>
        </p:nvPicPr>
        <p:blipFill>
          <a:blip r:embed="rId17"/>
          <a:stretch>
            <a:fillRect/>
          </a:stretch>
        </p:blipFill>
        <p:spPr>
          <a:xfrm>
            <a:off x="6871146" y="1240720"/>
            <a:ext cx="432000" cy="432000"/>
          </a:xfrm>
          <a:prstGeom prst="rect">
            <a:avLst/>
          </a:prstGeom>
        </p:spPr>
      </p:pic>
      <p:pic>
        <p:nvPicPr>
          <p:cNvPr id="153" name="Picture 152">
            <a:extLst>
              <a:ext uri="{FF2B5EF4-FFF2-40B4-BE49-F238E27FC236}">
                <a16:creationId xmlns:a16="http://schemas.microsoft.com/office/drawing/2014/main" id="{AC36214F-D713-EC4E-99DD-E4DC730D062D}"/>
              </a:ext>
            </a:extLst>
          </p:cNvPr>
          <p:cNvPicPr>
            <a:picLocks noChangeAspect="1"/>
          </p:cNvPicPr>
          <p:nvPr/>
        </p:nvPicPr>
        <p:blipFill>
          <a:blip r:embed="rId18"/>
          <a:stretch>
            <a:fillRect/>
          </a:stretch>
        </p:blipFill>
        <p:spPr>
          <a:xfrm>
            <a:off x="9600481" y="1225208"/>
            <a:ext cx="428400" cy="432000"/>
          </a:xfrm>
          <a:prstGeom prst="rect">
            <a:avLst/>
          </a:prstGeom>
        </p:spPr>
      </p:pic>
      <p:pic>
        <p:nvPicPr>
          <p:cNvPr id="155" name="Picture 154">
            <a:extLst>
              <a:ext uri="{FF2B5EF4-FFF2-40B4-BE49-F238E27FC236}">
                <a16:creationId xmlns:a16="http://schemas.microsoft.com/office/drawing/2014/main" id="{3A556E20-4B01-0046-89D1-EB2D962B83C8}"/>
              </a:ext>
            </a:extLst>
          </p:cNvPr>
          <p:cNvPicPr>
            <a:picLocks noChangeAspect="1"/>
          </p:cNvPicPr>
          <p:nvPr/>
        </p:nvPicPr>
        <p:blipFill>
          <a:blip r:embed="rId19"/>
          <a:stretch>
            <a:fillRect/>
          </a:stretch>
        </p:blipFill>
        <p:spPr>
          <a:xfrm>
            <a:off x="10132626" y="1225208"/>
            <a:ext cx="432000" cy="432000"/>
          </a:xfrm>
          <a:prstGeom prst="rect">
            <a:avLst/>
          </a:prstGeom>
        </p:spPr>
      </p:pic>
      <p:grpSp>
        <p:nvGrpSpPr>
          <p:cNvPr id="201" name="Group 200">
            <a:extLst>
              <a:ext uri="{FF2B5EF4-FFF2-40B4-BE49-F238E27FC236}">
                <a16:creationId xmlns:a16="http://schemas.microsoft.com/office/drawing/2014/main" id="{8C5E4F50-17C5-5F4D-9AAB-3CAAD8EAA7B9}"/>
              </a:ext>
            </a:extLst>
          </p:cNvPr>
          <p:cNvGrpSpPr/>
          <p:nvPr/>
        </p:nvGrpSpPr>
        <p:grpSpPr>
          <a:xfrm>
            <a:off x="505841" y="6091689"/>
            <a:ext cx="4716197" cy="346396"/>
            <a:chOff x="2827063" y="6369208"/>
            <a:chExt cx="4716197" cy="346396"/>
          </a:xfrm>
        </p:grpSpPr>
        <p:sp>
          <p:nvSpPr>
            <p:cNvPr id="195" name="Овал 1">
              <a:extLst>
                <a:ext uri="{FF2B5EF4-FFF2-40B4-BE49-F238E27FC236}">
                  <a16:creationId xmlns:a16="http://schemas.microsoft.com/office/drawing/2014/main" id="{257E39B5-E0A9-024B-9193-BF0C22860014}"/>
                </a:ext>
              </a:extLst>
            </p:cNvPr>
            <p:cNvSpPr/>
            <p:nvPr/>
          </p:nvSpPr>
          <p:spPr>
            <a:xfrm rot="5400000">
              <a:off x="2827063" y="6372008"/>
              <a:ext cx="288000" cy="288000"/>
            </a:xfrm>
            <a:prstGeom prst="ellipse">
              <a:avLst/>
            </a:prstGeom>
            <a:solidFill>
              <a:srgbClr val="74BFAB"/>
            </a:solidFill>
            <a:ln w="25400" cap="flat">
              <a:solidFill>
                <a:schemeClr val="bg1"/>
              </a:solidFill>
              <a:miter lim="400000"/>
            </a:ln>
            <a:effectLst/>
          </p:spPr>
          <p:txBody>
            <a:bodyPr wrap="square" lIns="35967" tIns="35967" rIns="35967" bIns="35967" numCol="1" anchor="ctr">
              <a:noAutofit/>
            </a:bodyPr>
            <a:lstStyle/>
            <a:p>
              <a:pPr marL="0" marR="0" lvl="0" indent="0" algn="l" defTabSz="913577" rtl="0" eaLnBrk="1" fontAlgn="auto" latinLnBrk="0" hangingPunct="1">
                <a:lnSpc>
                  <a:spcPct val="100000"/>
                </a:lnSpc>
                <a:spcBef>
                  <a:spcPts val="0"/>
                </a:spcBef>
                <a:spcAft>
                  <a:spcPts val="0"/>
                </a:spcAft>
                <a:buClrTx/>
                <a:buSzTx/>
                <a:buFontTx/>
                <a:buNone/>
                <a:tabLst/>
                <a:defRPr sz="600">
                  <a:solidFill>
                    <a:srgbClr val="FFFFFF"/>
                  </a:solidFill>
                  <a:latin typeface="Calibri Light"/>
                  <a:ea typeface="Calibri Light"/>
                  <a:cs typeface="Calibri Light"/>
                  <a:sym typeface="Calibri Light"/>
                </a:defRPr>
              </a:pPr>
              <a:endParaRPr kumimoji="0" sz="599" b="0" i="0" u="none" strike="noStrike" kern="1200" cap="none" spc="0" normalizeH="0" baseline="0" noProof="0">
                <a:ln>
                  <a:noFill/>
                </a:ln>
                <a:solidFill>
                  <a:srgbClr val="FFFFFF"/>
                </a:solidFill>
                <a:effectLst/>
                <a:uLnTx/>
                <a:uFillTx/>
                <a:latin typeface="Calibri Light"/>
                <a:cs typeface="Calibri Light"/>
                <a:sym typeface="Calibri Light"/>
              </a:endParaRPr>
            </a:p>
          </p:txBody>
        </p:sp>
        <p:sp>
          <p:nvSpPr>
            <p:cNvPr id="196" name="Titel 1">
              <a:extLst>
                <a:ext uri="{FF2B5EF4-FFF2-40B4-BE49-F238E27FC236}">
                  <a16:creationId xmlns:a16="http://schemas.microsoft.com/office/drawing/2014/main" id="{AB3646F5-3672-8947-A8D3-F79BFD47EA53}"/>
                </a:ext>
              </a:extLst>
            </p:cNvPr>
            <p:cNvSpPr txBox="1">
              <a:spLocks/>
            </p:cNvSpPr>
            <p:nvPr/>
          </p:nvSpPr>
          <p:spPr bwMode="gray">
            <a:xfrm>
              <a:off x="3197072" y="6369208"/>
              <a:ext cx="1118956"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3577"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Low Density</a:t>
              </a:r>
            </a:p>
          </p:txBody>
        </p:sp>
        <p:sp>
          <p:nvSpPr>
            <p:cNvPr id="197" name="Овал 1">
              <a:extLst>
                <a:ext uri="{FF2B5EF4-FFF2-40B4-BE49-F238E27FC236}">
                  <a16:creationId xmlns:a16="http://schemas.microsoft.com/office/drawing/2014/main" id="{4ABE3E09-B856-2E42-B64B-CB2A46DF2E43}"/>
                </a:ext>
              </a:extLst>
            </p:cNvPr>
            <p:cNvSpPr/>
            <p:nvPr/>
          </p:nvSpPr>
          <p:spPr>
            <a:xfrm rot="5400000">
              <a:off x="4336595" y="6372008"/>
              <a:ext cx="288000" cy="288000"/>
            </a:xfrm>
            <a:prstGeom prst="ellipse">
              <a:avLst/>
            </a:prstGeom>
            <a:solidFill>
              <a:srgbClr val="369ABA"/>
            </a:solidFill>
            <a:ln w="25400" cap="flat">
              <a:solidFill>
                <a:schemeClr val="bg1"/>
              </a:solidFill>
              <a:miter lim="400000"/>
            </a:ln>
            <a:effectLst/>
          </p:spPr>
          <p:txBody>
            <a:bodyPr wrap="square" lIns="35967" tIns="35967" rIns="35967" bIns="35967" numCol="1" anchor="ctr">
              <a:noAutofit/>
            </a:bodyPr>
            <a:lstStyle/>
            <a:p>
              <a:pPr marL="0" marR="0" lvl="0" indent="0" algn="l" defTabSz="913577" rtl="0" eaLnBrk="1" fontAlgn="auto" latinLnBrk="0" hangingPunct="1">
                <a:lnSpc>
                  <a:spcPct val="100000"/>
                </a:lnSpc>
                <a:spcBef>
                  <a:spcPts val="0"/>
                </a:spcBef>
                <a:spcAft>
                  <a:spcPts val="0"/>
                </a:spcAft>
                <a:buClrTx/>
                <a:buSzTx/>
                <a:buFontTx/>
                <a:buNone/>
                <a:tabLst/>
                <a:defRPr sz="600">
                  <a:solidFill>
                    <a:srgbClr val="FFFFFF"/>
                  </a:solidFill>
                  <a:latin typeface="Calibri Light"/>
                  <a:ea typeface="Calibri Light"/>
                  <a:cs typeface="Calibri Light"/>
                  <a:sym typeface="Calibri Light"/>
                </a:defRPr>
              </a:pPr>
              <a:endParaRPr kumimoji="0" sz="599" b="0" i="0" u="none" strike="noStrike" kern="1200" cap="none" spc="0" normalizeH="0" baseline="0" noProof="0">
                <a:ln>
                  <a:noFill/>
                </a:ln>
                <a:solidFill>
                  <a:srgbClr val="FFFFFF"/>
                </a:solidFill>
                <a:effectLst/>
                <a:uLnTx/>
                <a:uFillTx/>
                <a:latin typeface="Calibri Light"/>
                <a:cs typeface="Calibri Light"/>
                <a:sym typeface="Calibri Light"/>
              </a:endParaRPr>
            </a:p>
          </p:txBody>
        </p:sp>
        <p:sp>
          <p:nvSpPr>
            <p:cNvPr id="198" name="Titel 1">
              <a:extLst>
                <a:ext uri="{FF2B5EF4-FFF2-40B4-BE49-F238E27FC236}">
                  <a16:creationId xmlns:a16="http://schemas.microsoft.com/office/drawing/2014/main" id="{FBB4B45A-1ABA-AA45-BB26-531DE5E54FF5}"/>
                </a:ext>
              </a:extLst>
            </p:cNvPr>
            <p:cNvSpPr txBox="1">
              <a:spLocks/>
            </p:cNvSpPr>
            <p:nvPr/>
          </p:nvSpPr>
          <p:spPr bwMode="gray">
            <a:xfrm>
              <a:off x="4706604" y="6369208"/>
              <a:ext cx="1118956"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3577"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Medium Density</a:t>
              </a:r>
            </a:p>
          </p:txBody>
        </p:sp>
        <p:sp>
          <p:nvSpPr>
            <p:cNvPr id="199" name="Овал 1">
              <a:extLst>
                <a:ext uri="{FF2B5EF4-FFF2-40B4-BE49-F238E27FC236}">
                  <a16:creationId xmlns:a16="http://schemas.microsoft.com/office/drawing/2014/main" id="{8627B3D8-F954-2C41-B9DB-D9E63F0F58F7}"/>
                </a:ext>
              </a:extLst>
            </p:cNvPr>
            <p:cNvSpPr/>
            <p:nvPr/>
          </p:nvSpPr>
          <p:spPr>
            <a:xfrm rot="5400000">
              <a:off x="6054295" y="6372008"/>
              <a:ext cx="288000" cy="288000"/>
            </a:xfrm>
            <a:prstGeom prst="ellipse">
              <a:avLst/>
            </a:prstGeom>
            <a:solidFill>
              <a:srgbClr val="797777"/>
            </a:solidFill>
            <a:ln w="25400" cap="flat">
              <a:solidFill>
                <a:schemeClr val="bg1"/>
              </a:solidFill>
              <a:miter lim="400000"/>
            </a:ln>
            <a:effectLst/>
          </p:spPr>
          <p:txBody>
            <a:bodyPr wrap="square" lIns="35967" tIns="35967" rIns="35967" bIns="35967" numCol="1" anchor="ctr">
              <a:noAutofit/>
            </a:bodyPr>
            <a:lstStyle/>
            <a:p>
              <a:pPr marL="0" marR="0" lvl="0" indent="0" algn="l" defTabSz="913577" rtl="0" eaLnBrk="1" fontAlgn="auto" latinLnBrk="0" hangingPunct="1">
                <a:lnSpc>
                  <a:spcPct val="100000"/>
                </a:lnSpc>
                <a:spcBef>
                  <a:spcPts val="0"/>
                </a:spcBef>
                <a:spcAft>
                  <a:spcPts val="0"/>
                </a:spcAft>
                <a:buClrTx/>
                <a:buSzTx/>
                <a:buFontTx/>
                <a:buNone/>
                <a:tabLst/>
                <a:defRPr sz="600">
                  <a:solidFill>
                    <a:srgbClr val="FFFFFF"/>
                  </a:solidFill>
                  <a:latin typeface="Calibri Light"/>
                  <a:ea typeface="Calibri Light"/>
                  <a:cs typeface="Calibri Light"/>
                  <a:sym typeface="Calibri Light"/>
                </a:defRPr>
              </a:pPr>
              <a:endParaRPr kumimoji="0" sz="599" b="0" i="0" u="none" strike="noStrike" kern="1200" cap="none" spc="0" normalizeH="0" baseline="0" noProof="0">
                <a:ln>
                  <a:noFill/>
                </a:ln>
                <a:solidFill>
                  <a:srgbClr val="FFFFFF"/>
                </a:solidFill>
                <a:effectLst/>
                <a:uLnTx/>
                <a:uFillTx/>
                <a:latin typeface="Calibri Light"/>
                <a:cs typeface="Calibri Light"/>
                <a:sym typeface="Calibri Light"/>
              </a:endParaRPr>
            </a:p>
          </p:txBody>
        </p:sp>
        <p:sp>
          <p:nvSpPr>
            <p:cNvPr id="200" name="Titel 1">
              <a:extLst>
                <a:ext uri="{FF2B5EF4-FFF2-40B4-BE49-F238E27FC236}">
                  <a16:creationId xmlns:a16="http://schemas.microsoft.com/office/drawing/2014/main" id="{EB3BBF65-C386-1946-B32A-D9FE22A659E2}"/>
                </a:ext>
              </a:extLst>
            </p:cNvPr>
            <p:cNvSpPr txBox="1">
              <a:spLocks/>
            </p:cNvSpPr>
            <p:nvPr/>
          </p:nvSpPr>
          <p:spPr bwMode="gray">
            <a:xfrm>
              <a:off x="6424304" y="6369208"/>
              <a:ext cx="1118956" cy="346396"/>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marL="0" marR="0" lvl="0" indent="0" algn="l" defTabSz="913577" rtl="0" eaLnBrk="1" fontAlgn="auto" latinLnBrk="0" hangingPunct="1">
                <a:lnSpc>
                  <a:spcPct val="90000"/>
                </a:lnSpc>
                <a:spcBef>
                  <a:spcPct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entury Gothic" panose="020B0502020202020204" pitchFamily="34" charset="0"/>
                  <a:ea typeface="+mj-ea"/>
                  <a:cs typeface="+mj-cs"/>
                </a:rPr>
                <a:t>High Density</a:t>
              </a:r>
            </a:p>
          </p:txBody>
        </p:sp>
      </p:grpSp>
      <p:graphicFrame>
        <p:nvGraphicFramePr>
          <p:cNvPr id="4" name="Table 3">
            <a:extLst>
              <a:ext uri="{FF2B5EF4-FFF2-40B4-BE49-F238E27FC236}">
                <a16:creationId xmlns:a16="http://schemas.microsoft.com/office/drawing/2014/main" id="{47D1312C-8480-5447-AD27-193A59A895FF}"/>
              </a:ext>
            </a:extLst>
          </p:cNvPr>
          <p:cNvGraphicFramePr>
            <a:graphicFrameLocks noGrp="1"/>
          </p:cNvGraphicFramePr>
          <p:nvPr>
            <p:extLst>
              <p:ext uri="{D42A27DB-BD31-4B8C-83A1-F6EECF244321}">
                <p14:modId xmlns:p14="http://schemas.microsoft.com/office/powerpoint/2010/main" val="2222466878"/>
              </p:ext>
            </p:extLst>
          </p:nvPr>
        </p:nvGraphicFramePr>
        <p:xfrm>
          <a:off x="2498156" y="1722355"/>
          <a:ext cx="9218947" cy="4050792"/>
        </p:xfrm>
        <a:graphic>
          <a:graphicData uri="http://schemas.openxmlformats.org/drawingml/2006/table">
            <a:tbl>
              <a:tblPr firstRow="1" bandRow="1">
                <a:tableStyleId>{5C22544A-7EE6-4342-B048-85BDC9FD1C3A}</a:tableStyleId>
              </a:tblPr>
              <a:tblGrid>
                <a:gridCol w="542291">
                  <a:extLst>
                    <a:ext uri="{9D8B030D-6E8A-4147-A177-3AD203B41FA5}">
                      <a16:colId xmlns:a16="http://schemas.microsoft.com/office/drawing/2014/main" val="2670004500"/>
                    </a:ext>
                  </a:extLst>
                </a:gridCol>
                <a:gridCol w="542291">
                  <a:extLst>
                    <a:ext uri="{9D8B030D-6E8A-4147-A177-3AD203B41FA5}">
                      <a16:colId xmlns:a16="http://schemas.microsoft.com/office/drawing/2014/main" val="2062524463"/>
                    </a:ext>
                  </a:extLst>
                </a:gridCol>
                <a:gridCol w="542291">
                  <a:extLst>
                    <a:ext uri="{9D8B030D-6E8A-4147-A177-3AD203B41FA5}">
                      <a16:colId xmlns:a16="http://schemas.microsoft.com/office/drawing/2014/main" val="2887914654"/>
                    </a:ext>
                  </a:extLst>
                </a:gridCol>
                <a:gridCol w="542291">
                  <a:extLst>
                    <a:ext uri="{9D8B030D-6E8A-4147-A177-3AD203B41FA5}">
                      <a16:colId xmlns:a16="http://schemas.microsoft.com/office/drawing/2014/main" val="1041780302"/>
                    </a:ext>
                  </a:extLst>
                </a:gridCol>
                <a:gridCol w="542291">
                  <a:extLst>
                    <a:ext uri="{9D8B030D-6E8A-4147-A177-3AD203B41FA5}">
                      <a16:colId xmlns:a16="http://schemas.microsoft.com/office/drawing/2014/main" val="3488169909"/>
                    </a:ext>
                  </a:extLst>
                </a:gridCol>
                <a:gridCol w="542291">
                  <a:extLst>
                    <a:ext uri="{9D8B030D-6E8A-4147-A177-3AD203B41FA5}">
                      <a16:colId xmlns:a16="http://schemas.microsoft.com/office/drawing/2014/main" val="523197271"/>
                    </a:ext>
                  </a:extLst>
                </a:gridCol>
                <a:gridCol w="542291">
                  <a:extLst>
                    <a:ext uri="{9D8B030D-6E8A-4147-A177-3AD203B41FA5}">
                      <a16:colId xmlns:a16="http://schemas.microsoft.com/office/drawing/2014/main" val="1921222652"/>
                    </a:ext>
                  </a:extLst>
                </a:gridCol>
                <a:gridCol w="542291">
                  <a:extLst>
                    <a:ext uri="{9D8B030D-6E8A-4147-A177-3AD203B41FA5}">
                      <a16:colId xmlns:a16="http://schemas.microsoft.com/office/drawing/2014/main" val="48574038"/>
                    </a:ext>
                  </a:extLst>
                </a:gridCol>
                <a:gridCol w="542291">
                  <a:extLst>
                    <a:ext uri="{9D8B030D-6E8A-4147-A177-3AD203B41FA5}">
                      <a16:colId xmlns:a16="http://schemas.microsoft.com/office/drawing/2014/main" val="1236306968"/>
                    </a:ext>
                  </a:extLst>
                </a:gridCol>
                <a:gridCol w="542291">
                  <a:extLst>
                    <a:ext uri="{9D8B030D-6E8A-4147-A177-3AD203B41FA5}">
                      <a16:colId xmlns:a16="http://schemas.microsoft.com/office/drawing/2014/main" val="750734676"/>
                    </a:ext>
                  </a:extLst>
                </a:gridCol>
                <a:gridCol w="542291">
                  <a:extLst>
                    <a:ext uri="{9D8B030D-6E8A-4147-A177-3AD203B41FA5}">
                      <a16:colId xmlns:a16="http://schemas.microsoft.com/office/drawing/2014/main" val="4087341374"/>
                    </a:ext>
                  </a:extLst>
                </a:gridCol>
                <a:gridCol w="542291">
                  <a:extLst>
                    <a:ext uri="{9D8B030D-6E8A-4147-A177-3AD203B41FA5}">
                      <a16:colId xmlns:a16="http://schemas.microsoft.com/office/drawing/2014/main" val="3772570354"/>
                    </a:ext>
                  </a:extLst>
                </a:gridCol>
                <a:gridCol w="542291">
                  <a:extLst>
                    <a:ext uri="{9D8B030D-6E8A-4147-A177-3AD203B41FA5}">
                      <a16:colId xmlns:a16="http://schemas.microsoft.com/office/drawing/2014/main" val="2469737689"/>
                    </a:ext>
                  </a:extLst>
                </a:gridCol>
                <a:gridCol w="542291">
                  <a:extLst>
                    <a:ext uri="{9D8B030D-6E8A-4147-A177-3AD203B41FA5}">
                      <a16:colId xmlns:a16="http://schemas.microsoft.com/office/drawing/2014/main" val="140676343"/>
                    </a:ext>
                  </a:extLst>
                </a:gridCol>
                <a:gridCol w="542291">
                  <a:extLst>
                    <a:ext uri="{9D8B030D-6E8A-4147-A177-3AD203B41FA5}">
                      <a16:colId xmlns:a16="http://schemas.microsoft.com/office/drawing/2014/main" val="641758569"/>
                    </a:ext>
                  </a:extLst>
                </a:gridCol>
                <a:gridCol w="542291">
                  <a:extLst>
                    <a:ext uri="{9D8B030D-6E8A-4147-A177-3AD203B41FA5}">
                      <a16:colId xmlns:a16="http://schemas.microsoft.com/office/drawing/2014/main" val="42343640"/>
                    </a:ext>
                  </a:extLst>
                </a:gridCol>
                <a:gridCol w="542291">
                  <a:extLst>
                    <a:ext uri="{9D8B030D-6E8A-4147-A177-3AD203B41FA5}">
                      <a16:colId xmlns:a16="http://schemas.microsoft.com/office/drawing/2014/main" val="3567944239"/>
                    </a:ext>
                  </a:extLst>
                </a:gridCol>
              </a:tblGrid>
              <a:tr h="506349">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1201073973"/>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1538248290"/>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2207483363"/>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3805967060"/>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76593061"/>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229028325"/>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1525064249"/>
                  </a:ext>
                </a:extLst>
              </a:tr>
              <a:tr h="506349">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tc>
                  <a:txBody>
                    <a:bodyPr/>
                    <a:lstStyle/>
                    <a:p>
                      <a:endParaRPr lang="en-US" dirty="0"/>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BDBDB"/>
                    </a:solidFill>
                  </a:tcPr>
                </a:tc>
                <a:extLst>
                  <a:ext uri="{0D108BD9-81ED-4DB2-BD59-A6C34878D82A}">
                    <a16:rowId xmlns:a16="http://schemas.microsoft.com/office/drawing/2014/main" val="2198739793"/>
                  </a:ext>
                </a:extLst>
              </a:tr>
            </a:tbl>
          </a:graphicData>
        </a:graphic>
      </p:graphicFrame>
      <p:pic>
        <p:nvPicPr>
          <p:cNvPr id="194" name="Picture 193">
            <a:extLst>
              <a:ext uri="{FF2B5EF4-FFF2-40B4-BE49-F238E27FC236}">
                <a16:creationId xmlns:a16="http://schemas.microsoft.com/office/drawing/2014/main" id="{8D710862-D360-B244-8F60-2A84BF31263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5400000" flipH="1">
            <a:off x="5925775" y="250646"/>
            <a:ext cx="312221" cy="11343942"/>
          </a:xfrm>
          <a:prstGeom prst="rect">
            <a:avLst/>
          </a:prstGeom>
        </p:spPr>
      </p:pic>
      <p:sp>
        <p:nvSpPr>
          <p:cNvPr id="71" name="Овал 1">
            <a:extLst>
              <a:ext uri="{FF2B5EF4-FFF2-40B4-BE49-F238E27FC236}">
                <a16:creationId xmlns:a16="http://schemas.microsoft.com/office/drawing/2014/main" id="{E4AD77FC-6377-5E48-9CC3-F9F0644267D4}"/>
              </a:ext>
            </a:extLst>
          </p:cNvPr>
          <p:cNvSpPr>
            <a:spLocks noChangeAspect="1"/>
          </p:cNvSpPr>
          <p:nvPr/>
        </p:nvSpPr>
        <p:spPr>
          <a:xfrm rot="5400000">
            <a:off x="4310542" y="1883680"/>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2" name="Овал 1">
            <a:extLst>
              <a:ext uri="{FF2B5EF4-FFF2-40B4-BE49-F238E27FC236}">
                <a16:creationId xmlns:a16="http://schemas.microsoft.com/office/drawing/2014/main" id="{F7A14945-7A09-6349-9F73-FBC23BF209CC}"/>
              </a:ext>
            </a:extLst>
          </p:cNvPr>
          <p:cNvSpPr>
            <a:spLocks noChangeAspect="1"/>
          </p:cNvSpPr>
          <p:nvPr/>
        </p:nvSpPr>
        <p:spPr>
          <a:xfrm rot="5400000">
            <a:off x="5391576" y="3404149"/>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3" name="Овал 1">
            <a:extLst>
              <a:ext uri="{FF2B5EF4-FFF2-40B4-BE49-F238E27FC236}">
                <a16:creationId xmlns:a16="http://schemas.microsoft.com/office/drawing/2014/main" id="{C12465E2-9485-7141-A938-042DA93FC009}"/>
              </a:ext>
            </a:extLst>
          </p:cNvPr>
          <p:cNvSpPr>
            <a:spLocks noChangeAspect="1"/>
          </p:cNvSpPr>
          <p:nvPr/>
        </p:nvSpPr>
        <p:spPr>
          <a:xfrm rot="5400000">
            <a:off x="8107960" y="3404149"/>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4" name="Овал 1">
            <a:extLst>
              <a:ext uri="{FF2B5EF4-FFF2-40B4-BE49-F238E27FC236}">
                <a16:creationId xmlns:a16="http://schemas.microsoft.com/office/drawing/2014/main" id="{07E0643E-C9C3-8643-AF5F-1FF8F4A6D867}"/>
              </a:ext>
            </a:extLst>
          </p:cNvPr>
          <p:cNvSpPr>
            <a:spLocks noChangeAspect="1"/>
          </p:cNvSpPr>
          <p:nvPr/>
        </p:nvSpPr>
        <p:spPr>
          <a:xfrm rot="5400000">
            <a:off x="2681060" y="5440397"/>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5" name="Овал 1">
            <a:extLst>
              <a:ext uri="{FF2B5EF4-FFF2-40B4-BE49-F238E27FC236}">
                <a16:creationId xmlns:a16="http://schemas.microsoft.com/office/drawing/2014/main" id="{6EAC211A-FD0B-3643-BC32-B8E9CABFD295}"/>
              </a:ext>
            </a:extLst>
          </p:cNvPr>
          <p:cNvSpPr>
            <a:spLocks noChangeAspect="1"/>
          </p:cNvSpPr>
          <p:nvPr/>
        </p:nvSpPr>
        <p:spPr>
          <a:xfrm rot="5400000">
            <a:off x="4313040" y="5436939"/>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6" name="Овал 1">
            <a:extLst>
              <a:ext uri="{FF2B5EF4-FFF2-40B4-BE49-F238E27FC236}">
                <a16:creationId xmlns:a16="http://schemas.microsoft.com/office/drawing/2014/main" id="{297BE865-7B08-2C41-A501-8D8D4358DB49}"/>
              </a:ext>
            </a:extLst>
          </p:cNvPr>
          <p:cNvSpPr>
            <a:spLocks noChangeAspect="1"/>
          </p:cNvSpPr>
          <p:nvPr/>
        </p:nvSpPr>
        <p:spPr>
          <a:xfrm rot="5400000">
            <a:off x="5937667" y="5447496"/>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7" name="Овал 1">
            <a:extLst>
              <a:ext uri="{FF2B5EF4-FFF2-40B4-BE49-F238E27FC236}">
                <a16:creationId xmlns:a16="http://schemas.microsoft.com/office/drawing/2014/main" id="{1C27B514-63E7-674D-AFC3-8B718F88618C}"/>
              </a:ext>
            </a:extLst>
          </p:cNvPr>
          <p:cNvSpPr>
            <a:spLocks noChangeAspect="1"/>
          </p:cNvSpPr>
          <p:nvPr/>
        </p:nvSpPr>
        <p:spPr>
          <a:xfrm rot="5400000">
            <a:off x="6472798" y="5447496"/>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8" name="Овал 1">
            <a:extLst>
              <a:ext uri="{FF2B5EF4-FFF2-40B4-BE49-F238E27FC236}">
                <a16:creationId xmlns:a16="http://schemas.microsoft.com/office/drawing/2014/main" id="{CCDC2FC2-AC63-6E43-A224-5ED42BF3547D}"/>
              </a:ext>
            </a:extLst>
          </p:cNvPr>
          <p:cNvSpPr>
            <a:spLocks noChangeAspect="1"/>
          </p:cNvSpPr>
          <p:nvPr/>
        </p:nvSpPr>
        <p:spPr>
          <a:xfrm rot="5400000">
            <a:off x="10272176" y="3926729"/>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79" name="Овал 1">
            <a:extLst>
              <a:ext uri="{FF2B5EF4-FFF2-40B4-BE49-F238E27FC236}">
                <a16:creationId xmlns:a16="http://schemas.microsoft.com/office/drawing/2014/main" id="{37F9582C-41D4-094F-AABC-9F53E229C2D0}"/>
              </a:ext>
            </a:extLst>
          </p:cNvPr>
          <p:cNvSpPr>
            <a:spLocks noChangeAspect="1"/>
          </p:cNvSpPr>
          <p:nvPr/>
        </p:nvSpPr>
        <p:spPr>
          <a:xfrm rot="5400000">
            <a:off x="3762280" y="3924146"/>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0" name="Овал 1">
            <a:extLst>
              <a:ext uri="{FF2B5EF4-FFF2-40B4-BE49-F238E27FC236}">
                <a16:creationId xmlns:a16="http://schemas.microsoft.com/office/drawing/2014/main" id="{D1FBE74E-EEE7-6048-821B-95F1A0C3B139}"/>
              </a:ext>
            </a:extLst>
          </p:cNvPr>
          <p:cNvSpPr>
            <a:spLocks noChangeAspect="1"/>
          </p:cNvSpPr>
          <p:nvPr/>
        </p:nvSpPr>
        <p:spPr>
          <a:xfrm rot="5400000">
            <a:off x="3759744" y="4929740"/>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1" name="Овал 1">
            <a:extLst>
              <a:ext uri="{FF2B5EF4-FFF2-40B4-BE49-F238E27FC236}">
                <a16:creationId xmlns:a16="http://schemas.microsoft.com/office/drawing/2014/main" id="{558A2351-D776-E741-984A-4EF0040CB74B}"/>
              </a:ext>
            </a:extLst>
          </p:cNvPr>
          <p:cNvSpPr>
            <a:spLocks noChangeAspect="1"/>
          </p:cNvSpPr>
          <p:nvPr/>
        </p:nvSpPr>
        <p:spPr>
          <a:xfrm rot="5400000">
            <a:off x="4310542" y="2907849"/>
            <a:ext cx="182880" cy="182880"/>
          </a:xfrm>
          <a:prstGeom prst="ellipse">
            <a:avLst/>
          </a:prstGeom>
          <a:gradFill flip="none" rotWithShape="1">
            <a:gsLst>
              <a:gs pos="61000">
                <a:srgbClr val="74BFAB"/>
              </a:gs>
              <a:gs pos="21000">
                <a:srgbClr val="BADFD5"/>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2" name="Овал 1">
            <a:extLst>
              <a:ext uri="{FF2B5EF4-FFF2-40B4-BE49-F238E27FC236}">
                <a16:creationId xmlns:a16="http://schemas.microsoft.com/office/drawing/2014/main" id="{B657FE3F-B4D7-C24A-BC45-D1EA34E91935}"/>
              </a:ext>
            </a:extLst>
          </p:cNvPr>
          <p:cNvSpPr>
            <a:spLocks noChangeAspect="1"/>
          </p:cNvSpPr>
          <p:nvPr/>
        </p:nvSpPr>
        <p:spPr>
          <a:xfrm rot="5400000">
            <a:off x="2681060" y="1883680"/>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3" name="Овал 1">
            <a:extLst>
              <a:ext uri="{FF2B5EF4-FFF2-40B4-BE49-F238E27FC236}">
                <a16:creationId xmlns:a16="http://schemas.microsoft.com/office/drawing/2014/main" id="{DE5DA9A0-135D-174D-A6B5-222B41417840}"/>
              </a:ext>
            </a:extLst>
          </p:cNvPr>
          <p:cNvSpPr>
            <a:spLocks noChangeAspect="1"/>
          </p:cNvSpPr>
          <p:nvPr/>
        </p:nvSpPr>
        <p:spPr>
          <a:xfrm rot="5400000">
            <a:off x="5391576" y="3920148"/>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4" name="Овал 1">
            <a:extLst>
              <a:ext uri="{FF2B5EF4-FFF2-40B4-BE49-F238E27FC236}">
                <a16:creationId xmlns:a16="http://schemas.microsoft.com/office/drawing/2014/main" id="{C6208223-3F78-3044-9CA1-DCFDA5295AF2}"/>
              </a:ext>
            </a:extLst>
          </p:cNvPr>
          <p:cNvSpPr>
            <a:spLocks noChangeAspect="1"/>
          </p:cNvSpPr>
          <p:nvPr/>
        </p:nvSpPr>
        <p:spPr>
          <a:xfrm rot="5400000">
            <a:off x="8107960" y="2403616"/>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5" name="Овал 1">
            <a:extLst>
              <a:ext uri="{FF2B5EF4-FFF2-40B4-BE49-F238E27FC236}">
                <a16:creationId xmlns:a16="http://schemas.microsoft.com/office/drawing/2014/main" id="{B24C3E99-002E-EA4C-83CB-716057EAE5D0}"/>
              </a:ext>
            </a:extLst>
          </p:cNvPr>
          <p:cNvSpPr>
            <a:spLocks noChangeAspect="1"/>
          </p:cNvSpPr>
          <p:nvPr/>
        </p:nvSpPr>
        <p:spPr>
          <a:xfrm rot="5400000">
            <a:off x="8107960" y="2904890"/>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6" name="Овал 1">
            <a:extLst>
              <a:ext uri="{FF2B5EF4-FFF2-40B4-BE49-F238E27FC236}">
                <a16:creationId xmlns:a16="http://schemas.microsoft.com/office/drawing/2014/main" id="{8B836450-37DF-7549-8AB1-0AAA5B6AE227}"/>
              </a:ext>
            </a:extLst>
          </p:cNvPr>
          <p:cNvSpPr>
            <a:spLocks noChangeAspect="1"/>
          </p:cNvSpPr>
          <p:nvPr/>
        </p:nvSpPr>
        <p:spPr>
          <a:xfrm rot="5400000">
            <a:off x="9723241" y="4424461"/>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7" name="Овал 1">
            <a:extLst>
              <a:ext uri="{FF2B5EF4-FFF2-40B4-BE49-F238E27FC236}">
                <a16:creationId xmlns:a16="http://schemas.microsoft.com/office/drawing/2014/main" id="{C0194EE5-F753-184B-9D1B-255DB837A4AB}"/>
              </a:ext>
            </a:extLst>
          </p:cNvPr>
          <p:cNvSpPr>
            <a:spLocks noChangeAspect="1"/>
          </p:cNvSpPr>
          <p:nvPr/>
        </p:nvSpPr>
        <p:spPr>
          <a:xfrm rot="5400000">
            <a:off x="7023577" y="5436939"/>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8" name="Овал 1">
            <a:extLst>
              <a:ext uri="{FF2B5EF4-FFF2-40B4-BE49-F238E27FC236}">
                <a16:creationId xmlns:a16="http://schemas.microsoft.com/office/drawing/2014/main" id="{C3C0B57E-2CB8-AE45-B9E6-16BC71716F65}"/>
              </a:ext>
            </a:extLst>
          </p:cNvPr>
          <p:cNvSpPr>
            <a:spLocks noChangeAspect="1"/>
          </p:cNvSpPr>
          <p:nvPr/>
        </p:nvSpPr>
        <p:spPr>
          <a:xfrm rot="5400000">
            <a:off x="4840173" y="5436971"/>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89" name="Овал 1">
            <a:extLst>
              <a:ext uri="{FF2B5EF4-FFF2-40B4-BE49-F238E27FC236}">
                <a16:creationId xmlns:a16="http://schemas.microsoft.com/office/drawing/2014/main" id="{6F3088C8-F8FF-6D4D-9422-E5D479C8068B}"/>
              </a:ext>
            </a:extLst>
          </p:cNvPr>
          <p:cNvSpPr>
            <a:spLocks noChangeAspect="1"/>
          </p:cNvSpPr>
          <p:nvPr/>
        </p:nvSpPr>
        <p:spPr>
          <a:xfrm rot="5400000">
            <a:off x="7510828" y="5447498"/>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0" name="Овал 1">
            <a:extLst>
              <a:ext uri="{FF2B5EF4-FFF2-40B4-BE49-F238E27FC236}">
                <a16:creationId xmlns:a16="http://schemas.microsoft.com/office/drawing/2014/main" id="{8B30AAF0-9D6A-4B4B-9BFA-01B223888737}"/>
              </a:ext>
            </a:extLst>
          </p:cNvPr>
          <p:cNvSpPr>
            <a:spLocks noChangeAspect="1"/>
          </p:cNvSpPr>
          <p:nvPr/>
        </p:nvSpPr>
        <p:spPr>
          <a:xfrm rot="5400000">
            <a:off x="9185541" y="1891600"/>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1" name="Овал 1">
            <a:extLst>
              <a:ext uri="{FF2B5EF4-FFF2-40B4-BE49-F238E27FC236}">
                <a16:creationId xmlns:a16="http://schemas.microsoft.com/office/drawing/2014/main" id="{7BCA0E87-B291-144B-A4EC-8AA4DD224C44}"/>
              </a:ext>
            </a:extLst>
          </p:cNvPr>
          <p:cNvSpPr>
            <a:spLocks noChangeAspect="1"/>
          </p:cNvSpPr>
          <p:nvPr/>
        </p:nvSpPr>
        <p:spPr>
          <a:xfrm rot="5400000">
            <a:off x="9723241" y="1891600"/>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2" name="Овал 1">
            <a:extLst>
              <a:ext uri="{FF2B5EF4-FFF2-40B4-BE49-F238E27FC236}">
                <a16:creationId xmlns:a16="http://schemas.microsoft.com/office/drawing/2014/main" id="{158CBA46-1B6C-464A-BF9F-64D400D9579B}"/>
              </a:ext>
            </a:extLst>
          </p:cNvPr>
          <p:cNvSpPr>
            <a:spLocks noChangeAspect="1"/>
          </p:cNvSpPr>
          <p:nvPr/>
        </p:nvSpPr>
        <p:spPr>
          <a:xfrm rot="5400000">
            <a:off x="10810508" y="4427145"/>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3" name="Овал 1">
            <a:extLst>
              <a:ext uri="{FF2B5EF4-FFF2-40B4-BE49-F238E27FC236}">
                <a16:creationId xmlns:a16="http://schemas.microsoft.com/office/drawing/2014/main" id="{C3D2A2AC-A1FB-1244-9271-338996CC89C6}"/>
              </a:ext>
            </a:extLst>
          </p:cNvPr>
          <p:cNvSpPr>
            <a:spLocks noChangeAspect="1"/>
          </p:cNvSpPr>
          <p:nvPr/>
        </p:nvSpPr>
        <p:spPr>
          <a:xfrm rot="5400000">
            <a:off x="11355048" y="5442110"/>
            <a:ext cx="182880" cy="182880"/>
          </a:xfrm>
          <a:prstGeom prst="ellipse">
            <a:avLst/>
          </a:prstGeom>
          <a:gradFill flip="none" rotWithShape="1">
            <a:gsLst>
              <a:gs pos="82000">
                <a:srgbClr val="369ABA"/>
              </a:gs>
              <a:gs pos="31000">
                <a:srgbClr val="9BCDDD"/>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4" name="Овал 1">
            <a:extLst>
              <a:ext uri="{FF2B5EF4-FFF2-40B4-BE49-F238E27FC236}">
                <a16:creationId xmlns:a16="http://schemas.microsoft.com/office/drawing/2014/main" id="{8B864F28-6DB2-474E-AA96-1403AD306D28}"/>
              </a:ext>
            </a:extLst>
          </p:cNvPr>
          <p:cNvSpPr>
            <a:spLocks noChangeAspect="1"/>
          </p:cNvSpPr>
          <p:nvPr/>
        </p:nvSpPr>
        <p:spPr>
          <a:xfrm rot="5400000">
            <a:off x="2681060" y="3404149"/>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5" name="Овал 1">
            <a:extLst>
              <a:ext uri="{FF2B5EF4-FFF2-40B4-BE49-F238E27FC236}">
                <a16:creationId xmlns:a16="http://schemas.microsoft.com/office/drawing/2014/main" id="{0282D049-2934-A043-9EB3-6B5B6576D05E}"/>
              </a:ext>
            </a:extLst>
          </p:cNvPr>
          <p:cNvSpPr>
            <a:spLocks noChangeAspect="1"/>
          </p:cNvSpPr>
          <p:nvPr/>
        </p:nvSpPr>
        <p:spPr>
          <a:xfrm rot="5400000">
            <a:off x="5391576" y="4425658"/>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6" name="Овал 1">
            <a:extLst>
              <a:ext uri="{FF2B5EF4-FFF2-40B4-BE49-F238E27FC236}">
                <a16:creationId xmlns:a16="http://schemas.microsoft.com/office/drawing/2014/main" id="{5224EBCC-972A-D542-8B51-C0DC7953063D}"/>
              </a:ext>
            </a:extLst>
          </p:cNvPr>
          <p:cNvSpPr>
            <a:spLocks noChangeAspect="1"/>
          </p:cNvSpPr>
          <p:nvPr/>
        </p:nvSpPr>
        <p:spPr>
          <a:xfrm rot="5400000">
            <a:off x="5396415" y="5442110"/>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7" name="Овал 1">
            <a:extLst>
              <a:ext uri="{FF2B5EF4-FFF2-40B4-BE49-F238E27FC236}">
                <a16:creationId xmlns:a16="http://schemas.microsoft.com/office/drawing/2014/main" id="{127C6636-C450-0945-91CD-165EE11F4522}"/>
              </a:ext>
            </a:extLst>
          </p:cNvPr>
          <p:cNvSpPr>
            <a:spLocks noChangeAspect="1"/>
          </p:cNvSpPr>
          <p:nvPr/>
        </p:nvSpPr>
        <p:spPr>
          <a:xfrm rot="5400000">
            <a:off x="3223004" y="5442110"/>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8" name="Овал 1">
            <a:extLst>
              <a:ext uri="{FF2B5EF4-FFF2-40B4-BE49-F238E27FC236}">
                <a16:creationId xmlns:a16="http://schemas.microsoft.com/office/drawing/2014/main" id="{B24ADAD9-07A5-C440-810C-3E55FCDEEA8A}"/>
              </a:ext>
            </a:extLst>
          </p:cNvPr>
          <p:cNvSpPr>
            <a:spLocks noChangeAspect="1"/>
          </p:cNvSpPr>
          <p:nvPr/>
        </p:nvSpPr>
        <p:spPr>
          <a:xfrm rot="5400000">
            <a:off x="8109442" y="4425658"/>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99" name="Овал 1">
            <a:extLst>
              <a:ext uri="{FF2B5EF4-FFF2-40B4-BE49-F238E27FC236}">
                <a16:creationId xmlns:a16="http://schemas.microsoft.com/office/drawing/2014/main" id="{B6B72C0E-F71B-734B-AB34-2D8DD75564F2}"/>
              </a:ext>
            </a:extLst>
          </p:cNvPr>
          <p:cNvSpPr>
            <a:spLocks noChangeAspect="1"/>
          </p:cNvSpPr>
          <p:nvPr/>
        </p:nvSpPr>
        <p:spPr>
          <a:xfrm rot="5400000">
            <a:off x="8639094" y="5447496"/>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100" name="Овал 1">
            <a:extLst>
              <a:ext uri="{FF2B5EF4-FFF2-40B4-BE49-F238E27FC236}">
                <a16:creationId xmlns:a16="http://schemas.microsoft.com/office/drawing/2014/main" id="{F410E4A7-7679-3646-89B3-6085658B1373}"/>
              </a:ext>
            </a:extLst>
          </p:cNvPr>
          <p:cNvSpPr>
            <a:spLocks noChangeAspect="1"/>
          </p:cNvSpPr>
          <p:nvPr/>
        </p:nvSpPr>
        <p:spPr>
          <a:xfrm rot="5400000">
            <a:off x="9723241" y="5440168"/>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101" name="Овал 1">
            <a:extLst>
              <a:ext uri="{FF2B5EF4-FFF2-40B4-BE49-F238E27FC236}">
                <a16:creationId xmlns:a16="http://schemas.microsoft.com/office/drawing/2014/main" id="{D7891FB4-C5FD-4245-AF17-863A19C3D4E3}"/>
              </a:ext>
            </a:extLst>
          </p:cNvPr>
          <p:cNvSpPr>
            <a:spLocks noChangeAspect="1"/>
          </p:cNvSpPr>
          <p:nvPr/>
        </p:nvSpPr>
        <p:spPr>
          <a:xfrm rot="5400000">
            <a:off x="10272176" y="3404149"/>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102" name="Овал 1">
            <a:extLst>
              <a:ext uri="{FF2B5EF4-FFF2-40B4-BE49-F238E27FC236}">
                <a16:creationId xmlns:a16="http://schemas.microsoft.com/office/drawing/2014/main" id="{53830FB3-7891-FB45-A6B6-247DA9E5DD42}"/>
              </a:ext>
            </a:extLst>
          </p:cNvPr>
          <p:cNvSpPr>
            <a:spLocks noChangeAspect="1"/>
          </p:cNvSpPr>
          <p:nvPr/>
        </p:nvSpPr>
        <p:spPr>
          <a:xfrm rot="5400000">
            <a:off x="6479089" y="2403616"/>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103" name="Овал 1">
            <a:extLst>
              <a:ext uri="{FF2B5EF4-FFF2-40B4-BE49-F238E27FC236}">
                <a16:creationId xmlns:a16="http://schemas.microsoft.com/office/drawing/2014/main" id="{681A055E-2BE6-F645-AC69-1BA4EEA8CC7B}"/>
              </a:ext>
            </a:extLst>
          </p:cNvPr>
          <p:cNvSpPr>
            <a:spLocks noChangeAspect="1"/>
          </p:cNvSpPr>
          <p:nvPr/>
        </p:nvSpPr>
        <p:spPr>
          <a:xfrm rot="5400000">
            <a:off x="7023577" y="3926729"/>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104" name="Овал 1">
            <a:extLst>
              <a:ext uri="{FF2B5EF4-FFF2-40B4-BE49-F238E27FC236}">
                <a16:creationId xmlns:a16="http://schemas.microsoft.com/office/drawing/2014/main" id="{C733D75C-37CD-C648-8F0F-495A6FB4A53F}"/>
              </a:ext>
            </a:extLst>
          </p:cNvPr>
          <p:cNvSpPr>
            <a:spLocks noChangeAspect="1"/>
          </p:cNvSpPr>
          <p:nvPr/>
        </p:nvSpPr>
        <p:spPr>
          <a:xfrm rot="5400000">
            <a:off x="11355048" y="1891600"/>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
        <p:nvSpPr>
          <p:cNvPr id="105" name="Овал 1">
            <a:extLst>
              <a:ext uri="{FF2B5EF4-FFF2-40B4-BE49-F238E27FC236}">
                <a16:creationId xmlns:a16="http://schemas.microsoft.com/office/drawing/2014/main" id="{4492734E-E607-004D-8F41-31A3391E015D}"/>
              </a:ext>
            </a:extLst>
          </p:cNvPr>
          <p:cNvSpPr>
            <a:spLocks noChangeAspect="1"/>
          </p:cNvSpPr>
          <p:nvPr/>
        </p:nvSpPr>
        <p:spPr>
          <a:xfrm rot="5400000">
            <a:off x="10272176" y="2904890"/>
            <a:ext cx="182880" cy="182880"/>
          </a:xfrm>
          <a:prstGeom prst="ellipse">
            <a:avLst/>
          </a:prstGeom>
          <a:gradFill flip="none" rotWithShape="1">
            <a:gsLst>
              <a:gs pos="65000">
                <a:srgbClr val="797777"/>
              </a:gs>
              <a:gs pos="12000">
                <a:srgbClr val="BCBBBB"/>
              </a:gs>
            </a:gsLst>
            <a:path path="circle">
              <a:fillToRect l="100000" t="100000"/>
            </a:path>
            <a:tileRect r="-100000" b="-100000"/>
          </a:gradFill>
          <a:ln w="12700" cap="flat">
            <a:noFill/>
            <a:miter lim="400000"/>
          </a:ln>
          <a:effectLst/>
        </p:spPr>
        <p:txBody>
          <a:bodyPr wrap="square" lIns="35967" tIns="35967" rIns="35967" bIns="35967" numCol="1" anchor="ctr">
            <a:noAutofit/>
          </a:bodyPr>
          <a:lstStyle/>
          <a:p>
            <a:pPr defTabSz="913577">
              <a:lnSpc>
                <a:spcPct val="100000"/>
              </a:lnSpc>
              <a:spcBef>
                <a:spcPts val="0"/>
              </a:spcBef>
              <a:defRPr sz="600">
                <a:solidFill>
                  <a:srgbClr val="FFFFFF"/>
                </a:solidFill>
                <a:latin typeface="Calibri Light"/>
                <a:ea typeface="Calibri Light"/>
                <a:cs typeface="Calibri Light"/>
                <a:sym typeface="Calibri Light"/>
              </a:defRPr>
            </a:pPr>
            <a:endParaRPr sz="599">
              <a:solidFill>
                <a:srgbClr val="FFFFFF"/>
              </a:solidFill>
              <a:latin typeface="Calibri Light"/>
              <a:cs typeface="Calibri Light"/>
              <a:sym typeface="Calibri Light"/>
            </a:endParaRPr>
          </a:p>
        </p:txBody>
      </p:sp>
    </p:spTree>
    <p:extLst>
      <p:ext uri="{BB962C8B-B14F-4D97-AF65-F5344CB8AC3E}">
        <p14:creationId xmlns:p14="http://schemas.microsoft.com/office/powerpoint/2010/main" val="2333038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Single Corner Rounded 3">
            <a:extLst>
              <a:ext uri="{FF2B5EF4-FFF2-40B4-BE49-F238E27FC236}">
                <a16:creationId xmlns:a16="http://schemas.microsoft.com/office/drawing/2014/main" id="{3F587058-6E7C-1A42-8FF0-3898D59B3C5D}"/>
              </a:ext>
            </a:extLst>
          </p:cNvPr>
          <p:cNvSpPr/>
          <p:nvPr/>
        </p:nvSpPr>
        <p:spPr>
          <a:xfrm flipH="1" flipV="1">
            <a:off x="7044494" y="0"/>
            <a:ext cx="5147506" cy="6858000"/>
          </a:xfrm>
          <a:prstGeom prst="round1Rect">
            <a:avLst/>
          </a:prstGeom>
          <a:gradFill flip="none" rotWithShape="1">
            <a:gsLst>
              <a:gs pos="31000">
                <a:srgbClr val="74BFAB"/>
              </a:gs>
              <a:gs pos="99000">
                <a:srgbClr val="369ABA"/>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97BB36-7C0D-49DA-BAF5-9C622D3B1E35}"/>
              </a:ext>
            </a:extLst>
          </p:cNvPr>
          <p:cNvSpPr txBox="1"/>
          <p:nvPr/>
        </p:nvSpPr>
        <p:spPr>
          <a:xfrm>
            <a:off x="838200" y="1577001"/>
            <a:ext cx="4989575" cy="2143407"/>
          </a:xfrm>
          <a:prstGeom prst="rect">
            <a:avLst/>
          </a:prstGeom>
          <a:noFill/>
        </p:spPr>
        <p:txBody>
          <a:bodyPr wrap="square" lIns="25200" rIns="90000" rtlCol="0">
            <a:spAutoFit/>
          </a:bodyPr>
          <a:lstStyle/>
          <a:p>
            <a:pPr>
              <a:lnSpc>
                <a:spcPts val="1840"/>
              </a:lnSpc>
            </a:pPr>
            <a:r>
              <a:rPr lang="en-IN" sz="1100" dirty="0">
                <a:solidFill>
                  <a:schemeClr val="bg2">
                    <a:lumMod val="10000"/>
                  </a:schemeClr>
                </a:solidFill>
                <a:latin typeface="Century Gothic" panose="020B0502020202020204" pitchFamily="34" charset="0"/>
              </a:rPr>
              <a:t>Our company offers more than 500 brands and 4,100 products to people in more than 200 countries and territories. </a:t>
            </a:r>
          </a:p>
          <a:p>
            <a:pPr>
              <a:lnSpc>
                <a:spcPts val="1840"/>
              </a:lnSpc>
            </a:pPr>
            <a:endParaRPr lang="en-IN" sz="1100" dirty="0">
              <a:solidFill>
                <a:schemeClr val="bg2">
                  <a:lumMod val="10000"/>
                </a:schemeClr>
              </a:solidFill>
              <a:latin typeface="Century Gothic" panose="020B0502020202020204" pitchFamily="34" charset="0"/>
            </a:endParaRPr>
          </a:p>
          <a:p>
            <a:pPr>
              <a:lnSpc>
                <a:spcPts val="1840"/>
              </a:lnSpc>
            </a:pPr>
            <a:r>
              <a:rPr lang="en-IN" sz="1100" dirty="0">
                <a:solidFill>
                  <a:schemeClr val="bg2">
                    <a:lumMod val="10000"/>
                  </a:schemeClr>
                </a:solidFill>
                <a:latin typeface="Century Gothic" panose="020B0502020202020204" pitchFamily="34" charset="0"/>
              </a:rPr>
              <a:t>As a company, we make everyday moments more enjoyable, create opportunities for the people and communities we call home. We believe in doing business the right way, not the easy way. For us, that means continuously working to reduce our environmental impact through programs to provide access to clean drinking water, support women’s economic empowerment, and strengthen local communities. </a:t>
            </a:r>
          </a:p>
        </p:txBody>
      </p:sp>
      <p:grpSp>
        <p:nvGrpSpPr>
          <p:cNvPr id="95" name="Group 94">
            <a:extLst>
              <a:ext uri="{FF2B5EF4-FFF2-40B4-BE49-F238E27FC236}">
                <a16:creationId xmlns:a16="http://schemas.microsoft.com/office/drawing/2014/main" id="{F4ABFB3F-9042-BB41-9B5B-BE060F0834FD}"/>
              </a:ext>
            </a:extLst>
          </p:cNvPr>
          <p:cNvGrpSpPr/>
          <p:nvPr/>
        </p:nvGrpSpPr>
        <p:grpSpPr>
          <a:xfrm>
            <a:off x="10376545" y="5211608"/>
            <a:ext cx="1470297" cy="600635"/>
            <a:chOff x="14547068" y="3046436"/>
            <a:chExt cx="3417861" cy="1396240"/>
          </a:xfrm>
          <a:solidFill>
            <a:schemeClr val="bg1"/>
          </a:solidFill>
        </p:grpSpPr>
        <p:sp>
          <p:nvSpPr>
            <p:cNvPr id="96" name="Freeform 95">
              <a:extLst>
                <a:ext uri="{FF2B5EF4-FFF2-40B4-BE49-F238E27FC236}">
                  <a16:creationId xmlns:a16="http://schemas.microsoft.com/office/drawing/2014/main" id="{E2ED895A-82CB-C84E-A24F-2E47E72E5DE2}"/>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B520C9B-3313-8A40-8E0A-77A60846316D}"/>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CBABDB9B-6CE8-D141-8A69-BB3712E6C0A7}"/>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99" name="Freeform 98">
            <a:extLst>
              <a:ext uri="{FF2B5EF4-FFF2-40B4-BE49-F238E27FC236}">
                <a16:creationId xmlns:a16="http://schemas.microsoft.com/office/drawing/2014/main" id="{3C549FAB-777E-024C-AB1C-A622E6935D65}"/>
              </a:ext>
            </a:extLst>
          </p:cNvPr>
          <p:cNvSpPr>
            <a:spLocks noChangeArrowheads="1"/>
          </p:cNvSpPr>
          <p:nvPr/>
        </p:nvSpPr>
        <p:spPr bwMode="auto">
          <a:xfrm>
            <a:off x="880144" y="1128957"/>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369ABA"/>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2944D238-AFF6-C544-8E46-8FC17691AD04}"/>
              </a:ext>
            </a:extLst>
          </p:cNvPr>
          <p:cNvGrpSpPr/>
          <p:nvPr/>
        </p:nvGrpSpPr>
        <p:grpSpPr>
          <a:xfrm>
            <a:off x="3512102" y="4422715"/>
            <a:ext cx="2302566" cy="2076487"/>
            <a:chOff x="6206768" y="4412397"/>
            <a:chExt cx="2302566" cy="2076487"/>
          </a:xfrm>
        </p:grpSpPr>
        <p:grpSp>
          <p:nvGrpSpPr>
            <p:cNvPr id="4" name="Group 3">
              <a:extLst>
                <a:ext uri="{FF2B5EF4-FFF2-40B4-BE49-F238E27FC236}">
                  <a16:creationId xmlns:a16="http://schemas.microsoft.com/office/drawing/2014/main" id="{06C5B4BD-B9D0-B24B-936B-9523B62210D6}"/>
                </a:ext>
              </a:extLst>
            </p:cNvPr>
            <p:cNvGrpSpPr/>
            <p:nvPr/>
          </p:nvGrpSpPr>
          <p:grpSpPr>
            <a:xfrm>
              <a:off x="6206768" y="4412397"/>
              <a:ext cx="2302566" cy="2076487"/>
              <a:chOff x="6206768" y="4412397"/>
              <a:chExt cx="2302566" cy="2076487"/>
            </a:xfrm>
          </p:grpSpPr>
          <p:sp>
            <p:nvSpPr>
              <p:cNvPr id="86" name="Rectangle: Single Corner Rounded 11">
                <a:extLst>
                  <a:ext uri="{FF2B5EF4-FFF2-40B4-BE49-F238E27FC236}">
                    <a16:creationId xmlns:a16="http://schemas.microsoft.com/office/drawing/2014/main" id="{B6D7E28A-9AFF-DD43-8439-D1A7EABA8338}"/>
                  </a:ext>
                </a:extLst>
              </p:cNvPr>
              <p:cNvSpPr/>
              <p:nvPr/>
            </p:nvSpPr>
            <p:spPr>
              <a:xfrm rot="16200000" flipV="1">
                <a:off x="6494051"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3" name="Picture 102">
                <a:extLst>
                  <a:ext uri="{FF2B5EF4-FFF2-40B4-BE49-F238E27FC236}">
                    <a16:creationId xmlns:a16="http://schemas.microsoft.com/office/drawing/2014/main" id="{03C024E7-17F5-CE44-B6C4-715042AC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7183224" y="5162774"/>
                <a:ext cx="349654" cy="2302566"/>
              </a:xfrm>
              <a:prstGeom prst="rect">
                <a:avLst/>
              </a:prstGeom>
            </p:spPr>
          </p:pic>
        </p:grpSp>
        <p:grpSp>
          <p:nvGrpSpPr>
            <p:cNvPr id="8" name="Group 7">
              <a:extLst>
                <a:ext uri="{FF2B5EF4-FFF2-40B4-BE49-F238E27FC236}">
                  <a16:creationId xmlns:a16="http://schemas.microsoft.com/office/drawing/2014/main" id="{189BB747-7264-1042-9404-DB8B844CBE45}"/>
                </a:ext>
              </a:extLst>
            </p:cNvPr>
            <p:cNvGrpSpPr/>
            <p:nvPr/>
          </p:nvGrpSpPr>
          <p:grpSpPr>
            <a:xfrm>
              <a:off x="6409267" y="4660732"/>
              <a:ext cx="1897569" cy="1249809"/>
              <a:chOff x="6409267" y="4660732"/>
              <a:chExt cx="1897569" cy="1249809"/>
            </a:xfrm>
          </p:grpSpPr>
          <p:sp>
            <p:nvSpPr>
              <p:cNvPr id="87" name="294">
                <a:extLst>
                  <a:ext uri="{FF2B5EF4-FFF2-40B4-BE49-F238E27FC236}">
                    <a16:creationId xmlns:a16="http://schemas.microsoft.com/office/drawing/2014/main" id="{7C297C82-EA9F-0548-85C4-420969F65F33}"/>
                  </a:ext>
                </a:extLst>
              </p:cNvPr>
              <p:cNvSpPr txBox="1"/>
              <p:nvPr/>
            </p:nvSpPr>
            <p:spPr>
              <a:xfrm>
                <a:off x="6994775"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28M</a:t>
                </a:r>
                <a:endParaRPr sz="2400" b="1" dirty="0">
                  <a:solidFill>
                    <a:schemeClr val="bg2">
                      <a:lumMod val="10000"/>
                    </a:schemeClr>
                  </a:solidFill>
                  <a:latin typeface="Century Gothic" panose="020B0502020202020204" pitchFamily="34" charset="0"/>
                </a:endParaRPr>
              </a:p>
            </p:txBody>
          </p:sp>
          <p:sp>
            <p:nvSpPr>
              <p:cNvPr id="88" name="Lorem ipsum dolor sit elit, consect loreretur adipiscing nisi aute.">
                <a:extLst>
                  <a:ext uri="{FF2B5EF4-FFF2-40B4-BE49-F238E27FC236}">
                    <a16:creationId xmlns:a16="http://schemas.microsoft.com/office/drawing/2014/main" id="{DDC93F3E-983D-D845-926E-74A5BE56C69A}"/>
                  </a:ext>
                </a:extLst>
              </p:cNvPr>
              <p:cNvSpPr txBox="1"/>
              <p:nvPr/>
            </p:nvSpPr>
            <p:spPr>
              <a:xfrm>
                <a:off x="6524959" y="5288639"/>
                <a:ext cx="1650762"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We’d like to use our revenue as an investment back into our environment</a:t>
                </a:r>
              </a:p>
            </p:txBody>
          </p:sp>
          <p:sp>
            <p:nvSpPr>
              <p:cNvPr id="89" name="cups a coffee">
                <a:extLst>
                  <a:ext uri="{FF2B5EF4-FFF2-40B4-BE49-F238E27FC236}">
                    <a16:creationId xmlns:a16="http://schemas.microsoft.com/office/drawing/2014/main" id="{BC6EB610-5364-BE46-83C1-C6638FC49E16}"/>
                  </a:ext>
                </a:extLst>
              </p:cNvPr>
              <p:cNvSpPr txBox="1"/>
              <p:nvPr/>
            </p:nvSpPr>
            <p:spPr>
              <a:xfrm>
                <a:off x="6409267"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Net Revenue in 2019</a:t>
                </a:r>
              </a:p>
            </p:txBody>
          </p:sp>
        </p:grpSp>
      </p:grpSp>
      <p:grpSp>
        <p:nvGrpSpPr>
          <p:cNvPr id="15" name="Group 14">
            <a:extLst>
              <a:ext uri="{FF2B5EF4-FFF2-40B4-BE49-F238E27FC236}">
                <a16:creationId xmlns:a16="http://schemas.microsoft.com/office/drawing/2014/main" id="{B739812E-9271-194A-8409-67754947CF61}"/>
              </a:ext>
            </a:extLst>
          </p:cNvPr>
          <p:cNvGrpSpPr/>
          <p:nvPr/>
        </p:nvGrpSpPr>
        <p:grpSpPr>
          <a:xfrm>
            <a:off x="8888326" y="4412397"/>
            <a:ext cx="2302566" cy="2079704"/>
            <a:chOff x="8888326" y="4412397"/>
            <a:chExt cx="2302566" cy="2079704"/>
          </a:xfrm>
        </p:grpSpPr>
        <p:grpSp>
          <p:nvGrpSpPr>
            <p:cNvPr id="3" name="Group 2">
              <a:extLst>
                <a:ext uri="{FF2B5EF4-FFF2-40B4-BE49-F238E27FC236}">
                  <a16:creationId xmlns:a16="http://schemas.microsoft.com/office/drawing/2014/main" id="{090CCEBA-BAF1-8F4F-831F-288922050012}"/>
                </a:ext>
              </a:extLst>
            </p:cNvPr>
            <p:cNvGrpSpPr/>
            <p:nvPr/>
          </p:nvGrpSpPr>
          <p:grpSpPr>
            <a:xfrm>
              <a:off x="8888326" y="4412397"/>
              <a:ext cx="2302566" cy="2079704"/>
              <a:chOff x="8888326" y="4412397"/>
              <a:chExt cx="2302566" cy="2079704"/>
            </a:xfrm>
          </p:grpSpPr>
          <p:sp>
            <p:nvSpPr>
              <p:cNvPr id="90" name="Rectangle: Single Corner Rounded 11">
                <a:extLst>
                  <a:ext uri="{FF2B5EF4-FFF2-40B4-BE49-F238E27FC236}">
                    <a16:creationId xmlns:a16="http://schemas.microsoft.com/office/drawing/2014/main" id="{B998C88B-946F-8F42-AD25-C0B7ADC1E0CE}"/>
                  </a:ext>
                </a:extLst>
              </p:cNvPr>
              <p:cNvSpPr/>
              <p:nvPr/>
            </p:nvSpPr>
            <p:spPr>
              <a:xfrm rot="16200000" flipV="1">
                <a:off x="9175609"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4" name="Picture 103">
                <a:extLst>
                  <a:ext uri="{FF2B5EF4-FFF2-40B4-BE49-F238E27FC236}">
                    <a16:creationId xmlns:a16="http://schemas.microsoft.com/office/drawing/2014/main" id="{27035F71-001F-BE46-908E-DF1EC2132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9864782" y="5165991"/>
                <a:ext cx="349654" cy="2302566"/>
              </a:xfrm>
              <a:prstGeom prst="rect">
                <a:avLst/>
              </a:prstGeom>
            </p:spPr>
          </p:pic>
        </p:grpSp>
        <p:grpSp>
          <p:nvGrpSpPr>
            <p:cNvPr id="7" name="Group 6">
              <a:extLst>
                <a:ext uri="{FF2B5EF4-FFF2-40B4-BE49-F238E27FC236}">
                  <a16:creationId xmlns:a16="http://schemas.microsoft.com/office/drawing/2014/main" id="{3941B38D-A912-484F-9253-1BF62F88C96D}"/>
                </a:ext>
              </a:extLst>
            </p:cNvPr>
            <p:cNvGrpSpPr/>
            <p:nvPr/>
          </p:nvGrpSpPr>
          <p:grpSpPr>
            <a:xfrm>
              <a:off x="9090825" y="4660732"/>
              <a:ext cx="1897569" cy="1249809"/>
              <a:chOff x="9090825" y="4660732"/>
              <a:chExt cx="1897569" cy="1249809"/>
            </a:xfrm>
          </p:grpSpPr>
          <p:sp>
            <p:nvSpPr>
              <p:cNvPr id="91" name="294">
                <a:extLst>
                  <a:ext uri="{FF2B5EF4-FFF2-40B4-BE49-F238E27FC236}">
                    <a16:creationId xmlns:a16="http://schemas.microsoft.com/office/drawing/2014/main" id="{A1407E74-F293-0043-8AEE-8813CF3DA4EF}"/>
                  </a:ext>
                </a:extLst>
              </p:cNvPr>
              <p:cNvSpPr txBox="1"/>
              <p:nvPr/>
            </p:nvSpPr>
            <p:spPr>
              <a:xfrm>
                <a:off x="9676333"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51</a:t>
                </a:r>
                <a:endParaRPr sz="2400" b="1" dirty="0">
                  <a:solidFill>
                    <a:schemeClr val="bg2">
                      <a:lumMod val="10000"/>
                    </a:schemeClr>
                  </a:solidFill>
                  <a:latin typeface="Century Gothic" panose="020B0502020202020204" pitchFamily="34" charset="0"/>
                </a:endParaRPr>
              </a:p>
            </p:txBody>
          </p:sp>
          <p:sp>
            <p:nvSpPr>
              <p:cNvPr id="92" name="Lorem ipsum dolor sit elit, consect loreretur adipiscing nisi aute.">
                <a:extLst>
                  <a:ext uri="{FF2B5EF4-FFF2-40B4-BE49-F238E27FC236}">
                    <a16:creationId xmlns:a16="http://schemas.microsoft.com/office/drawing/2014/main" id="{5E1F5922-B43D-6741-A960-AF3B2FED47CE}"/>
                  </a:ext>
                </a:extLst>
              </p:cNvPr>
              <p:cNvSpPr txBox="1"/>
              <p:nvPr/>
            </p:nvSpPr>
            <p:spPr>
              <a:xfrm>
                <a:off x="9223401" y="5288639"/>
                <a:ext cx="1632413"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All of our offices and plants adhere to the most up-to-date green initiatives</a:t>
                </a:r>
                <a:endParaRPr sz="900" dirty="0">
                  <a:solidFill>
                    <a:schemeClr val="bg2">
                      <a:lumMod val="10000"/>
                    </a:schemeClr>
                  </a:solidFill>
                  <a:latin typeface="Century Gothic" panose="020B0502020202020204" pitchFamily="34" charset="0"/>
                </a:endParaRPr>
              </a:p>
            </p:txBody>
          </p:sp>
          <p:sp>
            <p:nvSpPr>
              <p:cNvPr id="93" name="cups a coffee">
                <a:extLst>
                  <a:ext uri="{FF2B5EF4-FFF2-40B4-BE49-F238E27FC236}">
                    <a16:creationId xmlns:a16="http://schemas.microsoft.com/office/drawing/2014/main" id="{7F2D3128-257E-5044-8AFC-CCBE04183D21}"/>
                  </a:ext>
                </a:extLst>
              </p:cNvPr>
              <p:cNvSpPr txBox="1"/>
              <p:nvPr/>
            </p:nvSpPr>
            <p:spPr>
              <a:xfrm>
                <a:off x="9090825"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Offices &amp; Plants</a:t>
                </a:r>
              </a:p>
            </p:txBody>
          </p:sp>
        </p:grpSp>
      </p:grpSp>
      <p:sp>
        <p:nvSpPr>
          <p:cNvPr id="42" name="moving straight is what we do">
            <a:extLst>
              <a:ext uri="{FF2B5EF4-FFF2-40B4-BE49-F238E27FC236}">
                <a16:creationId xmlns:a16="http://schemas.microsoft.com/office/drawing/2014/main" id="{D633F1A8-24CF-5E43-A9B7-935D6AAB15B2}"/>
              </a:ext>
            </a:extLst>
          </p:cNvPr>
          <p:cNvSpPr txBox="1"/>
          <p:nvPr/>
        </p:nvSpPr>
        <p:spPr>
          <a:xfrm>
            <a:off x="8525050" y="1557701"/>
            <a:ext cx="2302566" cy="881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ts val="3380"/>
              </a:lnSpc>
            </a:pPr>
            <a:r>
              <a:rPr lang="en-US" sz="2400" b="1" cap="none" dirty="0">
                <a:solidFill>
                  <a:schemeClr val="bg1"/>
                </a:solidFill>
                <a:latin typeface="Century Gothic" panose="020B0502020202020204" pitchFamily="34" charset="0"/>
              </a:rPr>
              <a:t>Our Company at a Glance</a:t>
            </a:r>
          </a:p>
        </p:txBody>
      </p:sp>
      <p:grpSp>
        <p:nvGrpSpPr>
          <p:cNvPr id="13" name="Group 12">
            <a:extLst>
              <a:ext uri="{FF2B5EF4-FFF2-40B4-BE49-F238E27FC236}">
                <a16:creationId xmlns:a16="http://schemas.microsoft.com/office/drawing/2014/main" id="{192195D1-17F0-3849-B044-E4E791169A62}"/>
              </a:ext>
            </a:extLst>
          </p:cNvPr>
          <p:cNvGrpSpPr/>
          <p:nvPr/>
        </p:nvGrpSpPr>
        <p:grpSpPr>
          <a:xfrm>
            <a:off x="838052" y="4412397"/>
            <a:ext cx="2302712" cy="2076487"/>
            <a:chOff x="838052" y="4412397"/>
            <a:chExt cx="2302712" cy="2076487"/>
          </a:xfrm>
        </p:grpSpPr>
        <p:grpSp>
          <p:nvGrpSpPr>
            <p:cNvPr id="6" name="Group 5">
              <a:extLst>
                <a:ext uri="{FF2B5EF4-FFF2-40B4-BE49-F238E27FC236}">
                  <a16:creationId xmlns:a16="http://schemas.microsoft.com/office/drawing/2014/main" id="{7FCA6685-F70C-4F4D-A622-29CB97BAF95E}"/>
                </a:ext>
              </a:extLst>
            </p:cNvPr>
            <p:cNvGrpSpPr/>
            <p:nvPr/>
          </p:nvGrpSpPr>
          <p:grpSpPr>
            <a:xfrm>
              <a:off x="838052" y="4412397"/>
              <a:ext cx="2302712" cy="2076487"/>
              <a:chOff x="838052" y="4412397"/>
              <a:chExt cx="2302712" cy="2076487"/>
            </a:xfrm>
          </p:grpSpPr>
          <p:sp>
            <p:nvSpPr>
              <p:cNvPr id="45" name="Rectangle: Single Corner Rounded 11">
                <a:extLst>
                  <a:ext uri="{FF2B5EF4-FFF2-40B4-BE49-F238E27FC236}">
                    <a16:creationId xmlns:a16="http://schemas.microsoft.com/office/drawing/2014/main" id="{9F98FF48-B291-CD4D-A769-A67D56F14CE7}"/>
                  </a:ext>
                </a:extLst>
              </p:cNvPr>
              <p:cNvSpPr/>
              <p:nvPr/>
            </p:nvSpPr>
            <p:spPr>
              <a:xfrm rot="16200000" flipV="1">
                <a:off x="1125482"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1" name="Picture 100">
                <a:extLst>
                  <a:ext uri="{FF2B5EF4-FFF2-40B4-BE49-F238E27FC236}">
                    <a16:creationId xmlns:a16="http://schemas.microsoft.com/office/drawing/2014/main" id="{3756ECB5-EA86-404F-88FA-50306BE80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814508" y="5162774"/>
                <a:ext cx="349654" cy="2302566"/>
              </a:xfrm>
              <a:prstGeom prst="rect">
                <a:avLst/>
              </a:prstGeom>
            </p:spPr>
          </p:pic>
        </p:grpSp>
        <p:grpSp>
          <p:nvGrpSpPr>
            <p:cNvPr id="11" name="Group 10">
              <a:extLst>
                <a:ext uri="{FF2B5EF4-FFF2-40B4-BE49-F238E27FC236}">
                  <a16:creationId xmlns:a16="http://schemas.microsoft.com/office/drawing/2014/main" id="{3002056E-0A72-DF44-B63F-136353D67B9F}"/>
                </a:ext>
              </a:extLst>
            </p:cNvPr>
            <p:cNvGrpSpPr/>
            <p:nvPr/>
          </p:nvGrpSpPr>
          <p:grpSpPr>
            <a:xfrm>
              <a:off x="1040698" y="4660732"/>
              <a:ext cx="1897569" cy="1249809"/>
              <a:chOff x="1040698" y="4660732"/>
              <a:chExt cx="1897569" cy="1249809"/>
            </a:xfrm>
          </p:grpSpPr>
          <p:sp>
            <p:nvSpPr>
              <p:cNvPr id="80" name="294">
                <a:extLst>
                  <a:ext uri="{FF2B5EF4-FFF2-40B4-BE49-F238E27FC236}">
                    <a16:creationId xmlns:a16="http://schemas.microsoft.com/office/drawing/2014/main" id="{6288675F-F1D8-7944-AC94-CF8A3A861AE3}"/>
                  </a:ext>
                </a:extLst>
              </p:cNvPr>
              <p:cNvSpPr txBox="1"/>
              <p:nvPr/>
            </p:nvSpPr>
            <p:spPr>
              <a:xfrm>
                <a:off x="1626206"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55</a:t>
                </a:r>
                <a:endParaRPr sz="2400" b="1" dirty="0">
                  <a:solidFill>
                    <a:schemeClr val="bg2">
                      <a:lumMod val="10000"/>
                    </a:schemeClr>
                  </a:solidFill>
                  <a:latin typeface="Century Gothic" panose="020B0502020202020204" pitchFamily="34" charset="0"/>
                </a:endParaRPr>
              </a:p>
            </p:txBody>
          </p:sp>
          <p:sp>
            <p:nvSpPr>
              <p:cNvPr id="81" name="Lorem ipsum dolor sit elit, consect loreretur adipiscing nisi aute.">
                <a:extLst>
                  <a:ext uri="{FF2B5EF4-FFF2-40B4-BE49-F238E27FC236}">
                    <a16:creationId xmlns:a16="http://schemas.microsoft.com/office/drawing/2014/main" id="{C1935236-9405-474B-BF52-8AE9A76C52E4}"/>
                  </a:ext>
                </a:extLst>
              </p:cNvPr>
              <p:cNvSpPr txBox="1"/>
              <p:nvPr/>
            </p:nvSpPr>
            <p:spPr>
              <a:xfrm>
                <a:off x="1109429" y="5288639"/>
                <a:ext cx="1755880"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Our business partners are our biggest allies and always support our initiatives</a:t>
                </a:r>
                <a:endParaRPr sz="900" dirty="0">
                  <a:solidFill>
                    <a:schemeClr val="bg2">
                      <a:lumMod val="10000"/>
                    </a:schemeClr>
                  </a:solidFill>
                  <a:latin typeface="Century Gothic" panose="020B0502020202020204" pitchFamily="34" charset="0"/>
                </a:endParaRPr>
              </a:p>
            </p:txBody>
          </p:sp>
          <p:sp>
            <p:nvSpPr>
              <p:cNvPr id="82" name="cups a coffee">
                <a:extLst>
                  <a:ext uri="{FF2B5EF4-FFF2-40B4-BE49-F238E27FC236}">
                    <a16:creationId xmlns:a16="http://schemas.microsoft.com/office/drawing/2014/main" id="{882FA557-A9BB-004A-939B-E5673E597781}"/>
                  </a:ext>
                </a:extLst>
              </p:cNvPr>
              <p:cNvSpPr txBox="1"/>
              <p:nvPr/>
            </p:nvSpPr>
            <p:spPr>
              <a:xfrm>
                <a:off x="1040698"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Business Partners</a:t>
                </a:r>
              </a:p>
            </p:txBody>
          </p:sp>
        </p:grpSp>
      </p:grpSp>
      <p:grpSp>
        <p:nvGrpSpPr>
          <p:cNvPr id="12" name="Group 11">
            <a:extLst>
              <a:ext uri="{FF2B5EF4-FFF2-40B4-BE49-F238E27FC236}">
                <a16:creationId xmlns:a16="http://schemas.microsoft.com/office/drawing/2014/main" id="{C86B3F1F-5958-3449-ACB5-291883C43054}"/>
              </a:ext>
            </a:extLst>
          </p:cNvPr>
          <p:cNvGrpSpPr/>
          <p:nvPr/>
        </p:nvGrpSpPr>
        <p:grpSpPr>
          <a:xfrm>
            <a:off x="6175927" y="4384922"/>
            <a:ext cx="2366947" cy="2149005"/>
            <a:chOff x="3523775" y="4341184"/>
            <a:chExt cx="2366947" cy="2149005"/>
          </a:xfrm>
        </p:grpSpPr>
        <p:grpSp>
          <p:nvGrpSpPr>
            <p:cNvPr id="2" name="Group 1">
              <a:extLst>
                <a:ext uri="{FF2B5EF4-FFF2-40B4-BE49-F238E27FC236}">
                  <a16:creationId xmlns:a16="http://schemas.microsoft.com/office/drawing/2014/main" id="{8BCBFC14-7831-6C47-B03C-8914F6EC85DA}"/>
                </a:ext>
              </a:extLst>
            </p:cNvPr>
            <p:cNvGrpSpPr/>
            <p:nvPr/>
          </p:nvGrpSpPr>
          <p:grpSpPr>
            <a:xfrm>
              <a:off x="3523775" y="4341184"/>
              <a:ext cx="2366947" cy="2149005"/>
              <a:chOff x="3523775" y="4341184"/>
              <a:chExt cx="2366947" cy="2149005"/>
            </a:xfrm>
          </p:grpSpPr>
          <p:sp>
            <p:nvSpPr>
              <p:cNvPr id="100" name="Rectangle: Single Corner Rounded 21">
                <a:extLst>
                  <a:ext uri="{FF2B5EF4-FFF2-40B4-BE49-F238E27FC236}">
                    <a16:creationId xmlns:a16="http://schemas.microsoft.com/office/drawing/2014/main" id="{D5DD2EB9-8201-3E40-B334-11AA182F535D}"/>
                  </a:ext>
                </a:extLst>
              </p:cNvPr>
              <p:cNvSpPr/>
              <p:nvPr/>
            </p:nvSpPr>
            <p:spPr>
              <a:xfrm rot="16200000" flipV="1">
                <a:off x="3874722" y="4053184"/>
                <a:ext cx="1728000" cy="2304000"/>
              </a:xfrm>
              <a:prstGeom prst="round1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 name="Group 4">
                <a:extLst>
                  <a:ext uri="{FF2B5EF4-FFF2-40B4-BE49-F238E27FC236}">
                    <a16:creationId xmlns:a16="http://schemas.microsoft.com/office/drawing/2014/main" id="{36F96BF4-BA10-1B4A-8906-01843919A0B4}"/>
                  </a:ext>
                </a:extLst>
              </p:cNvPr>
              <p:cNvGrpSpPr/>
              <p:nvPr/>
            </p:nvGrpSpPr>
            <p:grpSpPr>
              <a:xfrm>
                <a:off x="3523775" y="4412397"/>
                <a:ext cx="2304000" cy="2077792"/>
                <a:chOff x="3523775" y="4412397"/>
                <a:chExt cx="2304000" cy="2077792"/>
              </a:xfrm>
            </p:grpSpPr>
            <p:sp>
              <p:nvSpPr>
                <p:cNvPr id="79" name="Rectangle: Single Corner Rounded 21">
                  <a:extLst>
                    <a:ext uri="{FF2B5EF4-FFF2-40B4-BE49-F238E27FC236}">
                      <a16:creationId xmlns:a16="http://schemas.microsoft.com/office/drawing/2014/main" id="{7BF71094-2314-804F-B8E3-40AF616ED8AC}"/>
                    </a:ext>
                  </a:extLst>
                </p:cNvPr>
                <p:cNvSpPr/>
                <p:nvPr/>
              </p:nvSpPr>
              <p:spPr>
                <a:xfrm rot="16200000" flipV="1">
                  <a:off x="3811775" y="4124397"/>
                  <a:ext cx="1728000" cy="2304000"/>
                </a:xfrm>
                <a:prstGeom prst="round1Rect">
                  <a:avLst/>
                </a:prstGeom>
                <a:gradFill flip="none" rotWithShape="1">
                  <a:gsLst>
                    <a:gs pos="0">
                      <a:schemeClr val="accent2">
                        <a:lumMod val="0"/>
                        <a:lumOff val="100000"/>
                      </a:schemeClr>
                    </a:gs>
                    <a:gs pos="0">
                      <a:srgbClr val="74BFAB"/>
                    </a:gs>
                    <a:gs pos="100000">
                      <a:srgbClr val="369ABA"/>
                    </a:gs>
                  </a:gsLst>
                  <a:lin ang="2700000" scaled="1"/>
                  <a:tileRect/>
                </a:gra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2" name="Picture 101">
                  <a:extLst>
                    <a:ext uri="{FF2B5EF4-FFF2-40B4-BE49-F238E27FC236}">
                      <a16:creationId xmlns:a16="http://schemas.microsoft.com/office/drawing/2014/main" id="{448927C5-CFF9-0E4F-99B3-A21FB807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4501665" y="5164079"/>
                  <a:ext cx="349654" cy="2302566"/>
                </a:xfrm>
                <a:prstGeom prst="rect">
                  <a:avLst/>
                </a:prstGeom>
              </p:spPr>
            </p:pic>
          </p:grpSp>
        </p:grpSp>
        <p:grpSp>
          <p:nvGrpSpPr>
            <p:cNvPr id="10" name="Group 9">
              <a:extLst>
                <a:ext uri="{FF2B5EF4-FFF2-40B4-BE49-F238E27FC236}">
                  <a16:creationId xmlns:a16="http://schemas.microsoft.com/office/drawing/2014/main" id="{830A8BC8-C300-1C4A-9440-0B65D3581EAE}"/>
                </a:ext>
              </a:extLst>
            </p:cNvPr>
            <p:cNvGrpSpPr/>
            <p:nvPr/>
          </p:nvGrpSpPr>
          <p:grpSpPr>
            <a:xfrm>
              <a:off x="3723691" y="4660732"/>
              <a:ext cx="1897569" cy="1249809"/>
              <a:chOff x="3723691" y="4660732"/>
              <a:chExt cx="1897569" cy="1249809"/>
            </a:xfrm>
          </p:grpSpPr>
          <p:sp>
            <p:nvSpPr>
              <p:cNvPr id="83" name="294">
                <a:extLst>
                  <a:ext uri="{FF2B5EF4-FFF2-40B4-BE49-F238E27FC236}">
                    <a16:creationId xmlns:a16="http://schemas.microsoft.com/office/drawing/2014/main" id="{9D3FCE07-6D04-734C-AA7A-A806D66D12FA}"/>
                  </a:ext>
                </a:extLst>
              </p:cNvPr>
              <p:cNvSpPr txBox="1"/>
              <p:nvPr/>
            </p:nvSpPr>
            <p:spPr>
              <a:xfrm>
                <a:off x="4121350" y="4660732"/>
                <a:ext cx="1084310"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1"/>
                    </a:solidFill>
                    <a:latin typeface="Century Gothic" panose="020B0502020202020204" pitchFamily="34" charset="0"/>
                  </a:rPr>
                  <a:t>60K</a:t>
                </a:r>
                <a:endParaRPr sz="2400" b="1" dirty="0">
                  <a:solidFill>
                    <a:schemeClr val="bg1"/>
                  </a:solidFill>
                  <a:latin typeface="Century Gothic" panose="020B0502020202020204" pitchFamily="34" charset="0"/>
                </a:endParaRPr>
              </a:p>
            </p:txBody>
          </p:sp>
          <p:sp>
            <p:nvSpPr>
              <p:cNvPr id="84" name="Lorem ipsum dolor sit elit, consect loreretur adipiscing nisi aute.">
                <a:extLst>
                  <a:ext uri="{FF2B5EF4-FFF2-40B4-BE49-F238E27FC236}">
                    <a16:creationId xmlns:a16="http://schemas.microsoft.com/office/drawing/2014/main" id="{8D36AE03-1BDE-3241-8DDB-61CE8B7AE1E5}"/>
                  </a:ext>
                </a:extLst>
              </p:cNvPr>
              <p:cNvSpPr txBox="1"/>
              <p:nvPr/>
            </p:nvSpPr>
            <p:spPr>
              <a:xfrm>
                <a:off x="3783710" y="5288639"/>
                <a:ext cx="1744949"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1"/>
                    </a:solidFill>
                    <a:latin typeface="Century Gothic" panose="020B0502020202020204" pitchFamily="34" charset="0"/>
                  </a:rPr>
                  <a:t>Our employees are educated about and supportive of our initiatives.</a:t>
                </a:r>
              </a:p>
            </p:txBody>
          </p:sp>
          <p:sp>
            <p:nvSpPr>
              <p:cNvPr id="85" name="cups a coffee">
                <a:extLst>
                  <a:ext uri="{FF2B5EF4-FFF2-40B4-BE49-F238E27FC236}">
                    <a16:creationId xmlns:a16="http://schemas.microsoft.com/office/drawing/2014/main" id="{F80EBF8E-3E99-034B-B77D-020791C07EA3}"/>
                  </a:ext>
                </a:extLst>
              </p:cNvPr>
              <p:cNvSpPr txBox="1"/>
              <p:nvPr/>
            </p:nvSpPr>
            <p:spPr>
              <a:xfrm>
                <a:off x="3723691"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1"/>
                    </a:solidFill>
                    <a:latin typeface="Century Gothic" panose="020B0502020202020204" pitchFamily="34" charset="0"/>
                  </a:rPr>
                  <a:t>Total Employees</a:t>
                </a:r>
              </a:p>
            </p:txBody>
          </p:sp>
        </p:grpSp>
      </p:grpSp>
    </p:spTree>
    <p:extLst>
      <p:ext uri="{BB962C8B-B14F-4D97-AF65-F5344CB8AC3E}">
        <p14:creationId xmlns:p14="http://schemas.microsoft.com/office/powerpoint/2010/main" val="41639875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5D5D5"/>
            </a:gs>
            <a:gs pos="69000">
              <a:schemeClr val="bg1"/>
            </a:gs>
          </a:gsLst>
          <a:lin ang="18900000" scaled="1"/>
          <a:tileRect/>
        </a:gradFill>
        <a:effectLst/>
      </p:bgPr>
    </p:bg>
    <p:spTree>
      <p:nvGrpSpPr>
        <p:cNvPr id="1" name=""/>
        <p:cNvGrpSpPr/>
        <p:nvPr/>
      </p:nvGrpSpPr>
      <p:grpSpPr>
        <a:xfrm>
          <a:off x="0" y="0"/>
          <a:ext cx="0" cy="0"/>
          <a:chOff x="0" y="0"/>
          <a:chExt cx="0" cy="0"/>
        </a:xfrm>
      </p:grpSpPr>
      <p:sp>
        <p:nvSpPr>
          <p:cNvPr id="13" name="moving straight is what we do">
            <a:extLst>
              <a:ext uri="{FF2B5EF4-FFF2-40B4-BE49-F238E27FC236}">
                <a16:creationId xmlns:a16="http://schemas.microsoft.com/office/drawing/2014/main" id="{89F34804-94E4-0348-8653-B8595A124379}"/>
              </a:ext>
            </a:extLst>
          </p:cNvPr>
          <p:cNvSpPr txBox="1"/>
          <p:nvPr/>
        </p:nvSpPr>
        <p:spPr>
          <a:xfrm>
            <a:off x="1796715" y="579396"/>
            <a:ext cx="3525253"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GRI Content Index</a:t>
            </a:r>
          </a:p>
        </p:txBody>
      </p:sp>
      <p:sp>
        <p:nvSpPr>
          <p:cNvPr id="27" name="Rectangle: Single Corner Rounded 39">
            <a:extLst>
              <a:ext uri="{FF2B5EF4-FFF2-40B4-BE49-F238E27FC236}">
                <a16:creationId xmlns:a16="http://schemas.microsoft.com/office/drawing/2014/main" id="{C6EB20B5-362A-E847-9D60-203F6B1B5FE1}"/>
              </a:ext>
            </a:extLst>
          </p:cNvPr>
          <p:cNvSpPr/>
          <p:nvPr/>
        </p:nvSpPr>
        <p:spPr>
          <a:xfrm flipH="1">
            <a:off x="1042736" y="1478526"/>
            <a:ext cx="11149261" cy="5379474"/>
          </a:xfrm>
          <a:prstGeom prst="round1Rect">
            <a:avLst>
              <a:gd name="adj" fmla="val 15662"/>
            </a:avLst>
          </a:prstGeom>
          <a:gradFill>
            <a:gsLst>
              <a:gs pos="74000">
                <a:srgbClr val="74BFAB"/>
              </a:gs>
              <a:gs pos="0">
                <a:srgbClr val="369ABA"/>
              </a:gs>
            </a:gsLst>
            <a:lin ang="18600000" scaled="0"/>
          </a:gra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graphicFrame>
        <p:nvGraphicFramePr>
          <p:cNvPr id="11" name="Table 10">
            <a:extLst>
              <a:ext uri="{FF2B5EF4-FFF2-40B4-BE49-F238E27FC236}">
                <a16:creationId xmlns:a16="http://schemas.microsoft.com/office/drawing/2014/main" id="{DE442DF4-A1EF-F340-A9C0-F3AA869FD9CC}"/>
              </a:ext>
            </a:extLst>
          </p:cNvPr>
          <p:cNvGraphicFramePr>
            <a:graphicFrameLocks noGrp="1"/>
          </p:cNvGraphicFramePr>
          <p:nvPr>
            <p:extLst>
              <p:ext uri="{D42A27DB-BD31-4B8C-83A1-F6EECF244321}">
                <p14:modId xmlns:p14="http://schemas.microsoft.com/office/powerpoint/2010/main" val="249835606"/>
              </p:ext>
            </p:extLst>
          </p:nvPr>
        </p:nvGraphicFramePr>
        <p:xfrm>
          <a:off x="1796715" y="2132043"/>
          <a:ext cx="9659344" cy="2535740"/>
        </p:xfrm>
        <a:graphic>
          <a:graphicData uri="http://schemas.openxmlformats.org/drawingml/2006/table">
            <a:tbl>
              <a:tblPr firstRow="1" bandRow="1">
                <a:tableStyleId>{7E9639D4-E3E2-4D34-9284-5A2195B3D0D7}</a:tableStyleId>
              </a:tblPr>
              <a:tblGrid>
                <a:gridCol w="3813562">
                  <a:extLst>
                    <a:ext uri="{9D8B030D-6E8A-4147-A177-3AD203B41FA5}">
                      <a16:colId xmlns:a16="http://schemas.microsoft.com/office/drawing/2014/main" val="2650307936"/>
                    </a:ext>
                  </a:extLst>
                </a:gridCol>
                <a:gridCol w="5845782">
                  <a:extLst>
                    <a:ext uri="{9D8B030D-6E8A-4147-A177-3AD203B41FA5}">
                      <a16:colId xmlns:a16="http://schemas.microsoft.com/office/drawing/2014/main" val="4286264654"/>
                    </a:ext>
                  </a:extLst>
                </a:gridCol>
              </a:tblGrid>
              <a:tr h="319636">
                <a:tc rowSpan="8">
                  <a:txBody>
                    <a:bodyPr/>
                    <a:lstStyle/>
                    <a:p>
                      <a:pPr algn="ctr"/>
                      <a:r>
                        <a:rPr lang="en-US" sz="1200" b="1" spc="0" dirty="0">
                          <a:solidFill>
                            <a:schemeClr val="bg2">
                              <a:lumMod val="10000"/>
                            </a:schemeClr>
                          </a:solidFill>
                          <a:latin typeface="Century Gothic" panose="020B0502020202020204" pitchFamily="34" charset="0"/>
                        </a:rPr>
                        <a:t>GRI 102 : General disclosures 2016</a:t>
                      </a:r>
                    </a:p>
                  </a:txBody>
                  <a:tcPr anchor="ctr">
                    <a:lnL w="19050" cap="flat" cmpd="sng" algn="ctr">
                      <a:noFill/>
                      <a:prstDash val="solid"/>
                      <a:round/>
                      <a:headEnd type="none" w="med" len="med"/>
                      <a:tailEnd type="none" w="med" len="med"/>
                    </a:lnL>
                    <a:lnR w="19050" cap="flat" cmpd="sng" algn="ctr">
                      <a:solidFill>
                        <a:srgbClr val="74BFAB"/>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1" spc="0" dirty="0">
                          <a:solidFill>
                            <a:schemeClr val="bg2">
                              <a:lumMod val="10000"/>
                            </a:schemeClr>
                          </a:solidFill>
                          <a:latin typeface="Century Gothic" panose="020B0502020202020204" pitchFamily="34" charset="0"/>
                        </a:rPr>
                        <a:t>Organization Profile</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0334357"/>
                  </a:ext>
                </a:extLst>
              </a:tr>
              <a:tr h="31607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102-1     Name of the Organization</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31607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102-2     Activities, brands, products and services</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524284"/>
                  </a:ext>
                </a:extLst>
              </a:tr>
              <a:tr h="31607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102-5     Ownership and Legal forms</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076859"/>
                  </a:ext>
                </a:extLst>
              </a:tr>
              <a:tr h="31607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102-8      Information on employees and other workers</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2912958"/>
                  </a:ext>
                </a:extLst>
              </a:tr>
              <a:tr h="31607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102-13    Membership of association</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30972"/>
                  </a:ext>
                </a:extLst>
              </a:tr>
              <a:tr h="319636">
                <a:tc vMerge="1">
                  <a:txBody>
                    <a:bodyPr/>
                    <a:lstStyle/>
                    <a:p>
                      <a:pPr marL="0" marR="0" lvl="0" indent="0" algn="l" defTabSz="825500" eaLnBrk="1" fontAlgn="auto" latinLnBrk="0" hangingPunct="1">
                        <a:lnSpc>
                          <a:spcPct val="100000"/>
                        </a:lnSpc>
                        <a:spcBef>
                          <a:spcPts val="0"/>
                        </a:spcBef>
                        <a:spcAft>
                          <a:spcPts val="0"/>
                        </a:spcAft>
                        <a:buClrTx/>
                        <a:buSzTx/>
                        <a:buFontTx/>
                        <a:buNone/>
                        <a:tabLst/>
                        <a:defRPr/>
                      </a:pPr>
                      <a:endParaRPr lang="en-US" sz="2000" b="1"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1000" b="1" spc="0" dirty="0">
                          <a:solidFill>
                            <a:schemeClr val="bg2">
                              <a:lumMod val="10000"/>
                            </a:schemeClr>
                          </a:solidFill>
                          <a:latin typeface="Century Gothic" panose="020B0502020202020204" pitchFamily="34" charset="0"/>
                        </a:rPr>
                        <a:t>Strategy</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4704819"/>
                  </a:ext>
                </a:extLst>
              </a:tr>
              <a:tr h="31607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102 –14  Statement from senior decision maker</a:t>
                      </a:r>
                    </a:p>
                  </a:txBody>
                  <a:tcPr marL="274320" anchor="ctr">
                    <a:lnL w="19050" cap="flat" cmpd="sng" algn="ctr">
                      <a:solidFill>
                        <a:srgbClr val="74BFAB"/>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85684"/>
                  </a:ext>
                </a:extLst>
              </a:tr>
            </a:tbl>
          </a:graphicData>
        </a:graphic>
      </p:graphicFrame>
      <p:graphicFrame>
        <p:nvGraphicFramePr>
          <p:cNvPr id="15" name="Table 14">
            <a:extLst>
              <a:ext uri="{FF2B5EF4-FFF2-40B4-BE49-F238E27FC236}">
                <a16:creationId xmlns:a16="http://schemas.microsoft.com/office/drawing/2014/main" id="{220A6F99-2D2F-2D45-8A5D-B1D93191CCF0}"/>
              </a:ext>
            </a:extLst>
          </p:cNvPr>
          <p:cNvGraphicFramePr>
            <a:graphicFrameLocks noGrp="1"/>
          </p:cNvGraphicFramePr>
          <p:nvPr>
            <p:extLst>
              <p:ext uri="{D42A27DB-BD31-4B8C-83A1-F6EECF244321}">
                <p14:modId xmlns:p14="http://schemas.microsoft.com/office/powerpoint/2010/main" val="361114766"/>
              </p:ext>
            </p:extLst>
          </p:nvPr>
        </p:nvGraphicFramePr>
        <p:xfrm>
          <a:off x="1796714" y="4837750"/>
          <a:ext cx="9650323" cy="1340515"/>
        </p:xfrm>
        <a:graphic>
          <a:graphicData uri="http://schemas.openxmlformats.org/drawingml/2006/table">
            <a:tbl>
              <a:tblPr firstRow="1" bandRow="1">
                <a:tableStyleId>{7E9639D4-E3E2-4D34-9284-5A2195B3D0D7}</a:tableStyleId>
              </a:tblPr>
              <a:tblGrid>
                <a:gridCol w="3810000">
                  <a:extLst>
                    <a:ext uri="{9D8B030D-6E8A-4147-A177-3AD203B41FA5}">
                      <a16:colId xmlns:a16="http://schemas.microsoft.com/office/drawing/2014/main" val="2650307936"/>
                    </a:ext>
                  </a:extLst>
                </a:gridCol>
                <a:gridCol w="5840323">
                  <a:extLst>
                    <a:ext uri="{9D8B030D-6E8A-4147-A177-3AD203B41FA5}">
                      <a16:colId xmlns:a16="http://schemas.microsoft.com/office/drawing/2014/main" val="4286264654"/>
                    </a:ext>
                  </a:extLst>
                </a:gridCol>
              </a:tblGrid>
              <a:tr h="336691">
                <a:tc rowSpan="4">
                  <a:txBody>
                    <a:bodyPr/>
                    <a:lstStyle/>
                    <a:p>
                      <a:pPr algn="ctr"/>
                      <a:r>
                        <a:rPr lang="en-US" sz="1200" b="1" spc="0" dirty="0">
                          <a:solidFill>
                            <a:schemeClr val="bg2">
                              <a:lumMod val="10000"/>
                            </a:schemeClr>
                          </a:solidFill>
                          <a:latin typeface="Century Gothic" panose="020B0502020202020204" pitchFamily="34" charset="0"/>
                        </a:rPr>
                        <a:t>GRI 103: Management Approach</a:t>
                      </a:r>
                    </a:p>
                  </a:txBody>
                  <a:tcPr anchor="ctr">
                    <a:lnL w="12700" cap="flat" cmpd="sng" algn="ctr">
                      <a:noFill/>
                      <a:prstDash val="solid"/>
                      <a:round/>
                      <a:headEnd type="none" w="med" len="med"/>
                      <a:tailEnd type="none" w="med" len="med"/>
                    </a:lnL>
                    <a:lnR w="19050" cap="flat" cmpd="sng" algn="ctr">
                      <a:solidFill>
                        <a:srgbClr val="74BFA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1" spc="0" dirty="0">
                          <a:solidFill>
                            <a:schemeClr val="bg2">
                              <a:lumMod val="10000"/>
                            </a:schemeClr>
                          </a:solidFill>
                          <a:latin typeface="Century Gothic" panose="020B0502020202020204" pitchFamily="34" charset="0"/>
                        </a:rPr>
                        <a:t>Sustainable Profile, Climate Change, Water</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0334357"/>
                  </a:ext>
                </a:extLst>
              </a:tr>
              <a:tr h="33460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103-1     Explanation of material topic and its boundaries</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33460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103-2     Management approach and its components</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524284"/>
                  </a:ext>
                </a:extLst>
              </a:tr>
              <a:tr h="334608">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103-5     Evaluation of management approach</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076859"/>
                  </a:ext>
                </a:extLst>
              </a:tr>
            </a:tbl>
          </a:graphicData>
        </a:graphic>
      </p:graphicFrame>
      <p:sp>
        <p:nvSpPr>
          <p:cNvPr id="9" name="TextBox 8">
            <a:extLst>
              <a:ext uri="{FF2B5EF4-FFF2-40B4-BE49-F238E27FC236}">
                <a16:creationId xmlns:a16="http://schemas.microsoft.com/office/drawing/2014/main" id="{E264605B-A17E-D841-ACED-0ACE7409B22D}"/>
              </a:ext>
            </a:extLst>
          </p:cNvPr>
          <p:cNvSpPr txBox="1"/>
          <p:nvPr/>
        </p:nvSpPr>
        <p:spPr>
          <a:xfrm>
            <a:off x="5715921" y="458130"/>
            <a:ext cx="5740138" cy="723147"/>
          </a:xfrm>
          <a:prstGeom prst="rect">
            <a:avLst/>
          </a:prstGeom>
          <a:noFill/>
        </p:spPr>
        <p:txBody>
          <a:bodyPr wrap="square" lIns="25200" rIns="90000" rtlCol="0">
            <a:spAutoFit/>
          </a:bodyPr>
          <a:lstStyle/>
          <a:p>
            <a:pPr>
              <a:lnSpc>
                <a:spcPts val="1680"/>
              </a:lnSpc>
            </a:pPr>
            <a:r>
              <a:rPr lang="en-IN" sz="1100" dirty="0">
                <a:latin typeface="Century Gothic" panose="020B0502020202020204" pitchFamily="34" charset="0"/>
              </a:rPr>
              <a:t>The GRI Standards are the first global standards for sustainability reporting. They feature a modular, interrelated structure, and represent the global best practice for reporting on a range of economic, environmental and social impacts.</a:t>
            </a:r>
          </a:p>
        </p:txBody>
      </p:sp>
    </p:spTree>
    <p:extLst>
      <p:ext uri="{BB962C8B-B14F-4D97-AF65-F5344CB8AC3E}">
        <p14:creationId xmlns:p14="http://schemas.microsoft.com/office/powerpoint/2010/main" val="415302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100000">
              <a:srgbClr val="D5D5D5"/>
            </a:gs>
            <a:gs pos="0">
              <a:schemeClr val="bg1"/>
            </a:gs>
          </a:gsLst>
          <a:lin ang="2700000" scaled="1"/>
        </a:gradFill>
        <a:effectLst/>
      </p:bgPr>
    </p:bg>
    <p:spTree>
      <p:nvGrpSpPr>
        <p:cNvPr id="1" name=""/>
        <p:cNvGrpSpPr/>
        <p:nvPr/>
      </p:nvGrpSpPr>
      <p:grpSpPr>
        <a:xfrm>
          <a:off x="0" y="0"/>
          <a:ext cx="0" cy="0"/>
          <a:chOff x="0" y="0"/>
          <a:chExt cx="0" cy="0"/>
        </a:xfrm>
      </p:grpSpPr>
      <p:sp>
        <p:nvSpPr>
          <p:cNvPr id="10" name="Rectangle: Single Corner Rounded 39">
            <a:extLst>
              <a:ext uri="{FF2B5EF4-FFF2-40B4-BE49-F238E27FC236}">
                <a16:creationId xmlns:a16="http://schemas.microsoft.com/office/drawing/2014/main" id="{6BDA750A-51C4-6343-B9B8-9C7DFA6C67BC}"/>
              </a:ext>
            </a:extLst>
          </p:cNvPr>
          <p:cNvSpPr/>
          <p:nvPr/>
        </p:nvSpPr>
        <p:spPr>
          <a:xfrm>
            <a:off x="1" y="1478526"/>
            <a:ext cx="11149261" cy="5379474"/>
          </a:xfrm>
          <a:prstGeom prst="round1Rect">
            <a:avLst>
              <a:gd name="adj" fmla="val 15662"/>
            </a:avLst>
          </a:prstGeom>
          <a:gradFill>
            <a:gsLst>
              <a:gs pos="74000">
                <a:srgbClr val="74BFAB"/>
              </a:gs>
              <a:gs pos="0">
                <a:srgbClr val="369ABA"/>
              </a:gs>
            </a:gsLst>
            <a:lin ang="18600000" scaled="0"/>
          </a:gra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graphicFrame>
        <p:nvGraphicFramePr>
          <p:cNvPr id="17" name="Table 16">
            <a:extLst>
              <a:ext uri="{FF2B5EF4-FFF2-40B4-BE49-F238E27FC236}">
                <a16:creationId xmlns:a16="http://schemas.microsoft.com/office/drawing/2014/main" id="{6B29ACE6-D3FC-9442-8C13-1D9CCF67547E}"/>
              </a:ext>
            </a:extLst>
          </p:cNvPr>
          <p:cNvGraphicFramePr>
            <a:graphicFrameLocks noGrp="1"/>
          </p:cNvGraphicFramePr>
          <p:nvPr>
            <p:extLst>
              <p:ext uri="{D42A27DB-BD31-4B8C-83A1-F6EECF244321}">
                <p14:modId xmlns:p14="http://schemas.microsoft.com/office/powerpoint/2010/main" val="1690984484"/>
              </p:ext>
            </p:extLst>
          </p:nvPr>
        </p:nvGraphicFramePr>
        <p:xfrm>
          <a:off x="788410" y="4538109"/>
          <a:ext cx="9574790" cy="1655388"/>
        </p:xfrm>
        <a:graphic>
          <a:graphicData uri="http://schemas.openxmlformats.org/drawingml/2006/table">
            <a:tbl>
              <a:tblPr firstRow="1" bandRow="1">
                <a:tableStyleId>{7E9639D4-E3E2-4D34-9284-5A2195B3D0D7}</a:tableStyleId>
              </a:tblPr>
              <a:tblGrid>
                <a:gridCol w="3780180">
                  <a:extLst>
                    <a:ext uri="{9D8B030D-6E8A-4147-A177-3AD203B41FA5}">
                      <a16:colId xmlns:a16="http://schemas.microsoft.com/office/drawing/2014/main" val="2650307936"/>
                    </a:ext>
                  </a:extLst>
                </a:gridCol>
                <a:gridCol w="5794610">
                  <a:extLst>
                    <a:ext uri="{9D8B030D-6E8A-4147-A177-3AD203B41FA5}">
                      <a16:colId xmlns:a16="http://schemas.microsoft.com/office/drawing/2014/main" val="4286264654"/>
                    </a:ext>
                  </a:extLst>
                </a:gridCol>
              </a:tblGrid>
              <a:tr h="413847">
                <a:tc rowSpan="4">
                  <a:txBody>
                    <a:bodyPr/>
                    <a:lstStyle/>
                    <a:p>
                      <a:pPr algn="ctr"/>
                      <a:r>
                        <a:rPr lang="en-US" sz="1200" b="1" spc="0" dirty="0">
                          <a:solidFill>
                            <a:schemeClr val="tx1">
                              <a:lumMod val="50000"/>
                            </a:schemeClr>
                          </a:solidFill>
                          <a:latin typeface="Century Gothic" panose="020B0502020202020204" pitchFamily="34" charset="0"/>
                        </a:rPr>
                        <a:t>GRI 302: Energy 2016</a:t>
                      </a:r>
                    </a:p>
                  </a:txBody>
                  <a:tcPr anchor="ctr">
                    <a:lnL w="12700" cap="flat" cmpd="sng" algn="ctr">
                      <a:noFill/>
                      <a:prstDash val="solid"/>
                      <a:round/>
                      <a:headEnd type="none" w="med" len="med"/>
                      <a:tailEnd type="none" w="med" len="med"/>
                    </a:lnL>
                    <a:lnR w="19050" cap="flat" cmpd="sng" algn="ctr">
                      <a:solidFill>
                        <a:srgbClr val="74BFA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1" spc="0" dirty="0">
                          <a:solidFill>
                            <a:schemeClr val="tx1">
                              <a:lumMod val="50000"/>
                            </a:schemeClr>
                          </a:solidFill>
                          <a:latin typeface="Century Gothic" panose="020B0502020202020204" pitchFamily="34" charset="0"/>
                        </a:rPr>
                        <a:t>Energy &amp; Climate Change</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0334357"/>
                  </a:ext>
                </a:extLst>
              </a:tr>
              <a:tr h="413847">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latin typeface="Century Gothic" panose="020B0502020202020204" pitchFamily="34" charset="0"/>
                        </a:rPr>
                        <a:t>302-1     Energy consumption within the organization</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413847">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latin typeface="Century Gothic" panose="020B0502020202020204" pitchFamily="34" charset="0"/>
                        </a:rPr>
                        <a:t>302-2     Energy intensity</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524284"/>
                  </a:ext>
                </a:extLst>
              </a:tr>
              <a:tr h="413847">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latin typeface="Century Gothic" panose="020B0502020202020204" pitchFamily="34" charset="0"/>
                        </a:rPr>
                        <a:t>302-4     Reduction of energy consumption</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9076859"/>
                  </a:ext>
                </a:extLst>
              </a:tr>
            </a:tbl>
          </a:graphicData>
        </a:graphic>
      </p:graphicFrame>
      <p:graphicFrame>
        <p:nvGraphicFramePr>
          <p:cNvPr id="18" name="Table 17">
            <a:extLst>
              <a:ext uri="{FF2B5EF4-FFF2-40B4-BE49-F238E27FC236}">
                <a16:creationId xmlns:a16="http://schemas.microsoft.com/office/drawing/2014/main" id="{F1376CB9-0D5E-354D-A408-5B3AA3F16BB0}"/>
              </a:ext>
            </a:extLst>
          </p:cNvPr>
          <p:cNvGraphicFramePr>
            <a:graphicFrameLocks noGrp="1"/>
          </p:cNvGraphicFramePr>
          <p:nvPr>
            <p:extLst>
              <p:ext uri="{D42A27DB-BD31-4B8C-83A1-F6EECF244321}">
                <p14:modId xmlns:p14="http://schemas.microsoft.com/office/powerpoint/2010/main" val="1383285017"/>
              </p:ext>
            </p:extLst>
          </p:nvPr>
        </p:nvGraphicFramePr>
        <p:xfrm>
          <a:off x="786066" y="2155551"/>
          <a:ext cx="9574790" cy="1218558"/>
        </p:xfrm>
        <a:graphic>
          <a:graphicData uri="http://schemas.openxmlformats.org/drawingml/2006/table">
            <a:tbl>
              <a:tblPr firstRow="1" bandRow="1">
                <a:tableStyleId>{7E9639D4-E3E2-4D34-9284-5A2195B3D0D7}</a:tableStyleId>
              </a:tblPr>
              <a:tblGrid>
                <a:gridCol w="3780180">
                  <a:extLst>
                    <a:ext uri="{9D8B030D-6E8A-4147-A177-3AD203B41FA5}">
                      <a16:colId xmlns:a16="http://schemas.microsoft.com/office/drawing/2014/main" val="2650307936"/>
                    </a:ext>
                  </a:extLst>
                </a:gridCol>
                <a:gridCol w="5794610">
                  <a:extLst>
                    <a:ext uri="{9D8B030D-6E8A-4147-A177-3AD203B41FA5}">
                      <a16:colId xmlns:a16="http://schemas.microsoft.com/office/drawing/2014/main" val="4286264654"/>
                    </a:ext>
                  </a:extLst>
                </a:gridCol>
              </a:tblGrid>
              <a:tr h="406186">
                <a:tc rowSpan="3">
                  <a:txBody>
                    <a:bodyPr/>
                    <a:lstStyle/>
                    <a:p>
                      <a:pPr algn="ctr">
                        <a:lnSpc>
                          <a:spcPts val="1840"/>
                        </a:lnSpc>
                      </a:pPr>
                      <a:r>
                        <a:rPr lang="en-US" sz="1200" b="1" spc="0" dirty="0">
                          <a:solidFill>
                            <a:schemeClr val="tx1">
                              <a:lumMod val="50000"/>
                            </a:schemeClr>
                          </a:solidFill>
                          <a:latin typeface="Century Gothic" panose="020B0502020202020204" pitchFamily="34" charset="0"/>
                        </a:rPr>
                        <a:t>GRI 308: Suppliers Environment </a:t>
                      </a:r>
                    </a:p>
                    <a:p>
                      <a:pPr algn="ctr">
                        <a:lnSpc>
                          <a:spcPts val="1840"/>
                        </a:lnSpc>
                      </a:pPr>
                      <a:r>
                        <a:rPr lang="en-US" sz="1200" b="1" spc="0" dirty="0">
                          <a:solidFill>
                            <a:schemeClr val="tx1">
                              <a:lumMod val="50000"/>
                            </a:schemeClr>
                          </a:solidFill>
                          <a:latin typeface="Century Gothic" panose="020B0502020202020204" pitchFamily="34" charset="0"/>
                        </a:rPr>
                        <a:t>Assessment 2016</a:t>
                      </a:r>
                    </a:p>
                  </a:txBody>
                  <a:tcPr anchor="ctr">
                    <a:lnL w="12700" cap="flat" cmpd="sng" algn="ctr">
                      <a:noFill/>
                      <a:prstDash val="solid"/>
                      <a:round/>
                      <a:headEnd type="none" w="med" len="med"/>
                      <a:tailEnd type="none" w="med" len="med"/>
                    </a:lnL>
                    <a:lnR w="19050" cap="flat" cmpd="sng" algn="ctr">
                      <a:solidFill>
                        <a:srgbClr val="74BFA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1" spc="0" dirty="0">
                          <a:solidFill>
                            <a:schemeClr val="bg2">
                              <a:lumMod val="10000"/>
                            </a:schemeClr>
                          </a:solidFill>
                          <a:latin typeface="Century Gothic" panose="020B0502020202020204" pitchFamily="34" charset="0"/>
                        </a:rPr>
                        <a:t>Supply Chain Responsibility</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0334357"/>
                  </a:ext>
                </a:extLst>
              </a:tr>
              <a:tr h="406186">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latin typeface="Century Gothic" panose="020B0502020202020204" pitchFamily="34" charset="0"/>
                        </a:rPr>
                        <a:t>308-1     New Suppliers</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406186">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latin typeface="Century Gothic" panose="020B0502020202020204" pitchFamily="34" charset="0"/>
                        </a:rPr>
                        <a:t>308-2     Negative environmental impacts</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524284"/>
                  </a:ext>
                </a:extLst>
              </a:tr>
            </a:tbl>
          </a:graphicData>
        </a:graphic>
      </p:graphicFrame>
      <p:graphicFrame>
        <p:nvGraphicFramePr>
          <p:cNvPr id="19" name="Table 18">
            <a:extLst>
              <a:ext uri="{FF2B5EF4-FFF2-40B4-BE49-F238E27FC236}">
                <a16:creationId xmlns:a16="http://schemas.microsoft.com/office/drawing/2014/main" id="{464389FF-FB8E-C74E-9C0E-3A832F7AF530}"/>
              </a:ext>
            </a:extLst>
          </p:cNvPr>
          <p:cNvGraphicFramePr>
            <a:graphicFrameLocks noGrp="1"/>
          </p:cNvGraphicFramePr>
          <p:nvPr>
            <p:extLst>
              <p:ext uri="{D42A27DB-BD31-4B8C-83A1-F6EECF244321}">
                <p14:modId xmlns:p14="http://schemas.microsoft.com/office/powerpoint/2010/main" val="2177674216"/>
              </p:ext>
            </p:extLst>
          </p:nvPr>
        </p:nvGraphicFramePr>
        <p:xfrm>
          <a:off x="786066" y="3547859"/>
          <a:ext cx="9574790" cy="818998"/>
        </p:xfrm>
        <a:graphic>
          <a:graphicData uri="http://schemas.openxmlformats.org/drawingml/2006/table">
            <a:tbl>
              <a:tblPr firstRow="1" bandRow="1">
                <a:tableStyleId>{7E9639D4-E3E2-4D34-9284-5A2195B3D0D7}</a:tableStyleId>
              </a:tblPr>
              <a:tblGrid>
                <a:gridCol w="3780180">
                  <a:extLst>
                    <a:ext uri="{9D8B030D-6E8A-4147-A177-3AD203B41FA5}">
                      <a16:colId xmlns:a16="http://schemas.microsoft.com/office/drawing/2014/main" val="2650307936"/>
                    </a:ext>
                  </a:extLst>
                </a:gridCol>
                <a:gridCol w="5794610">
                  <a:extLst>
                    <a:ext uri="{9D8B030D-6E8A-4147-A177-3AD203B41FA5}">
                      <a16:colId xmlns:a16="http://schemas.microsoft.com/office/drawing/2014/main" val="4286264654"/>
                    </a:ext>
                  </a:extLst>
                </a:gridCol>
              </a:tblGrid>
              <a:tr h="409499">
                <a:tc rowSpan="2">
                  <a:txBody>
                    <a:bodyPr/>
                    <a:lstStyle/>
                    <a:p>
                      <a:pPr marL="0" marR="0" lvl="0" indent="0" algn="ctr" defTabSz="914400" rtl="0" eaLnBrk="1" fontAlgn="auto" latinLnBrk="0" hangingPunct="1">
                        <a:lnSpc>
                          <a:spcPts val="1840"/>
                        </a:lnSpc>
                        <a:spcBef>
                          <a:spcPts val="0"/>
                        </a:spcBef>
                        <a:spcAft>
                          <a:spcPts val="0"/>
                        </a:spcAft>
                        <a:buClrTx/>
                        <a:buSzTx/>
                        <a:buFontTx/>
                        <a:buNone/>
                        <a:tabLst/>
                        <a:defRPr/>
                      </a:pPr>
                      <a:r>
                        <a:rPr lang="en-US" sz="1200" b="1" spc="0" dirty="0">
                          <a:solidFill>
                            <a:schemeClr val="tx1">
                              <a:lumMod val="50000"/>
                            </a:schemeClr>
                          </a:solidFill>
                          <a:latin typeface="Century Gothic" panose="020B0502020202020204" pitchFamily="34" charset="0"/>
                        </a:rPr>
                        <a:t>GRI 414: Suppliers Social </a:t>
                      </a:r>
                    </a:p>
                    <a:p>
                      <a:pPr marL="0" marR="0" lvl="0" indent="0" algn="ctr" defTabSz="914400" rtl="0" eaLnBrk="1" fontAlgn="auto" latinLnBrk="0" hangingPunct="1">
                        <a:lnSpc>
                          <a:spcPts val="1840"/>
                        </a:lnSpc>
                        <a:spcBef>
                          <a:spcPts val="0"/>
                        </a:spcBef>
                        <a:spcAft>
                          <a:spcPts val="0"/>
                        </a:spcAft>
                        <a:buClrTx/>
                        <a:buSzTx/>
                        <a:buFontTx/>
                        <a:buNone/>
                        <a:tabLst/>
                        <a:defRPr/>
                      </a:pPr>
                      <a:r>
                        <a:rPr lang="en-US" sz="1200" b="1" spc="0" dirty="0">
                          <a:solidFill>
                            <a:schemeClr val="tx1">
                              <a:lumMod val="50000"/>
                            </a:schemeClr>
                          </a:solidFill>
                          <a:latin typeface="Century Gothic" panose="020B0502020202020204" pitchFamily="34" charset="0"/>
                        </a:rPr>
                        <a:t>Assessment 2016</a:t>
                      </a:r>
                    </a:p>
                  </a:txBody>
                  <a:tcPr anchor="ctr">
                    <a:lnL w="12700" cap="flat" cmpd="sng" algn="ctr">
                      <a:noFill/>
                      <a:prstDash val="solid"/>
                      <a:round/>
                      <a:headEnd type="none" w="med" len="med"/>
                      <a:tailEnd type="none" w="med" len="med"/>
                    </a:lnL>
                    <a:lnR w="19050" cap="flat" cmpd="sng" algn="ctr">
                      <a:solidFill>
                        <a:srgbClr val="74BFA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414-1     New suppliers that were screened using social</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74BFAB"/>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5160660"/>
                  </a:ext>
                </a:extLst>
              </a:tr>
              <a:tr h="409499">
                <a:tc vMerge="1">
                  <a:txBody>
                    <a:bodyPr/>
                    <a:lstStyle/>
                    <a:p>
                      <a:pPr algn="l"/>
                      <a:endParaRPr lang="en-US" sz="1800" b="0" spc="0" dirty="0">
                        <a:solidFill>
                          <a:schemeClr val="tx1">
                            <a:lumMod val="50000"/>
                          </a:schemeClr>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b="0" spc="0" dirty="0">
                          <a:solidFill>
                            <a:schemeClr val="bg2">
                              <a:lumMod val="10000"/>
                            </a:schemeClr>
                          </a:solidFill>
                          <a:latin typeface="Century Gothic" panose="020B0502020202020204" pitchFamily="34" charset="0"/>
                        </a:rPr>
                        <a:t>414-2     Negative social impacts</a:t>
                      </a:r>
                    </a:p>
                  </a:txBody>
                  <a:tcPr marL="274320" anchor="ctr">
                    <a:lnL w="19050" cap="flat" cmpd="sng" algn="ctr">
                      <a:solidFill>
                        <a:srgbClr val="74BFAB"/>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74BFA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7524284"/>
                  </a:ext>
                </a:extLst>
              </a:tr>
            </a:tbl>
          </a:graphicData>
        </a:graphic>
      </p:graphicFrame>
      <p:sp>
        <p:nvSpPr>
          <p:cNvPr id="15" name="TextBox 14">
            <a:extLst>
              <a:ext uri="{FF2B5EF4-FFF2-40B4-BE49-F238E27FC236}">
                <a16:creationId xmlns:a16="http://schemas.microsoft.com/office/drawing/2014/main" id="{809D410A-68C0-934D-8692-84E190213C64}"/>
              </a:ext>
            </a:extLst>
          </p:cNvPr>
          <p:cNvSpPr txBox="1"/>
          <p:nvPr/>
        </p:nvSpPr>
        <p:spPr>
          <a:xfrm>
            <a:off x="5282778" y="458130"/>
            <a:ext cx="5639548" cy="723147"/>
          </a:xfrm>
          <a:prstGeom prst="rect">
            <a:avLst/>
          </a:prstGeom>
          <a:noFill/>
        </p:spPr>
        <p:txBody>
          <a:bodyPr wrap="square" lIns="25200" rIns="90000" rtlCol="0">
            <a:spAutoFit/>
          </a:bodyPr>
          <a:lstStyle/>
          <a:p>
            <a:pPr>
              <a:lnSpc>
                <a:spcPts val="1680"/>
              </a:lnSpc>
            </a:pPr>
            <a:r>
              <a:rPr lang="en-IN" sz="1100" dirty="0">
                <a:latin typeface="Century Gothic" panose="020B0502020202020204" pitchFamily="34" charset="0"/>
              </a:rPr>
              <a:t>The GRI Standards are the first global standards for sustainability reporting. They feature a modular, interrelated structure, and represent the global best practice for reporting on a range of economic, environmental and social impacts.</a:t>
            </a:r>
          </a:p>
        </p:txBody>
      </p:sp>
      <p:sp>
        <p:nvSpPr>
          <p:cNvPr id="16" name="moving straight is what we do">
            <a:extLst>
              <a:ext uri="{FF2B5EF4-FFF2-40B4-BE49-F238E27FC236}">
                <a16:creationId xmlns:a16="http://schemas.microsoft.com/office/drawing/2014/main" id="{A038C721-496B-E34D-ACA8-C7201A641E9F}"/>
              </a:ext>
            </a:extLst>
          </p:cNvPr>
          <p:cNvSpPr txBox="1"/>
          <p:nvPr/>
        </p:nvSpPr>
        <p:spPr>
          <a:xfrm>
            <a:off x="770022" y="579396"/>
            <a:ext cx="4588043"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2400" b="1" cap="none" dirty="0">
                <a:solidFill>
                  <a:schemeClr val="bg2">
                    <a:lumMod val="10000"/>
                  </a:schemeClr>
                </a:solidFill>
                <a:latin typeface="Century Gothic" panose="020B0502020202020204" pitchFamily="34" charset="0"/>
              </a:rPr>
              <a:t>GRI Content Index (Cont.)</a:t>
            </a:r>
          </a:p>
        </p:txBody>
      </p:sp>
    </p:spTree>
    <p:extLst>
      <p:ext uri="{BB962C8B-B14F-4D97-AF65-F5344CB8AC3E}">
        <p14:creationId xmlns:p14="http://schemas.microsoft.com/office/powerpoint/2010/main" val="3306794554"/>
      </p:ext>
    </p:extLst>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push/>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Single Corner Rounded 3">
            <a:extLst>
              <a:ext uri="{FF2B5EF4-FFF2-40B4-BE49-F238E27FC236}">
                <a16:creationId xmlns:a16="http://schemas.microsoft.com/office/drawing/2014/main" id="{3F587058-6E7C-1A42-8FF0-3898D59B3C5D}"/>
              </a:ext>
            </a:extLst>
          </p:cNvPr>
          <p:cNvSpPr/>
          <p:nvPr/>
        </p:nvSpPr>
        <p:spPr>
          <a:xfrm flipH="1" flipV="1">
            <a:off x="7044494" y="0"/>
            <a:ext cx="5147506" cy="6858000"/>
          </a:xfrm>
          <a:prstGeom prst="round1Rect">
            <a:avLst/>
          </a:prstGeom>
          <a:gradFill flip="none" rotWithShape="1">
            <a:gsLst>
              <a:gs pos="31000">
                <a:srgbClr val="74BFAB"/>
              </a:gs>
              <a:gs pos="99000">
                <a:srgbClr val="369ABA"/>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97BB36-7C0D-49DA-BAF5-9C622D3B1E35}"/>
              </a:ext>
            </a:extLst>
          </p:cNvPr>
          <p:cNvSpPr txBox="1"/>
          <p:nvPr/>
        </p:nvSpPr>
        <p:spPr>
          <a:xfrm>
            <a:off x="838200" y="1577001"/>
            <a:ext cx="4989575" cy="2143407"/>
          </a:xfrm>
          <a:prstGeom prst="rect">
            <a:avLst/>
          </a:prstGeom>
          <a:noFill/>
        </p:spPr>
        <p:txBody>
          <a:bodyPr wrap="square" lIns="25200" rIns="90000" rtlCol="0">
            <a:spAutoFit/>
          </a:bodyPr>
          <a:lstStyle/>
          <a:p>
            <a:pPr>
              <a:lnSpc>
                <a:spcPts val="1840"/>
              </a:lnSpc>
            </a:pPr>
            <a:r>
              <a:rPr lang="en-IN" sz="1100" dirty="0">
                <a:solidFill>
                  <a:schemeClr val="bg2">
                    <a:lumMod val="10000"/>
                  </a:schemeClr>
                </a:solidFill>
                <a:latin typeface="Century Gothic" panose="020B0502020202020204" pitchFamily="34" charset="0"/>
              </a:rPr>
              <a:t>Our company offers more than 500 brands and 4,100 products to people in more than 200 countries and territories. </a:t>
            </a:r>
          </a:p>
          <a:p>
            <a:pPr>
              <a:lnSpc>
                <a:spcPts val="1840"/>
              </a:lnSpc>
            </a:pPr>
            <a:endParaRPr lang="en-IN" sz="1100" dirty="0">
              <a:solidFill>
                <a:schemeClr val="bg2">
                  <a:lumMod val="10000"/>
                </a:schemeClr>
              </a:solidFill>
              <a:latin typeface="Century Gothic" panose="020B0502020202020204" pitchFamily="34" charset="0"/>
            </a:endParaRPr>
          </a:p>
          <a:p>
            <a:pPr>
              <a:lnSpc>
                <a:spcPts val="1840"/>
              </a:lnSpc>
            </a:pPr>
            <a:r>
              <a:rPr lang="en-IN" sz="1100" dirty="0">
                <a:solidFill>
                  <a:schemeClr val="bg2">
                    <a:lumMod val="10000"/>
                  </a:schemeClr>
                </a:solidFill>
                <a:latin typeface="Century Gothic" panose="020B0502020202020204" pitchFamily="34" charset="0"/>
              </a:rPr>
              <a:t>As a company, we make everyday moments more enjoyable, create opportunities for the people and communities we call home. We believe in doing business the right way, not the easy way. For us, that means continuously working to reduce our environmental impact through programs to provide access to clean drinking water, support women’s economic empowerment, and strengthen local communities. </a:t>
            </a:r>
          </a:p>
        </p:txBody>
      </p:sp>
      <p:grpSp>
        <p:nvGrpSpPr>
          <p:cNvPr id="95" name="Group 94">
            <a:extLst>
              <a:ext uri="{FF2B5EF4-FFF2-40B4-BE49-F238E27FC236}">
                <a16:creationId xmlns:a16="http://schemas.microsoft.com/office/drawing/2014/main" id="{F4ABFB3F-9042-BB41-9B5B-BE060F0834FD}"/>
              </a:ext>
            </a:extLst>
          </p:cNvPr>
          <p:cNvGrpSpPr/>
          <p:nvPr/>
        </p:nvGrpSpPr>
        <p:grpSpPr>
          <a:xfrm>
            <a:off x="10376545" y="5211608"/>
            <a:ext cx="1470297" cy="600635"/>
            <a:chOff x="14547068" y="3046436"/>
            <a:chExt cx="3417861" cy="1396240"/>
          </a:xfrm>
          <a:solidFill>
            <a:schemeClr val="bg1"/>
          </a:solidFill>
        </p:grpSpPr>
        <p:sp>
          <p:nvSpPr>
            <p:cNvPr id="96" name="Freeform 95">
              <a:extLst>
                <a:ext uri="{FF2B5EF4-FFF2-40B4-BE49-F238E27FC236}">
                  <a16:creationId xmlns:a16="http://schemas.microsoft.com/office/drawing/2014/main" id="{E2ED895A-82CB-C84E-A24F-2E47E72E5DE2}"/>
                </a:ext>
              </a:extLst>
            </p:cNvPr>
            <p:cNvSpPr>
              <a:spLocks noChangeArrowheads="1"/>
            </p:cNvSpPr>
            <p:nvPr/>
          </p:nvSpPr>
          <p:spPr bwMode="auto">
            <a:xfrm>
              <a:off x="14547070" y="3046436"/>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B520C9B-3313-8A40-8E0A-77A60846316D}"/>
                </a:ext>
              </a:extLst>
            </p:cNvPr>
            <p:cNvSpPr>
              <a:spLocks noChangeArrowheads="1"/>
            </p:cNvSpPr>
            <p:nvPr/>
          </p:nvSpPr>
          <p:spPr bwMode="auto">
            <a:xfrm>
              <a:off x="14547069" y="3626080"/>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98" name="Freeform 97">
              <a:extLst>
                <a:ext uri="{FF2B5EF4-FFF2-40B4-BE49-F238E27FC236}">
                  <a16:creationId xmlns:a16="http://schemas.microsoft.com/office/drawing/2014/main" id="{CBABDB9B-6CE8-D141-8A69-BB3712E6C0A7}"/>
                </a:ext>
              </a:extLst>
            </p:cNvPr>
            <p:cNvSpPr>
              <a:spLocks noChangeArrowheads="1"/>
            </p:cNvSpPr>
            <p:nvPr/>
          </p:nvSpPr>
          <p:spPr bwMode="auto">
            <a:xfrm>
              <a:off x="14547068" y="4205724"/>
              <a:ext cx="3417859" cy="236952"/>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grpFill/>
            <a:ln>
              <a:noFill/>
            </a:ln>
            <a:effectLst/>
          </p:spPr>
          <p:txBody>
            <a:bodyPr wrap="none"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sp>
        <p:nvSpPr>
          <p:cNvPr id="99" name="Freeform 98">
            <a:extLst>
              <a:ext uri="{FF2B5EF4-FFF2-40B4-BE49-F238E27FC236}">
                <a16:creationId xmlns:a16="http://schemas.microsoft.com/office/drawing/2014/main" id="{3C549FAB-777E-024C-AB1C-A622E6935D65}"/>
              </a:ext>
            </a:extLst>
          </p:cNvPr>
          <p:cNvSpPr>
            <a:spLocks noChangeArrowheads="1"/>
          </p:cNvSpPr>
          <p:nvPr/>
        </p:nvSpPr>
        <p:spPr bwMode="auto">
          <a:xfrm>
            <a:off x="880144" y="1128957"/>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rgbClr val="369ABA"/>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2944D238-AFF6-C544-8E46-8FC17691AD04}"/>
              </a:ext>
            </a:extLst>
          </p:cNvPr>
          <p:cNvGrpSpPr/>
          <p:nvPr/>
        </p:nvGrpSpPr>
        <p:grpSpPr>
          <a:xfrm>
            <a:off x="3512102" y="4422715"/>
            <a:ext cx="2302566" cy="2076487"/>
            <a:chOff x="6206768" y="4412397"/>
            <a:chExt cx="2302566" cy="2076487"/>
          </a:xfrm>
        </p:grpSpPr>
        <p:grpSp>
          <p:nvGrpSpPr>
            <p:cNvPr id="4" name="Group 3">
              <a:extLst>
                <a:ext uri="{FF2B5EF4-FFF2-40B4-BE49-F238E27FC236}">
                  <a16:creationId xmlns:a16="http://schemas.microsoft.com/office/drawing/2014/main" id="{06C5B4BD-B9D0-B24B-936B-9523B62210D6}"/>
                </a:ext>
              </a:extLst>
            </p:cNvPr>
            <p:cNvGrpSpPr/>
            <p:nvPr/>
          </p:nvGrpSpPr>
          <p:grpSpPr>
            <a:xfrm>
              <a:off x="6206768" y="4412397"/>
              <a:ext cx="2302566" cy="2076487"/>
              <a:chOff x="6206768" y="4412397"/>
              <a:chExt cx="2302566" cy="2076487"/>
            </a:xfrm>
          </p:grpSpPr>
          <p:sp>
            <p:nvSpPr>
              <p:cNvPr id="86" name="Rectangle: Single Corner Rounded 11">
                <a:extLst>
                  <a:ext uri="{FF2B5EF4-FFF2-40B4-BE49-F238E27FC236}">
                    <a16:creationId xmlns:a16="http://schemas.microsoft.com/office/drawing/2014/main" id="{B6D7E28A-9AFF-DD43-8439-D1A7EABA8338}"/>
                  </a:ext>
                </a:extLst>
              </p:cNvPr>
              <p:cNvSpPr/>
              <p:nvPr/>
            </p:nvSpPr>
            <p:spPr>
              <a:xfrm rot="16200000" flipV="1">
                <a:off x="6494051"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3" name="Picture 102">
                <a:extLst>
                  <a:ext uri="{FF2B5EF4-FFF2-40B4-BE49-F238E27FC236}">
                    <a16:creationId xmlns:a16="http://schemas.microsoft.com/office/drawing/2014/main" id="{03C024E7-17F5-CE44-B6C4-715042AC4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7183224" y="5162774"/>
                <a:ext cx="349654" cy="2302566"/>
              </a:xfrm>
              <a:prstGeom prst="rect">
                <a:avLst/>
              </a:prstGeom>
            </p:spPr>
          </p:pic>
        </p:grpSp>
        <p:grpSp>
          <p:nvGrpSpPr>
            <p:cNvPr id="8" name="Group 7">
              <a:extLst>
                <a:ext uri="{FF2B5EF4-FFF2-40B4-BE49-F238E27FC236}">
                  <a16:creationId xmlns:a16="http://schemas.microsoft.com/office/drawing/2014/main" id="{189BB747-7264-1042-9404-DB8B844CBE45}"/>
                </a:ext>
              </a:extLst>
            </p:cNvPr>
            <p:cNvGrpSpPr/>
            <p:nvPr/>
          </p:nvGrpSpPr>
          <p:grpSpPr>
            <a:xfrm>
              <a:off x="6409267" y="4660732"/>
              <a:ext cx="1897569" cy="1249809"/>
              <a:chOff x="6409267" y="4660732"/>
              <a:chExt cx="1897569" cy="1249809"/>
            </a:xfrm>
          </p:grpSpPr>
          <p:sp>
            <p:nvSpPr>
              <p:cNvPr id="87" name="294">
                <a:extLst>
                  <a:ext uri="{FF2B5EF4-FFF2-40B4-BE49-F238E27FC236}">
                    <a16:creationId xmlns:a16="http://schemas.microsoft.com/office/drawing/2014/main" id="{7C297C82-EA9F-0548-85C4-420969F65F33}"/>
                  </a:ext>
                </a:extLst>
              </p:cNvPr>
              <p:cNvSpPr txBox="1"/>
              <p:nvPr/>
            </p:nvSpPr>
            <p:spPr>
              <a:xfrm>
                <a:off x="6994775"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28M</a:t>
                </a:r>
                <a:endParaRPr sz="2400" b="1" dirty="0">
                  <a:solidFill>
                    <a:schemeClr val="bg2">
                      <a:lumMod val="10000"/>
                    </a:schemeClr>
                  </a:solidFill>
                  <a:latin typeface="Century Gothic" panose="020B0502020202020204" pitchFamily="34" charset="0"/>
                </a:endParaRPr>
              </a:p>
            </p:txBody>
          </p:sp>
          <p:sp>
            <p:nvSpPr>
              <p:cNvPr id="88" name="Lorem ipsum dolor sit elit, consect loreretur adipiscing nisi aute.">
                <a:extLst>
                  <a:ext uri="{FF2B5EF4-FFF2-40B4-BE49-F238E27FC236}">
                    <a16:creationId xmlns:a16="http://schemas.microsoft.com/office/drawing/2014/main" id="{DDC93F3E-983D-D845-926E-74A5BE56C69A}"/>
                  </a:ext>
                </a:extLst>
              </p:cNvPr>
              <p:cNvSpPr txBox="1"/>
              <p:nvPr/>
            </p:nvSpPr>
            <p:spPr>
              <a:xfrm>
                <a:off x="6524959" y="5288639"/>
                <a:ext cx="1650762"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We’d like to use our revenue as an investment back into our environment</a:t>
                </a:r>
              </a:p>
            </p:txBody>
          </p:sp>
          <p:sp>
            <p:nvSpPr>
              <p:cNvPr id="89" name="cups a coffee">
                <a:extLst>
                  <a:ext uri="{FF2B5EF4-FFF2-40B4-BE49-F238E27FC236}">
                    <a16:creationId xmlns:a16="http://schemas.microsoft.com/office/drawing/2014/main" id="{BC6EB610-5364-BE46-83C1-C6638FC49E16}"/>
                  </a:ext>
                </a:extLst>
              </p:cNvPr>
              <p:cNvSpPr txBox="1"/>
              <p:nvPr/>
            </p:nvSpPr>
            <p:spPr>
              <a:xfrm>
                <a:off x="6409267"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Net Revenue in 2019</a:t>
                </a:r>
              </a:p>
            </p:txBody>
          </p:sp>
        </p:grpSp>
      </p:grpSp>
      <p:grpSp>
        <p:nvGrpSpPr>
          <p:cNvPr id="15" name="Group 14">
            <a:extLst>
              <a:ext uri="{FF2B5EF4-FFF2-40B4-BE49-F238E27FC236}">
                <a16:creationId xmlns:a16="http://schemas.microsoft.com/office/drawing/2014/main" id="{B739812E-9271-194A-8409-67754947CF61}"/>
              </a:ext>
            </a:extLst>
          </p:cNvPr>
          <p:cNvGrpSpPr/>
          <p:nvPr/>
        </p:nvGrpSpPr>
        <p:grpSpPr>
          <a:xfrm>
            <a:off x="6208649" y="4414198"/>
            <a:ext cx="2302566" cy="2079704"/>
            <a:chOff x="8888326" y="4412397"/>
            <a:chExt cx="2302566" cy="2079704"/>
          </a:xfrm>
        </p:grpSpPr>
        <p:grpSp>
          <p:nvGrpSpPr>
            <p:cNvPr id="3" name="Group 2">
              <a:extLst>
                <a:ext uri="{FF2B5EF4-FFF2-40B4-BE49-F238E27FC236}">
                  <a16:creationId xmlns:a16="http://schemas.microsoft.com/office/drawing/2014/main" id="{090CCEBA-BAF1-8F4F-831F-288922050012}"/>
                </a:ext>
              </a:extLst>
            </p:cNvPr>
            <p:cNvGrpSpPr/>
            <p:nvPr/>
          </p:nvGrpSpPr>
          <p:grpSpPr>
            <a:xfrm>
              <a:off x="8888326" y="4412397"/>
              <a:ext cx="2302566" cy="2079704"/>
              <a:chOff x="8888326" y="4412397"/>
              <a:chExt cx="2302566" cy="2079704"/>
            </a:xfrm>
          </p:grpSpPr>
          <p:sp>
            <p:nvSpPr>
              <p:cNvPr id="90" name="Rectangle: Single Corner Rounded 11">
                <a:extLst>
                  <a:ext uri="{FF2B5EF4-FFF2-40B4-BE49-F238E27FC236}">
                    <a16:creationId xmlns:a16="http://schemas.microsoft.com/office/drawing/2014/main" id="{B998C88B-946F-8F42-AD25-C0B7ADC1E0CE}"/>
                  </a:ext>
                </a:extLst>
              </p:cNvPr>
              <p:cNvSpPr/>
              <p:nvPr/>
            </p:nvSpPr>
            <p:spPr>
              <a:xfrm rot="16200000" flipV="1">
                <a:off x="9175609"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4" name="Picture 103">
                <a:extLst>
                  <a:ext uri="{FF2B5EF4-FFF2-40B4-BE49-F238E27FC236}">
                    <a16:creationId xmlns:a16="http://schemas.microsoft.com/office/drawing/2014/main" id="{27035F71-001F-BE46-908E-DF1EC2132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9864782" y="5165991"/>
                <a:ext cx="349654" cy="2302566"/>
              </a:xfrm>
              <a:prstGeom prst="rect">
                <a:avLst/>
              </a:prstGeom>
            </p:spPr>
          </p:pic>
        </p:grpSp>
        <p:grpSp>
          <p:nvGrpSpPr>
            <p:cNvPr id="7" name="Group 6">
              <a:extLst>
                <a:ext uri="{FF2B5EF4-FFF2-40B4-BE49-F238E27FC236}">
                  <a16:creationId xmlns:a16="http://schemas.microsoft.com/office/drawing/2014/main" id="{3941B38D-A912-484F-9253-1BF62F88C96D}"/>
                </a:ext>
              </a:extLst>
            </p:cNvPr>
            <p:cNvGrpSpPr/>
            <p:nvPr/>
          </p:nvGrpSpPr>
          <p:grpSpPr>
            <a:xfrm>
              <a:off x="9090825" y="4660732"/>
              <a:ext cx="1897569" cy="1249809"/>
              <a:chOff x="9090825" y="4660732"/>
              <a:chExt cx="1897569" cy="1249809"/>
            </a:xfrm>
          </p:grpSpPr>
          <p:sp>
            <p:nvSpPr>
              <p:cNvPr id="91" name="294">
                <a:extLst>
                  <a:ext uri="{FF2B5EF4-FFF2-40B4-BE49-F238E27FC236}">
                    <a16:creationId xmlns:a16="http://schemas.microsoft.com/office/drawing/2014/main" id="{A1407E74-F293-0043-8AEE-8813CF3DA4EF}"/>
                  </a:ext>
                </a:extLst>
              </p:cNvPr>
              <p:cNvSpPr txBox="1"/>
              <p:nvPr/>
            </p:nvSpPr>
            <p:spPr>
              <a:xfrm>
                <a:off x="9676333"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60K</a:t>
                </a:r>
                <a:endParaRPr sz="2400" b="1" dirty="0">
                  <a:solidFill>
                    <a:schemeClr val="bg2">
                      <a:lumMod val="10000"/>
                    </a:schemeClr>
                  </a:solidFill>
                  <a:latin typeface="Century Gothic" panose="020B0502020202020204" pitchFamily="34" charset="0"/>
                </a:endParaRPr>
              </a:p>
            </p:txBody>
          </p:sp>
          <p:sp>
            <p:nvSpPr>
              <p:cNvPr id="92" name="Lorem ipsum dolor sit elit, consect loreretur adipiscing nisi aute.">
                <a:extLst>
                  <a:ext uri="{FF2B5EF4-FFF2-40B4-BE49-F238E27FC236}">
                    <a16:creationId xmlns:a16="http://schemas.microsoft.com/office/drawing/2014/main" id="{5E1F5922-B43D-6741-A960-AF3B2FED47CE}"/>
                  </a:ext>
                </a:extLst>
              </p:cNvPr>
              <p:cNvSpPr txBox="1"/>
              <p:nvPr/>
            </p:nvSpPr>
            <p:spPr>
              <a:xfrm>
                <a:off x="9223401" y="5288639"/>
                <a:ext cx="1632413"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Our employees are educated about and supportive of our initiatives.</a:t>
                </a:r>
              </a:p>
            </p:txBody>
          </p:sp>
          <p:sp>
            <p:nvSpPr>
              <p:cNvPr id="93" name="cups a coffee">
                <a:extLst>
                  <a:ext uri="{FF2B5EF4-FFF2-40B4-BE49-F238E27FC236}">
                    <a16:creationId xmlns:a16="http://schemas.microsoft.com/office/drawing/2014/main" id="{7F2D3128-257E-5044-8AFC-CCBE04183D21}"/>
                  </a:ext>
                </a:extLst>
              </p:cNvPr>
              <p:cNvSpPr txBox="1"/>
              <p:nvPr/>
            </p:nvSpPr>
            <p:spPr>
              <a:xfrm>
                <a:off x="9090825"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Total Employees</a:t>
                </a:r>
              </a:p>
            </p:txBody>
          </p:sp>
        </p:grpSp>
      </p:grpSp>
      <p:sp>
        <p:nvSpPr>
          <p:cNvPr id="42" name="moving straight is what we do">
            <a:extLst>
              <a:ext uri="{FF2B5EF4-FFF2-40B4-BE49-F238E27FC236}">
                <a16:creationId xmlns:a16="http://schemas.microsoft.com/office/drawing/2014/main" id="{D633F1A8-24CF-5E43-A9B7-935D6AAB15B2}"/>
              </a:ext>
            </a:extLst>
          </p:cNvPr>
          <p:cNvSpPr txBox="1"/>
          <p:nvPr/>
        </p:nvSpPr>
        <p:spPr>
          <a:xfrm>
            <a:off x="8525050" y="1557701"/>
            <a:ext cx="2302566" cy="8813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ts val="3380"/>
              </a:lnSpc>
            </a:pPr>
            <a:r>
              <a:rPr lang="en-US" sz="2400" b="1" cap="none" dirty="0">
                <a:solidFill>
                  <a:schemeClr val="bg1"/>
                </a:solidFill>
                <a:latin typeface="Century Gothic" panose="020B0502020202020204" pitchFamily="34" charset="0"/>
              </a:rPr>
              <a:t>Our Company at a Glance</a:t>
            </a:r>
          </a:p>
        </p:txBody>
      </p:sp>
      <p:grpSp>
        <p:nvGrpSpPr>
          <p:cNvPr id="13" name="Group 12">
            <a:extLst>
              <a:ext uri="{FF2B5EF4-FFF2-40B4-BE49-F238E27FC236}">
                <a16:creationId xmlns:a16="http://schemas.microsoft.com/office/drawing/2014/main" id="{192195D1-17F0-3849-B044-E4E791169A62}"/>
              </a:ext>
            </a:extLst>
          </p:cNvPr>
          <p:cNvGrpSpPr/>
          <p:nvPr/>
        </p:nvGrpSpPr>
        <p:grpSpPr>
          <a:xfrm>
            <a:off x="838052" y="4412397"/>
            <a:ext cx="2302712" cy="2076487"/>
            <a:chOff x="838052" y="4412397"/>
            <a:chExt cx="2302712" cy="2076487"/>
          </a:xfrm>
        </p:grpSpPr>
        <p:grpSp>
          <p:nvGrpSpPr>
            <p:cNvPr id="6" name="Group 5">
              <a:extLst>
                <a:ext uri="{FF2B5EF4-FFF2-40B4-BE49-F238E27FC236}">
                  <a16:creationId xmlns:a16="http://schemas.microsoft.com/office/drawing/2014/main" id="{7FCA6685-F70C-4F4D-A622-29CB97BAF95E}"/>
                </a:ext>
              </a:extLst>
            </p:cNvPr>
            <p:cNvGrpSpPr/>
            <p:nvPr/>
          </p:nvGrpSpPr>
          <p:grpSpPr>
            <a:xfrm>
              <a:off x="838052" y="4412397"/>
              <a:ext cx="2302712" cy="2076487"/>
              <a:chOff x="838052" y="4412397"/>
              <a:chExt cx="2302712" cy="2076487"/>
            </a:xfrm>
          </p:grpSpPr>
          <p:sp>
            <p:nvSpPr>
              <p:cNvPr id="45" name="Rectangle: Single Corner Rounded 11">
                <a:extLst>
                  <a:ext uri="{FF2B5EF4-FFF2-40B4-BE49-F238E27FC236}">
                    <a16:creationId xmlns:a16="http://schemas.microsoft.com/office/drawing/2014/main" id="{9F98FF48-B291-CD4D-A769-A67D56F14CE7}"/>
                  </a:ext>
                </a:extLst>
              </p:cNvPr>
              <p:cNvSpPr/>
              <p:nvPr/>
            </p:nvSpPr>
            <p:spPr>
              <a:xfrm rot="16200000" flipV="1">
                <a:off x="1125482" y="4125114"/>
                <a:ext cx="1728000" cy="2302565"/>
              </a:xfrm>
              <a:prstGeom prst="round1Rect">
                <a:avLst/>
              </a:prstGeom>
              <a:solidFill>
                <a:schemeClr val="bg1"/>
              </a:soli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1" name="Picture 100">
                <a:extLst>
                  <a:ext uri="{FF2B5EF4-FFF2-40B4-BE49-F238E27FC236}">
                    <a16:creationId xmlns:a16="http://schemas.microsoft.com/office/drawing/2014/main" id="{3756ECB5-EA86-404F-88FA-50306BE80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1814508" y="5162774"/>
                <a:ext cx="349654" cy="2302566"/>
              </a:xfrm>
              <a:prstGeom prst="rect">
                <a:avLst/>
              </a:prstGeom>
            </p:spPr>
          </p:pic>
        </p:grpSp>
        <p:grpSp>
          <p:nvGrpSpPr>
            <p:cNvPr id="11" name="Group 10">
              <a:extLst>
                <a:ext uri="{FF2B5EF4-FFF2-40B4-BE49-F238E27FC236}">
                  <a16:creationId xmlns:a16="http://schemas.microsoft.com/office/drawing/2014/main" id="{3002056E-0A72-DF44-B63F-136353D67B9F}"/>
                </a:ext>
              </a:extLst>
            </p:cNvPr>
            <p:cNvGrpSpPr/>
            <p:nvPr/>
          </p:nvGrpSpPr>
          <p:grpSpPr>
            <a:xfrm>
              <a:off x="1040698" y="4660732"/>
              <a:ext cx="1897569" cy="1249809"/>
              <a:chOff x="1040698" y="4660732"/>
              <a:chExt cx="1897569" cy="1249809"/>
            </a:xfrm>
          </p:grpSpPr>
          <p:sp>
            <p:nvSpPr>
              <p:cNvPr id="80" name="294">
                <a:extLst>
                  <a:ext uri="{FF2B5EF4-FFF2-40B4-BE49-F238E27FC236}">
                    <a16:creationId xmlns:a16="http://schemas.microsoft.com/office/drawing/2014/main" id="{6288675F-F1D8-7944-AC94-CF8A3A861AE3}"/>
                  </a:ext>
                </a:extLst>
              </p:cNvPr>
              <p:cNvSpPr txBox="1"/>
              <p:nvPr/>
            </p:nvSpPr>
            <p:spPr>
              <a:xfrm>
                <a:off x="1626206" y="4660732"/>
                <a:ext cx="726551"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2">
                        <a:lumMod val="10000"/>
                      </a:schemeClr>
                    </a:solidFill>
                    <a:latin typeface="Century Gothic" panose="020B0502020202020204" pitchFamily="34" charset="0"/>
                  </a:rPr>
                  <a:t>55</a:t>
                </a:r>
                <a:endParaRPr sz="2400" b="1" dirty="0">
                  <a:solidFill>
                    <a:schemeClr val="bg2">
                      <a:lumMod val="10000"/>
                    </a:schemeClr>
                  </a:solidFill>
                  <a:latin typeface="Century Gothic" panose="020B0502020202020204" pitchFamily="34" charset="0"/>
                </a:endParaRPr>
              </a:p>
            </p:txBody>
          </p:sp>
          <p:sp>
            <p:nvSpPr>
              <p:cNvPr id="81" name="Lorem ipsum dolor sit elit, consect loreretur adipiscing nisi aute.">
                <a:extLst>
                  <a:ext uri="{FF2B5EF4-FFF2-40B4-BE49-F238E27FC236}">
                    <a16:creationId xmlns:a16="http://schemas.microsoft.com/office/drawing/2014/main" id="{C1935236-9405-474B-BF52-8AE9A76C52E4}"/>
                  </a:ext>
                </a:extLst>
              </p:cNvPr>
              <p:cNvSpPr txBox="1"/>
              <p:nvPr/>
            </p:nvSpPr>
            <p:spPr>
              <a:xfrm>
                <a:off x="1109429" y="5288639"/>
                <a:ext cx="1755880"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2">
                        <a:lumMod val="10000"/>
                      </a:schemeClr>
                    </a:solidFill>
                    <a:latin typeface="Century Gothic" panose="020B0502020202020204" pitchFamily="34" charset="0"/>
                  </a:rPr>
                  <a:t>Our business partners are our biggest allies and always support our initiatives</a:t>
                </a:r>
                <a:endParaRPr sz="900" dirty="0">
                  <a:solidFill>
                    <a:schemeClr val="bg2">
                      <a:lumMod val="10000"/>
                    </a:schemeClr>
                  </a:solidFill>
                  <a:latin typeface="Century Gothic" panose="020B0502020202020204" pitchFamily="34" charset="0"/>
                </a:endParaRPr>
              </a:p>
            </p:txBody>
          </p:sp>
          <p:sp>
            <p:nvSpPr>
              <p:cNvPr id="82" name="cups a coffee">
                <a:extLst>
                  <a:ext uri="{FF2B5EF4-FFF2-40B4-BE49-F238E27FC236}">
                    <a16:creationId xmlns:a16="http://schemas.microsoft.com/office/drawing/2014/main" id="{882FA557-A9BB-004A-939B-E5673E597781}"/>
                  </a:ext>
                </a:extLst>
              </p:cNvPr>
              <p:cNvSpPr txBox="1"/>
              <p:nvPr/>
            </p:nvSpPr>
            <p:spPr>
              <a:xfrm>
                <a:off x="1040698"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2">
                        <a:lumMod val="10000"/>
                      </a:schemeClr>
                    </a:solidFill>
                    <a:latin typeface="Century Gothic" panose="020B0502020202020204" pitchFamily="34" charset="0"/>
                  </a:rPr>
                  <a:t>Business Partners</a:t>
                </a:r>
              </a:p>
            </p:txBody>
          </p:sp>
        </p:grpSp>
      </p:grpSp>
      <p:grpSp>
        <p:nvGrpSpPr>
          <p:cNvPr id="12" name="Group 11">
            <a:extLst>
              <a:ext uri="{FF2B5EF4-FFF2-40B4-BE49-F238E27FC236}">
                <a16:creationId xmlns:a16="http://schemas.microsoft.com/office/drawing/2014/main" id="{C86B3F1F-5958-3449-ACB5-291883C43054}"/>
              </a:ext>
            </a:extLst>
          </p:cNvPr>
          <p:cNvGrpSpPr/>
          <p:nvPr/>
        </p:nvGrpSpPr>
        <p:grpSpPr>
          <a:xfrm>
            <a:off x="8842670" y="4384180"/>
            <a:ext cx="2366947" cy="2149005"/>
            <a:chOff x="3523775" y="4341184"/>
            <a:chExt cx="2366947" cy="2149005"/>
          </a:xfrm>
        </p:grpSpPr>
        <p:grpSp>
          <p:nvGrpSpPr>
            <p:cNvPr id="2" name="Group 1">
              <a:extLst>
                <a:ext uri="{FF2B5EF4-FFF2-40B4-BE49-F238E27FC236}">
                  <a16:creationId xmlns:a16="http://schemas.microsoft.com/office/drawing/2014/main" id="{8BCBFC14-7831-6C47-B03C-8914F6EC85DA}"/>
                </a:ext>
              </a:extLst>
            </p:cNvPr>
            <p:cNvGrpSpPr/>
            <p:nvPr/>
          </p:nvGrpSpPr>
          <p:grpSpPr>
            <a:xfrm>
              <a:off x="3523775" y="4341184"/>
              <a:ext cx="2366947" cy="2149005"/>
              <a:chOff x="3523775" y="4341184"/>
              <a:chExt cx="2366947" cy="2149005"/>
            </a:xfrm>
          </p:grpSpPr>
          <p:sp>
            <p:nvSpPr>
              <p:cNvPr id="100" name="Rectangle: Single Corner Rounded 21">
                <a:extLst>
                  <a:ext uri="{FF2B5EF4-FFF2-40B4-BE49-F238E27FC236}">
                    <a16:creationId xmlns:a16="http://schemas.microsoft.com/office/drawing/2014/main" id="{D5DD2EB9-8201-3E40-B334-11AA182F535D}"/>
                  </a:ext>
                </a:extLst>
              </p:cNvPr>
              <p:cNvSpPr/>
              <p:nvPr/>
            </p:nvSpPr>
            <p:spPr>
              <a:xfrm rot="16200000" flipV="1">
                <a:off x="3874722" y="4053184"/>
                <a:ext cx="1728000" cy="2304000"/>
              </a:xfrm>
              <a:prstGeom prst="round1Rect">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 name="Group 4">
                <a:extLst>
                  <a:ext uri="{FF2B5EF4-FFF2-40B4-BE49-F238E27FC236}">
                    <a16:creationId xmlns:a16="http://schemas.microsoft.com/office/drawing/2014/main" id="{36F96BF4-BA10-1B4A-8906-01843919A0B4}"/>
                  </a:ext>
                </a:extLst>
              </p:cNvPr>
              <p:cNvGrpSpPr/>
              <p:nvPr/>
            </p:nvGrpSpPr>
            <p:grpSpPr>
              <a:xfrm>
                <a:off x="3523775" y="4412397"/>
                <a:ext cx="2304000" cy="2077792"/>
                <a:chOff x="3523775" y="4412397"/>
                <a:chExt cx="2304000" cy="2077792"/>
              </a:xfrm>
            </p:grpSpPr>
            <p:sp>
              <p:nvSpPr>
                <p:cNvPr id="79" name="Rectangle: Single Corner Rounded 21">
                  <a:extLst>
                    <a:ext uri="{FF2B5EF4-FFF2-40B4-BE49-F238E27FC236}">
                      <a16:creationId xmlns:a16="http://schemas.microsoft.com/office/drawing/2014/main" id="{7BF71094-2314-804F-B8E3-40AF616ED8AC}"/>
                    </a:ext>
                  </a:extLst>
                </p:cNvPr>
                <p:cNvSpPr/>
                <p:nvPr/>
              </p:nvSpPr>
              <p:spPr>
                <a:xfrm rot="16200000" flipV="1">
                  <a:off x="3811775" y="4124397"/>
                  <a:ext cx="1728000" cy="2304000"/>
                </a:xfrm>
                <a:prstGeom prst="round1Rect">
                  <a:avLst/>
                </a:prstGeom>
                <a:gradFill flip="none" rotWithShape="1">
                  <a:gsLst>
                    <a:gs pos="0">
                      <a:schemeClr val="accent2">
                        <a:lumMod val="0"/>
                        <a:lumOff val="100000"/>
                      </a:schemeClr>
                    </a:gs>
                    <a:gs pos="0">
                      <a:srgbClr val="74BFAB"/>
                    </a:gs>
                    <a:gs pos="100000">
                      <a:srgbClr val="369ABA"/>
                    </a:gs>
                  </a:gsLst>
                  <a:lin ang="2700000" scaled="1"/>
                  <a:tileRect/>
                </a:gradFill>
                <a:ln>
                  <a:noFill/>
                </a:ln>
                <a:effectLst>
                  <a:outerShdw blurRad="520700" dist="304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2" name="Picture 101">
                  <a:extLst>
                    <a:ext uri="{FF2B5EF4-FFF2-40B4-BE49-F238E27FC236}">
                      <a16:creationId xmlns:a16="http://schemas.microsoft.com/office/drawing/2014/main" id="{448927C5-CFF9-0E4F-99B3-A21FB807E4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4501665" y="5164079"/>
                  <a:ext cx="349654" cy="2302566"/>
                </a:xfrm>
                <a:prstGeom prst="rect">
                  <a:avLst/>
                </a:prstGeom>
              </p:spPr>
            </p:pic>
          </p:grpSp>
        </p:grpSp>
        <p:grpSp>
          <p:nvGrpSpPr>
            <p:cNvPr id="10" name="Group 9">
              <a:extLst>
                <a:ext uri="{FF2B5EF4-FFF2-40B4-BE49-F238E27FC236}">
                  <a16:creationId xmlns:a16="http://schemas.microsoft.com/office/drawing/2014/main" id="{830A8BC8-C300-1C4A-9440-0B65D3581EAE}"/>
                </a:ext>
              </a:extLst>
            </p:cNvPr>
            <p:cNvGrpSpPr/>
            <p:nvPr/>
          </p:nvGrpSpPr>
          <p:grpSpPr>
            <a:xfrm>
              <a:off x="3723691" y="4660732"/>
              <a:ext cx="1897569" cy="1249809"/>
              <a:chOff x="3723691" y="4660732"/>
              <a:chExt cx="1897569" cy="1249809"/>
            </a:xfrm>
          </p:grpSpPr>
          <p:sp>
            <p:nvSpPr>
              <p:cNvPr id="83" name="294">
                <a:extLst>
                  <a:ext uri="{FF2B5EF4-FFF2-40B4-BE49-F238E27FC236}">
                    <a16:creationId xmlns:a16="http://schemas.microsoft.com/office/drawing/2014/main" id="{9D3FCE07-6D04-734C-AA7A-A806D66D12FA}"/>
                  </a:ext>
                </a:extLst>
              </p:cNvPr>
              <p:cNvSpPr txBox="1"/>
              <p:nvPr/>
            </p:nvSpPr>
            <p:spPr>
              <a:xfrm>
                <a:off x="4121350" y="4660732"/>
                <a:ext cx="1084310" cy="4349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90000"/>
                  </a:lnSpc>
                  <a:defRPr sz="9000" cap="all" spc="0">
                    <a:latin typeface="+mn-lt"/>
                    <a:ea typeface="+mn-ea"/>
                    <a:cs typeface="+mn-cs"/>
                    <a:sym typeface="Montserrat ExtraBold"/>
                  </a:defRPr>
                </a:lvl1pPr>
              </a:lstStyle>
              <a:p>
                <a:pPr algn="ctr"/>
                <a:r>
                  <a:rPr lang="en-US" sz="2400" b="1" dirty="0">
                    <a:solidFill>
                      <a:schemeClr val="bg1"/>
                    </a:solidFill>
                    <a:latin typeface="Century Gothic" panose="020B0502020202020204" pitchFamily="34" charset="0"/>
                  </a:rPr>
                  <a:t>51</a:t>
                </a:r>
                <a:endParaRPr sz="2400" b="1" dirty="0">
                  <a:solidFill>
                    <a:schemeClr val="bg1"/>
                  </a:solidFill>
                  <a:latin typeface="Century Gothic" panose="020B0502020202020204" pitchFamily="34" charset="0"/>
                </a:endParaRPr>
              </a:p>
            </p:txBody>
          </p:sp>
          <p:sp>
            <p:nvSpPr>
              <p:cNvPr id="84" name="Lorem ipsum dolor sit elit, consect loreretur adipiscing nisi aute.">
                <a:extLst>
                  <a:ext uri="{FF2B5EF4-FFF2-40B4-BE49-F238E27FC236}">
                    <a16:creationId xmlns:a16="http://schemas.microsoft.com/office/drawing/2014/main" id="{8D36AE03-1BDE-3241-8DDB-61CE8B7AE1E5}"/>
                  </a:ext>
                </a:extLst>
              </p:cNvPr>
              <p:cNvSpPr txBox="1"/>
              <p:nvPr/>
            </p:nvSpPr>
            <p:spPr>
              <a:xfrm>
                <a:off x="3783710" y="5288639"/>
                <a:ext cx="1744949" cy="6219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solidFill>
                      <a:schemeClr val="bg1"/>
                    </a:solidFill>
                    <a:latin typeface="Century Gothic" panose="020B0502020202020204" pitchFamily="34" charset="0"/>
                  </a:rPr>
                  <a:t>All of our office and plants adhere to the most up-to-date green initiatives</a:t>
                </a:r>
              </a:p>
            </p:txBody>
          </p:sp>
          <p:sp>
            <p:nvSpPr>
              <p:cNvPr id="85" name="cups a coffee">
                <a:extLst>
                  <a:ext uri="{FF2B5EF4-FFF2-40B4-BE49-F238E27FC236}">
                    <a16:creationId xmlns:a16="http://schemas.microsoft.com/office/drawing/2014/main" id="{F80EBF8E-3E99-034B-B77D-020791C07EA3}"/>
                  </a:ext>
                </a:extLst>
              </p:cNvPr>
              <p:cNvSpPr txBox="1"/>
              <p:nvPr/>
            </p:nvSpPr>
            <p:spPr>
              <a:xfrm>
                <a:off x="3723691" y="5059379"/>
                <a:ext cx="1897569" cy="285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pPr algn="ctr"/>
                <a:r>
                  <a:rPr lang="en-US" sz="1100" b="1" cap="none" spc="0" dirty="0">
                    <a:solidFill>
                      <a:schemeClr val="bg1"/>
                    </a:solidFill>
                    <a:latin typeface="Century Gothic" panose="020B0502020202020204" pitchFamily="34" charset="0"/>
                  </a:rPr>
                  <a:t>Offices &amp; Plants</a:t>
                </a:r>
              </a:p>
            </p:txBody>
          </p:sp>
        </p:grpSp>
      </p:grpSp>
    </p:spTree>
    <p:extLst>
      <p:ext uri="{BB962C8B-B14F-4D97-AF65-F5344CB8AC3E}">
        <p14:creationId xmlns:p14="http://schemas.microsoft.com/office/powerpoint/2010/main" val="12154491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sp>
        <p:nvSpPr>
          <p:cNvPr id="28" name="Rectangle: Single Corner Rounded 21">
            <a:extLst>
              <a:ext uri="{FF2B5EF4-FFF2-40B4-BE49-F238E27FC236}">
                <a16:creationId xmlns:a16="http://schemas.microsoft.com/office/drawing/2014/main" id="{F377508E-4FE3-AF46-B1B7-4313EA9738C3}"/>
              </a:ext>
            </a:extLst>
          </p:cNvPr>
          <p:cNvSpPr/>
          <p:nvPr/>
        </p:nvSpPr>
        <p:spPr>
          <a:xfrm rot="16200000" flipH="1" flipV="1">
            <a:off x="6749401" y="-444191"/>
            <a:ext cx="791593" cy="4308684"/>
          </a:xfrm>
          <a:prstGeom prst="round1Rect">
            <a:avLst>
              <a:gd name="adj" fmla="val 22742"/>
            </a:avLst>
          </a:prstGeom>
          <a:noFill/>
          <a:ln>
            <a:solidFill>
              <a:srgbClr val="74BFA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2" name="Group 11">
            <a:extLst>
              <a:ext uri="{FF2B5EF4-FFF2-40B4-BE49-F238E27FC236}">
                <a16:creationId xmlns:a16="http://schemas.microsoft.com/office/drawing/2014/main" id="{5DDEECD0-FBEF-E24E-9E67-3CB0A7735CC8}"/>
              </a:ext>
            </a:extLst>
          </p:cNvPr>
          <p:cNvGrpSpPr/>
          <p:nvPr/>
        </p:nvGrpSpPr>
        <p:grpSpPr>
          <a:xfrm>
            <a:off x="4917967" y="2345897"/>
            <a:ext cx="3233290" cy="624844"/>
            <a:chOff x="4099825" y="1279539"/>
            <a:chExt cx="4432069" cy="1084943"/>
          </a:xfrm>
        </p:grpSpPr>
        <p:sp>
          <p:nvSpPr>
            <p:cNvPr id="26" name="Rectangle: Single Corner Rounded 21">
              <a:extLst>
                <a:ext uri="{FF2B5EF4-FFF2-40B4-BE49-F238E27FC236}">
                  <a16:creationId xmlns:a16="http://schemas.microsoft.com/office/drawing/2014/main" id="{0917B469-F791-9C4A-937A-93F4C9B458F1}"/>
                </a:ext>
              </a:extLst>
            </p:cNvPr>
            <p:cNvSpPr/>
            <p:nvPr/>
          </p:nvSpPr>
          <p:spPr>
            <a:xfrm rot="16200000" flipH="1" flipV="1">
              <a:off x="5773388" y="-394024"/>
              <a:ext cx="1084943" cy="4432069"/>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9" name="moving straight is what we do">
              <a:extLst>
                <a:ext uri="{FF2B5EF4-FFF2-40B4-BE49-F238E27FC236}">
                  <a16:creationId xmlns:a16="http://schemas.microsoft.com/office/drawing/2014/main" id="{B42B0037-960D-BE4D-9E1F-ADC965221CD3}"/>
                </a:ext>
              </a:extLst>
            </p:cNvPr>
            <p:cNvSpPr txBox="1"/>
            <p:nvPr/>
          </p:nvSpPr>
          <p:spPr>
            <a:xfrm>
              <a:off x="4724105" y="1590433"/>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defTabSz="1828800">
                <a:lnSpc>
                  <a:spcPct val="100000"/>
                </a:lnSpc>
                <a:defRPr/>
              </a:pPr>
              <a:r>
                <a:rPr lang="en-US" sz="1400" cap="none" dirty="0">
                  <a:solidFill>
                    <a:srgbClr val="FFFFFF"/>
                  </a:solidFill>
                  <a:latin typeface="Century Gothic"/>
                  <a:cs typeface="Century Gothic"/>
                </a:rPr>
                <a:t>Sustainability</a:t>
              </a:r>
            </a:p>
          </p:txBody>
        </p:sp>
      </p:grpSp>
      <p:grpSp>
        <p:nvGrpSpPr>
          <p:cNvPr id="15" name="Group 14">
            <a:extLst>
              <a:ext uri="{FF2B5EF4-FFF2-40B4-BE49-F238E27FC236}">
                <a16:creationId xmlns:a16="http://schemas.microsoft.com/office/drawing/2014/main" id="{AC2D7BB5-BFA3-C545-9D80-56A51DF960FC}"/>
              </a:ext>
            </a:extLst>
          </p:cNvPr>
          <p:cNvGrpSpPr/>
          <p:nvPr/>
        </p:nvGrpSpPr>
        <p:grpSpPr>
          <a:xfrm>
            <a:off x="4917972" y="3287516"/>
            <a:ext cx="3233285" cy="624844"/>
            <a:chOff x="4099828" y="1279541"/>
            <a:chExt cx="4432062" cy="1084943"/>
          </a:xfrm>
        </p:grpSpPr>
        <p:sp>
          <p:nvSpPr>
            <p:cNvPr id="24" name="Rectangle: Single Corner Rounded 21">
              <a:extLst>
                <a:ext uri="{FF2B5EF4-FFF2-40B4-BE49-F238E27FC236}">
                  <a16:creationId xmlns:a16="http://schemas.microsoft.com/office/drawing/2014/main" id="{75295706-AB1F-EB49-9A3A-AD67AD52FB29}"/>
                </a:ext>
              </a:extLst>
            </p:cNvPr>
            <p:cNvSpPr/>
            <p:nvPr/>
          </p:nvSpPr>
          <p:spPr>
            <a:xfrm rot="16200000" flipH="1" flipV="1">
              <a:off x="5773387" y="-394018"/>
              <a:ext cx="1084943" cy="4432062"/>
            </a:xfrm>
            <a:prstGeom prst="round1Rect">
              <a:avLst>
                <a:gd name="adj" fmla="val 20906"/>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5" name="moving straight is what we do">
              <a:extLst>
                <a:ext uri="{FF2B5EF4-FFF2-40B4-BE49-F238E27FC236}">
                  <a16:creationId xmlns:a16="http://schemas.microsoft.com/office/drawing/2014/main" id="{8287A643-EECA-CA49-B259-33E6032031C9}"/>
                </a:ext>
              </a:extLst>
            </p:cNvPr>
            <p:cNvSpPr txBox="1"/>
            <p:nvPr/>
          </p:nvSpPr>
          <p:spPr>
            <a:xfrm>
              <a:off x="4724106" y="1590431"/>
              <a:ext cx="3224410"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Professional Excellence</a:t>
              </a:r>
            </a:p>
          </p:txBody>
        </p:sp>
      </p:grpSp>
      <p:grpSp>
        <p:nvGrpSpPr>
          <p:cNvPr id="16" name="Group 15">
            <a:extLst>
              <a:ext uri="{FF2B5EF4-FFF2-40B4-BE49-F238E27FC236}">
                <a16:creationId xmlns:a16="http://schemas.microsoft.com/office/drawing/2014/main" id="{881B755A-AA1E-3F44-A8DC-2B233FF62285}"/>
              </a:ext>
            </a:extLst>
          </p:cNvPr>
          <p:cNvGrpSpPr/>
          <p:nvPr/>
        </p:nvGrpSpPr>
        <p:grpSpPr>
          <a:xfrm>
            <a:off x="4917969" y="4229127"/>
            <a:ext cx="3233286" cy="624844"/>
            <a:chOff x="4099827" y="1279537"/>
            <a:chExt cx="4432064" cy="1084943"/>
          </a:xfrm>
        </p:grpSpPr>
        <p:sp>
          <p:nvSpPr>
            <p:cNvPr id="22" name="Rectangle: Single Corner Rounded 21">
              <a:extLst>
                <a:ext uri="{FF2B5EF4-FFF2-40B4-BE49-F238E27FC236}">
                  <a16:creationId xmlns:a16="http://schemas.microsoft.com/office/drawing/2014/main" id="{9A86891C-36AB-1843-B88B-09E7BBE7FC51}"/>
                </a:ext>
              </a:extLst>
            </p:cNvPr>
            <p:cNvSpPr/>
            <p:nvPr/>
          </p:nvSpPr>
          <p:spPr>
            <a:xfrm rot="16200000" flipH="1" flipV="1">
              <a:off x="5773387" y="-394023"/>
              <a:ext cx="1084943" cy="4432064"/>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moving straight is what we do">
              <a:extLst>
                <a:ext uri="{FF2B5EF4-FFF2-40B4-BE49-F238E27FC236}">
                  <a16:creationId xmlns:a16="http://schemas.microsoft.com/office/drawing/2014/main" id="{C2A94C70-E312-714E-A4D8-D65B02420A6F}"/>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Environmental Experience</a:t>
              </a:r>
            </a:p>
          </p:txBody>
        </p:sp>
      </p:grpSp>
      <p:grpSp>
        <p:nvGrpSpPr>
          <p:cNvPr id="17" name="Group 16">
            <a:extLst>
              <a:ext uri="{FF2B5EF4-FFF2-40B4-BE49-F238E27FC236}">
                <a16:creationId xmlns:a16="http://schemas.microsoft.com/office/drawing/2014/main" id="{AE762B38-6CC2-6240-A302-490A1AF0C0E8}"/>
              </a:ext>
            </a:extLst>
          </p:cNvPr>
          <p:cNvGrpSpPr/>
          <p:nvPr/>
        </p:nvGrpSpPr>
        <p:grpSpPr>
          <a:xfrm>
            <a:off x="4917972" y="5170747"/>
            <a:ext cx="3233282" cy="624844"/>
            <a:chOff x="4099827" y="1279541"/>
            <a:chExt cx="4432057" cy="1084943"/>
          </a:xfrm>
        </p:grpSpPr>
        <p:sp>
          <p:nvSpPr>
            <p:cNvPr id="20" name="Rectangle: Single Corner Rounded 21">
              <a:extLst>
                <a:ext uri="{FF2B5EF4-FFF2-40B4-BE49-F238E27FC236}">
                  <a16:creationId xmlns:a16="http://schemas.microsoft.com/office/drawing/2014/main" id="{33F266CB-AF64-A945-A710-5C7CAED4DD49}"/>
                </a:ext>
              </a:extLst>
            </p:cNvPr>
            <p:cNvSpPr/>
            <p:nvPr/>
          </p:nvSpPr>
          <p:spPr>
            <a:xfrm rot="16200000" flipH="1" flipV="1">
              <a:off x="5773384" y="-394016"/>
              <a:ext cx="1084943" cy="4432057"/>
            </a:xfrm>
            <a:prstGeom prst="round1Rect">
              <a:avLst>
                <a:gd name="adj" fmla="val 23229"/>
              </a:avLst>
            </a:prstGeom>
            <a:gradFill flip="none" rotWithShape="1">
              <a:gsLst>
                <a:gs pos="100000">
                  <a:srgbClr val="9F9FA0"/>
                </a:gs>
                <a:gs pos="34000">
                  <a:srgbClr val="9F9FA0">
                    <a:alpha val="48000"/>
                  </a:srgbClr>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moving straight is what we do">
              <a:extLst>
                <a:ext uri="{FF2B5EF4-FFF2-40B4-BE49-F238E27FC236}">
                  <a16:creationId xmlns:a16="http://schemas.microsoft.com/office/drawing/2014/main" id="{1F922AA9-35B1-EC47-8777-64FA4CDDD134}"/>
                </a:ext>
              </a:extLst>
            </p:cNvPr>
            <p:cNvSpPr txBox="1"/>
            <p:nvPr/>
          </p:nvSpPr>
          <p:spPr>
            <a:xfrm>
              <a:off x="4724106" y="1590431"/>
              <a:ext cx="3224411" cy="4631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l">
                <a:lnSpc>
                  <a:spcPct val="100000"/>
                </a:lnSpc>
              </a:pPr>
              <a:r>
                <a:rPr lang="en-US" sz="1400" cap="none" dirty="0">
                  <a:solidFill>
                    <a:schemeClr val="bg1"/>
                  </a:solidFill>
                  <a:latin typeface="Century Gothic" panose="020B0502020202020204" pitchFamily="34" charset="0"/>
                </a:rPr>
                <a:t>Sustainability Appendix</a:t>
              </a:r>
            </a:p>
          </p:txBody>
        </p:sp>
      </p:grpSp>
      <p:sp>
        <p:nvSpPr>
          <p:cNvPr id="18" name="Rectangle: Single Corner Rounded 21">
            <a:extLst>
              <a:ext uri="{FF2B5EF4-FFF2-40B4-BE49-F238E27FC236}">
                <a16:creationId xmlns:a16="http://schemas.microsoft.com/office/drawing/2014/main" id="{7971EF0A-34A3-234A-91C9-1A4AD80225FD}"/>
              </a:ext>
            </a:extLst>
          </p:cNvPr>
          <p:cNvSpPr/>
          <p:nvPr/>
        </p:nvSpPr>
        <p:spPr>
          <a:xfrm rot="16200000" flipH="1" flipV="1">
            <a:off x="6676513" y="-517079"/>
            <a:ext cx="791593" cy="4308684"/>
          </a:xfrm>
          <a:prstGeom prst="round1Rect">
            <a:avLst>
              <a:gd name="adj" fmla="val 22742"/>
            </a:avLst>
          </a:prstGeom>
          <a:gradFill>
            <a:gsLst>
              <a:gs pos="0">
                <a:srgbClr val="369ABA"/>
              </a:gs>
              <a:gs pos="100000">
                <a:srgbClr val="74BFAB"/>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moving straight is what we do">
            <a:extLst>
              <a:ext uri="{FF2B5EF4-FFF2-40B4-BE49-F238E27FC236}">
                <a16:creationId xmlns:a16="http://schemas.microsoft.com/office/drawing/2014/main" id="{2D25F3C8-F365-7047-BFF4-15E11D73EBDA}"/>
              </a:ext>
            </a:extLst>
          </p:cNvPr>
          <p:cNvSpPr txBox="1"/>
          <p:nvPr/>
        </p:nvSpPr>
        <p:spPr>
          <a:xfrm>
            <a:off x="5565628" y="1466883"/>
            <a:ext cx="3224412" cy="3282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nSpc>
                <a:spcPct val="100000"/>
              </a:lnSpc>
            </a:pPr>
            <a:r>
              <a:rPr lang="en-US" sz="1800" b="1" cap="none" dirty="0">
                <a:solidFill>
                  <a:schemeClr val="bg1"/>
                </a:solidFill>
                <a:latin typeface="Century Gothic" panose="020B0502020202020204" pitchFamily="34" charset="0"/>
              </a:rPr>
              <a:t>Business Overview</a:t>
            </a:r>
          </a:p>
        </p:txBody>
      </p:sp>
      <p:pic>
        <p:nvPicPr>
          <p:cNvPr id="30" name="Picture 29">
            <a:extLst>
              <a:ext uri="{FF2B5EF4-FFF2-40B4-BE49-F238E27FC236}">
                <a16:creationId xmlns:a16="http://schemas.microsoft.com/office/drawing/2014/main" id="{0F0BD1D1-28A6-B144-9487-94213A2B6F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17967" y="183837"/>
            <a:ext cx="455423" cy="6490326"/>
          </a:xfrm>
          <a:prstGeom prst="rect">
            <a:avLst/>
          </a:prstGeom>
        </p:spPr>
      </p:pic>
      <p:grpSp>
        <p:nvGrpSpPr>
          <p:cNvPr id="2" name="Group 1">
            <a:extLst>
              <a:ext uri="{FF2B5EF4-FFF2-40B4-BE49-F238E27FC236}">
                <a16:creationId xmlns:a16="http://schemas.microsoft.com/office/drawing/2014/main" id="{8C133A09-25EA-C148-87D3-E277B51A53F6}"/>
              </a:ext>
            </a:extLst>
          </p:cNvPr>
          <p:cNvGrpSpPr/>
          <p:nvPr/>
        </p:nvGrpSpPr>
        <p:grpSpPr>
          <a:xfrm>
            <a:off x="1317942" y="1011646"/>
            <a:ext cx="3210196" cy="1629677"/>
            <a:chOff x="694724" y="998026"/>
            <a:chExt cx="3210196" cy="1629677"/>
          </a:xfrm>
        </p:grpSpPr>
        <p:sp>
          <p:nvSpPr>
            <p:cNvPr id="31" name="TextBox 30">
              <a:extLst>
                <a:ext uri="{FF2B5EF4-FFF2-40B4-BE49-F238E27FC236}">
                  <a16:creationId xmlns:a16="http://schemas.microsoft.com/office/drawing/2014/main" id="{61F1F385-C152-7C42-9035-09AEF3582DD6}"/>
                </a:ext>
              </a:extLst>
            </p:cNvPr>
            <p:cNvSpPr txBox="1"/>
            <p:nvPr/>
          </p:nvSpPr>
          <p:spPr>
            <a:xfrm>
              <a:off x="694724" y="998026"/>
              <a:ext cx="2890752" cy="1629677"/>
            </a:xfrm>
            <a:prstGeom prst="rect">
              <a:avLst/>
            </a:prstGeom>
            <a:noFill/>
          </p:spPr>
          <p:txBody>
            <a:bodyPr wrap="square" lIns="25200" rIns="90000" rtlCol="0">
              <a:spAutoFit/>
            </a:bodyPr>
            <a:lstStyle/>
            <a:p>
              <a:pPr algn="r">
                <a:lnSpc>
                  <a:spcPct val="200000"/>
                </a:lnSpc>
              </a:pPr>
              <a:r>
                <a:rPr lang="en-IN" sz="1300" dirty="0">
                  <a:solidFill>
                    <a:srgbClr val="3C3C3D"/>
                  </a:solidFill>
                  <a:latin typeface="Century Gothic" panose="020B0502020202020204" pitchFamily="34" charset="0"/>
                </a:rPr>
                <a:t>Financial Performance</a:t>
              </a:r>
            </a:p>
            <a:p>
              <a:pPr algn="r">
                <a:lnSpc>
                  <a:spcPct val="200000"/>
                </a:lnSpc>
              </a:pPr>
              <a:r>
                <a:rPr lang="en-IN" sz="1300" dirty="0">
                  <a:solidFill>
                    <a:srgbClr val="3C3C3D"/>
                  </a:solidFill>
                  <a:latin typeface="Century Gothic" panose="020B0502020202020204" pitchFamily="34" charset="0"/>
                </a:rPr>
                <a:t>2019 Sustainability Highlights</a:t>
              </a:r>
            </a:p>
            <a:p>
              <a:pPr algn="r">
                <a:lnSpc>
                  <a:spcPct val="200000"/>
                </a:lnSpc>
              </a:pPr>
              <a:r>
                <a:rPr lang="en-IN" sz="1300" dirty="0">
                  <a:solidFill>
                    <a:srgbClr val="3C3C3D"/>
                  </a:solidFill>
                  <a:latin typeface="Century Gothic" panose="020B0502020202020204" pitchFamily="34" charset="0"/>
                </a:rPr>
                <a:t>Year-to-year Financials</a:t>
              </a:r>
            </a:p>
            <a:p>
              <a:pPr algn="r">
                <a:lnSpc>
                  <a:spcPct val="200000"/>
                </a:lnSpc>
              </a:pPr>
              <a:r>
                <a:rPr lang="en-IN" sz="1300" dirty="0">
                  <a:solidFill>
                    <a:srgbClr val="3C3C3D"/>
                  </a:solidFill>
                  <a:latin typeface="Century Gothic" panose="020B0502020202020204" pitchFamily="34" charset="0"/>
                </a:rPr>
                <a:t>Our Ambitions &amp; Goals</a:t>
              </a:r>
            </a:p>
          </p:txBody>
        </p:sp>
        <p:sp>
          <p:nvSpPr>
            <p:cNvPr id="32" name="Freeform: Shape 40">
              <a:extLst>
                <a:ext uri="{FF2B5EF4-FFF2-40B4-BE49-F238E27FC236}">
                  <a16:creationId xmlns:a16="http://schemas.microsoft.com/office/drawing/2014/main" id="{D961FF38-9217-FE4F-8EA5-9CBB2048C865}"/>
                </a:ext>
              </a:extLst>
            </p:cNvPr>
            <p:cNvSpPr>
              <a:spLocks noChangeAspect="1"/>
            </p:cNvSpPr>
            <p:nvPr/>
          </p:nvSpPr>
          <p:spPr bwMode="auto">
            <a:xfrm rot="3513302">
              <a:off x="3622652" y="1084687"/>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40">
              <a:extLst>
                <a:ext uri="{FF2B5EF4-FFF2-40B4-BE49-F238E27FC236}">
                  <a16:creationId xmlns:a16="http://schemas.microsoft.com/office/drawing/2014/main" id="{DD3E9B4D-C37C-CE4F-B37B-7FFC30E82F9E}"/>
                </a:ext>
              </a:extLst>
            </p:cNvPr>
            <p:cNvSpPr>
              <a:spLocks noChangeAspect="1"/>
            </p:cNvSpPr>
            <p:nvPr/>
          </p:nvSpPr>
          <p:spPr bwMode="auto">
            <a:xfrm rot="3513302">
              <a:off x="3622645" y="1467833"/>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40">
              <a:extLst>
                <a:ext uri="{FF2B5EF4-FFF2-40B4-BE49-F238E27FC236}">
                  <a16:creationId xmlns:a16="http://schemas.microsoft.com/office/drawing/2014/main" id="{EFED6102-3AD7-5F45-8DBF-CF771433B0C0}"/>
                </a:ext>
              </a:extLst>
            </p:cNvPr>
            <p:cNvSpPr>
              <a:spLocks noChangeAspect="1"/>
            </p:cNvSpPr>
            <p:nvPr/>
          </p:nvSpPr>
          <p:spPr bwMode="auto">
            <a:xfrm rot="3513302">
              <a:off x="3622652" y="1871180"/>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Shape 40">
              <a:extLst>
                <a:ext uri="{FF2B5EF4-FFF2-40B4-BE49-F238E27FC236}">
                  <a16:creationId xmlns:a16="http://schemas.microsoft.com/office/drawing/2014/main" id="{57867782-B82A-FD42-89C3-D67115FCB095}"/>
                </a:ext>
              </a:extLst>
            </p:cNvPr>
            <p:cNvSpPr>
              <a:spLocks noChangeAspect="1"/>
            </p:cNvSpPr>
            <p:nvPr/>
          </p:nvSpPr>
          <p:spPr bwMode="auto">
            <a:xfrm rot="3513302">
              <a:off x="3622645" y="2254326"/>
              <a:ext cx="198775" cy="36576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1D9A78"/>
                </a:gs>
                <a:gs pos="100000">
                  <a:srgbClr val="44A08D">
                    <a:alpha val="29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4013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004919" y="3337559"/>
            <a:ext cx="5621593" cy="2891383"/>
          </a:xfrm>
          <a:prstGeom prst="rect">
            <a:avLst/>
          </a:prstGeom>
          <a:gradFill>
            <a:gsLst>
              <a:gs pos="62000">
                <a:srgbClr val="369ABA"/>
              </a:gs>
              <a:gs pos="0">
                <a:srgbClr val="74BFA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p:cNvSpPr/>
          <p:nvPr/>
        </p:nvSpPr>
        <p:spPr>
          <a:xfrm>
            <a:off x="532129" y="628651"/>
            <a:ext cx="5651501" cy="2907724"/>
          </a:xfrm>
          <a:prstGeom prst="rect">
            <a:avLst/>
          </a:prstGeom>
          <a:gradFill>
            <a:gsLst>
              <a:gs pos="55000">
                <a:srgbClr val="369ABA"/>
              </a:gs>
              <a:gs pos="100000">
                <a:srgbClr val="74BFAB"/>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6CC5E7A-A25D-504C-8749-3D9EE08CBE8E}"/>
              </a:ext>
            </a:extLst>
          </p:cNvPr>
          <p:cNvSpPr/>
          <p:nvPr/>
        </p:nvSpPr>
        <p:spPr>
          <a:xfrm>
            <a:off x="0" y="1"/>
            <a:ext cx="6096000" cy="3428999"/>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2277F9E-3B5A-C646-A19A-21042CA30B17}"/>
              </a:ext>
            </a:extLst>
          </p:cNvPr>
          <p:cNvSpPr/>
          <p:nvPr/>
        </p:nvSpPr>
        <p:spPr>
          <a:xfrm>
            <a:off x="6096000" y="3429001"/>
            <a:ext cx="6096000" cy="3428999"/>
          </a:xfrm>
          <a:prstGeom prst="rect">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F492A097-F1D5-F14E-BB20-348216E0DFD9}"/>
              </a:ext>
            </a:extLst>
          </p:cNvPr>
          <p:cNvGrpSpPr/>
          <p:nvPr/>
        </p:nvGrpSpPr>
        <p:grpSpPr>
          <a:xfrm>
            <a:off x="1743574" y="635575"/>
            <a:ext cx="3404308" cy="1005621"/>
            <a:chOff x="1743574" y="635575"/>
            <a:chExt cx="3404308" cy="1005621"/>
          </a:xfrm>
        </p:grpSpPr>
        <p:sp>
          <p:nvSpPr>
            <p:cNvPr id="23" name="TextBox 22">
              <a:extLst>
                <a:ext uri="{FF2B5EF4-FFF2-40B4-BE49-F238E27FC236}">
                  <a16:creationId xmlns:a16="http://schemas.microsoft.com/office/drawing/2014/main" id="{3859BD57-EF3A-5446-AE18-38BCA9499BBB}"/>
                </a:ext>
              </a:extLst>
            </p:cNvPr>
            <p:cNvSpPr txBox="1"/>
            <p:nvPr/>
          </p:nvSpPr>
          <p:spPr>
            <a:xfrm>
              <a:off x="1782142" y="959022"/>
              <a:ext cx="3365740" cy="682174"/>
            </a:xfrm>
            <a:prstGeom prst="rect">
              <a:avLst/>
            </a:prstGeom>
            <a:noFill/>
          </p:spPr>
          <p:txBody>
            <a:bodyPr wrap="square" lIns="25200" rIns="90000" rtlCol="0">
              <a:spAutoFit/>
            </a:bodyPr>
            <a:lstStyle/>
            <a:p>
              <a:pPr>
                <a:lnSpc>
                  <a:spcPts val="1580"/>
                </a:lnSpc>
              </a:pPr>
              <a:r>
                <a:rPr lang="en-IN" sz="900" dirty="0">
                  <a:solidFill>
                    <a:schemeClr val="bg2">
                      <a:lumMod val="10000"/>
                    </a:schemeClr>
                  </a:solidFill>
                  <a:latin typeface="Century Gothic" panose="020B0502020202020204" pitchFamily="34" charset="0"/>
                </a:rPr>
                <a:t>The growth rate we can achieve by increasing output and enhancing sales internally. This does not include profits or growth attributable to takeovers, acquisitions or mergers.</a:t>
              </a:r>
            </a:p>
          </p:txBody>
        </p:sp>
        <p:sp>
          <p:nvSpPr>
            <p:cNvPr id="26" name="cups a coffee">
              <a:extLst>
                <a:ext uri="{FF2B5EF4-FFF2-40B4-BE49-F238E27FC236}">
                  <a16:creationId xmlns:a16="http://schemas.microsoft.com/office/drawing/2014/main" id="{E235C1E3-8635-3A44-9866-1EA07749E60D}"/>
                </a:ext>
              </a:extLst>
            </p:cNvPr>
            <p:cNvSpPr txBox="1"/>
            <p:nvPr/>
          </p:nvSpPr>
          <p:spPr>
            <a:xfrm>
              <a:off x="1743574" y="635575"/>
              <a:ext cx="2487291"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latin typeface="Century Gothic" panose="020B0502020202020204" pitchFamily="34" charset="0"/>
                </a:rPr>
                <a:t>Organic Revenue Growth</a:t>
              </a:r>
            </a:p>
          </p:txBody>
        </p:sp>
      </p:grpSp>
      <p:grpSp>
        <p:nvGrpSpPr>
          <p:cNvPr id="10" name="Group 9">
            <a:extLst>
              <a:ext uri="{FF2B5EF4-FFF2-40B4-BE49-F238E27FC236}">
                <a16:creationId xmlns:a16="http://schemas.microsoft.com/office/drawing/2014/main" id="{75E6662A-938D-2449-9E4E-1471D8F36AF2}"/>
              </a:ext>
            </a:extLst>
          </p:cNvPr>
          <p:cNvGrpSpPr/>
          <p:nvPr/>
        </p:nvGrpSpPr>
        <p:grpSpPr>
          <a:xfrm>
            <a:off x="1791670" y="1947730"/>
            <a:ext cx="3024169" cy="722052"/>
            <a:chOff x="1791670" y="1947730"/>
            <a:chExt cx="3024169" cy="722052"/>
          </a:xfrm>
        </p:grpSpPr>
        <p:grpSp>
          <p:nvGrpSpPr>
            <p:cNvPr id="6" name="Group 5">
              <a:extLst>
                <a:ext uri="{FF2B5EF4-FFF2-40B4-BE49-F238E27FC236}">
                  <a16:creationId xmlns:a16="http://schemas.microsoft.com/office/drawing/2014/main" id="{D714182B-CA33-4349-813E-290EAB57EAF8}"/>
                </a:ext>
              </a:extLst>
            </p:cNvPr>
            <p:cNvGrpSpPr/>
            <p:nvPr/>
          </p:nvGrpSpPr>
          <p:grpSpPr>
            <a:xfrm>
              <a:off x="1798319" y="1947730"/>
              <a:ext cx="3017520" cy="182880"/>
              <a:chOff x="1896954" y="1947540"/>
              <a:chExt cx="3017520" cy="182880"/>
            </a:xfrm>
          </p:grpSpPr>
          <p:sp>
            <p:nvSpPr>
              <p:cNvPr id="38" name="Rectangle: Rounded Corners 5">
                <a:extLst>
                  <a:ext uri="{FF2B5EF4-FFF2-40B4-BE49-F238E27FC236}">
                    <a16:creationId xmlns:a16="http://schemas.microsoft.com/office/drawing/2014/main" id="{7F62C01A-0373-A747-BDBF-B6C7955DC8DC}"/>
                  </a:ext>
                </a:extLst>
              </p:cNvPr>
              <p:cNvSpPr/>
              <p:nvPr/>
            </p:nvSpPr>
            <p:spPr>
              <a:xfrm>
                <a:off x="1896954" y="2009008"/>
                <a:ext cx="3017520"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0" name="Rectangle: Rounded Corners 7">
                <a:extLst>
                  <a:ext uri="{FF2B5EF4-FFF2-40B4-BE49-F238E27FC236}">
                    <a16:creationId xmlns:a16="http://schemas.microsoft.com/office/drawing/2014/main" id="{B97AED9A-3A4F-9B4B-93BE-5DD8DAAE0B9B}"/>
                  </a:ext>
                </a:extLst>
              </p:cNvPr>
              <p:cNvSpPr/>
              <p:nvPr/>
            </p:nvSpPr>
            <p:spPr>
              <a:xfrm>
                <a:off x="1896954" y="2009008"/>
                <a:ext cx="155448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41" name="Group 40">
                <a:extLst>
                  <a:ext uri="{FF2B5EF4-FFF2-40B4-BE49-F238E27FC236}">
                    <a16:creationId xmlns:a16="http://schemas.microsoft.com/office/drawing/2014/main" id="{6891C7F6-7421-174A-95B5-4ECC5318E4C8}"/>
                  </a:ext>
                </a:extLst>
              </p:cNvPr>
              <p:cNvGrpSpPr>
                <a:grpSpLocks noChangeAspect="1"/>
              </p:cNvGrpSpPr>
              <p:nvPr/>
            </p:nvGrpSpPr>
            <p:grpSpPr>
              <a:xfrm>
                <a:off x="3356116" y="1947540"/>
                <a:ext cx="182880" cy="182880"/>
                <a:chOff x="2796639" y="4596252"/>
                <a:chExt cx="190500" cy="190500"/>
              </a:xfrm>
            </p:grpSpPr>
            <p:sp>
              <p:nvSpPr>
                <p:cNvPr id="42" name="Oval 41">
                  <a:extLst>
                    <a:ext uri="{FF2B5EF4-FFF2-40B4-BE49-F238E27FC236}">
                      <a16:creationId xmlns:a16="http://schemas.microsoft.com/office/drawing/2014/main" id="{CD514007-FC86-494A-A7DB-32A30B49AFFE}"/>
                    </a:ext>
                  </a:extLst>
                </p:cNvPr>
                <p:cNvSpPr/>
                <p:nvPr/>
              </p:nvSpPr>
              <p:spPr>
                <a:xfrm>
                  <a:off x="2796639"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9ED3E0D2-9ABD-1646-AC31-57C1F797D8BD}"/>
                    </a:ext>
                  </a:extLst>
                </p:cNvPr>
                <p:cNvSpPr/>
                <p:nvPr/>
              </p:nvSpPr>
              <p:spPr>
                <a:xfrm>
                  <a:off x="2841378"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67B40B7C-D50E-E748-835E-FF3004856B73}"/>
                </a:ext>
              </a:extLst>
            </p:cNvPr>
            <p:cNvGrpSpPr/>
            <p:nvPr/>
          </p:nvGrpSpPr>
          <p:grpSpPr>
            <a:xfrm>
              <a:off x="1798319" y="2219643"/>
              <a:ext cx="3017520" cy="182880"/>
              <a:chOff x="1896954" y="1947540"/>
              <a:chExt cx="3017520" cy="182880"/>
            </a:xfrm>
          </p:grpSpPr>
          <p:sp>
            <p:nvSpPr>
              <p:cNvPr id="51" name="Rectangle: Rounded Corners 5">
                <a:extLst>
                  <a:ext uri="{FF2B5EF4-FFF2-40B4-BE49-F238E27FC236}">
                    <a16:creationId xmlns:a16="http://schemas.microsoft.com/office/drawing/2014/main" id="{1B36E467-51CA-0E42-A3E8-87ACFF0284DB}"/>
                  </a:ext>
                </a:extLst>
              </p:cNvPr>
              <p:cNvSpPr/>
              <p:nvPr/>
            </p:nvSpPr>
            <p:spPr>
              <a:xfrm>
                <a:off x="1896954" y="2009008"/>
                <a:ext cx="3017520"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2" name="Rectangle: Rounded Corners 7">
                <a:extLst>
                  <a:ext uri="{FF2B5EF4-FFF2-40B4-BE49-F238E27FC236}">
                    <a16:creationId xmlns:a16="http://schemas.microsoft.com/office/drawing/2014/main" id="{686967FC-BD48-8240-A669-66E4E5DAB9D4}"/>
                  </a:ext>
                </a:extLst>
              </p:cNvPr>
              <p:cNvSpPr/>
              <p:nvPr/>
            </p:nvSpPr>
            <p:spPr>
              <a:xfrm>
                <a:off x="1896954" y="2009008"/>
                <a:ext cx="82296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3" name="Group 52">
                <a:extLst>
                  <a:ext uri="{FF2B5EF4-FFF2-40B4-BE49-F238E27FC236}">
                    <a16:creationId xmlns:a16="http://schemas.microsoft.com/office/drawing/2014/main" id="{79C66242-02DD-D745-AE99-C11F31646E1C}"/>
                  </a:ext>
                </a:extLst>
              </p:cNvPr>
              <p:cNvGrpSpPr>
                <a:grpSpLocks noChangeAspect="1"/>
              </p:cNvGrpSpPr>
              <p:nvPr/>
            </p:nvGrpSpPr>
            <p:grpSpPr>
              <a:xfrm>
                <a:off x="2631188" y="1947540"/>
                <a:ext cx="182880" cy="182880"/>
                <a:chOff x="2041507" y="4596252"/>
                <a:chExt cx="190500" cy="190500"/>
              </a:xfrm>
            </p:grpSpPr>
            <p:sp>
              <p:nvSpPr>
                <p:cNvPr id="54" name="Oval 53">
                  <a:extLst>
                    <a:ext uri="{FF2B5EF4-FFF2-40B4-BE49-F238E27FC236}">
                      <a16:creationId xmlns:a16="http://schemas.microsoft.com/office/drawing/2014/main" id="{A42164DE-AB60-874D-BF74-D62536647F29}"/>
                    </a:ext>
                  </a:extLst>
                </p:cNvPr>
                <p:cNvSpPr/>
                <p:nvPr/>
              </p:nvSpPr>
              <p:spPr>
                <a:xfrm>
                  <a:off x="2041507"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847A8D4C-6D22-504F-860E-F005C07304AE}"/>
                    </a:ext>
                  </a:extLst>
                </p:cNvPr>
                <p:cNvSpPr/>
                <p:nvPr/>
              </p:nvSpPr>
              <p:spPr>
                <a:xfrm>
                  <a:off x="2086246"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56" name="Group 55">
              <a:extLst>
                <a:ext uri="{FF2B5EF4-FFF2-40B4-BE49-F238E27FC236}">
                  <a16:creationId xmlns:a16="http://schemas.microsoft.com/office/drawing/2014/main" id="{C3ACACDB-C123-6A43-AE02-D3C51D2DFBB9}"/>
                </a:ext>
              </a:extLst>
            </p:cNvPr>
            <p:cNvGrpSpPr/>
            <p:nvPr/>
          </p:nvGrpSpPr>
          <p:grpSpPr>
            <a:xfrm>
              <a:off x="1791670" y="2486902"/>
              <a:ext cx="3017520" cy="182880"/>
              <a:chOff x="1896954" y="1947540"/>
              <a:chExt cx="3017520" cy="182880"/>
            </a:xfrm>
          </p:grpSpPr>
          <p:sp>
            <p:nvSpPr>
              <p:cNvPr id="57" name="Rectangle: Rounded Corners 5">
                <a:extLst>
                  <a:ext uri="{FF2B5EF4-FFF2-40B4-BE49-F238E27FC236}">
                    <a16:creationId xmlns:a16="http://schemas.microsoft.com/office/drawing/2014/main" id="{F333CF0D-D0F4-CD41-A825-21E89E8E1374}"/>
                  </a:ext>
                </a:extLst>
              </p:cNvPr>
              <p:cNvSpPr/>
              <p:nvPr/>
            </p:nvSpPr>
            <p:spPr>
              <a:xfrm>
                <a:off x="1896954" y="2009008"/>
                <a:ext cx="3017520"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8" name="Rectangle: Rounded Corners 7">
                <a:extLst>
                  <a:ext uri="{FF2B5EF4-FFF2-40B4-BE49-F238E27FC236}">
                    <a16:creationId xmlns:a16="http://schemas.microsoft.com/office/drawing/2014/main" id="{1DC51C1E-F530-1B4E-8D16-37AE4EBCA479}"/>
                  </a:ext>
                </a:extLst>
              </p:cNvPr>
              <p:cNvSpPr/>
              <p:nvPr/>
            </p:nvSpPr>
            <p:spPr>
              <a:xfrm>
                <a:off x="1896954" y="2009008"/>
                <a:ext cx="128016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59" name="Group 58">
                <a:extLst>
                  <a:ext uri="{FF2B5EF4-FFF2-40B4-BE49-F238E27FC236}">
                    <a16:creationId xmlns:a16="http://schemas.microsoft.com/office/drawing/2014/main" id="{3F8BA033-7663-BA40-B6FA-5A093F014BC3}"/>
                  </a:ext>
                </a:extLst>
              </p:cNvPr>
              <p:cNvGrpSpPr>
                <a:grpSpLocks noChangeAspect="1"/>
              </p:cNvGrpSpPr>
              <p:nvPr/>
            </p:nvGrpSpPr>
            <p:grpSpPr>
              <a:xfrm>
                <a:off x="3092504" y="1947540"/>
                <a:ext cx="182880" cy="182880"/>
                <a:chOff x="2522052" y="4596252"/>
                <a:chExt cx="190500" cy="190500"/>
              </a:xfrm>
            </p:grpSpPr>
            <p:sp>
              <p:nvSpPr>
                <p:cNvPr id="60" name="Oval 59">
                  <a:extLst>
                    <a:ext uri="{FF2B5EF4-FFF2-40B4-BE49-F238E27FC236}">
                      <a16:creationId xmlns:a16="http://schemas.microsoft.com/office/drawing/2014/main" id="{B2E3EDEA-AB1B-9E45-82C8-F964C7BF1B86}"/>
                    </a:ext>
                  </a:extLst>
                </p:cNvPr>
                <p:cNvSpPr/>
                <p:nvPr/>
              </p:nvSpPr>
              <p:spPr>
                <a:xfrm>
                  <a:off x="2522052"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1" name="Oval 60">
                  <a:extLst>
                    <a:ext uri="{FF2B5EF4-FFF2-40B4-BE49-F238E27FC236}">
                      <a16:creationId xmlns:a16="http://schemas.microsoft.com/office/drawing/2014/main" id="{6AF552AC-35CC-1444-AA0E-2A2DE9B40F46}"/>
                    </a:ext>
                  </a:extLst>
                </p:cNvPr>
                <p:cNvSpPr/>
                <p:nvPr/>
              </p:nvSpPr>
              <p:spPr>
                <a:xfrm>
                  <a:off x="2566788"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1" name="Group 10">
            <a:extLst>
              <a:ext uri="{FF2B5EF4-FFF2-40B4-BE49-F238E27FC236}">
                <a16:creationId xmlns:a16="http://schemas.microsoft.com/office/drawing/2014/main" id="{5131199A-DA3B-3E4B-BA7D-B1A435623703}"/>
              </a:ext>
            </a:extLst>
          </p:cNvPr>
          <p:cNvGrpSpPr/>
          <p:nvPr/>
        </p:nvGrpSpPr>
        <p:grpSpPr>
          <a:xfrm>
            <a:off x="4825999" y="1905012"/>
            <a:ext cx="859471" cy="792435"/>
            <a:chOff x="4825999" y="1905012"/>
            <a:chExt cx="859471" cy="792435"/>
          </a:xfrm>
        </p:grpSpPr>
        <p:sp>
          <p:nvSpPr>
            <p:cNvPr id="62" name="cups a coffee">
              <a:extLst>
                <a:ext uri="{FF2B5EF4-FFF2-40B4-BE49-F238E27FC236}">
                  <a16:creationId xmlns:a16="http://schemas.microsoft.com/office/drawing/2014/main" id="{EF110881-1D4B-5E42-AEA8-A3F5B3C83952}"/>
                </a:ext>
              </a:extLst>
            </p:cNvPr>
            <p:cNvSpPr txBox="1"/>
            <p:nvPr/>
          </p:nvSpPr>
          <p:spPr>
            <a:xfrm>
              <a:off x="4825999" y="1905012"/>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chemeClr val="bg1"/>
                  </a:solidFill>
                  <a:latin typeface="Century Gothic" panose="020B0502020202020204" pitchFamily="34" charset="0"/>
                </a:rPr>
                <a:t>FY 2017</a:t>
              </a:r>
            </a:p>
          </p:txBody>
        </p:sp>
        <p:sp>
          <p:nvSpPr>
            <p:cNvPr id="63" name="cups a coffee">
              <a:extLst>
                <a:ext uri="{FF2B5EF4-FFF2-40B4-BE49-F238E27FC236}">
                  <a16:creationId xmlns:a16="http://schemas.microsoft.com/office/drawing/2014/main" id="{F9CB2807-FF98-5042-B164-A7F4DAA05CD3}"/>
                </a:ext>
              </a:extLst>
            </p:cNvPr>
            <p:cNvSpPr txBox="1"/>
            <p:nvPr/>
          </p:nvSpPr>
          <p:spPr>
            <a:xfrm>
              <a:off x="4825999" y="2181535"/>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chemeClr val="bg1"/>
                  </a:solidFill>
                  <a:latin typeface="Century Gothic" panose="020B0502020202020204" pitchFamily="34" charset="0"/>
                </a:rPr>
                <a:t>FY 2018</a:t>
              </a:r>
            </a:p>
          </p:txBody>
        </p:sp>
        <p:sp>
          <p:nvSpPr>
            <p:cNvPr id="64" name="cups a coffee">
              <a:extLst>
                <a:ext uri="{FF2B5EF4-FFF2-40B4-BE49-F238E27FC236}">
                  <a16:creationId xmlns:a16="http://schemas.microsoft.com/office/drawing/2014/main" id="{4AD6B7ED-3800-7447-A73B-E08945B325E5}"/>
                </a:ext>
              </a:extLst>
            </p:cNvPr>
            <p:cNvSpPr txBox="1"/>
            <p:nvPr/>
          </p:nvSpPr>
          <p:spPr>
            <a:xfrm>
              <a:off x="4825999" y="2445070"/>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chemeClr val="bg1"/>
                  </a:solidFill>
                  <a:latin typeface="Century Gothic" panose="020B0502020202020204" pitchFamily="34" charset="0"/>
                </a:rPr>
                <a:t>FY 2019</a:t>
              </a:r>
            </a:p>
          </p:txBody>
        </p:sp>
      </p:grpSp>
      <p:grpSp>
        <p:nvGrpSpPr>
          <p:cNvPr id="4" name="Group 3">
            <a:extLst>
              <a:ext uri="{FF2B5EF4-FFF2-40B4-BE49-F238E27FC236}">
                <a16:creationId xmlns:a16="http://schemas.microsoft.com/office/drawing/2014/main" id="{7FCACCEE-8412-8E40-9DC0-E9CF73B706E5}"/>
              </a:ext>
            </a:extLst>
          </p:cNvPr>
          <p:cNvGrpSpPr/>
          <p:nvPr/>
        </p:nvGrpSpPr>
        <p:grpSpPr>
          <a:xfrm>
            <a:off x="7836441" y="643808"/>
            <a:ext cx="3302975" cy="1005621"/>
            <a:chOff x="7836441" y="643808"/>
            <a:chExt cx="3302975" cy="1005621"/>
          </a:xfrm>
        </p:grpSpPr>
        <p:sp>
          <p:nvSpPr>
            <p:cNvPr id="66" name="TextBox 65">
              <a:extLst>
                <a:ext uri="{FF2B5EF4-FFF2-40B4-BE49-F238E27FC236}">
                  <a16:creationId xmlns:a16="http://schemas.microsoft.com/office/drawing/2014/main" id="{DFF2809C-D926-B64E-B4D1-9EF97398FDFB}"/>
                </a:ext>
              </a:extLst>
            </p:cNvPr>
            <p:cNvSpPr txBox="1"/>
            <p:nvPr/>
          </p:nvSpPr>
          <p:spPr>
            <a:xfrm>
              <a:off x="7875008" y="967255"/>
              <a:ext cx="3264408" cy="682174"/>
            </a:xfrm>
            <a:prstGeom prst="rect">
              <a:avLst/>
            </a:prstGeom>
            <a:noFill/>
          </p:spPr>
          <p:txBody>
            <a:bodyPr wrap="square" lIns="25200" rIns="90000" rtlCol="0">
              <a:spAutoFit/>
            </a:bodyPr>
            <a:lstStyle/>
            <a:p>
              <a:pPr>
                <a:lnSpc>
                  <a:spcPts val="1580"/>
                </a:lnSpc>
              </a:pPr>
              <a:r>
                <a:rPr lang="en-IN" sz="900" dirty="0">
                  <a:solidFill>
                    <a:schemeClr val="bg2">
                      <a:lumMod val="10000"/>
                    </a:schemeClr>
                  </a:solidFill>
                  <a:latin typeface="Century Gothic" panose="020B0502020202020204" pitchFamily="34" charset="0"/>
                </a:rPr>
                <a:t>This shows how much of our company’s  revenue will become profits. Operating income is similar to EBIT and is also referred to as our operating profit or recurring profit.</a:t>
              </a:r>
            </a:p>
          </p:txBody>
        </p:sp>
        <p:sp>
          <p:nvSpPr>
            <p:cNvPr id="68" name="cups a coffee">
              <a:extLst>
                <a:ext uri="{FF2B5EF4-FFF2-40B4-BE49-F238E27FC236}">
                  <a16:creationId xmlns:a16="http://schemas.microsoft.com/office/drawing/2014/main" id="{5AC1BA7B-58BC-014E-9729-E89850E584F5}"/>
                </a:ext>
              </a:extLst>
            </p:cNvPr>
            <p:cNvSpPr txBox="1"/>
            <p:nvPr/>
          </p:nvSpPr>
          <p:spPr>
            <a:xfrm>
              <a:off x="7836441" y="643808"/>
              <a:ext cx="2487291"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latin typeface="Century Gothic" panose="020B0502020202020204" pitchFamily="34" charset="0"/>
                </a:rPr>
                <a:t>Operating Income Growth</a:t>
              </a:r>
            </a:p>
          </p:txBody>
        </p:sp>
      </p:grpSp>
      <p:grpSp>
        <p:nvGrpSpPr>
          <p:cNvPr id="12" name="Group 11">
            <a:extLst>
              <a:ext uri="{FF2B5EF4-FFF2-40B4-BE49-F238E27FC236}">
                <a16:creationId xmlns:a16="http://schemas.microsoft.com/office/drawing/2014/main" id="{FD028E10-BE1F-4E45-9C6B-C2691A7FD909}"/>
              </a:ext>
            </a:extLst>
          </p:cNvPr>
          <p:cNvGrpSpPr/>
          <p:nvPr/>
        </p:nvGrpSpPr>
        <p:grpSpPr>
          <a:xfrm>
            <a:off x="7884537" y="1955963"/>
            <a:ext cx="3024169" cy="722052"/>
            <a:chOff x="7884537" y="1955963"/>
            <a:chExt cx="3024169" cy="722052"/>
          </a:xfrm>
        </p:grpSpPr>
        <p:grpSp>
          <p:nvGrpSpPr>
            <p:cNvPr id="69" name="Group 68">
              <a:extLst>
                <a:ext uri="{FF2B5EF4-FFF2-40B4-BE49-F238E27FC236}">
                  <a16:creationId xmlns:a16="http://schemas.microsoft.com/office/drawing/2014/main" id="{BE1ADB1C-F8E3-B046-BB19-28CD44F74532}"/>
                </a:ext>
              </a:extLst>
            </p:cNvPr>
            <p:cNvGrpSpPr/>
            <p:nvPr/>
          </p:nvGrpSpPr>
          <p:grpSpPr>
            <a:xfrm>
              <a:off x="7891186" y="1955963"/>
              <a:ext cx="3017520" cy="182880"/>
              <a:chOff x="1896954" y="1947540"/>
              <a:chExt cx="3017520" cy="182880"/>
            </a:xfrm>
          </p:grpSpPr>
          <p:sp>
            <p:nvSpPr>
              <p:cNvPr id="85" name="Rectangle: Rounded Corners 5">
                <a:extLst>
                  <a:ext uri="{FF2B5EF4-FFF2-40B4-BE49-F238E27FC236}">
                    <a16:creationId xmlns:a16="http://schemas.microsoft.com/office/drawing/2014/main" id="{5FA8DA13-59D8-024F-9886-AE717BE30CEE}"/>
                  </a:ext>
                </a:extLst>
              </p:cNvPr>
              <p:cNvSpPr/>
              <p:nvPr/>
            </p:nvSpPr>
            <p:spPr>
              <a:xfrm>
                <a:off x="1896954" y="2009008"/>
                <a:ext cx="3017520" cy="63436"/>
              </a:xfrm>
              <a:prstGeom prst="roundRect">
                <a:avLst>
                  <a:gd name="adj" fmla="val 50000"/>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6" name="Rectangle: Rounded Corners 7">
                <a:extLst>
                  <a:ext uri="{FF2B5EF4-FFF2-40B4-BE49-F238E27FC236}">
                    <a16:creationId xmlns:a16="http://schemas.microsoft.com/office/drawing/2014/main" id="{8D038FC4-37AC-0644-B222-46697A67171A}"/>
                  </a:ext>
                </a:extLst>
              </p:cNvPr>
              <p:cNvSpPr/>
              <p:nvPr/>
            </p:nvSpPr>
            <p:spPr>
              <a:xfrm>
                <a:off x="1896954" y="2009008"/>
                <a:ext cx="118872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7" name="Group 86">
                <a:extLst>
                  <a:ext uri="{FF2B5EF4-FFF2-40B4-BE49-F238E27FC236}">
                    <a16:creationId xmlns:a16="http://schemas.microsoft.com/office/drawing/2014/main" id="{A387424B-F204-EF4B-A4DD-A26E4E1855CC}"/>
                  </a:ext>
                </a:extLst>
              </p:cNvPr>
              <p:cNvGrpSpPr>
                <a:grpSpLocks noChangeAspect="1"/>
              </p:cNvGrpSpPr>
              <p:nvPr/>
            </p:nvGrpSpPr>
            <p:grpSpPr>
              <a:xfrm>
                <a:off x="3017788" y="1947540"/>
                <a:ext cx="182880" cy="182880"/>
                <a:chOff x="2444214" y="4596252"/>
                <a:chExt cx="190500" cy="190500"/>
              </a:xfrm>
            </p:grpSpPr>
            <p:sp>
              <p:nvSpPr>
                <p:cNvPr id="88" name="Oval 87">
                  <a:extLst>
                    <a:ext uri="{FF2B5EF4-FFF2-40B4-BE49-F238E27FC236}">
                      <a16:creationId xmlns:a16="http://schemas.microsoft.com/office/drawing/2014/main" id="{C147DA7E-50A0-CE4C-BF56-C2235206935D}"/>
                    </a:ext>
                  </a:extLst>
                </p:cNvPr>
                <p:cNvSpPr/>
                <p:nvPr/>
              </p:nvSpPr>
              <p:spPr>
                <a:xfrm>
                  <a:off x="2444214"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E73C172E-9F68-4646-AF96-10A037173F73}"/>
                    </a:ext>
                  </a:extLst>
                </p:cNvPr>
                <p:cNvSpPr/>
                <p:nvPr/>
              </p:nvSpPr>
              <p:spPr>
                <a:xfrm>
                  <a:off x="2488953"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0" name="Group 69">
              <a:extLst>
                <a:ext uri="{FF2B5EF4-FFF2-40B4-BE49-F238E27FC236}">
                  <a16:creationId xmlns:a16="http://schemas.microsoft.com/office/drawing/2014/main" id="{F4CD14C0-B698-6746-BCDF-07E3481705AC}"/>
                </a:ext>
              </a:extLst>
            </p:cNvPr>
            <p:cNvGrpSpPr/>
            <p:nvPr/>
          </p:nvGrpSpPr>
          <p:grpSpPr>
            <a:xfrm>
              <a:off x="7891186" y="2227876"/>
              <a:ext cx="3017520" cy="182880"/>
              <a:chOff x="1896954" y="1947540"/>
              <a:chExt cx="3017520" cy="182880"/>
            </a:xfrm>
          </p:grpSpPr>
          <p:sp>
            <p:nvSpPr>
              <p:cNvPr id="80" name="Rectangle: Rounded Corners 5">
                <a:extLst>
                  <a:ext uri="{FF2B5EF4-FFF2-40B4-BE49-F238E27FC236}">
                    <a16:creationId xmlns:a16="http://schemas.microsoft.com/office/drawing/2014/main" id="{0004585A-3B0E-DB47-B400-9A1CD90DBBEE}"/>
                  </a:ext>
                </a:extLst>
              </p:cNvPr>
              <p:cNvSpPr/>
              <p:nvPr/>
            </p:nvSpPr>
            <p:spPr>
              <a:xfrm>
                <a:off x="1896954" y="2009008"/>
                <a:ext cx="3017520" cy="63436"/>
              </a:xfrm>
              <a:prstGeom prst="roundRect">
                <a:avLst>
                  <a:gd name="adj" fmla="val 50000"/>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Rounded Corners 7">
                <a:extLst>
                  <a:ext uri="{FF2B5EF4-FFF2-40B4-BE49-F238E27FC236}">
                    <a16:creationId xmlns:a16="http://schemas.microsoft.com/office/drawing/2014/main" id="{3921B116-2C12-9A40-BBE6-7F34CD298234}"/>
                  </a:ext>
                </a:extLst>
              </p:cNvPr>
              <p:cNvSpPr/>
              <p:nvPr/>
            </p:nvSpPr>
            <p:spPr>
              <a:xfrm>
                <a:off x="1896954" y="2009008"/>
                <a:ext cx="164592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id="{0CAC2F49-60F7-9540-9F1B-86ECE258C0B1}"/>
                  </a:ext>
                </a:extLst>
              </p:cNvPr>
              <p:cNvGrpSpPr>
                <a:grpSpLocks noChangeAspect="1"/>
              </p:cNvGrpSpPr>
              <p:nvPr/>
            </p:nvGrpSpPr>
            <p:grpSpPr>
              <a:xfrm>
                <a:off x="3472436" y="1947540"/>
                <a:ext cx="182880" cy="182880"/>
                <a:chOff x="2917807" y="4596252"/>
                <a:chExt cx="190500" cy="190500"/>
              </a:xfrm>
            </p:grpSpPr>
            <p:sp>
              <p:nvSpPr>
                <p:cNvPr id="83" name="Oval 82">
                  <a:extLst>
                    <a:ext uri="{FF2B5EF4-FFF2-40B4-BE49-F238E27FC236}">
                      <a16:creationId xmlns:a16="http://schemas.microsoft.com/office/drawing/2014/main" id="{B9088BBB-4EA8-AD4D-AC42-320D8E7BA1EA}"/>
                    </a:ext>
                  </a:extLst>
                </p:cNvPr>
                <p:cNvSpPr/>
                <p:nvPr/>
              </p:nvSpPr>
              <p:spPr>
                <a:xfrm>
                  <a:off x="2917807"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Oval 83">
                  <a:extLst>
                    <a:ext uri="{FF2B5EF4-FFF2-40B4-BE49-F238E27FC236}">
                      <a16:creationId xmlns:a16="http://schemas.microsoft.com/office/drawing/2014/main" id="{BC30F161-4F94-AD44-AD9A-A7BF4D093F48}"/>
                    </a:ext>
                  </a:extLst>
                </p:cNvPr>
                <p:cNvSpPr/>
                <p:nvPr/>
              </p:nvSpPr>
              <p:spPr>
                <a:xfrm>
                  <a:off x="2962546"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71" name="Group 70">
              <a:extLst>
                <a:ext uri="{FF2B5EF4-FFF2-40B4-BE49-F238E27FC236}">
                  <a16:creationId xmlns:a16="http://schemas.microsoft.com/office/drawing/2014/main" id="{CDC25E15-2E79-7549-8E0E-FCD5FCE5B837}"/>
                </a:ext>
              </a:extLst>
            </p:cNvPr>
            <p:cNvGrpSpPr/>
            <p:nvPr/>
          </p:nvGrpSpPr>
          <p:grpSpPr>
            <a:xfrm>
              <a:off x="7884537" y="2495135"/>
              <a:ext cx="3017520" cy="182880"/>
              <a:chOff x="1896954" y="1947540"/>
              <a:chExt cx="3017520" cy="182880"/>
            </a:xfrm>
          </p:grpSpPr>
          <p:sp>
            <p:nvSpPr>
              <p:cNvPr id="75" name="Rectangle: Rounded Corners 5">
                <a:extLst>
                  <a:ext uri="{FF2B5EF4-FFF2-40B4-BE49-F238E27FC236}">
                    <a16:creationId xmlns:a16="http://schemas.microsoft.com/office/drawing/2014/main" id="{07FFBCFA-9510-2E4D-B1BB-D6CA728D7090}"/>
                  </a:ext>
                </a:extLst>
              </p:cNvPr>
              <p:cNvSpPr/>
              <p:nvPr/>
            </p:nvSpPr>
            <p:spPr>
              <a:xfrm>
                <a:off x="1896954" y="2009008"/>
                <a:ext cx="3017520" cy="63436"/>
              </a:xfrm>
              <a:prstGeom prst="roundRect">
                <a:avLst>
                  <a:gd name="adj" fmla="val 50000"/>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6" name="Rectangle: Rounded Corners 7">
                <a:extLst>
                  <a:ext uri="{FF2B5EF4-FFF2-40B4-BE49-F238E27FC236}">
                    <a16:creationId xmlns:a16="http://schemas.microsoft.com/office/drawing/2014/main" id="{E8613EAC-9E0C-8E4A-AAB9-92716ABB7531}"/>
                  </a:ext>
                </a:extLst>
              </p:cNvPr>
              <p:cNvSpPr/>
              <p:nvPr/>
            </p:nvSpPr>
            <p:spPr>
              <a:xfrm>
                <a:off x="1896954" y="2009008"/>
                <a:ext cx="228600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780BC06B-51A6-2045-88F5-2655733C437D}"/>
                  </a:ext>
                </a:extLst>
              </p:cNvPr>
              <p:cNvGrpSpPr>
                <a:grpSpLocks noChangeAspect="1"/>
              </p:cNvGrpSpPr>
              <p:nvPr/>
            </p:nvGrpSpPr>
            <p:grpSpPr>
              <a:xfrm>
                <a:off x="4098344" y="1947540"/>
                <a:ext cx="182880" cy="182880"/>
                <a:chOff x="3569802" y="4596252"/>
                <a:chExt cx="190500" cy="190500"/>
              </a:xfrm>
            </p:grpSpPr>
            <p:sp>
              <p:nvSpPr>
                <p:cNvPr id="78" name="Oval 77">
                  <a:extLst>
                    <a:ext uri="{FF2B5EF4-FFF2-40B4-BE49-F238E27FC236}">
                      <a16:creationId xmlns:a16="http://schemas.microsoft.com/office/drawing/2014/main" id="{AAE9E4B9-7832-D643-91E1-01073CCD1742}"/>
                    </a:ext>
                  </a:extLst>
                </p:cNvPr>
                <p:cNvSpPr/>
                <p:nvPr/>
              </p:nvSpPr>
              <p:spPr>
                <a:xfrm>
                  <a:off x="3569802"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8E64E652-AD81-BA44-8EDF-E5F8F08786A6}"/>
                    </a:ext>
                  </a:extLst>
                </p:cNvPr>
                <p:cNvSpPr/>
                <p:nvPr/>
              </p:nvSpPr>
              <p:spPr>
                <a:xfrm>
                  <a:off x="3614548"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3" name="Group 12">
            <a:extLst>
              <a:ext uri="{FF2B5EF4-FFF2-40B4-BE49-F238E27FC236}">
                <a16:creationId xmlns:a16="http://schemas.microsoft.com/office/drawing/2014/main" id="{CFFF4F74-5C3E-4E47-A31A-70F49F56AF27}"/>
              </a:ext>
            </a:extLst>
          </p:cNvPr>
          <p:cNvGrpSpPr/>
          <p:nvPr/>
        </p:nvGrpSpPr>
        <p:grpSpPr>
          <a:xfrm>
            <a:off x="10918866" y="1913245"/>
            <a:ext cx="859471" cy="792435"/>
            <a:chOff x="10918866" y="1913245"/>
            <a:chExt cx="859471" cy="792435"/>
          </a:xfrm>
        </p:grpSpPr>
        <p:sp>
          <p:nvSpPr>
            <p:cNvPr id="72" name="cups a coffee">
              <a:extLst>
                <a:ext uri="{FF2B5EF4-FFF2-40B4-BE49-F238E27FC236}">
                  <a16:creationId xmlns:a16="http://schemas.microsoft.com/office/drawing/2014/main" id="{568C2667-3285-7649-9CED-0BE0F4EA415E}"/>
                </a:ext>
              </a:extLst>
            </p:cNvPr>
            <p:cNvSpPr txBox="1"/>
            <p:nvPr/>
          </p:nvSpPr>
          <p:spPr>
            <a:xfrm>
              <a:off x="10918866" y="1913245"/>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rgbClr val="B5B5B5"/>
                  </a:solidFill>
                  <a:latin typeface="Century Gothic" panose="020B0502020202020204" pitchFamily="34" charset="0"/>
                </a:rPr>
                <a:t>FY 2017</a:t>
              </a:r>
            </a:p>
          </p:txBody>
        </p:sp>
        <p:sp>
          <p:nvSpPr>
            <p:cNvPr id="73" name="cups a coffee">
              <a:extLst>
                <a:ext uri="{FF2B5EF4-FFF2-40B4-BE49-F238E27FC236}">
                  <a16:creationId xmlns:a16="http://schemas.microsoft.com/office/drawing/2014/main" id="{B67AC145-8D2B-F74D-B22C-D3F7134656EA}"/>
                </a:ext>
              </a:extLst>
            </p:cNvPr>
            <p:cNvSpPr txBox="1"/>
            <p:nvPr/>
          </p:nvSpPr>
          <p:spPr>
            <a:xfrm>
              <a:off x="10918866" y="2189768"/>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rgbClr val="B5B5B5"/>
                  </a:solidFill>
                  <a:latin typeface="Century Gothic" panose="020B0502020202020204" pitchFamily="34" charset="0"/>
                </a:rPr>
                <a:t>FY 2018</a:t>
              </a:r>
            </a:p>
          </p:txBody>
        </p:sp>
        <p:sp>
          <p:nvSpPr>
            <p:cNvPr id="74" name="cups a coffee">
              <a:extLst>
                <a:ext uri="{FF2B5EF4-FFF2-40B4-BE49-F238E27FC236}">
                  <a16:creationId xmlns:a16="http://schemas.microsoft.com/office/drawing/2014/main" id="{41BA4601-5CAE-C248-9F7F-CDF56211B4CB}"/>
                </a:ext>
              </a:extLst>
            </p:cNvPr>
            <p:cNvSpPr txBox="1"/>
            <p:nvPr/>
          </p:nvSpPr>
          <p:spPr>
            <a:xfrm>
              <a:off x="10918866" y="2453303"/>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rgbClr val="B5B5B5"/>
                  </a:solidFill>
                  <a:latin typeface="Century Gothic" panose="020B0502020202020204" pitchFamily="34" charset="0"/>
                </a:rPr>
                <a:t>FY 2019</a:t>
              </a:r>
            </a:p>
          </p:txBody>
        </p:sp>
      </p:grpSp>
      <p:grpSp>
        <p:nvGrpSpPr>
          <p:cNvPr id="5" name="Group 4">
            <a:extLst>
              <a:ext uri="{FF2B5EF4-FFF2-40B4-BE49-F238E27FC236}">
                <a16:creationId xmlns:a16="http://schemas.microsoft.com/office/drawing/2014/main" id="{F52A9C3A-92C0-DF45-BAD7-4F16F9EAE63E}"/>
              </a:ext>
            </a:extLst>
          </p:cNvPr>
          <p:cNvGrpSpPr/>
          <p:nvPr/>
        </p:nvGrpSpPr>
        <p:grpSpPr>
          <a:xfrm>
            <a:off x="1743574" y="4174116"/>
            <a:ext cx="3695857" cy="1005621"/>
            <a:chOff x="1743574" y="4174116"/>
            <a:chExt cx="3695857" cy="1005621"/>
          </a:xfrm>
        </p:grpSpPr>
        <p:sp>
          <p:nvSpPr>
            <p:cNvPr id="91" name="TextBox 90">
              <a:extLst>
                <a:ext uri="{FF2B5EF4-FFF2-40B4-BE49-F238E27FC236}">
                  <a16:creationId xmlns:a16="http://schemas.microsoft.com/office/drawing/2014/main" id="{EE7B6460-7627-394C-9DDE-5934D281B559}"/>
                </a:ext>
              </a:extLst>
            </p:cNvPr>
            <p:cNvSpPr txBox="1"/>
            <p:nvPr/>
          </p:nvSpPr>
          <p:spPr>
            <a:xfrm>
              <a:off x="1782141" y="4497563"/>
              <a:ext cx="3657290" cy="682174"/>
            </a:xfrm>
            <a:prstGeom prst="rect">
              <a:avLst/>
            </a:prstGeom>
            <a:noFill/>
          </p:spPr>
          <p:txBody>
            <a:bodyPr wrap="square" lIns="25200" rIns="90000" rtlCol="0">
              <a:spAutoFit/>
            </a:bodyPr>
            <a:lstStyle/>
            <a:p>
              <a:pPr>
                <a:lnSpc>
                  <a:spcPts val="1580"/>
                </a:lnSpc>
              </a:pPr>
              <a:r>
                <a:rPr lang="en-IN" sz="900" dirty="0">
                  <a:solidFill>
                    <a:schemeClr val="bg2">
                      <a:lumMod val="10000"/>
                    </a:schemeClr>
                  </a:solidFill>
                  <a:latin typeface="Century Gothic" panose="020B0502020202020204" pitchFamily="34" charset="0"/>
                </a:rPr>
                <a:t>Our EPS calculated as net income divided by the number of common shares if all warrants and stock options were exercised and all convertible bonds and preferred stock were converted.</a:t>
              </a:r>
            </a:p>
          </p:txBody>
        </p:sp>
        <p:sp>
          <p:nvSpPr>
            <p:cNvPr id="93" name="cups a coffee">
              <a:extLst>
                <a:ext uri="{FF2B5EF4-FFF2-40B4-BE49-F238E27FC236}">
                  <a16:creationId xmlns:a16="http://schemas.microsoft.com/office/drawing/2014/main" id="{8EB3F816-485C-9440-8C2B-246B25D79847}"/>
                </a:ext>
              </a:extLst>
            </p:cNvPr>
            <p:cNvSpPr txBox="1"/>
            <p:nvPr/>
          </p:nvSpPr>
          <p:spPr>
            <a:xfrm>
              <a:off x="1743574" y="4174116"/>
              <a:ext cx="2487291"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latin typeface="Century Gothic" panose="020B0502020202020204" pitchFamily="34" charset="0"/>
                </a:rPr>
                <a:t>Diluted Earnings Per Share</a:t>
              </a:r>
            </a:p>
          </p:txBody>
        </p:sp>
      </p:grpSp>
      <p:grpSp>
        <p:nvGrpSpPr>
          <p:cNvPr id="14" name="Group 13">
            <a:extLst>
              <a:ext uri="{FF2B5EF4-FFF2-40B4-BE49-F238E27FC236}">
                <a16:creationId xmlns:a16="http://schemas.microsoft.com/office/drawing/2014/main" id="{7DFCD300-F0F6-7341-BBA2-8D67E0F5CCCD}"/>
              </a:ext>
            </a:extLst>
          </p:cNvPr>
          <p:cNvGrpSpPr/>
          <p:nvPr/>
        </p:nvGrpSpPr>
        <p:grpSpPr>
          <a:xfrm>
            <a:off x="1791670" y="5486271"/>
            <a:ext cx="3024169" cy="722052"/>
            <a:chOff x="1791670" y="5486271"/>
            <a:chExt cx="3024169" cy="722052"/>
          </a:xfrm>
        </p:grpSpPr>
        <p:grpSp>
          <p:nvGrpSpPr>
            <p:cNvPr id="94" name="Group 93">
              <a:extLst>
                <a:ext uri="{FF2B5EF4-FFF2-40B4-BE49-F238E27FC236}">
                  <a16:creationId xmlns:a16="http://schemas.microsoft.com/office/drawing/2014/main" id="{BDA766BB-199A-4F45-AF17-6681C40FCC2B}"/>
                </a:ext>
              </a:extLst>
            </p:cNvPr>
            <p:cNvGrpSpPr/>
            <p:nvPr/>
          </p:nvGrpSpPr>
          <p:grpSpPr>
            <a:xfrm>
              <a:off x="1798319" y="5486271"/>
              <a:ext cx="3017520" cy="182880"/>
              <a:chOff x="1896954" y="1947540"/>
              <a:chExt cx="3017520" cy="182880"/>
            </a:xfrm>
          </p:grpSpPr>
          <p:sp>
            <p:nvSpPr>
              <p:cNvPr id="110" name="Rectangle: Rounded Corners 5">
                <a:extLst>
                  <a:ext uri="{FF2B5EF4-FFF2-40B4-BE49-F238E27FC236}">
                    <a16:creationId xmlns:a16="http://schemas.microsoft.com/office/drawing/2014/main" id="{7711613E-7BC4-E74D-B5D9-5DF833AED35E}"/>
                  </a:ext>
                </a:extLst>
              </p:cNvPr>
              <p:cNvSpPr/>
              <p:nvPr/>
            </p:nvSpPr>
            <p:spPr>
              <a:xfrm>
                <a:off x="1896954" y="2009008"/>
                <a:ext cx="3017520" cy="63436"/>
              </a:xfrm>
              <a:prstGeom prst="roundRect">
                <a:avLst>
                  <a:gd name="adj" fmla="val 50000"/>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1" name="Rectangle: Rounded Corners 7">
                <a:extLst>
                  <a:ext uri="{FF2B5EF4-FFF2-40B4-BE49-F238E27FC236}">
                    <a16:creationId xmlns:a16="http://schemas.microsoft.com/office/drawing/2014/main" id="{454C7EA7-7AAE-9844-8BC7-1961DC90A970}"/>
                  </a:ext>
                </a:extLst>
              </p:cNvPr>
              <p:cNvSpPr/>
              <p:nvPr/>
            </p:nvSpPr>
            <p:spPr>
              <a:xfrm>
                <a:off x="1896954" y="2009008"/>
                <a:ext cx="182880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12" name="Group 111">
                <a:extLst>
                  <a:ext uri="{FF2B5EF4-FFF2-40B4-BE49-F238E27FC236}">
                    <a16:creationId xmlns:a16="http://schemas.microsoft.com/office/drawing/2014/main" id="{D0568F04-960E-4C43-B25A-8504859BB83A}"/>
                  </a:ext>
                </a:extLst>
              </p:cNvPr>
              <p:cNvGrpSpPr>
                <a:grpSpLocks noChangeAspect="1"/>
              </p:cNvGrpSpPr>
              <p:nvPr/>
            </p:nvGrpSpPr>
            <p:grpSpPr>
              <a:xfrm>
                <a:off x="3657868" y="1947540"/>
                <a:ext cx="182880" cy="182880"/>
                <a:chOff x="3110964" y="4596252"/>
                <a:chExt cx="190500" cy="190500"/>
              </a:xfrm>
            </p:grpSpPr>
            <p:sp>
              <p:nvSpPr>
                <p:cNvPr id="113" name="Oval 112">
                  <a:extLst>
                    <a:ext uri="{FF2B5EF4-FFF2-40B4-BE49-F238E27FC236}">
                      <a16:creationId xmlns:a16="http://schemas.microsoft.com/office/drawing/2014/main" id="{83A96675-04AD-0941-9ECD-79752506B96F}"/>
                    </a:ext>
                  </a:extLst>
                </p:cNvPr>
                <p:cNvSpPr/>
                <p:nvPr/>
              </p:nvSpPr>
              <p:spPr>
                <a:xfrm>
                  <a:off x="3110964"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Oval 113">
                  <a:extLst>
                    <a:ext uri="{FF2B5EF4-FFF2-40B4-BE49-F238E27FC236}">
                      <a16:creationId xmlns:a16="http://schemas.microsoft.com/office/drawing/2014/main" id="{A1B6836A-002C-C54C-99EA-72B3A68CAF1E}"/>
                    </a:ext>
                  </a:extLst>
                </p:cNvPr>
                <p:cNvSpPr/>
                <p:nvPr/>
              </p:nvSpPr>
              <p:spPr>
                <a:xfrm>
                  <a:off x="3155706"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5" name="Group 94">
              <a:extLst>
                <a:ext uri="{FF2B5EF4-FFF2-40B4-BE49-F238E27FC236}">
                  <a16:creationId xmlns:a16="http://schemas.microsoft.com/office/drawing/2014/main" id="{71C3D2B5-AB5D-894F-B8EB-67956F89B7AC}"/>
                </a:ext>
              </a:extLst>
            </p:cNvPr>
            <p:cNvGrpSpPr/>
            <p:nvPr/>
          </p:nvGrpSpPr>
          <p:grpSpPr>
            <a:xfrm>
              <a:off x="1798319" y="5758184"/>
              <a:ext cx="3017520" cy="182880"/>
              <a:chOff x="1896954" y="1947540"/>
              <a:chExt cx="3017520" cy="182880"/>
            </a:xfrm>
          </p:grpSpPr>
          <p:sp>
            <p:nvSpPr>
              <p:cNvPr id="105" name="Rectangle: Rounded Corners 5">
                <a:extLst>
                  <a:ext uri="{FF2B5EF4-FFF2-40B4-BE49-F238E27FC236}">
                    <a16:creationId xmlns:a16="http://schemas.microsoft.com/office/drawing/2014/main" id="{CC4BF8E2-4A9C-0C4D-BC0C-0193B2909B4A}"/>
                  </a:ext>
                </a:extLst>
              </p:cNvPr>
              <p:cNvSpPr/>
              <p:nvPr/>
            </p:nvSpPr>
            <p:spPr>
              <a:xfrm>
                <a:off x="1896954" y="2009008"/>
                <a:ext cx="3017520" cy="63436"/>
              </a:xfrm>
              <a:prstGeom prst="roundRect">
                <a:avLst>
                  <a:gd name="adj" fmla="val 50000"/>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6" name="Rectangle: Rounded Corners 7">
                <a:extLst>
                  <a:ext uri="{FF2B5EF4-FFF2-40B4-BE49-F238E27FC236}">
                    <a16:creationId xmlns:a16="http://schemas.microsoft.com/office/drawing/2014/main" id="{0D0F52AE-C19F-BB49-BD08-0446E7A15DF7}"/>
                  </a:ext>
                </a:extLst>
              </p:cNvPr>
              <p:cNvSpPr/>
              <p:nvPr/>
            </p:nvSpPr>
            <p:spPr>
              <a:xfrm>
                <a:off x="1896954" y="2009008"/>
                <a:ext cx="146304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6C5FEDF7-FD51-C14F-928C-99CCCF7F4AE3}"/>
                  </a:ext>
                </a:extLst>
              </p:cNvPr>
              <p:cNvGrpSpPr>
                <a:grpSpLocks noChangeAspect="1"/>
              </p:cNvGrpSpPr>
              <p:nvPr/>
            </p:nvGrpSpPr>
            <p:grpSpPr>
              <a:xfrm>
                <a:off x="3289556" y="1947540"/>
                <a:ext cx="182880" cy="182880"/>
                <a:chOff x="2727307" y="4596252"/>
                <a:chExt cx="190500" cy="190500"/>
              </a:xfrm>
            </p:grpSpPr>
            <p:sp>
              <p:nvSpPr>
                <p:cNvPr id="108" name="Oval 107">
                  <a:extLst>
                    <a:ext uri="{FF2B5EF4-FFF2-40B4-BE49-F238E27FC236}">
                      <a16:creationId xmlns:a16="http://schemas.microsoft.com/office/drawing/2014/main" id="{7AB04487-699E-3A4F-B9E8-B36A9A2288AB}"/>
                    </a:ext>
                  </a:extLst>
                </p:cNvPr>
                <p:cNvSpPr/>
                <p:nvPr/>
              </p:nvSpPr>
              <p:spPr>
                <a:xfrm>
                  <a:off x="2727307"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C03D9EBA-9F36-C846-A568-43D1FC2727AA}"/>
                    </a:ext>
                  </a:extLst>
                </p:cNvPr>
                <p:cNvSpPr/>
                <p:nvPr/>
              </p:nvSpPr>
              <p:spPr>
                <a:xfrm>
                  <a:off x="2772046"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6" name="Group 95">
              <a:extLst>
                <a:ext uri="{FF2B5EF4-FFF2-40B4-BE49-F238E27FC236}">
                  <a16:creationId xmlns:a16="http://schemas.microsoft.com/office/drawing/2014/main" id="{A3D7A0C1-605F-E248-8DD5-E6B5A1E34423}"/>
                </a:ext>
              </a:extLst>
            </p:cNvPr>
            <p:cNvGrpSpPr/>
            <p:nvPr/>
          </p:nvGrpSpPr>
          <p:grpSpPr>
            <a:xfrm>
              <a:off x="1791670" y="6025443"/>
              <a:ext cx="3017520" cy="182880"/>
              <a:chOff x="1896954" y="1947540"/>
              <a:chExt cx="3017520" cy="182880"/>
            </a:xfrm>
          </p:grpSpPr>
          <p:sp>
            <p:nvSpPr>
              <p:cNvPr id="100" name="Rectangle: Rounded Corners 5">
                <a:extLst>
                  <a:ext uri="{FF2B5EF4-FFF2-40B4-BE49-F238E27FC236}">
                    <a16:creationId xmlns:a16="http://schemas.microsoft.com/office/drawing/2014/main" id="{FFFE8E4B-8C9B-CF4C-B4A1-6CC706F930D3}"/>
                  </a:ext>
                </a:extLst>
              </p:cNvPr>
              <p:cNvSpPr/>
              <p:nvPr/>
            </p:nvSpPr>
            <p:spPr>
              <a:xfrm>
                <a:off x="1896954" y="2009008"/>
                <a:ext cx="3017520" cy="63436"/>
              </a:xfrm>
              <a:prstGeom prst="roundRect">
                <a:avLst>
                  <a:gd name="adj" fmla="val 50000"/>
                </a:avLst>
              </a:prstGeom>
              <a:solidFill>
                <a:srgbClr val="D5D5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1" name="Rectangle: Rounded Corners 7">
                <a:extLst>
                  <a:ext uri="{FF2B5EF4-FFF2-40B4-BE49-F238E27FC236}">
                    <a16:creationId xmlns:a16="http://schemas.microsoft.com/office/drawing/2014/main" id="{4A00E3EC-A191-D84A-96DD-BC7DE11F5979}"/>
                  </a:ext>
                </a:extLst>
              </p:cNvPr>
              <p:cNvSpPr/>
              <p:nvPr/>
            </p:nvSpPr>
            <p:spPr>
              <a:xfrm>
                <a:off x="1896954" y="2009008"/>
                <a:ext cx="173736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67BF897A-6D40-4D46-985B-4028B25ADE15}"/>
                  </a:ext>
                </a:extLst>
              </p:cNvPr>
              <p:cNvGrpSpPr>
                <a:grpSpLocks noChangeAspect="1"/>
              </p:cNvGrpSpPr>
              <p:nvPr/>
            </p:nvGrpSpPr>
            <p:grpSpPr>
              <a:xfrm>
                <a:off x="3540560" y="1947540"/>
                <a:ext cx="182880" cy="182880"/>
                <a:chOff x="2988777" y="4596252"/>
                <a:chExt cx="190500" cy="190500"/>
              </a:xfrm>
            </p:grpSpPr>
            <p:sp>
              <p:nvSpPr>
                <p:cNvPr id="103" name="Oval 102">
                  <a:extLst>
                    <a:ext uri="{FF2B5EF4-FFF2-40B4-BE49-F238E27FC236}">
                      <a16:creationId xmlns:a16="http://schemas.microsoft.com/office/drawing/2014/main" id="{C4B7168C-A4CD-C846-9703-93373B05FD34}"/>
                    </a:ext>
                  </a:extLst>
                </p:cNvPr>
                <p:cNvSpPr/>
                <p:nvPr/>
              </p:nvSpPr>
              <p:spPr>
                <a:xfrm>
                  <a:off x="2988777"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4" name="Oval 103">
                  <a:extLst>
                    <a:ext uri="{FF2B5EF4-FFF2-40B4-BE49-F238E27FC236}">
                      <a16:creationId xmlns:a16="http://schemas.microsoft.com/office/drawing/2014/main" id="{34C32BFF-39F0-8B4A-A3E2-A618CBD90315}"/>
                    </a:ext>
                  </a:extLst>
                </p:cNvPr>
                <p:cNvSpPr/>
                <p:nvPr/>
              </p:nvSpPr>
              <p:spPr>
                <a:xfrm>
                  <a:off x="3033529"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5" name="Group 14">
            <a:extLst>
              <a:ext uri="{FF2B5EF4-FFF2-40B4-BE49-F238E27FC236}">
                <a16:creationId xmlns:a16="http://schemas.microsoft.com/office/drawing/2014/main" id="{B6821DCB-974D-014A-9008-A4303B322C68}"/>
              </a:ext>
            </a:extLst>
          </p:cNvPr>
          <p:cNvGrpSpPr/>
          <p:nvPr/>
        </p:nvGrpSpPr>
        <p:grpSpPr>
          <a:xfrm>
            <a:off x="4825999" y="5443553"/>
            <a:ext cx="859471" cy="792435"/>
            <a:chOff x="4825999" y="5443553"/>
            <a:chExt cx="859471" cy="792435"/>
          </a:xfrm>
        </p:grpSpPr>
        <p:sp>
          <p:nvSpPr>
            <p:cNvPr id="97" name="cups a coffee">
              <a:extLst>
                <a:ext uri="{FF2B5EF4-FFF2-40B4-BE49-F238E27FC236}">
                  <a16:creationId xmlns:a16="http://schemas.microsoft.com/office/drawing/2014/main" id="{ED35DD5C-9604-BA4B-834A-4FFC3943ECFD}"/>
                </a:ext>
              </a:extLst>
            </p:cNvPr>
            <p:cNvSpPr txBox="1"/>
            <p:nvPr/>
          </p:nvSpPr>
          <p:spPr>
            <a:xfrm>
              <a:off x="4825999" y="5443553"/>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rgbClr val="B5B5B5"/>
                  </a:solidFill>
                  <a:latin typeface="Century Gothic" panose="020B0502020202020204" pitchFamily="34" charset="0"/>
                </a:rPr>
                <a:t>FY 2017</a:t>
              </a:r>
            </a:p>
          </p:txBody>
        </p:sp>
        <p:sp>
          <p:nvSpPr>
            <p:cNvPr id="98" name="cups a coffee">
              <a:extLst>
                <a:ext uri="{FF2B5EF4-FFF2-40B4-BE49-F238E27FC236}">
                  <a16:creationId xmlns:a16="http://schemas.microsoft.com/office/drawing/2014/main" id="{2628AF98-91E2-8848-B190-BF578BAE70E8}"/>
                </a:ext>
              </a:extLst>
            </p:cNvPr>
            <p:cNvSpPr txBox="1"/>
            <p:nvPr/>
          </p:nvSpPr>
          <p:spPr>
            <a:xfrm>
              <a:off x="4825999" y="5720076"/>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rgbClr val="B5B5B5"/>
                  </a:solidFill>
                  <a:latin typeface="Century Gothic" panose="020B0502020202020204" pitchFamily="34" charset="0"/>
                </a:rPr>
                <a:t>FY 2018</a:t>
              </a:r>
            </a:p>
          </p:txBody>
        </p:sp>
        <p:sp>
          <p:nvSpPr>
            <p:cNvPr id="99" name="cups a coffee">
              <a:extLst>
                <a:ext uri="{FF2B5EF4-FFF2-40B4-BE49-F238E27FC236}">
                  <a16:creationId xmlns:a16="http://schemas.microsoft.com/office/drawing/2014/main" id="{C4D7A4B2-A572-6B4E-8A2C-EC12252F2E30}"/>
                </a:ext>
              </a:extLst>
            </p:cNvPr>
            <p:cNvSpPr txBox="1"/>
            <p:nvPr/>
          </p:nvSpPr>
          <p:spPr>
            <a:xfrm>
              <a:off x="4825999" y="5983611"/>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rgbClr val="B5B5B5"/>
                  </a:solidFill>
                  <a:latin typeface="Century Gothic" panose="020B0502020202020204" pitchFamily="34" charset="0"/>
                </a:rPr>
                <a:t>FY 2019</a:t>
              </a:r>
            </a:p>
          </p:txBody>
        </p:sp>
      </p:grpSp>
      <p:grpSp>
        <p:nvGrpSpPr>
          <p:cNvPr id="8" name="Group 7">
            <a:extLst>
              <a:ext uri="{FF2B5EF4-FFF2-40B4-BE49-F238E27FC236}">
                <a16:creationId xmlns:a16="http://schemas.microsoft.com/office/drawing/2014/main" id="{9CA11241-343C-C04A-A30F-0D04FA0269DC}"/>
              </a:ext>
            </a:extLst>
          </p:cNvPr>
          <p:cNvGrpSpPr/>
          <p:nvPr/>
        </p:nvGrpSpPr>
        <p:grpSpPr>
          <a:xfrm>
            <a:off x="7847320" y="4168685"/>
            <a:ext cx="3582680" cy="1005621"/>
            <a:chOff x="7847320" y="4168685"/>
            <a:chExt cx="3582680" cy="1005621"/>
          </a:xfrm>
        </p:grpSpPr>
        <p:sp>
          <p:nvSpPr>
            <p:cNvPr id="116" name="TextBox 115">
              <a:extLst>
                <a:ext uri="{FF2B5EF4-FFF2-40B4-BE49-F238E27FC236}">
                  <a16:creationId xmlns:a16="http://schemas.microsoft.com/office/drawing/2014/main" id="{84FFFE61-9153-C544-B47C-D44633E3DE13}"/>
                </a:ext>
              </a:extLst>
            </p:cNvPr>
            <p:cNvSpPr txBox="1"/>
            <p:nvPr/>
          </p:nvSpPr>
          <p:spPr>
            <a:xfrm>
              <a:off x="7885887" y="4492132"/>
              <a:ext cx="3544113" cy="682174"/>
            </a:xfrm>
            <a:prstGeom prst="rect">
              <a:avLst/>
            </a:prstGeom>
            <a:noFill/>
          </p:spPr>
          <p:txBody>
            <a:bodyPr wrap="square" lIns="25200" rIns="90000" rtlCol="0">
              <a:spAutoFit/>
            </a:bodyPr>
            <a:lstStyle/>
            <a:p>
              <a:pPr>
                <a:lnSpc>
                  <a:spcPts val="1580"/>
                </a:lnSpc>
              </a:pPr>
              <a:r>
                <a:rPr lang="en-IN" sz="900" dirty="0">
                  <a:solidFill>
                    <a:schemeClr val="bg2">
                      <a:lumMod val="10000"/>
                    </a:schemeClr>
                  </a:solidFill>
                  <a:latin typeface="Century Gothic" panose="020B0502020202020204" pitchFamily="34" charset="0"/>
                </a:rPr>
                <a:t>The cash we produce through our operations, less the cost of expenditures on assets. FCF is the cash left over after we paid for operating expenses and capital expenditures (CAPEX).</a:t>
              </a:r>
            </a:p>
          </p:txBody>
        </p:sp>
        <p:sp>
          <p:nvSpPr>
            <p:cNvPr id="118" name="cups a coffee">
              <a:extLst>
                <a:ext uri="{FF2B5EF4-FFF2-40B4-BE49-F238E27FC236}">
                  <a16:creationId xmlns:a16="http://schemas.microsoft.com/office/drawing/2014/main" id="{3387599A-A5C7-EA4D-9954-2B86CF2FCD56}"/>
                </a:ext>
              </a:extLst>
            </p:cNvPr>
            <p:cNvSpPr txBox="1"/>
            <p:nvPr/>
          </p:nvSpPr>
          <p:spPr>
            <a:xfrm>
              <a:off x="7847320" y="4168685"/>
              <a:ext cx="2487291" cy="3356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1400" b="1" cap="none" spc="0" dirty="0">
                  <a:latin typeface="Century Gothic" panose="020B0502020202020204" pitchFamily="34" charset="0"/>
                </a:rPr>
                <a:t>Free Cash Flow</a:t>
              </a:r>
            </a:p>
          </p:txBody>
        </p:sp>
      </p:grpSp>
      <p:grpSp>
        <p:nvGrpSpPr>
          <p:cNvPr id="16" name="Group 15">
            <a:extLst>
              <a:ext uri="{FF2B5EF4-FFF2-40B4-BE49-F238E27FC236}">
                <a16:creationId xmlns:a16="http://schemas.microsoft.com/office/drawing/2014/main" id="{BC459523-589E-AE43-A496-7C1F264A0762}"/>
              </a:ext>
            </a:extLst>
          </p:cNvPr>
          <p:cNvGrpSpPr/>
          <p:nvPr/>
        </p:nvGrpSpPr>
        <p:grpSpPr>
          <a:xfrm>
            <a:off x="7895416" y="5480840"/>
            <a:ext cx="3024169" cy="722052"/>
            <a:chOff x="7895416" y="5480840"/>
            <a:chExt cx="3024169" cy="722052"/>
          </a:xfrm>
        </p:grpSpPr>
        <p:grpSp>
          <p:nvGrpSpPr>
            <p:cNvPr id="119" name="Group 118">
              <a:extLst>
                <a:ext uri="{FF2B5EF4-FFF2-40B4-BE49-F238E27FC236}">
                  <a16:creationId xmlns:a16="http://schemas.microsoft.com/office/drawing/2014/main" id="{3B44C659-D71C-9042-A279-0906FA0ED717}"/>
                </a:ext>
              </a:extLst>
            </p:cNvPr>
            <p:cNvGrpSpPr/>
            <p:nvPr/>
          </p:nvGrpSpPr>
          <p:grpSpPr>
            <a:xfrm>
              <a:off x="7902065" y="5480840"/>
              <a:ext cx="3017520" cy="182880"/>
              <a:chOff x="1896954" y="1947540"/>
              <a:chExt cx="3017520" cy="182880"/>
            </a:xfrm>
          </p:grpSpPr>
          <p:sp>
            <p:nvSpPr>
              <p:cNvPr id="135" name="Rectangle: Rounded Corners 5">
                <a:extLst>
                  <a:ext uri="{FF2B5EF4-FFF2-40B4-BE49-F238E27FC236}">
                    <a16:creationId xmlns:a16="http://schemas.microsoft.com/office/drawing/2014/main" id="{EB22A332-60C5-054E-AB25-C3D36316F3A2}"/>
                  </a:ext>
                </a:extLst>
              </p:cNvPr>
              <p:cNvSpPr/>
              <p:nvPr/>
            </p:nvSpPr>
            <p:spPr>
              <a:xfrm>
                <a:off x="1896954" y="2009008"/>
                <a:ext cx="3017520"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6" name="Rectangle: Rounded Corners 7">
                <a:extLst>
                  <a:ext uri="{FF2B5EF4-FFF2-40B4-BE49-F238E27FC236}">
                    <a16:creationId xmlns:a16="http://schemas.microsoft.com/office/drawing/2014/main" id="{6BF966B4-C3CC-9140-B447-5D14C8A48F4F}"/>
                  </a:ext>
                </a:extLst>
              </p:cNvPr>
              <p:cNvSpPr/>
              <p:nvPr/>
            </p:nvSpPr>
            <p:spPr>
              <a:xfrm>
                <a:off x="1896954" y="2009008"/>
                <a:ext cx="118872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7" name="Group 136">
                <a:extLst>
                  <a:ext uri="{FF2B5EF4-FFF2-40B4-BE49-F238E27FC236}">
                    <a16:creationId xmlns:a16="http://schemas.microsoft.com/office/drawing/2014/main" id="{D4331FAB-49E5-2F4B-A2E9-BF53FBE0CD9E}"/>
                  </a:ext>
                </a:extLst>
              </p:cNvPr>
              <p:cNvGrpSpPr>
                <a:grpSpLocks noChangeAspect="1"/>
              </p:cNvGrpSpPr>
              <p:nvPr/>
            </p:nvGrpSpPr>
            <p:grpSpPr>
              <a:xfrm>
                <a:off x="3018358" y="1947540"/>
                <a:ext cx="182880" cy="182880"/>
                <a:chOff x="2444813" y="4596252"/>
                <a:chExt cx="190500" cy="190500"/>
              </a:xfrm>
            </p:grpSpPr>
            <p:sp>
              <p:nvSpPr>
                <p:cNvPr id="138" name="Oval 137">
                  <a:extLst>
                    <a:ext uri="{FF2B5EF4-FFF2-40B4-BE49-F238E27FC236}">
                      <a16:creationId xmlns:a16="http://schemas.microsoft.com/office/drawing/2014/main" id="{267380B0-358E-3446-92AA-27D26C64EBEC}"/>
                    </a:ext>
                  </a:extLst>
                </p:cNvPr>
                <p:cNvSpPr/>
                <p:nvPr/>
              </p:nvSpPr>
              <p:spPr>
                <a:xfrm>
                  <a:off x="2444813"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9" name="Oval 138">
                  <a:extLst>
                    <a:ext uri="{FF2B5EF4-FFF2-40B4-BE49-F238E27FC236}">
                      <a16:creationId xmlns:a16="http://schemas.microsoft.com/office/drawing/2014/main" id="{024626A0-661B-A34C-87C9-D36835E6B715}"/>
                    </a:ext>
                  </a:extLst>
                </p:cNvPr>
                <p:cNvSpPr/>
                <p:nvPr/>
              </p:nvSpPr>
              <p:spPr>
                <a:xfrm>
                  <a:off x="2489552"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0" name="Group 119">
              <a:extLst>
                <a:ext uri="{FF2B5EF4-FFF2-40B4-BE49-F238E27FC236}">
                  <a16:creationId xmlns:a16="http://schemas.microsoft.com/office/drawing/2014/main" id="{96FE184F-9AE8-064D-8485-DE20187F589B}"/>
                </a:ext>
              </a:extLst>
            </p:cNvPr>
            <p:cNvGrpSpPr/>
            <p:nvPr/>
          </p:nvGrpSpPr>
          <p:grpSpPr>
            <a:xfrm>
              <a:off x="7902065" y="5752753"/>
              <a:ext cx="3017520" cy="182880"/>
              <a:chOff x="1896954" y="1947540"/>
              <a:chExt cx="3017520" cy="182880"/>
            </a:xfrm>
          </p:grpSpPr>
          <p:sp>
            <p:nvSpPr>
              <p:cNvPr id="130" name="Rectangle: Rounded Corners 5">
                <a:extLst>
                  <a:ext uri="{FF2B5EF4-FFF2-40B4-BE49-F238E27FC236}">
                    <a16:creationId xmlns:a16="http://schemas.microsoft.com/office/drawing/2014/main" id="{0576006E-BD82-4548-A9D2-A2EEC9E6771E}"/>
                  </a:ext>
                </a:extLst>
              </p:cNvPr>
              <p:cNvSpPr/>
              <p:nvPr/>
            </p:nvSpPr>
            <p:spPr>
              <a:xfrm>
                <a:off x="1896954" y="2009008"/>
                <a:ext cx="3017520"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1" name="Rectangle: Rounded Corners 7">
                <a:extLst>
                  <a:ext uri="{FF2B5EF4-FFF2-40B4-BE49-F238E27FC236}">
                    <a16:creationId xmlns:a16="http://schemas.microsoft.com/office/drawing/2014/main" id="{15984935-537B-7245-864D-22EB6E5BD39E}"/>
                  </a:ext>
                </a:extLst>
              </p:cNvPr>
              <p:cNvSpPr/>
              <p:nvPr/>
            </p:nvSpPr>
            <p:spPr>
              <a:xfrm>
                <a:off x="1896954" y="2009008"/>
                <a:ext cx="173736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32" name="Group 131">
                <a:extLst>
                  <a:ext uri="{FF2B5EF4-FFF2-40B4-BE49-F238E27FC236}">
                    <a16:creationId xmlns:a16="http://schemas.microsoft.com/office/drawing/2014/main" id="{B2098BB9-9A04-9044-862D-547C0F721107}"/>
                  </a:ext>
                </a:extLst>
              </p:cNvPr>
              <p:cNvGrpSpPr>
                <a:grpSpLocks noChangeAspect="1"/>
              </p:cNvGrpSpPr>
              <p:nvPr/>
            </p:nvGrpSpPr>
            <p:grpSpPr>
              <a:xfrm>
                <a:off x="3562071" y="1947540"/>
                <a:ext cx="182880" cy="182880"/>
                <a:chOff x="3011177" y="4596252"/>
                <a:chExt cx="190500" cy="190500"/>
              </a:xfrm>
            </p:grpSpPr>
            <p:sp>
              <p:nvSpPr>
                <p:cNvPr id="133" name="Oval 132">
                  <a:extLst>
                    <a:ext uri="{FF2B5EF4-FFF2-40B4-BE49-F238E27FC236}">
                      <a16:creationId xmlns:a16="http://schemas.microsoft.com/office/drawing/2014/main" id="{BB880F3C-2273-C84A-BA2A-983DC8B55A33}"/>
                    </a:ext>
                  </a:extLst>
                </p:cNvPr>
                <p:cNvSpPr/>
                <p:nvPr/>
              </p:nvSpPr>
              <p:spPr>
                <a:xfrm>
                  <a:off x="3011177"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4" name="Oval 133">
                  <a:extLst>
                    <a:ext uri="{FF2B5EF4-FFF2-40B4-BE49-F238E27FC236}">
                      <a16:creationId xmlns:a16="http://schemas.microsoft.com/office/drawing/2014/main" id="{DB566969-1D46-BF40-8071-E7158DC71862}"/>
                    </a:ext>
                  </a:extLst>
                </p:cNvPr>
                <p:cNvSpPr/>
                <p:nvPr/>
              </p:nvSpPr>
              <p:spPr>
                <a:xfrm>
                  <a:off x="3055927"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21" name="Group 120">
              <a:extLst>
                <a:ext uri="{FF2B5EF4-FFF2-40B4-BE49-F238E27FC236}">
                  <a16:creationId xmlns:a16="http://schemas.microsoft.com/office/drawing/2014/main" id="{CB5651F0-A3AE-B842-9BB6-3E77FD7A0B9E}"/>
                </a:ext>
              </a:extLst>
            </p:cNvPr>
            <p:cNvGrpSpPr/>
            <p:nvPr/>
          </p:nvGrpSpPr>
          <p:grpSpPr>
            <a:xfrm>
              <a:off x="7895416" y="6020012"/>
              <a:ext cx="3017520" cy="182880"/>
              <a:chOff x="1896954" y="1947540"/>
              <a:chExt cx="3017520" cy="182880"/>
            </a:xfrm>
          </p:grpSpPr>
          <p:sp>
            <p:nvSpPr>
              <p:cNvPr id="125" name="Rectangle: Rounded Corners 5">
                <a:extLst>
                  <a:ext uri="{FF2B5EF4-FFF2-40B4-BE49-F238E27FC236}">
                    <a16:creationId xmlns:a16="http://schemas.microsoft.com/office/drawing/2014/main" id="{099E5056-7B72-CC4A-8D55-1A5F0B187183}"/>
                  </a:ext>
                </a:extLst>
              </p:cNvPr>
              <p:cNvSpPr/>
              <p:nvPr/>
            </p:nvSpPr>
            <p:spPr>
              <a:xfrm>
                <a:off x="1896954" y="2009008"/>
                <a:ext cx="3017520" cy="634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6" name="Rectangle: Rounded Corners 7">
                <a:extLst>
                  <a:ext uri="{FF2B5EF4-FFF2-40B4-BE49-F238E27FC236}">
                    <a16:creationId xmlns:a16="http://schemas.microsoft.com/office/drawing/2014/main" id="{1EC99103-01B5-E34A-9ED4-A100EBD5B774}"/>
                  </a:ext>
                </a:extLst>
              </p:cNvPr>
              <p:cNvSpPr/>
              <p:nvPr/>
            </p:nvSpPr>
            <p:spPr>
              <a:xfrm>
                <a:off x="1896954" y="2009008"/>
                <a:ext cx="914400" cy="63436"/>
              </a:xfrm>
              <a:prstGeom prst="roundRect">
                <a:avLst>
                  <a:gd name="adj" fmla="val 50000"/>
                </a:avLst>
              </a:prstGeom>
              <a:solidFill>
                <a:srgbClr val="74B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7" name="Group 126">
                <a:extLst>
                  <a:ext uri="{FF2B5EF4-FFF2-40B4-BE49-F238E27FC236}">
                    <a16:creationId xmlns:a16="http://schemas.microsoft.com/office/drawing/2014/main" id="{161E6809-6F07-D140-8F54-83F41A9DC689}"/>
                  </a:ext>
                </a:extLst>
              </p:cNvPr>
              <p:cNvGrpSpPr>
                <a:grpSpLocks noChangeAspect="1"/>
              </p:cNvGrpSpPr>
              <p:nvPr/>
            </p:nvGrpSpPr>
            <p:grpSpPr>
              <a:xfrm>
                <a:off x="2730037" y="1947540"/>
                <a:ext cx="182880" cy="182880"/>
                <a:chOff x="2144484" y="4596252"/>
                <a:chExt cx="190500" cy="190500"/>
              </a:xfrm>
            </p:grpSpPr>
            <p:sp>
              <p:nvSpPr>
                <p:cNvPr id="128" name="Oval 127">
                  <a:extLst>
                    <a:ext uri="{FF2B5EF4-FFF2-40B4-BE49-F238E27FC236}">
                      <a16:creationId xmlns:a16="http://schemas.microsoft.com/office/drawing/2014/main" id="{B1B71920-C225-604C-9E3E-30C7CFDAE0CC}"/>
                    </a:ext>
                  </a:extLst>
                </p:cNvPr>
                <p:cNvSpPr/>
                <p:nvPr/>
              </p:nvSpPr>
              <p:spPr>
                <a:xfrm>
                  <a:off x="2144484" y="4596252"/>
                  <a:ext cx="190500" cy="190500"/>
                </a:xfrm>
                <a:prstGeom prst="ellipse">
                  <a:avLst/>
                </a:prstGeom>
                <a:solidFill>
                  <a:srgbClr val="1D9A78">
                    <a:alpha val="30000"/>
                  </a:srgbClr>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A6AE2B80-64FF-7E4D-BC7B-C2B0BDA2A374}"/>
                    </a:ext>
                  </a:extLst>
                </p:cNvPr>
                <p:cNvSpPr/>
                <p:nvPr/>
              </p:nvSpPr>
              <p:spPr>
                <a:xfrm>
                  <a:off x="2189220" y="4640991"/>
                  <a:ext cx="101022" cy="101022"/>
                </a:xfrm>
                <a:prstGeom prst="ellipse">
                  <a:avLst/>
                </a:prstGeom>
                <a:solidFill>
                  <a:srgbClr val="74BFAB"/>
                </a:solidFill>
                <a:ln w="63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17" name="Group 16">
            <a:extLst>
              <a:ext uri="{FF2B5EF4-FFF2-40B4-BE49-F238E27FC236}">
                <a16:creationId xmlns:a16="http://schemas.microsoft.com/office/drawing/2014/main" id="{678DBD1D-040E-8A46-8732-E013172C2E72}"/>
              </a:ext>
            </a:extLst>
          </p:cNvPr>
          <p:cNvGrpSpPr/>
          <p:nvPr/>
        </p:nvGrpSpPr>
        <p:grpSpPr>
          <a:xfrm>
            <a:off x="10929745" y="5438122"/>
            <a:ext cx="859471" cy="792435"/>
            <a:chOff x="10929745" y="5438122"/>
            <a:chExt cx="859471" cy="792435"/>
          </a:xfrm>
        </p:grpSpPr>
        <p:sp>
          <p:nvSpPr>
            <p:cNvPr id="122" name="cups a coffee">
              <a:extLst>
                <a:ext uri="{FF2B5EF4-FFF2-40B4-BE49-F238E27FC236}">
                  <a16:creationId xmlns:a16="http://schemas.microsoft.com/office/drawing/2014/main" id="{EF13D4C2-666E-5445-9129-352D8B252B31}"/>
                </a:ext>
              </a:extLst>
            </p:cNvPr>
            <p:cNvSpPr txBox="1"/>
            <p:nvPr/>
          </p:nvSpPr>
          <p:spPr>
            <a:xfrm>
              <a:off x="10929745" y="5438122"/>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chemeClr val="bg1"/>
                  </a:solidFill>
                  <a:latin typeface="Century Gothic" panose="020B0502020202020204" pitchFamily="34" charset="0"/>
                </a:rPr>
                <a:t>FY 2017</a:t>
              </a:r>
            </a:p>
          </p:txBody>
        </p:sp>
        <p:sp>
          <p:nvSpPr>
            <p:cNvPr id="123" name="cups a coffee">
              <a:extLst>
                <a:ext uri="{FF2B5EF4-FFF2-40B4-BE49-F238E27FC236}">
                  <a16:creationId xmlns:a16="http://schemas.microsoft.com/office/drawing/2014/main" id="{F39182DA-893E-4B45-A4B5-E3BEF28B0669}"/>
                </a:ext>
              </a:extLst>
            </p:cNvPr>
            <p:cNvSpPr txBox="1"/>
            <p:nvPr/>
          </p:nvSpPr>
          <p:spPr>
            <a:xfrm>
              <a:off x="10929745" y="5714645"/>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chemeClr val="bg1"/>
                  </a:solidFill>
                  <a:latin typeface="Century Gothic" panose="020B0502020202020204" pitchFamily="34" charset="0"/>
                </a:rPr>
                <a:t>FY 2018</a:t>
              </a:r>
            </a:p>
          </p:txBody>
        </p:sp>
        <p:sp>
          <p:nvSpPr>
            <p:cNvPr id="124" name="cups a coffee">
              <a:extLst>
                <a:ext uri="{FF2B5EF4-FFF2-40B4-BE49-F238E27FC236}">
                  <a16:creationId xmlns:a16="http://schemas.microsoft.com/office/drawing/2014/main" id="{7D87F5F1-E66D-B44D-8192-10DDA8F6B981}"/>
                </a:ext>
              </a:extLst>
            </p:cNvPr>
            <p:cNvSpPr txBox="1"/>
            <p:nvPr/>
          </p:nvSpPr>
          <p:spPr>
            <a:xfrm>
              <a:off x="10929745" y="5978180"/>
              <a:ext cx="859471" cy="252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nSpc>
                  <a:spcPct val="120000"/>
                </a:lnSpc>
                <a:defRPr sz="2500" cap="all" spc="75">
                  <a:latin typeface="+mn-lt"/>
                  <a:ea typeface="+mn-ea"/>
                  <a:cs typeface="+mn-cs"/>
                  <a:sym typeface="Montserrat ExtraBold"/>
                </a:defRPr>
              </a:lvl1pPr>
            </a:lstStyle>
            <a:p>
              <a:r>
                <a:rPr lang="en-US" sz="900" b="1" cap="none" spc="0" dirty="0">
                  <a:solidFill>
                    <a:schemeClr val="bg1"/>
                  </a:solidFill>
                  <a:latin typeface="Century Gothic" panose="020B0502020202020204" pitchFamily="34" charset="0"/>
                </a:rPr>
                <a:t>FY 2019</a:t>
              </a:r>
            </a:p>
          </p:txBody>
        </p:sp>
      </p:grpSp>
      <p:grpSp>
        <p:nvGrpSpPr>
          <p:cNvPr id="19" name="Group 18">
            <a:extLst>
              <a:ext uri="{FF2B5EF4-FFF2-40B4-BE49-F238E27FC236}">
                <a16:creationId xmlns:a16="http://schemas.microsoft.com/office/drawing/2014/main" id="{C5FFB576-5C7F-3743-94F1-0679E005C499}"/>
              </a:ext>
            </a:extLst>
          </p:cNvPr>
          <p:cNvGrpSpPr/>
          <p:nvPr/>
        </p:nvGrpSpPr>
        <p:grpSpPr>
          <a:xfrm>
            <a:off x="6685955" y="678517"/>
            <a:ext cx="967410" cy="1236819"/>
            <a:chOff x="6685955" y="678517"/>
            <a:chExt cx="967410" cy="1236819"/>
          </a:xfrm>
        </p:grpSpPr>
        <p:sp>
          <p:nvSpPr>
            <p:cNvPr id="67" name="Овал 13">
              <a:extLst>
                <a:ext uri="{FF2B5EF4-FFF2-40B4-BE49-F238E27FC236}">
                  <a16:creationId xmlns:a16="http://schemas.microsoft.com/office/drawing/2014/main" id="{CF809BF7-BB94-F34A-B2FB-20C8878CD935}"/>
                </a:ext>
              </a:extLst>
            </p:cNvPr>
            <p:cNvSpPr/>
            <p:nvPr/>
          </p:nvSpPr>
          <p:spPr>
            <a:xfrm>
              <a:off x="6685956" y="678517"/>
              <a:ext cx="967409" cy="967409"/>
            </a:xfrm>
            <a:prstGeom prst="round1Rect">
              <a:avLst>
                <a:gd name="adj" fmla="val 33647"/>
              </a:avLst>
            </a:prstGeom>
            <a:gradFill flip="none" rotWithShape="1">
              <a:gsLst>
                <a:gs pos="67000">
                  <a:srgbClr val="369ABA"/>
                </a:gs>
                <a:gs pos="5000">
                  <a:srgbClr val="74BFAB"/>
                </a:gs>
              </a:gsLst>
              <a:path path="circle">
                <a:fillToRect l="100000" t="100000"/>
              </a:path>
              <a:tileRect r="-100000" b="-100000"/>
            </a:gradFill>
            <a:ln w="19050">
              <a:noFill/>
            </a:ln>
            <a:effectLst>
              <a:outerShdw blurRad="254000" dist="38100" dir="5400000" algn="t" rotWithShape="0">
                <a:srgbClr val="1D9A78">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schemeClr val="bg1"/>
                  </a:solidFill>
                  <a:effectLst/>
                  <a:uLnTx/>
                  <a:uFillTx/>
                  <a:latin typeface="Century Gothic" panose="020B0502020202020204" pitchFamily="34" charset="0"/>
                </a:rPr>
                <a:t>+80%</a:t>
              </a:r>
              <a:endParaRPr kumimoji="0" lang="ru-RU" sz="1500"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41" name="Picture 140">
              <a:extLst>
                <a:ext uri="{FF2B5EF4-FFF2-40B4-BE49-F238E27FC236}">
                  <a16:creationId xmlns:a16="http://schemas.microsoft.com/office/drawing/2014/main" id="{24BB4EAB-B8C5-9E48-A5DD-F192231D62FD}"/>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7032500" y="1294471"/>
              <a:ext cx="274320" cy="967409"/>
            </a:xfrm>
            <a:prstGeom prst="rect">
              <a:avLst/>
            </a:prstGeom>
          </p:spPr>
        </p:pic>
      </p:grpSp>
      <p:grpSp>
        <p:nvGrpSpPr>
          <p:cNvPr id="18" name="Group 17">
            <a:extLst>
              <a:ext uri="{FF2B5EF4-FFF2-40B4-BE49-F238E27FC236}">
                <a16:creationId xmlns:a16="http://schemas.microsoft.com/office/drawing/2014/main" id="{574D0FE6-9E37-7943-A33E-6D5BF3C83648}"/>
              </a:ext>
            </a:extLst>
          </p:cNvPr>
          <p:cNvGrpSpPr/>
          <p:nvPr/>
        </p:nvGrpSpPr>
        <p:grpSpPr>
          <a:xfrm>
            <a:off x="583443" y="670284"/>
            <a:ext cx="977055" cy="1246163"/>
            <a:chOff x="583443" y="670284"/>
            <a:chExt cx="977055" cy="1246163"/>
          </a:xfrm>
        </p:grpSpPr>
        <p:sp>
          <p:nvSpPr>
            <p:cNvPr id="28" name="Овал 13"/>
            <p:cNvSpPr/>
            <p:nvPr/>
          </p:nvSpPr>
          <p:spPr>
            <a:xfrm>
              <a:off x="593089" y="670284"/>
              <a:ext cx="967409" cy="967409"/>
            </a:xfrm>
            <a:prstGeom prst="round1Rect">
              <a:avLst>
                <a:gd name="adj" fmla="val 33250"/>
              </a:avLst>
            </a:prstGeom>
            <a:solidFill>
              <a:schemeClr val="bg1"/>
            </a:solidFill>
            <a:ln w="19050">
              <a:noFill/>
            </a:ln>
            <a:effectLst>
              <a:outerShdw blurRad="254000" dist="381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9F9FA0"/>
                  </a:solidFill>
                  <a:latin typeface="Century Gothic" panose="020B0502020202020204" pitchFamily="34" charset="0"/>
                </a:rPr>
                <a:t>+4</a:t>
              </a:r>
              <a:r>
                <a:rPr kumimoji="0" lang="en-US" sz="1500" i="0" u="none" strike="noStrike" kern="1200" cap="none" spc="0" normalizeH="0" baseline="0" noProof="0" dirty="0">
                  <a:ln>
                    <a:noFill/>
                  </a:ln>
                  <a:solidFill>
                    <a:srgbClr val="9F9FA0"/>
                  </a:solidFill>
                  <a:effectLst/>
                  <a:uLnTx/>
                  <a:uFillTx/>
                  <a:latin typeface="Century Gothic" panose="020B0502020202020204" pitchFamily="34" charset="0"/>
                </a:rPr>
                <a:t>0%</a:t>
              </a:r>
              <a:endParaRPr kumimoji="0" lang="ru-RU" sz="1500" i="0" u="none" strike="noStrike" kern="1200" cap="none" spc="0" normalizeH="0" baseline="0" noProof="0" dirty="0">
                <a:ln>
                  <a:noFill/>
                </a:ln>
                <a:solidFill>
                  <a:srgbClr val="9F9FA0"/>
                </a:solidFill>
                <a:effectLst/>
                <a:uLnTx/>
                <a:uFillTx/>
                <a:latin typeface="Century Gothic" panose="020B0502020202020204" pitchFamily="34" charset="0"/>
              </a:endParaRPr>
            </a:p>
          </p:txBody>
        </p:sp>
        <p:pic>
          <p:nvPicPr>
            <p:cNvPr id="142" name="Picture 141">
              <a:extLst>
                <a:ext uri="{FF2B5EF4-FFF2-40B4-BE49-F238E27FC236}">
                  <a16:creationId xmlns:a16="http://schemas.microsoft.com/office/drawing/2014/main" id="{8E7B2DAA-B574-2C45-AA7E-5598DE172A2A}"/>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929988" y="1295582"/>
              <a:ext cx="274320" cy="967409"/>
            </a:xfrm>
            <a:prstGeom prst="rect">
              <a:avLst/>
            </a:prstGeom>
          </p:spPr>
        </p:pic>
      </p:grpSp>
      <p:grpSp>
        <p:nvGrpSpPr>
          <p:cNvPr id="21" name="Group 20">
            <a:extLst>
              <a:ext uri="{FF2B5EF4-FFF2-40B4-BE49-F238E27FC236}">
                <a16:creationId xmlns:a16="http://schemas.microsoft.com/office/drawing/2014/main" id="{BEC54CBE-0F0E-F645-939F-C4DB28429B20}"/>
              </a:ext>
            </a:extLst>
          </p:cNvPr>
          <p:cNvGrpSpPr/>
          <p:nvPr/>
        </p:nvGrpSpPr>
        <p:grpSpPr>
          <a:xfrm>
            <a:off x="583442" y="4208825"/>
            <a:ext cx="977056" cy="1236298"/>
            <a:chOff x="583442" y="4208825"/>
            <a:chExt cx="977056" cy="1236298"/>
          </a:xfrm>
        </p:grpSpPr>
        <p:sp>
          <p:nvSpPr>
            <p:cNvPr id="92" name="Овал 13">
              <a:extLst>
                <a:ext uri="{FF2B5EF4-FFF2-40B4-BE49-F238E27FC236}">
                  <a16:creationId xmlns:a16="http://schemas.microsoft.com/office/drawing/2014/main" id="{A451F97A-0D6E-8245-AA65-41DA78B01521}"/>
                </a:ext>
              </a:extLst>
            </p:cNvPr>
            <p:cNvSpPr/>
            <p:nvPr/>
          </p:nvSpPr>
          <p:spPr>
            <a:xfrm>
              <a:off x="593089" y="4208825"/>
              <a:ext cx="967409" cy="967409"/>
            </a:xfrm>
            <a:prstGeom prst="round1Rect">
              <a:avLst>
                <a:gd name="adj" fmla="val 31591"/>
              </a:avLst>
            </a:prstGeom>
            <a:gradFill flip="none" rotWithShape="1">
              <a:gsLst>
                <a:gs pos="67000">
                  <a:srgbClr val="369ABA"/>
                </a:gs>
                <a:gs pos="0">
                  <a:srgbClr val="74BFAB"/>
                </a:gs>
              </a:gsLst>
              <a:path path="circle">
                <a:fillToRect l="100000" t="100000"/>
              </a:path>
              <a:tileRect r="-100000" b="-100000"/>
            </a:gradFill>
            <a:ln w="19050">
              <a:noFill/>
            </a:ln>
            <a:effectLst>
              <a:outerShdw blurRad="254000" dist="38100" dir="5400000" algn="t" rotWithShape="0">
                <a:srgbClr val="1D9A78">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latin typeface="Century Gothic" panose="020B0502020202020204" pitchFamily="34" charset="0"/>
                </a:rPr>
                <a:t>+6</a:t>
              </a:r>
              <a:r>
                <a:rPr kumimoji="0" lang="en-US" sz="1500" i="0" u="none" strike="noStrike" kern="1200" cap="none" spc="0" normalizeH="0" baseline="0" noProof="0" dirty="0">
                  <a:ln>
                    <a:noFill/>
                  </a:ln>
                  <a:solidFill>
                    <a:schemeClr val="bg1"/>
                  </a:solidFill>
                  <a:effectLst/>
                  <a:uLnTx/>
                  <a:uFillTx/>
                  <a:latin typeface="Century Gothic" panose="020B0502020202020204" pitchFamily="34" charset="0"/>
                </a:rPr>
                <a:t>0%</a:t>
              </a:r>
              <a:endParaRPr kumimoji="0" lang="ru-RU" sz="1500"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143" name="Picture 142">
              <a:extLst>
                <a:ext uri="{FF2B5EF4-FFF2-40B4-BE49-F238E27FC236}">
                  <a16:creationId xmlns:a16="http://schemas.microsoft.com/office/drawing/2014/main" id="{DFF902D2-7908-7845-A881-F27530BC3BB1}"/>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929987" y="4824258"/>
              <a:ext cx="274320" cy="967409"/>
            </a:xfrm>
            <a:prstGeom prst="rect">
              <a:avLst/>
            </a:prstGeom>
          </p:spPr>
        </p:pic>
      </p:grpSp>
      <p:grpSp>
        <p:nvGrpSpPr>
          <p:cNvPr id="27" name="Group 26">
            <a:extLst>
              <a:ext uri="{FF2B5EF4-FFF2-40B4-BE49-F238E27FC236}">
                <a16:creationId xmlns:a16="http://schemas.microsoft.com/office/drawing/2014/main" id="{2BC90959-2810-E448-B25E-F91F583222E6}"/>
              </a:ext>
            </a:extLst>
          </p:cNvPr>
          <p:cNvGrpSpPr/>
          <p:nvPr/>
        </p:nvGrpSpPr>
        <p:grpSpPr>
          <a:xfrm>
            <a:off x="6696833" y="4203394"/>
            <a:ext cx="967411" cy="1241730"/>
            <a:chOff x="6696833" y="4203394"/>
            <a:chExt cx="967411" cy="1241730"/>
          </a:xfrm>
        </p:grpSpPr>
        <p:sp>
          <p:nvSpPr>
            <p:cNvPr id="117" name="Овал 13">
              <a:extLst>
                <a:ext uri="{FF2B5EF4-FFF2-40B4-BE49-F238E27FC236}">
                  <a16:creationId xmlns:a16="http://schemas.microsoft.com/office/drawing/2014/main" id="{2A322B3A-C518-A445-974E-263F62E3D0CC}"/>
                </a:ext>
              </a:extLst>
            </p:cNvPr>
            <p:cNvSpPr/>
            <p:nvPr/>
          </p:nvSpPr>
          <p:spPr>
            <a:xfrm>
              <a:off x="6696835" y="4203394"/>
              <a:ext cx="967409" cy="967409"/>
            </a:xfrm>
            <a:prstGeom prst="round1Rect">
              <a:avLst>
                <a:gd name="adj" fmla="val 33250"/>
              </a:avLst>
            </a:prstGeom>
            <a:solidFill>
              <a:schemeClr val="bg1"/>
            </a:solidFill>
            <a:ln w="19050">
              <a:noFill/>
            </a:ln>
            <a:effectLst>
              <a:outerShdw blurRad="254000" dist="38100" dir="5400000" algn="t"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i="0" u="none" strike="noStrike" kern="1200" cap="none" spc="0" normalizeH="0" baseline="0" noProof="0" dirty="0">
                  <a:ln>
                    <a:noFill/>
                  </a:ln>
                  <a:solidFill>
                    <a:srgbClr val="9F9FA0"/>
                  </a:solidFill>
                  <a:effectLst/>
                  <a:uLnTx/>
                  <a:uFillTx/>
                  <a:latin typeface="Century Gothic" panose="020B0502020202020204" pitchFamily="34" charset="0"/>
                </a:rPr>
                <a:t>+2</a:t>
              </a:r>
              <a:r>
                <a:rPr lang="en-US" sz="1500" dirty="0">
                  <a:solidFill>
                    <a:srgbClr val="9F9FA0"/>
                  </a:solidFill>
                  <a:latin typeface="Century Gothic" panose="020B0502020202020204" pitchFamily="34" charset="0"/>
                </a:rPr>
                <a:t>5</a:t>
              </a:r>
              <a:r>
                <a:rPr kumimoji="0" lang="en-US" sz="1500" i="0" u="none" strike="noStrike" kern="1200" cap="none" spc="0" normalizeH="0" baseline="0" noProof="0" dirty="0">
                  <a:ln>
                    <a:noFill/>
                  </a:ln>
                  <a:solidFill>
                    <a:srgbClr val="9F9FA0"/>
                  </a:solidFill>
                  <a:effectLst/>
                  <a:uLnTx/>
                  <a:uFillTx/>
                  <a:latin typeface="Century Gothic" panose="020B0502020202020204" pitchFamily="34" charset="0"/>
                </a:rPr>
                <a:t>%</a:t>
              </a:r>
              <a:endParaRPr kumimoji="0" lang="ru-RU" sz="1500" i="0" u="none" strike="noStrike" kern="1200" cap="none" spc="0" normalizeH="0" baseline="0" noProof="0" dirty="0">
                <a:ln>
                  <a:noFill/>
                </a:ln>
                <a:solidFill>
                  <a:srgbClr val="9F9FA0"/>
                </a:solidFill>
                <a:effectLst/>
                <a:uLnTx/>
                <a:uFillTx/>
                <a:latin typeface="Century Gothic" panose="020B0502020202020204" pitchFamily="34" charset="0"/>
              </a:endParaRPr>
            </a:p>
          </p:txBody>
        </p:sp>
        <p:pic>
          <p:nvPicPr>
            <p:cNvPr id="144" name="Picture 143">
              <a:extLst>
                <a:ext uri="{FF2B5EF4-FFF2-40B4-BE49-F238E27FC236}">
                  <a16:creationId xmlns:a16="http://schemas.microsoft.com/office/drawing/2014/main" id="{DD01C73B-367B-BE43-BE05-0DE2607C9F71}"/>
                </a:ext>
              </a:extLst>
            </p:cNvPr>
            <p:cNvPicPr>
              <a:picLocks/>
            </p:cNvPicPr>
            <p:nvPr/>
          </p:nvPicPr>
          <p:blipFill>
            <a:blip r:embed="rId2">
              <a:alphaModFix amt="64000"/>
              <a:extLst>
                <a:ext uri="{28A0092B-C50C-407E-A947-70E740481C1C}">
                  <a14:useLocalDpi xmlns:a14="http://schemas.microsoft.com/office/drawing/2010/main" val="0"/>
                </a:ext>
              </a:extLst>
            </a:blip>
            <a:stretch>
              <a:fillRect/>
            </a:stretch>
          </p:blipFill>
          <p:spPr>
            <a:xfrm rot="5400000" flipH="1">
              <a:off x="7043378" y="4824259"/>
              <a:ext cx="274320" cy="967409"/>
            </a:xfrm>
            <a:prstGeom prst="rect">
              <a:avLst/>
            </a:prstGeom>
          </p:spPr>
        </p:pic>
      </p:grpSp>
    </p:spTree>
    <p:extLst>
      <p:ext uri="{BB962C8B-B14F-4D97-AF65-F5344CB8AC3E}">
        <p14:creationId xmlns:p14="http://schemas.microsoft.com/office/powerpoint/2010/main" val="426073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grpId="0" nodeType="afterEffect">
                                  <p:stCondLst>
                                    <p:cond delay="0"/>
                                  </p:stCondLst>
                                  <p:childTnLst>
                                    <p:animMotion origin="layout" path="M 0 1.00394 L 0 0 " pathEditMode="relative" rAng="0" ptsTypes="AA">
                                      <p:cBhvr>
                                        <p:cTn id="6" dur="3000" fill="hold"/>
                                        <p:tgtEl>
                                          <p:spTgt spid="3"/>
                                        </p:tgtEl>
                                        <p:attrNameLst>
                                          <p:attrName>ppt_x</p:attrName>
                                          <p:attrName>ppt_y</p:attrName>
                                        </p:attrNameLst>
                                      </p:cBhvr>
                                      <p:rCtr x="0" y="-50208"/>
                                    </p:animMotion>
                                  </p:childTnLst>
                                </p:cTn>
                              </p:par>
                              <p:par>
                                <p:cTn id="7" presetID="0" presetClass="path" presetSubtype="0" decel="50000" fill="hold" grpId="0" nodeType="withEffect">
                                  <p:stCondLst>
                                    <p:cond delay="0"/>
                                  </p:stCondLst>
                                  <p:childTnLst>
                                    <p:animMotion origin="layout" path="M 0.00065 -1.00741 L -3.33333E-6 -4.44444E-6 " pathEditMode="relative" rAng="0" ptsTypes="AA">
                                      <p:cBhvr>
                                        <p:cTn id="8" dur="3000" fill="hold"/>
                                        <p:tgtEl>
                                          <p:spTgt spid="22"/>
                                        </p:tgtEl>
                                        <p:attrNameLst>
                                          <p:attrName>ppt_x</p:attrName>
                                          <p:attrName>ppt_y</p:attrName>
                                        </p:attrNameLst>
                                      </p:cBhvr>
                                      <p:rCtr x="65" y="50718"/>
                                    </p:animMotion>
                                  </p:childTnLst>
                                </p:cTn>
                              </p:par>
                              <p:par>
                                <p:cTn id="9" presetID="10" presetClass="entr" presetSubtype="0" fill="hold" grpId="0" nodeType="withEffect">
                                  <p:stCondLst>
                                    <p:cond delay="150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par>
                                <p:cTn id="12" presetID="10" presetClass="entr" presetSubtype="0" fill="hold" grpId="0" nodeType="withEffect">
                                  <p:stCondLst>
                                    <p:cond delay="150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childTnLst>
                                </p:cTn>
                              </p:par>
                              <p:par>
                                <p:cTn id="15" presetID="0" presetClass="path" presetSubtype="0" accel="50000" decel="50000" fill="hold" grpId="1" nodeType="withEffect">
                                  <p:stCondLst>
                                    <p:cond delay="1500"/>
                                  </p:stCondLst>
                                  <p:childTnLst>
                                    <p:animMotion origin="layout" path="M 0.22109 0.19908 L 2.22261E-17 -4.81481E-6 " pathEditMode="relative" rAng="0" ptsTypes="AA">
                                      <p:cBhvr>
                                        <p:cTn id="16" dur="2000" fill="hold"/>
                                        <p:tgtEl>
                                          <p:spTgt spid="24"/>
                                        </p:tgtEl>
                                        <p:attrNameLst>
                                          <p:attrName>ppt_x</p:attrName>
                                          <p:attrName>ppt_y</p:attrName>
                                        </p:attrNameLst>
                                      </p:cBhvr>
                                      <p:rCtr x="-11081" y="-10023"/>
                                    </p:animMotion>
                                  </p:childTnLst>
                                </p:cTn>
                              </p:par>
                              <p:par>
                                <p:cTn id="17" presetID="0" presetClass="path" presetSubtype="0" accel="50000" decel="50000" fill="hold" grpId="1" nodeType="withEffect">
                                  <p:stCondLst>
                                    <p:cond delay="1500"/>
                                  </p:stCondLst>
                                  <p:childTnLst>
                                    <p:animMotion origin="layout" path="M -0.22305 -0.19745 L 3.95833E-6 1.48148E-6 " pathEditMode="relative" rAng="0" ptsTypes="AA">
                                      <p:cBhvr>
                                        <p:cTn id="18" dur="2000" fill="hold"/>
                                        <p:tgtEl>
                                          <p:spTgt spid="25"/>
                                        </p:tgtEl>
                                        <p:attrNameLst>
                                          <p:attrName>ppt_x</p:attrName>
                                          <p:attrName>ppt_y</p:attrName>
                                        </p:attrNameLst>
                                      </p:cBhvr>
                                      <p:rCtr x="11120" y="9977"/>
                                    </p:animMotion>
                                  </p:childTnLst>
                                </p:cTn>
                              </p:par>
                            </p:childTnLst>
                          </p:cTn>
                        </p:par>
                        <p:par>
                          <p:cTn id="19" fill="hold">
                            <p:stCondLst>
                              <p:cond delay="3500"/>
                            </p:stCondLst>
                            <p:childTnLst>
                              <p:par>
                                <p:cTn id="20" presetID="42" presetClass="entr" presetSubtype="0"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par>
                                <p:cTn id="40" presetID="12" presetClass="entr" presetSubtype="8" fill="hold"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2000"/>
                                        <p:tgtEl>
                                          <p:spTgt spid="2"/>
                                        </p:tgtEl>
                                        <p:attrNameLst>
                                          <p:attrName>ppt_x</p:attrName>
                                        </p:attrNameLst>
                                      </p:cBhvr>
                                      <p:tavLst>
                                        <p:tav tm="0">
                                          <p:val>
                                            <p:strVal val="#ppt_x-#ppt_w*1.125000"/>
                                          </p:val>
                                        </p:tav>
                                        <p:tav tm="100000">
                                          <p:val>
                                            <p:strVal val="#ppt_x"/>
                                          </p:val>
                                        </p:tav>
                                      </p:tavLst>
                                    </p:anim>
                                    <p:animEffect transition="in" filter="wipe(right)">
                                      <p:cBhvr>
                                        <p:cTn id="43" dur="2000"/>
                                        <p:tgtEl>
                                          <p:spTgt spid="2"/>
                                        </p:tgtEl>
                                      </p:cBhvr>
                                    </p:animEffect>
                                  </p:childTnLst>
                                </p:cTn>
                              </p:par>
                              <p:par>
                                <p:cTn id="44" presetID="12" presetClass="entr" presetSubtype="8"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2000"/>
                                        <p:tgtEl>
                                          <p:spTgt spid="4"/>
                                        </p:tgtEl>
                                        <p:attrNameLst>
                                          <p:attrName>ppt_x</p:attrName>
                                        </p:attrNameLst>
                                      </p:cBhvr>
                                      <p:tavLst>
                                        <p:tav tm="0">
                                          <p:val>
                                            <p:strVal val="#ppt_x-#ppt_w*1.125000"/>
                                          </p:val>
                                        </p:tav>
                                        <p:tav tm="100000">
                                          <p:val>
                                            <p:strVal val="#ppt_x"/>
                                          </p:val>
                                        </p:tav>
                                      </p:tavLst>
                                    </p:anim>
                                    <p:animEffect transition="in" filter="wipe(right)">
                                      <p:cBhvr>
                                        <p:cTn id="47" dur="2000"/>
                                        <p:tgtEl>
                                          <p:spTgt spid="4"/>
                                        </p:tgtEl>
                                      </p:cBhvr>
                                    </p:animEffect>
                                  </p:childTnLst>
                                </p:cTn>
                              </p:par>
                              <p:par>
                                <p:cTn id="48" presetID="12" presetClass="entr" presetSubtype="8"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additive="base">
                                        <p:cTn id="50" dur="2000"/>
                                        <p:tgtEl>
                                          <p:spTgt spid="5"/>
                                        </p:tgtEl>
                                        <p:attrNameLst>
                                          <p:attrName>ppt_x</p:attrName>
                                        </p:attrNameLst>
                                      </p:cBhvr>
                                      <p:tavLst>
                                        <p:tav tm="0">
                                          <p:val>
                                            <p:strVal val="#ppt_x-#ppt_w*1.125000"/>
                                          </p:val>
                                        </p:tav>
                                        <p:tav tm="100000">
                                          <p:val>
                                            <p:strVal val="#ppt_x"/>
                                          </p:val>
                                        </p:tav>
                                      </p:tavLst>
                                    </p:anim>
                                    <p:animEffect transition="in" filter="wipe(right)">
                                      <p:cBhvr>
                                        <p:cTn id="51" dur="2000"/>
                                        <p:tgtEl>
                                          <p:spTgt spid="5"/>
                                        </p:tgtEl>
                                      </p:cBhvr>
                                    </p:animEffect>
                                  </p:childTnLst>
                                </p:cTn>
                              </p:par>
                              <p:par>
                                <p:cTn id="52" presetID="12" presetClass="entr" presetSubtype="8"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additive="base">
                                        <p:cTn id="54" dur="2000"/>
                                        <p:tgtEl>
                                          <p:spTgt spid="8"/>
                                        </p:tgtEl>
                                        <p:attrNameLst>
                                          <p:attrName>ppt_x</p:attrName>
                                        </p:attrNameLst>
                                      </p:cBhvr>
                                      <p:tavLst>
                                        <p:tav tm="0">
                                          <p:val>
                                            <p:strVal val="#ppt_x-#ppt_w*1.125000"/>
                                          </p:val>
                                        </p:tav>
                                        <p:tav tm="100000">
                                          <p:val>
                                            <p:strVal val="#ppt_x"/>
                                          </p:val>
                                        </p:tav>
                                      </p:tavLst>
                                    </p:anim>
                                    <p:animEffect transition="in" filter="wipe(right)">
                                      <p:cBhvr>
                                        <p:cTn id="55" dur="2000"/>
                                        <p:tgtEl>
                                          <p:spTgt spid="8"/>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1000"/>
                                        <p:tgtEl>
                                          <p:spTgt spid="10"/>
                                        </p:tgtEl>
                                      </p:cBhvr>
                                    </p:animEffect>
                                  </p:childTnLst>
                                </p:cTn>
                              </p:par>
                              <p:par>
                                <p:cTn id="60" presetID="10"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1000"/>
                                        <p:tgtEl>
                                          <p:spTgt spid="11"/>
                                        </p:tgtEl>
                                      </p:cBhvr>
                                    </p:animEffect>
                                  </p:childTnLst>
                                </p:cTn>
                              </p:par>
                              <p:par>
                                <p:cTn id="63" presetID="22" presetClass="entr" presetSubtype="8" fill="hold"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1000"/>
                                        <p:tgtEl>
                                          <p:spTgt spid="12"/>
                                        </p:tgtEl>
                                      </p:cBhvr>
                                    </p:animEffect>
                                  </p:childTnLst>
                                </p:cTn>
                              </p:par>
                              <p:par>
                                <p:cTn id="66" presetID="10" presetClass="entr" presetSubtype="0" fill="hold" nodeType="withEffect">
                                  <p:stCondLst>
                                    <p:cond delay="50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childTnLst>
                                </p:cTn>
                              </p:par>
                              <p:par>
                                <p:cTn id="69" presetID="22" presetClass="entr" presetSubtype="8" fill="hold" nodeType="withEffect">
                                  <p:stCondLst>
                                    <p:cond delay="100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1000"/>
                                        <p:tgtEl>
                                          <p:spTgt spid="14"/>
                                        </p:tgtEl>
                                      </p:cBhvr>
                                    </p:animEffect>
                                  </p:childTnLst>
                                </p:cTn>
                              </p:par>
                              <p:par>
                                <p:cTn id="72" presetID="10" presetClass="entr" presetSubtype="0" fill="hold" nodeType="withEffect">
                                  <p:stCondLst>
                                    <p:cond delay="100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childTnLst>
                                </p:cTn>
                              </p:par>
                              <p:par>
                                <p:cTn id="75" presetID="22" presetClass="entr" presetSubtype="8" fill="hold" nodeType="withEffect">
                                  <p:stCondLst>
                                    <p:cond delay="1500"/>
                                  </p:stCondLst>
                                  <p:childTnLst>
                                    <p:set>
                                      <p:cBhvr>
                                        <p:cTn id="76" dur="1" fill="hold">
                                          <p:stCondLst>
                                            <p:cond delay="0"/>
                                          </p:stCondLst>
                                        </p:cTn>
                                        <p:tgtEl>
                                          <p:spTgt spid="16"/>
                                        </p:tgtEl>
                                        <p:attrNameLst>
                                          <p:attrName>style.visibility</p:attrName>
                                        </p:attrNameLst>
                                      </p:cBhvr>
                                      <p:to>
                                        <p:strVal val="visible"/>
                                      </p:to>
                                    </p:set>
                                    <p:animEffect transition="in" filter="wipe(left)">
                                      <p:cBhvr>
                                        <p:cTn id="77" dur="1000"/>
                                        <p:tgtEl>
                                          <p:spTgt spid="16"/>
                                        </p:tgtEl>
                                      </p:cBhvr>
                                    </p:animEffect>
                                  </p:childTnLst>
                                </p:cTn>
                              </p:par>
                              <p:par>
                                <p:cTn id="78" presetID="10" presetClass="entr" presetSubtype="0" fill="hold" nodeType="withEffect">
                                  <p:stCondLst>
                                    <p:cond delay="15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24" grpId="0" animBg="1"/>
      <p:bldP spid="24" grpId="1" animBg="1"/>
      <p:bldP spid="3"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E841727A-BC57-47CC-9490-EA618051637B}"/>
              </a:ext>
            </a:extLst>
          </p:cNvPr>
          <p:cNvSpPr/>
          <p:nvPr/>
        </p:nvSpPr>
        <p:spPr>
          <a:xfrm>
            <a:off x="0" y="0"/>
            <a:ext cx="12192000" cy="3925455"/>
          </a:xfrm>
          <a:custGeom>
            <a:avLst/>
            <a:gdLst>
              <a:gd name="connsiteX0" fmla="*/ 0 w 19477038"/>
              <a:gd name="connsiteY0" fmla="*/ 0 h 6280728"/>
              <a:gd name="connsiteX1" fmla="*/ 19477038 w 19477038"/>
              <a:gd name="connsiteY1" fmla="*/ 0 h 6280728"/>
              <a:gd name="connsiteX2" fmla="*/ 19477038 w 19477038"/>
              <a:gd name="connsiteY2" fmla="*/ 2641997 h 6280728"/>
              <a:gd name="connsiteX3" fmla="*/ 0 w 19477038"/>
              <a:gd name="connsiteY3" fmla="*/ 2641997 h 6280728"/>
            </a:gdLst>
            <a:ahLst/>
            <a:cxnLst>
              <a:cxn ang="0">
                <a:pos x="connsiteX0" y="connsiteY0"/>
              </a:cxn>
              <a:cxn ang="0">
                <a:pos x="connsiteX1" y="connsiteY1"/>
              </a:cxn>
              <a:cxn ang="0">
                <a:pos x="connsiteX2" y="connsiteY2"/>
              </a:cxn>
              <a:cxn ang="0">
                <a:pos x="connsiteX3" y="connsiteY3"/>
              </a:cxn>
            </a:cxnLst>
            <a:rect l="l" t="t" r="r" b="b"/>
            <a:pathLst>
              <a:path w="19477038" h="6280728">
                <a:moveTo>
                  <a:pt x="0" y="0"/>
                </a:moveTo>
                <a:lnTo>
                  <a:pt x="19477038" y="0"/>
                </a:lnTo>
                <a:lnTo>
                  <a:pt x="19477038" y="2641997"/>
                </a:lnTo>
                <a:cubicBezTo>
                  <a:pt x="15098614" y="6511331"/>
                  <a:pt x="6817071" y="8386204"/>
                  <a:pt x="0" y="2641997"/>
                </a:cubicBezTo>
                <a:close/>
              </a:path>
            </a:pathLst>
          </a:custGeom>
          <a:gradFill flip="none" rotWithShape="1">
            <a:gsLst>
              <a:gs pos="0">
                <a:srgbClr val="369ABA"/>
              </a:gs>
              <a:gs pos="57000">
                <a:srgbClr val="74BFAB"/>
              </a:gs>
            </a:gsLst>
            <a:lin ang="2700000" scaled="1"/>
            <a:tileRect/>
          </a:gradFill>
          <a:ln>
            <a:noFill/>
          </a:ln>
          <a:effectLst>
            <a:outerShdw sx="1000" sy="1000" algn="t" rotWithShape="0">
              <a:srgbClr val="D5D5D5">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Shape 40">
            <a:extLst>
              <a:ext uri="{FF2B5EF4-FFF2-40B4-BE49-F238E27FC236}">
                <a16:creationId xmlns:a16="http://schemas.microsoft.com/office/drawing/2014/main" id="{45C252B7-E57D-4083-BB21-5F8468F11ABD}"/>
              </a:ext>
            </a:extLst>
          </p:cNvPr>
          <p:cNvSpPr>
            <a:spLocks/>
          </p:cNvSpPr>
          <p:nvPr/>
        </p:nvSpPr>
        <p:spPr bwMode="auto">
          <a:xfrm rot="12249020">
            <a:off x="1188200" y="-784396"/>
            <a:ext cx="1366400" cy="3449981"/>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FFFFFF">
                  <a:alpha val="42000"/>
                </a:srgbClr>
              </a:gs>
              <a:gs pos="100000">
                <a:srgbClr val="FFFFFF">
                  <a:alpha val="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c 41">
            <a:extLst>
              <a:ext uri="{FF2B5EF4-FFF2-40B4-BE49-F238E27FC236}">
                <a16:creationId xmlns:a16="http://schemas.microsoft.com/office/drawing/2014/main" id="{95A0E889-1F01-487A-8B76-23F02E9442A6}"/>
              </a:ext>
            </a:extLst>
          </p:cNvPr>
          <p:cNvSpPr/>
          <p:nvPr/>
        </p:nvSpPr>
        <p:spPr>
          <a:xfrm>
            <a:off x="-3326698" y="-14661755"/>
            <a:ext cx="18845396" cy="18845396"/>
          </a:xfrm>
          <a:prstGeom prst="arc">
            <a:avLst>
              <a:gd name="adj1" fmla="val 2825850"/>
              <a:gd name="adj2" fmla="val 7546133"/>
            </a:avLst>
          </a:prstGeom>
          <a:ln w="95250" cap="rnd">
            <a:gradFill flip="none" rotWithShape="1">
              <a:gsLst>
                <a:gs pos="100000">
                  <a:srgbClr val="369ABA"/>
                </a:gs>
                <a:gs pos="46000">
                  <a:srgbClr val="74BFAB"/>
                </a:gs>
              </a:gsLst>
              <a:lin ang="0" scaled="1"/>
              <a:tileRect/>
            </a:gradFill>
            <a:round/>
            <a:headEnd type="none"/>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val 96">
            <a:extLst>
              <a:ext uri="{FF2B5EF4-FFF2-40B4-BE49-F238E27FC236}">
                <a16:creationId xmlns:a16="http://schemas.microsoft.com/office/drawing/2014/main" id="{A27765DB-01C2-4515-8EFA-8811CB4AC1E4}"/>
              </a:ext>
            </a:extLst>
          </p:cNvPr>
          <p:cNvSpPr/>
          <p:nvPr/>
        </p:nvSpPr>
        <p:spPr>
          <a:xfrm flipH="1">
            <a:off x="1203537" y="2544876"/>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369ABA"/>
                </a:solidFill>
                <a:latin typeface="Century Gothic" panose="020B0502020202020204" pitchFamily="34" charset="0"/>
              </a:rPr>
              <a:t>22%</a:t>
            </a:r>
            <a:endParaRPr kumimoji="0" lang="en-US" sz="2000" b="1" i="0" u="none" strike="noStrike" kern="1200" cap="none" spc="0" normalizeH="0" baseline="0" noProof="0" dirty="0">
              <a:ln>
                <a:noFill/>
              </a:ln>
              <a:solidFill>
                <a:srgbClr val="369ABA"/>
              </a:solidFill>
              <a:effectLst/>
              <a:uLnTx/>
              <a:uFillTx/>
              <a:latin typeface="Century Gothic" panose="020B0502020202020204" pitchFamily="34" charset="0"/>
            </a:endParaRPr>
          </a:p>
        </p:txBody>
      </p:sp>
      <p:sp>
        <p:nvSpPr>
          <p:cNvPr id="146" name="Oval 145">
            <a:extLst>
              <a:ext uri="{FF2B5EF4-FFF2-40B4-BE49-F238E27FC236}">
                <a16:creationId xmlns:a16="http://schemas.microsoft.com/office/drawing/2014/main" id="{429EA6A9-984E-4436-AE1D-7647689EEF3B}"/>
              </a:ext>
            </a:extLst>
          </p:cNvPr>
          <p:cNvSpPr/>
          <p:nvPr/>
        </p:nvSpPr>
        <p:spPr>
          <a:xfrm flipH="1">
            <a:off x="9744803" y="2544876"/>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9ABA"/>
                </a:solidFill>
                <a:effectLst/>
                <a:uLnTx/>
                <a:uFillTx/>
                <a:latin typeface="Century Gothic" panose="020B0502020202020204" pitchFamily="34" charset="0"/>
              </a:rPr>
              <a:t>100%</a:t>
            </a:r>
          </a:p>
        </p:txBody>
      </p:sp>
      <p:sp>
        <p:nvSpPr>
          <p:cNvPr id="194" name="Oval 193">
            <a:extLst>
              <a:ext uri="{FF2B5EF4-FFF2-40B4-BE49-F238E27FC236}">
                <a16:creationId xmlns:a16="http://schemas.microsoft.com/office/drawing/2014/main" id="{292338B9-7E48-4B18-9615-BEF09BDE2287}"/>
              </a:ext>
            </a:extLst>
          </p:cNvPr>
          <p:cNvSpPr/>
          <p:nvPr/>
        </p:nvSpPr>
        <p:spPr>
          <a:xfrm flipH="1">
            <a:off x="3291033" y="3279044"/>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369ABA"/>
                </a:solidFill>
                <a:latin typeface="Century Gothic" panose="020B0502020202020204" pitchFamily="34" charset="0"/>
              </a:rPr>
              <a:t>80</a:t>
            </a:r>
            <a:r>
              <a:rPr kumimoji="0" lang="en-US" sz="1800" b="1" i="0" u="none" strike="noStrike" kern="1200" cap="none" spc="0" normalizeH="0" baseline="0" noProof="0" dirty="0">
                <a:ln>
                  <a:noFill/>
                </a:ln>
                <a:solidFill>
                  <a:srgbClr val="369ABA"/>
                </a:solidFill>
                <a:effectLst/>
                <a:uLnTx/>
                <a:uFillTx/>
                <a:latin typeface="Century Gothic" panose="020B0502020202020204" pitchFamily="34" charset="0"/>
              </a:rPr>
              <a:t>%</a:t>
            </a:r>
          </a:p>
        </p:txBody>
      </p:sp>
      <p:sp>
        <p:nvSpPr>
          <p:cNvPr id="233" name="Oval 232">
            <a:extLst>
              <a:ext uri="{FF2B5EF4-FFF2-40B4-BE49-F238E27FC236}">
                <a16:creationId xmlns:a16="http://schemas.microsoft.com/office/drawing/2014/main" id="{65E51FE2-23CD-4C5A-8F37-6081BD0B5062}"/>
              </a:ext>
            </a:extLst>
          </p:cNvPr>
          <p:cNvSpPr/>
          <p:nvPr/>
        </p:nvSpPr>
        <p:spPr>
          <a:xfrm flipH="1">
            <a:off x="7729606" y="3279044"/>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369ABA"/>
                </a:solidFill>
                <a:latin typeface="Century Gothic" panose="020B0502020202020204" pitchFamily="34" charset="0"/>
              </a:rPr>
              <a:t>28</a:t>
            </a:r>
            <a:endParaRPr kumimoji="0" lang="en-US" sz="1800" b="1" i="0" u="none" strike="noStrike" kern="1200" cap="none" spc="0" normalizeH="0" baseline="0" noProof="0" dirty="0">
              <a:ln>
                <a:noFill/>
              </a:ln>
              <a:solidFill>
                <a:srgbClr val="369ABA"/>
              </a:solidFill>
              <a:effectLst/>
              <a:uLnTx/>
              <a:uFillTx/>
              <a:latin typeface="Century Gothic" panose="020B0502020202020204" pitchFamily="34" charset="0"/>
            </a:endParaRPr>
          </a:p>
        </p:txBody>
      </p:sp>
      <p:sp>
        <p:nvSpPr>
          <p:cNvPr id="272" name="Oval 271">
            <a:extLst>
              <a:ext uri="{FF2B5EF4-FFF2-40B4-BE49-F238E27FC236}">
                <a16:creationId xmlns:a16="http://schemas.microsoft.com/office/drawing/2014/main" id="{6766EFCA-B9DD-40C6-BEF6-DB4D7B717FC2}"/>
              </a:ext>
            </a:extLst>
          </p:cNvPr>
          <p:cNvSpPr/>
          <p:nvPr/>
        </p:nvSpPr>
        <p:spPr>
          <a:xfrm flipH="1">
            <a:off x="5504409" y="3578739"/>
            <a:ext cx="1183182" cy="1183180"/>
          </a:xfrm>
          <a:prstGeom prst="ellipse">
            <a:avLst/>
          </a:prstGeom>
          <a:solidFill>
            <a:schemeClr val="bg1"/>
          </a:solidFill>
          <a:ln>
            <a:noFill/>
          </a:ln>
          <a:effectLst>
            <a:outerShdw blurRad="558800" dist="177800" dir="2700000" sx="90000" sy="90000" algn="tl" rotWithShape="0">
              <a:srgbClr val="1D9A78">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69ABA"/>
                </a:solidFill>
                <a:effectLst/>
                <a:uLnTx/>
                <a:uFillTx/>
                <a:latin typeface="Century Gothic" panose="020B0502020202020204" pitchFamily="34" charset="0"/>
              </a:rPr>
              <a:t>77%</a:t>
            </a:r>
          </a:p>
        </p:txBody>
      </p:sp>
      <p:sp>
        <p:nvSpPr>
          <p:cNvPr id="310" name="Freeform: Shape 40">
            <a:extLst>
              <a:ext uri="{FF2B5EF4-FFF2-40B4-BE49-F238E27FC236}">
                <a16:creationId xmlns:a16="http://schemas.microsoft.com/office/drawing/2014/main" id="{AD98A379-C2FB-614B-BD6B-19FC98B3563F}"/>
              </a:ext>
            </a:extLst>
          </p:cNvPr>
          <p:cNvSpPr>
            <a:spLocks/>
          </p:cNvSpPr>
          <p:nvPr/>
        </p:nvSpPr>
        <p:spPr bwMode="auto">
          <a:xfrm rot="9417151">
            <a:off x="10624" y="-337567"/>
            <a:ext cx="1167072" cy="2946704"/>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FFFFFF">
                  <a:alpha val="51000"/>
                </a:srgbClr>
              </a:gs>
              <a:gs pos="100000">
                <a:srgbClr val="FFFFFF">
                  <a:alpha val="8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1" name="Freeform: Shape 40">
            <a:extLst>
              <a:ext uri="{FF2B5EF4-FFF2-40B4-BE49-F238E27FC236}">
                <a16:creationId xmlns:a16="http://schemas.microsoft.com/office/drawing/2014/main" id="{65AB9C55-9B5F-DB49-BA2F-3AF9FA506F0D}"/>
              </a:ext>
            </a:extLst>
          </p:cNvPr>
          <p:cNvSpPr>
            <a:spLocks/>
          </p:cNvSpPr>
          <p:nvPr/>
        </p:nvSpPr>
        <p:spPr bwMode="auto">
          <a:xfrm rot="696709">
            <a:off x="945378" y="1389153"/>
            <a:ext cx="612606" cy="1127240"/>
          </a:xfrm>
          <a:custGeom>
            <a:avLst/>
            <a:gdLst>
              <a:gd name="connsiteX0" fmla="*/ 527611 w 1046327"/>
              <a:gd name="connsiteY0" fmla="*/ 0 h 2641838"/>
              <a:gd name="connsiteX1" fmla="*/ 527611 w 1046327"/>
              <a:gd name="connsiteY1" fmla="*/ 2641834 h 2641838"/>
              <a:gd name="connsiteX2" fmla="*/ 527611 w 1046327"/>
              <a:gd name="connsiteY2" fmla="*/ 2641838 h 2641838"/>
              <a:gd name="connsiteX3" fmla="*/ 527611 w 1046327"/>
              <a:gd name="connsiteY3" fmla="*/ 9049 h 2641838"/>
              <a:gd name="connsiteX4" fmla="*/ 527611 w 1046327"/>
              <a:gd name="connsiteY4" fmla="*/ 7770 h 2641838"/>
              <a:gd name="connsiteX5" fmla="*/ 527611 w 1046327"/>
              <a:gd name="connsiteY5" fmla="*/ 0 h 2641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27" h="2641838">
                <a:moveTo>
                  <a:pt x="527611" y="0"/>
                </a:moveTo>
                <a:cubicBezTo>
                  <a:pt x="527611" y="0"/>
                  <a:pt x="1694722" y="1289837"/>
                  <a:pt x="527611" y="2641834"/>
                </a:cubicBezTo>
                <a:lnTo>
                  <a:pt x="527611" y="2641838"/>
                </a:lnTo>
                <a:cubicBezTo>
                  <a:pt x="-603312" y="1348812"/>
                  <a:pt x="419166" y="133678"/>
                  <a:pt x="527611" y="9049"/>
                </a:cubicBezTo>
                <a:lnTo>
                  <a:pt x="527611" y="7770"/>
                </a:lnTo>
                <a:cubicBezTo>
                  <a:pt x="527611" y="3885"/>
                  <a:pt x="527611" y="0"/>
                  <a:pt x="527611" y="0"/>
                </a:cubicBezTo>
                <a:close/>
              </a:path>
            </a:pathLst>
          </a:custGeom>
          <a:gradFill>
            <a:gsLst>
              <a:gs pos="0">
                <a:srgbClr val="FFFFFF">
                  <a:alpha val="3000"/>
                </a:srgbClr>
              </a:gs>
              <a:gs pos="100000">
                <a:srgbClr val="FFFFFF">
                  <a:alpha val="53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3" name="moving straight is what we do">
            <a:extLst>
              <a:ext uri="{FF2B5EF4-FFF2-40B4-BE49-F238E27FC236}">
                <a16:creationId xmlns:a16="http://schemas.microsoft.com/office/drawing/2014/main" id="{550EE732-9C05-9341-9C26-F15CF93FF533}"/>
              </a:ext>
            </a:extLst>
          </p:cNvPr>
          <p:cNvSpPr txBox="1"/>
          <p:nvPr/>
        </p:nvSpPr>
        <p:spPr>
          <a:xfrm>
            <a:off x="3339390" y="753116"/>
            <a:ext cx="5541714"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1"/>
                </a:solidFill>
                <a:latin typeface="Century Gothic" panose="020B0502020202020204" pitchFamily="34" charset="0"/>
              </a:rPr>
              <a:t>2019 Sustainability Highlights</a:t>
            </a:r>
          </a:p>
        </p:txBody>
      </p:sp>
      <p:sp>
        <p:nvSpPr>
          <p:cNvPr id="314" name="TextBox 313">
            <a:extLst>
              <a:ext uri="{FF2B5EF4-FFF2-40B4-BE49-F238E27FC236}">
                <a16:creationId xmlns:a16="http://schemas.microsoft.com/office/drawing/2014/main" id="{3101030B-04D8-2746-94A4-08FD5B1FF248}"/>
              </a:ext>
            </a:extLst>
          </p:cNvPr>
          <p:cNvSpPr txBox="1"/>
          <p:nvPr/>
        </p:nvSpPr>
        <p:spPr>
          <a:xfrm>
            <a:off x="2397905" y="1364075"/>
            <a:ext cx="7405038" cy="758413"/>
          </a:xfrm>
          <a:prstGeom prst="rect">
            <a:avLst/>
          </a:prstGeom>
          <a:noFill/>
        </p:spPr>
        <p:txBody>
          <a:bodyPr wrap="square" lIns="25200" rIns="90000" rtlCol="0">
            <a:spAutoFit/>
          </a:bodyPr>
          <a:lstStyle/>
          <a:p>
            <a:pPr algn="ctr">
              <a:lnSpc>
                <a:spcPts val="1820"/>
              </a:lnSpc>
            </a:pPr>
            <a:r>
              <a:rPr lang="en-IN" sz="1100" dirty="0">
                <a:solidFill>
                  <a:schemeClr val="bg1"/>
                </a:solidFill>
                <a:latin typeface="Century Gothic" panose="020B0502020202020204" pitchFamily="34" charset="0"/>
              </a:rPr>
              <a:t>We strive to become an ever more sustainable company by maximizing the positive impact we have on all our stakeholder groups while minimizing our negative impact throughout the value chain. We seek to be characterized by our passion, integrity, entrepreneurialism and innovative spirit, as we fulfil our vision. </a:t>
            </a:r>
          </a:p>
        </p:txBody>
      </p:sp>
      <p:grpSp>
        <p:nvGrpSpPr>
          <p:cNvPr id="2" name="Group 1">
            <a:extLst>
              <a:ext uri="{FF2B5EF4-FFF2-40B4-BE49-F238E27FC236}">
                <a16:creationId xmlns:a16="http://schemas.microsoft.com/office/drawing/2014/main" id="{FD4D2D8C-6DDE-1744-BCA0-47AE8482863F}"/>
              </a:ext>
            </a:extLst>
          </p:cNvPr>
          <p:cNvGrpSpPr/>
          <p:nvPr/>
        </p:nvGrpSpPr>
        <p:grpSpPr>
          <a:xfrm>
            <a:off x="879881" y="3981272"/>
            <a:ext cx="1838260" cy="1282390"/>
            <a:chOff x="879881" y="3981272"/>
            <a:chExt cx="1838260" cy="1282390"/>
          </a:xfrm>
        </p:grpSpPr>
        <p:sp>
          <p:nvSpPr>
            <p:cNvPr id="341" name="Lorem ipsum dolor sit elit, consect loreretur adipiscing nisi aute.">
              <a:extLst>
                <a:ext uri="{FF2B5EF4-FFF2-40B4-BE49-F238E27FC236}">
                  <a16:creationId xmlns:a16="http://schemas.microsoft.com/office/drawing/2014/main" id="{C0B216F8-0F79-B141-83B9-440346467B50}"/>
                </a:ext>
              </a:extLst>
            </p:cNvPr>
            <p:cNvSpPr txBox="1"/>
            <p:nvPr/>
          </p:nvSpPr>
          <p:spPr>
            <a:xfrm>
              <a:off x="879881" y="3981272"/>
              <a:ext cx="1830494" cy="467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000" b="1" dirty="0">
                  <a:latin typeface="Century Gothic" panose="020B0502020202020204" pitchFamily="34" charset="0"/>
                </a:rPr>
                <a:t>Budget increase for environmental causes</a:t>
              </a:r>
            </a:p>
          </p:txBody>
        </p:sp>
        <p:sp>
          <p:nvSpPr>
            <p:cNvPr id="346" name="Lorem ipsum dolor sit elit, consect loreretur adipiscing nisi aute.">
              <a:extLst>
                <a:ext uri="{FF2B5EF4-FFF2-40B4-BE49-F238E27FC236}">
                  <a16:creationId xmlns:a16="http://schemas.microsoft.com/office/drawing/2014/main" id="{815BD03D-B812-994B-9C28-2A7E9C844449}"/>
                </a:ext>
              </a:extLst>
            </p:cNvPr>
            <p:cNvSpPr txBox="1"/>
            <p:nvPr/>
          </p:nvSpPr>
          <p:spPr>
            <a:xfrm>
              <a:off x="936522" y="4462224"/>
              <a:ext cx="1781619" cy="801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With our increase in revenue, our company has been able to allocate more funding to environmental causes.</a:t>
              </a:r>
            </a:p>
          </p:txBody>
        </p:sp>
      </p:grpSp>
      <p:grpSp>
        <p:nvGrpSpPr>
          <p:cNvPr id="3" name="Group 2">
            <a:extLst>
              <a:ext uri="{FF2B5EF4-FFF2-40B4-BE49-F238E27FC236}">
                <a16:creationId xmlns:a16="http://schemas.microsoft.com/office/drawing/2014/main" id="{F9C61211-A373-CF47-AE7F-7C953FC7E03A}"/>
              </a:ext>
            </a:extLst>
          </p:cNvPr>
          <p:cNvGrpSpPr/>
          <p:nvPr/>
        </p:nvGrpSpPr>
        <p:grpSpPr>
          <a:xfrm>
            <a:off x="2980819" y="4702942"/>
            <a:ext cx="1797661" cy="1269067"/>
            <a:chOff x="2980819" y="4702942"/>
            <a:chExt cx="1797661" cy="1269067"/>
          </a:xfrm>
        </p:grpSpPr>
        <p:sp>
          <p:nvSpPr>
            <p:cNvPr id="342" name="Lorem ipsum dolor sit elit, consect loreretur adipiscing nisi aute.">
              <a:extLst>
                <a:ext uri="{FF2B5EF4-FFF2-40B4-BE49-F238E27FC236}">
                  <a16:creationId xmlns:a16="http://schemas.microsoft.com/office/drawing/2014/main" id="{C478322D-B59F-F942-B3E5-B1F342A9C725}"/>
                </a:ext>
              </a:extLst>
            </p:cNvPr>
            <p:cNvSpPr txBox="1"/>
            <p:nvPr/>
          </p:nvSpPr>
          <p:spPr>
            <a:xfrm>
              <a:off x="2986767" y="4702942"/>
              <a:ext cx="1791713" cy="467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000" b="1" dirty="0">
                  <a:latin typeface="Century Gothic" panose="020B0502020202020204" pitchFamily="34" charset="0"/>
                </a:rPr>
                <a:t>Of our new products are environmentally friendly</a:t>
              </a:r>
            </a:p>
          </p:txBody>
        </p:sp>
        <p:sp>
          <p:nvSpPr>
            <p:cNvPr id="347" name="Lorem ipsum dolor sit elit, consect loreretur adipiscing nisi aute.">
              <a:extLst>
                <a:ext uri="{FF2B5EF4-FFF2-40B4-BE49-F238E27FC236}">
                  <a16:creationId xmlns:a16="http://schemas.microsoft.com/office/drawing/2014/main" id="{AD170E77-6530-7F4E-A647-65A7432E4849}"/>
                </a:ext>
              </a:extLst>
            </p:cNvPr>
            <p:cNvSpPr txBox="1"/>
            <p:nvPr/>
          </p:nvSpPr>
          <p:spPr>
            <a:xfrm>
              <a:off x="2980819" y="5170571"/>
              <a:ext cx="1781619" cy="801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Our scientists and product team made the most use of this funding to ensure our products adhere to our goals.</a:t>
              </a:r>
            </a:p>
          </p:txBody>
        </p:sp>
      </p:grpSp>
      <p:grpSp>
        <p:nvGrpSpPr>
          <p:cNvPr id="4" name="Group 3">
            <a:extLst>
              <a:ext uri="{FF2B5EF4-FFF2-40B4-BE49-F238E27FC236}">
                <a16:creationId xmlns:a16="http://schemas.microsoft.com/office/drawing/2014/main" id="{9E723427-FD45-FB44-8657-C33CB588BDE7}"/>
              </a:ext>
            </a:extLst>
          </p:cNvPr>
          <p:cNvGrpSpPr/>
          <p:nvPr/>
        </p:nvGrpSpPr>
        <p:grpSpPr>
          <a:xfrm>
            <a:off x="5214390" y="5030896"/>
            <a:ext cx="1791713" cy="1277842"/>
            <a:chOff x="5214390" y="5030896"/>
            <a:chExt cx="1791713" cy="1277842"/>
          </a:xfrm>
        </p:grpSpPr>
        <p:sp>
          <p:nvSpPr>
            <p:cNvPr id="343" name="Lorem ipsum dolor sit elit, consect loreretur adipiscing nisi aute.">
              <a:extLst>
                <a:ext uri="{FF2B5EF4-FFF2-40B4-BE49-F238E27FC236}">
                  <a16:creationId xmlns:a16="http://schemas.microsoft.com/office/drawing/2014/main" id="{47E620EE-A58B-8D43-A5B8-1DA3B7F5C3B5}"/>
                </a:ext>
              </a:extLst>
            </p:cNvPr>
            <p:cNvSpPr txBox="1"/>
            <p:nvPr/>
          </p:nvSpPr>
          <p:spPr>
            <a:xfrm>
              <a:off x="5214390" y="5030896"/>
              <a:ext cx="1791713" cy="467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000" b="1" dirty="0">
                  <a:latin typeface="Century Gothic" panose="020B0502020202020204" pitchFamily="34" charset="0"/>
                </a:rPr>
                <a:t>Employee participation in environmental initiatives</a:t>
              </a:r>
            </a:p>
          </p:txBody>
        </p:sp>
        <p:sp>
          <p:nvSpPr>
            <p:cNvPr id="348" name="Lorem ipsum dolor sit elit, consect loreretur adipiscing nisi aute.">
              <a:extLst>
                <a:ext uri="{FF2B5EF4-FFF2-40B4-BE49-F238E27FC236}">
                  <a16:creationId xmlns:a16="http://schemas.microsoft.com/office/drawing/2014/main" id="{E1BF7822-AA28-9247-AEAA-09A1CB84DA1F}"/>
                </a:ext>
              </a:extLst>
            </p:cNvPr>
            <p:cNvSpPr txBox="1"/>
            <p:nvPr/>
          </p:nvSpPr>
          <p:spPr>
            <a:xfrm>
              <a:off x="5221232" y="5507300"/>
              <a:ext cx="1781619" cy="801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All new hires are now required to participate in eco initiatives and have been introduced to them during their onboarding.</a:t>
              </a:r>
            </a:p>
          </p:txBody>
        </p:sp>
      </p:grpSp>
      <p:grpSp>
        <p:nvGrpSpPr>
          <p:cNvPr id="5" name="Group 4">
            <a:extLst>
              <a:ext uri="{FF2B5EF4-FFF2-40B4-BE49-F238E27FC236}">
                <a16:creationId xmlns:a16="http://schemas.microsoft.com/office/drawing/2014/main" id="{1FBABD10-DB09-CA49-8CB9-4204DD43FF09}"/>
              </a:ext>
            </a:extLst>
          </p:cNvPr>
          <p:cNvGrpSpPr/>
          <p:nvPr/>
        </p:nvGrpSpPr>
        <p:grpSpPr>
          <a:xfrm>
            <a:off x="7429562" y="4702942"/>
            <a:ext cx="1781619" cy="1273413"/>
            <a:chOff x="7429562" y="4702942"/>
            <a:chExt cx="1781619" cy="1273413"/>
          </a:xfrm>
        </p:grpSpPr>
        <p:sp>
          <p:nvSpPr>
            <p:cNvPr id="344" name="Lorem ipsum dolor sit elit, consect loreretur adipiscing nisi aute.">
              <a:extLst>
                <a:ext uri="{FF2B5EF4-FFF2-40B4-BE49-F238E27FC236}">
                  <a16:creationId xmlns:a16="http://schemas.microsoft.com/office/drawing/2014/main" id="{7FDE217F-6665-AA4B-A01F-2AC837B01F35}"/>
                </a:ext>
              </a:extLst>
            </p:cNvPr>
            <p:cNvSpPr txBox="1"/>
            <p:nvPr/>
          </p:nvSpPr>
          <p:spPr>
            <a:xfrm>
              <a:off x="7635636" y="4702942"/>
              <a:ext cx="1371122" cy="467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000" b="1" dirty="0">
                  <a:latin typeface="Century Gothic" panose="020B0502020202020204" pitchFamily="34" charset="0"/>
                </a:rPr>
                <a:t>New sustainability related patents filed</a:t>
              </a:r>
            </a:p>
          </p:txBody>
        </p:sp>
        <p:sp>
          <p:nvSpPr>
            <p:cNvPr id="349" name="Lorem ipsum dolor sit elit, consect loreretur adipiscing nisi aute.">
              <a:extLst>
                <a:ext uri="{FF2B5EF4-FFF2-40B4-BE49-F238E27FC236}">
                  <a16:creationId xmlns:a16="http://schemas.microsoft.com/office/drawing/2014/main" id="{2AF040A0-B0FC-E843-B13F-F7775095095E}"/>
                </a:ext>
              </a:extLst>
            </p:cNvPr>
            <p:cNvSpPr txBox="1"/>
            <p:nvPr/>
          </p:nvSpPr>
          <p:spPr>
            <a:xfrm>
              <a:off x="7429562" y="5174917"/>
              <a:ext cx="1781619" cy="801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Our new patent pending technologies will result in more revenue but also allow us to give back to the community.</a:t>
              </a:r>
            </a:p>
          </p:txBody>
        </p:sp>
      </p:grpSp>
      <p:grpSp>
        <p:nvGrpSpPr>
          <p:cNvPr id="6" name="Group 5">
            <a:extLst>
              <a:ext uri="{FF2B5EF4-FFF2-40B4-BE49-F238E27FC236}">
                <a16:creationId xmlns:a16="http://schemas.microsoft.com/office/drawing/2014/main" id="{7670A871-51CF-B542-A683-0BB544BA9407}"/>
              </a:ext>
            </a:extLst>
          </p:cNvPr>
          <p:cNvGrpSpPr/>
          <p:nvPr/>
        </p:nvGrpSpPr>
        <p:grpSpPr>
          <a:xfrm>
            <a:off x="9450040" y="3975662"/>
            <a:ext cx="1772708" cy="1288000"/>
            <a:chOff x="9450040" y="3975662"/>
            <a:chExt cx="1772708" cy="1288000"/>
          </a:xfrm>
        </p:grpSpPr>
        <p:sp>
          <p:nvSpPr>
            <p:cNvPr id="345" name="Lorem ipsum dolor sit elit, consect loreretur adipiscing nisi aute.">
              <a:extLst>
                <a:ext uri="{FF2B5EF4-FFF2-40B4-BE49-F238E27FC236}">
                  <a16:creationId xmlns:a16="http://schemas.microsoft.com/office/drawing/2014/main" id="{A8238556-9202-7542-849C-1EB3E7D9F857}"/>
                </a:ext>
              </a:extLst>
            </p:cNvPr>
            <p:cNvSpPr txBox="1"/>
            <p:nvPr/>
          </p:nvSpPr>
          <p:spPr>
            <a:xfrm>
              <a:off x="9450040" y="3975662"/>
              <a:ext cx="1772707" cy="46762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500"/>
                </a:lnSpc>
              </a:pPr>
              <a:r>
                <a:rPr lang="en-US" sz="1000" b="1" dirty="0">
                  <a:latin typeface="Century Gothic" panose="020B0502020202020204" pitchFamily="34" charset="0"/>
                </a:rPr>
                <a:t>Of employees covered by human rights assessments</a:t>
              </a:r>
            </a:p>
          </p:txBody>
        </p:sp>
        <p:sp>
          <p:nvSpPr>
            <p:cNvPr id="350" name="Lorem ipsum dolor sit elit, consect loreretur adipiscing nisi aute.">
              <a:extLst>
                <a:ext uri="{FF2B5EF4-FFF2-40B4-BE49-F238E27FC236}">
                  <a16:creationId xmlns:a16="http://schemas.microsoft.com/office/drawing/2014/main" id="{7EF0E09E-1E20-DA42-AABB-9B0A1B4BC741}"/>
                </a:ext>
              </a:extLst>
            </p:cNvPr>
            <p:cNvSpPr txBox="1"/>
            <p:nvPr/>
          </p:nvSpPr>
          <p:spPr>
            <a:xfrm>
              <a:off x="9473860" y="4462224"/>
              <a:ext cx="1748888" cy="8014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p>
              <a:pPr algn="ctr">
                <a:lnSpc>
                  <a:spcPts val="1400"/>
                </a:lnSpc>
              </a:pPr>
              <a:r>
                <a:rPr lang="en-US" sz="900" dirty="0">
                  <a:latin typeface="Century Gothic" panose="020B0502020202020204" pitchFamily="34" charset="0"/>
                </a:rPr>
                <a:t>As was the case in the previous years, we ensure all employees are respected and feel safe at work.</a:t>
              </a:r>
            </a:p>
          </p:txBody>
        </p:sp>
      </p:grpSp>
    </p:spTree>
    <p:extLst>
      <p:ext uri="{BB962C8B-B14F-4D97-AF65-F5344CB8AC3E}">
        <p14:creationId xmlns:p14="http://schemas.microsoft.com/office/powerpoint/2010/main" val="198298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anim calcmode="lin" valueType="num">
                                      <p:cBhvr>
                                        <p:cTn id="8" dur="2000" fill="hold"/>
                                        <p:tgtEl>
                                          <p:spTgt spid="50"/>
                                        </p:tgtEl>
                                        <p:attrNameLst>
                                          <p:attrName>ppt_x</p:attrName>
                                        </p:attrNameLst>
                                      </p:cBhvr>
                                      <p:tavLst>
                                        <p:tav tm="0">
                                          <p:val>
                                            <p:strVal val="#ppt_x"/>
                                          </p:val>
                                        </p:tav>
                                        <p:tav tm="100000">
                                          <p:val>
                                            <p:strVal val="#ppt_x"/>
                                          </p:val>
                                        </p:tav>
                                      </p:tavLst>
                                    </p:anim>
                                    <p:anim calcmode="lin" valueType="num">
                                      <p:cBhvr>
                                        <p:cTn id="9" dur="2000" fill="hold"/>
                                        <p:tgtEl>
                                          <p:spTgt spid="50"/>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50"/>
                                  </p:stCondLst>
                                  <p:childTnLst>
                                    <p:set>
                                      <p:cBhvr>
                                        <p:cTn id="11" dur="1" fill="hold">
                                          <p:stCondLst>
                                            <p:cond delay="0"/>
                                          </p:stCondLst>
                                        </p:cTn>
                                        <p:tgtEl>
                                          <p:spTgt spid="310"/>
                                        </p:tgtEl>
                                        <p:attrNameLst>
                                          <p:attrName>style.visibility</p:attrName>
                                        </p:attrNameLst>
                                      </p:cBhvr>
                                      <p:to>
                                        <p:strVal val="visible"/>
                                      </p:to>
                                    </p:set>
                                    <p:anim calcmode="lin" valueType="num">
                                      <p:cBhvr>
                                        <p:cTn id="12" dur="1000" fill="hold"/>
                                        <p:tgtEl>
                                          <p:spTgt spid="310"/>
                                        </p:tgtEl>
                                        <p:attrNameLst>
                                          <p:attrName>ppt_w</p:attrName>
                                        </p:attrNameLst>
                                      </p:cBhvr>
                                      <p:tavLst>
                                        <p:tav tm="0">
                                          <p:val>
                                            <p:fltVal val="0"/>
                                          </p:val>
                                        </p:tav>
                                        <p:tav tm="100000">
                                          <p:val>
                                            <p:strVal val="#ppt_w"/>
                                          </p:val>
                                        </p:tav>
                                      </p:tavLst>
                                    </p:anim>
                                    <p:anim calcmode="lin" valueType="num">
                                      <p:cBhvr>
                                        <p:cTn id="13" dur="1000" fill="hold"/>
                                        <p:tgtEl>
                                          <p:spTgt spid="310"/>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500"/>
                                  </p:stCondLst>
                                  <p:childTnLst>
                                    <p:set>
                                      <p:cBhvr>
                                        <p:cTn id="15" dur="1" fill="hold">
                                          <p:stCondLst>
                                            <p:cond delay="0"/>
                                          </p:stCondLst>
                                        </p:cTn>
                                        <p:tgtEl>
                                          <p:spTgt spid="311"/>
                                        </p:tgtEl>
                                        <p:attrNameLst>
                                          <p:attrName>style.visibility</p:attrName>
                                        </p:attrNameLst>
                                      </p:cBhvr>
                                      <p:to>
                                        <p:strVal val="visible"/>
                                      </p:to>
                                    </p:set>
                                    <p:anim calcmode="lin" valueType="num">
                                      <p:cBhvr>
                                        <p:cTn id="16" dur="500" fill="hold"/>
                                        <p:tgtEl>
                                          <p:spTgt spid="311"/>
                                        </p:tgtEl>
                                        <p:attrNameLst>
                                          <p:attrName>ppt_w</p:attrName>
                                        </p:attrNameLst>
                                      </p:cBhvr>
                                      <p:tavLst>
                                        <p:tav tm="0">
                                          <p:val>
                                            <p:fltVal val="0"/>
                                          </p:val>
                                        </p:tav>
                                        <p:tav tm="100000">
                                          <p:val>
                                            <p:strVal val="#ppt_w"/>
                                          </p:val>
                                        </p:tav>
                                      </p:tavLst>
                                    </p:anim>
                                    <p:anim calcmode="lin" valueType="num">
                                      <p:cBhvr>
                                        <p:cTn id="17" dur="500" fill="hold"/>
                                        <p:tgtEl>
                                          <p:spTgt spid="31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1000" fill="hold"/>
                                        <p:tgtEl>
                                          <p:spTgt spid="41"/>
                                        </p:tgtEl>
                                        <p:attrNameLst>
                                          <p:attrName>ppt_w</p:attrName>
                                        </p:attrNameLst>
                                      </p:cBhvr>
                                      <p:tavLst>
                                        <p:tav tm="0">
                                          <p:val>
                                            <p:fltVal val="0"/>
                                          </p:val>
                                        </p:tav>
                                        <p:tav tm="100000">
                                          <p:val>
                                            <p:strVal val="#ppt_w"/>
                                          </p:val>
                                        </p:tav>
                                      </p:tavLst>
                                    </p:anim>
                                    <p:anim calcmode="lin" valueType="num">
                                      <p:cBhvr>
                                        <p:cTn id="21" dur="1000" fill="hold"/>
                                        <p:tgtEl>
                                          <p:spTgt spid="41"/>
                                        </p:tgtEl>
                                        <p:attrNameLst>
                                          <p:attrName>ppt_h</p:attrName>
                                        </p:attrNameLst>
                                      </p:cBhvr>
                                      <p:tavLst>
                                        <p:tav tm="0">
                                          <p:val>
                                            <p:fltVal val="0"/>
                                          </p:val>
                                        </p:tav>
                                        <p:tav tm="100000">
                                          <p:val>
                                            <p:strVal val="#ppt_h"/>
                                          </p:val>
                                        </p:tav>
                                      </p:tavLst>
                                    </p:anim>
                                  </p:childTnLst>
                                </p:cTn>
                              </p:par>
                              <p:par>
                                <p:cTn id="22" presetID="10" presetClass="entr" presetSubtype="0" fill="hold" grpId="0" nodeType="withEffect">
                                  <p:stCondLst>
                                    <p:cond delay="1000"/>
                                  </p:stCondLst>
                                  <p:childTnLst>
                                    <p:set>
                                      <p:cBhvr>
                                        <p:cTn id="23" dur="1" fill="hold">
                                          <p:stCondLst>
                                            <p:cond delay="0"/>
                                          </p:stCondLst>
                                        </p:cTn>
                                        <p:tgtEl>
                                          <p:spTgt spid="314"/>
                                        </p:tgtEl>
                                        <p:attrNameLst>
                                          <p:attrName>style.visibility</p:attrName>
                                        </p:attrNameLst>
                                      </p:cBhvr>
                                      <p:to>
                                        <p:strVal val="visible"/>
                                      </p:to>
                                    </p:set>
                                    <p:animEffect transition="in" filter="fade">
                                      <p:cBhvr>
                                        <p:cTn id="24" dur="1000"/>
                                        <p:tgtEl>
                                          <p:spTgt spid="31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0"/>
                                        <p:tgtEl>
                                          <p:spTgt spid="42"/>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97"/>
                                        </p:tgtEl>
                                        <p:attrNameLst>
                                          <p:attrName>style.visibility</p:attrName>
                                        </p:attrNameLst>
                                      </p:cBhvr>
                                      <p:to>
                                        <p:strVal val="visible"/>
                                      </p:to>
                                    </p:set>
                                    <p:anim calcmode="lin" valueType="num">
                                      <p:cBhvr>
                                        <p:cTn id="30" dur="1000" fill="hold"/>
                                        <p:tgtEl>
                                          <p:spTgt spid="97"/>
                                        </p:tgtEl>
                                        <p:attrNameLst>
                                          <p:attrName>ppt_w</p:attrName>
                                        </p:attrNameLst>
                                      </p:cBhvr>
                                      <p:tavLst>
                                        <p:tav tm="0">
                                          <p:val>
                                            <p:fltVal val="0"/>
                                          </p:val>
                                        </p:tav>
                                        <p:tav tm="100000">
                                          <p:val>
                                            <p:strVal val="#ppt_w"/>
                                          </p:val>
                                        </p:tav>
                                      </p:tavLst>
                                    </p:anim>
                                    <p:anim calcmode="lin" valueType="num">
                                      <p:cBhvr>
                                        <p:cTn id="31" dur="1000" fill="hold"/>
                                        <p:tgtEl>
                                          <p:spTgt spid="97"/>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1000"/>
                                        <p:tgtEl>
                                          <p:spTgt spid="2"/>
                                        </p:tgtEl>
                                      </p:cBhvr>
                                    </p:animEffect>
                                    <p:anim calcmode="lin" valueType="num">
                                      <p:cBhvr>
                                        <p:cTn id="35" dur="1000" fill="hold"/>
                                        <p:tgtEl>
                                          <p:spTgt spid="2"/>
                                        </p:tgtEl>
                                        <p:attrNameLst>
                                          <p:attrName>ppt_x</p:attrName>
                                        </p:attrNameLst>
                                      </p:cBhvr>
                                      <p:tavLst>
                                        <p:tav tm="0">
                                          <p:val>
                                            <p:strVal val="#ppt_x"/>
                                          </p:val>
                                        </p:tav>
                                        <p:tav tm="100000">
                                          <p:val>
                                            <p:strVal val="#ppt_x"/>
                                          </p:val>
                                        </p:tav>
                                      </p:tavLst>
                                    </p:anim>
                                    <p:anim calcmode="lin" valueType="num">
                                      <p:cBhvr>
                                        <p:cTn id="36" dur="1000" fill="hold"/>
                                        <p:tgtEl>
                                          <p:spTgt spid="2"/>
                                        </p:tgtEl>
                                        <p:attrNameLst>
                                          <p:attrName>ppt_y</p:attrName>
                                        </p:attrNameLst>
                                      </p:cBhvr>
                                      <p:tavLst>
                                        <p:tav tm="0">
                                          <p:val>
                                            <p:strVal val="#ppt_y-.1"/>
                                          </p:val>
                                        </p:tav>
                                        <p:tav tm="100000">
                                          <p:val>
                                            <p:strVal val="#ppt_y"/>
                                          </p:val>
                                        </p:tav>
                                      </p:tavLst>
                                    </p:anim>
                                  </p:childTnLst>
                                </p:cTn>
                              </p:par>
                              <p:par>
                                <p:cTn id="37" presetID="10" presetClass="entr" presetSubtype="0" fill="hold" grpId="0" nodeType="withEffect">
                                  <p:stCondLst>
                                    <p:cond delay="1000"/>
                                  </p:stCondLst>
                                  <p:childTnLst>
                                    <p:set>
                                      <p:cBhvr>
                                        <p:cTn id="38" dur="1" fill="hold">
                                          <p:stCondLst>
                                            <p:cond delay="0"/>
                                          </p:stCondLst>
                                        </p:cTn>
                                        <p:tgtEl>
                                          <p:spTgt spid="194"/>
                                        </p:tgtEl>
                                        <p:attrNameLst>
                                          <p:attrName>style.visibility</p:attrName>
                                        </p:attrNameLst>
                                      </p:cBhvr>
                                      <p:to>
                                        <p:strVal val="visible"/>
                                      </p:to>
                                    </p:set>
                                    <p:animEffect transition="in" filter="fade">
                                      <p:cBhvr>
                                        <p:cTn id="39" dur="1000"/>
                                        <p:tgtEl>
                                          <p:spTgt spid="194"/>
                                        </p:tgtEl>
                                      </p:cBhvr>
                                    </p:animEffect>
                                  </p:childTnLst>
                                </p:cTn>
                              </p:par>
                              <p:par>
                                <p:cTn id="40" presetID="0" presetClass="path" presetSubtype="0" fill="hold" grpId="1" nodeType="withEffect">
                                  <p:stCondLst>
                                    <p:cond delay="1000"/>
                                  </p:stCondLst>
                                  <p:childTnLst>
                                    <p:animMotion origin="layout" path="M -0.17187 -0.11065 C -0.16523 -0.10231 -0.15846 -0.09352 -0.15039 -0.08611 C -0.14219 -0.07847 -0.13528 -0.07407 -0.12291 -0.06574 C -0.11041 -0.05741 -0.0914 -0.04537 -0.07578 -0.03611 C -0.05989 -0.02708 -0.04101 -0.01713 -0.02838 -0.01134 C -0.01588 -0.00532 -0.00807 -0.00278 -1.875E-6 -3.7037E-7 " pathEditMode="relative" rAng="0" ptsTypes="AAAAAA">
                                      <p:cBhvr>
                                        <p:cTn id="41" dur="1000" fill="hold"/>
                                        <p:tgtEl>
                                          <p:spTgt spid="194"/>
                                        </p:tgtEl>
                                        <p:attrNameLst>
                                          <p:attrName>ppt_x</p:attrName>
                                          <p:attrName>ppt_y</p:attrName>
                                        </p:attrNameLst>
                                      </p:cBhvr>
                                      <p:rCtr x="8594" y="5532"/>
                                    </p:animMotion>
                                  </p:childTnLst>
                                </p:cTn>
                              </p:par>
                              <p:par>
                                <p:cTn id="42" presetID="47" presetClass="entr" presetSubtype="0" fill="hold" nodeType="withEffect">
                                  <p:stCondLst>
                                    <p:cond delay="100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2000"/>
                                  </p:stCondLst>
                                  <p:childTnLst>
                                    <p:set>
                                      <p:cBhvr>
                                        <p:cTn id="48" dur="1" fill="hold">
                                          <p:stCondLst>
                                            <p:cond delay="0"/>
                                          </p:stCondLst>
                                        </p:cTn>
                                        <p:tgtEl>
                                          <p:spTgt spid="272"/>
                                        </p:tgtEl>
                                        <p:attrNameLst>
                                          <p:attrName>style.visibility</p:attrName>
                                        </p:attrNameLst>
                                      </p:cBhvr>
                                      <p:to>
                                        <p:strVal val="visible"/>
                                      </p:to>
                                    </p:set>
                                    <p:animEffect transition="in" filter="fade">
                                      <p:cBhvr>
                                        <p:cTn id="49" dur="1000"/>
                                        <p:tgtEl>
                                          <p:spTgt spid="272"/>
                                        </p:tgtEl>
                                      </p:cBhvr>
                                    </p:animEffect>
                                  </p:childTnLst>
                                </p:cTn>
                              </p:par>
                              <p:par>
                                <p:cTn id="50" presetID="0" presetClass="path" presetSubtype="0" fill="hold" grpId="1" nodeType="withEffect">
                                  <p:stCondLst>
                                    <p:cond delay="2000"/>
                                  </p:stCondLst>
                                  <p:childTnLst>
                                    <p:animMotion origin="layout" path="M -0.18164 -0.04375 C -0.16992 -0.03796 -0.15807 -0.03194 -0.1444 -0.02708 C -0.13073 -0.02222 -0.11263 -0.01805 -0.09948 -0.01481 C -0.08607 -0.0118 -0.07617 -0.01041 -0.06484 -0.00856 C -0.05339 -0.00671 -0.0418 -0.00532 -0.03099 -0.00393 C -0.02031 -0.00278 -0.01016 -0.00185 0 -0.00069 " pathEditMode="relative" rAng="0" ptsTypes="AAAAAA">
                                      <p:cBhvr>
                                        <p:cTn id="51" dur="1000" fill="hold"/>
                                        <p:tgtEl>
                                          <p:spTgt spid="272"/>
                                        </p:tgtEl>
                                        <p:attrNameLst>
                                          <p:attrName>ppt_x</p:attrName>
                                          <p:attrName>ppt_y</p:attrName>
                                        </p:attrNameLst>
                                      </p:cBhvr>
                                      <p:rCtr x="9076" y="2153"/>
                                    </p:animMotion>
                                  </p:childTnLst>
                                </p:cTn>
                              </p:par>
                              <p:par>
                                <p:cTn id="52" presetID="47" presetClass="entr" presetSubtype="0" fill="hold" nodeType="withEffect">
                                  <p:stCondLst>
                                    <p:cond delay="200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par>
                                <p:cTn id="57" presetID="10" presetClass="entr" presetSubtype="0" fill="hold" grpId="0" nodeType="withEffect">
                                  <p:stCondLst>
                                    <p:cond delay="3000"/>
                                  </p:stCondLst>
                                  <p:childTnLst>
                                    <p:set>
                                      <p:cBhvr>
                                        <p:cTn id="58" dur="1" fill="hold">
                                          <p:stCondLst>
                                            <p:cond delay="0"/>
                                          </p:stCondLst>
                                        </p:cTn>
                                        <p:tgtEl>
                                          <p:spTgt spid="233"/>
                                        </p:tgtEl>
                                        <p:attrNameLst>
                                          <p:attrName>style.visibility</p:attrName>
                                        </p:attrNameLst>
                                      </p:cBhvr>
                                      <p:to>
                                        <p:strVal val="visible"/>
                                      </p:to>
                                    </p:set>
                                    <p:animEffect transition="in" filter="fade">
                                      <p:cBhvr>
                                        <p:cTn id="59" dur="1000"/>
                                        <p:tgtEl>
                                          <p:spTgt spid="233"/>
                                        </p:tgtEl>
                                      </p:cBhvr>
                                    </p:animEffect>
                                  </p:childTnLst>
                                </p:cTn>
                              </p:par>
                              <p:par>
                                <p:cTn id="60" presetID="0" presetClass="path" presetSubtype="0" fill="hold" grpId="1" nodeType="withEffect">
                                  <p:stCondLst>
                                    <p:cond delay="3000"/>
                                  </p:stCondLst>
                                  <p:childTnLst>
                                    <p:animMotion origin="layout" path="M -0.18242 0.04305 C -0.17591 0.04444 -0.15859 0.04629 -0.15859 0.04676 C -0.14804 0.04676 -0.13281 0.04676 -0.11888 0.04491 C -0.10521 0.04282 -0.08971 0.03866 -0.07565 0.03495 C -0.06159 0.03102 -0.04674 0.02708 -0.03411 0.02176 C -0.02161 0.01667 -0.01081 0.01018 0.00013 0.00393 " pathEditMode="relative" rAng="0" ptsTypes="AAAAAA">
                                      <p:cBhvr>
                                        <p:cTn id="61" dur="1000" fill="hold"/>
                                        <p:tgtEl>
                                          <p:spTgt spid="233"/>
                                        </p:tgtEl>
                                        <p:attrNameLst>
                                          <p:attrName>ppt_x</p:attrName>
                                          <p:attrName>ppt_y</p:attrName>
                                        </p:attrNameLst>
                                      </p:cBhvr>
                                      <p:rCtr x="9128" y="-1782"/>
                                    </p:animMotion>
                                  </p:childTnLst>
                                </p:cTn>
                              </p:par>
                              <p:par>
                                <p:cTn id="62" presetID="47" presetClass="entr" presetSubtype="0" fill="hold" nodeType="withEffect">
                                  <p:stCondLst>
                                    <p:cond delay="300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10" presetClass="entr" presetSubtype="0" fill="hold" grpId="0" nodeType="withEffect">
                                  <p:stCondLst>
                                    <p:cond delay="4000"/>
                                  </p:stCondLst>
                                  <p:childTnLst>
                                    <p:set>
                                      <p:cBhvr>
                                        <p:cTn id="68" dur="1" fill="hold">
                                          <p:stCondLst>
                                            <p:cond delay="0"/>
                                          </p:stCondLst>
                                        </p:cTn>
                                        <p:tgtEl>
                                          <p:spTgt spid="146"/>
                                        </p:tgtEl>
                                        <p:attrNameLst>
                                          <p:attrName>style.visibility</p:attrName>
                                        </p:attrNameLst>
                                      </p:cBhvr>
                                      <p:to>
                                        <p:strVal val="visible"/>
                                      </p:to>
                                    </p:set>
                                    <p:animEffect transition="in" filter="fade">
                                      <p:cBhvr>
                                        <p:cTn id="69" dur="1000"/>
                                        <p:tgtEl>
                                          <p:spTgt spid="146"/>
                                        </p:tgtEl>
                                      </p:cBhvr>
                                    </p:animEffect>
                                  </p:childTnLst>
                                </p:cTn>
                              </p:par>
                              <p:par>
                                <p:cTn id="70" presetID="0" presetClass="path" presetSubtype="0" fill="hold" grpId="1" nodeType="withEffect">
                                  <p:stCondLst>
                                    <p:cond delay="4000"/>
                                  </p:stCondLst>
                                  <p:childTnLst>
                                    <p:animMotion origin="layout" path="M -0.16524 0.11111 C -0.1517 0.10601 -0.13802 0.10138 -0.12409 0.09467 C -0.11016 0.08773 -0.09388 0.07754 -0.0819 0.07037 C -0.0698 0.06273 -0.06146 0.05648 -0.0517 0.04907 C -0.04206 0.04143 -0.0323 0.03263 -0.0237 0.02476 C -0.01498 0.01643 -0.00756 0.00833 3.54167E-6 0.00046 " pathEditMode="relative" rAng="0" ptsTypes="AAAAAA">
                                      <p:cBhvr>
                                        <p:cTn id="71" dur="1000" fill="hold"/>
                                        <p:tgtEl>
                                          <p:spTgt spid="146"/>
                                        </p:tgtEl>
                                        <p:attrNameLst>
                                          <p:attrName>ppt_x</p:attrName>
                                          <p:attrName>ppt_y</p:attrName>
                                        </p:attrNameLst>
                                      </p:cBhvr>
                                      <p:rCtr x="8255" y="-5532"/>
                                    </p:animMotion>
                                  </p:childTnLst>
                                </p:cTn>
                              </p:par>
                              <p:par>
                                <p:cTn id="72" presetID="47" presetClass="entr" presetSubtype="0" fill="hold" nodeType="withEffect">
                                  <p:stCondLst>
                                    <p:cond delay="4000"/>
                                  </p:stCondLst>
                                  <p:childTnLst>
                                    <p:set>
                                      <p:cBhvr>
                                        <p:cTn id="73" dur="1" fill="hold">
                                          <p:stCondLst>
                                            <p:cond delay="0"/>
                                          </p:stCondLst>
                                        </p:cTn>
                                        <p:tgtEl>
                                          <p:spTgt spid="6"/>
                                        </p:tgtEl>
                                        <p:attrNameLst>
                                          <p:attrName>style.visibility</p:attrName>
                                        </p:attrNameLst>
                                      </p:cBhvr>
                                      <p:to>
                                        <p:strVal val="visible"/>
                                      </p:to>
                                    </p:set>
                                    <p:animEffect transition="in" filter="fade">
                                      <p:cBhvr>
                                        <p:cTn id="74" dur="1000"/>
                                        <p:tgtEl>
                                          <p:spTgt spid="6"/>
                                        </p:tgtEl>
                                      </p:cBhvr>
                                    </p:animEffect>
                                    <p:anim calcmode="lin" valueType="num">
                                      <p:cBhvr>
                                        <p:cTn id="75" dur="1000" fill="hold"/>
                                        <p:tgtEl>
                                          <p:spTgt spid="6"/>
                                        </p:tgtEl>
                                        <p:attrNameLst>
                                          <p:attrName>ppt_x</p:attrName>
                                        </p:attrNameLst>
                                      </p:cBhvr>
                                      <p:tavLst>
                                        <p:tav tm="0">
                                          <p:val>
                                            <p:strVal val="#ppt_x"/>
                                          </p:val>
                                        </p:tav>
                                        <p:tav tm="100000">
                                          <p:val>
                                            <p:strVal val="#ppt_x"/>
                                          </p:val>
                                        </p:tav>
                                      </p:tavLst>
                                    </p:anim>
                                    <p:anim calcmode="lin" valueType="num">
                                      <p:cBhvr>
                                        <p:cTn id="7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1" grpId="0" animBg="1"/>
      <p:bldP spid="42" grpId="0" animBg="1"/>
      <p:bldP spid="97" grpId="0" animBg="1"/>
      <p:bldP spid="146" grpId="0" animBg="1"/>
      <p:bldP spid="146" grpId="1" animBg="1"/>
      <p:bldP spid="194" grpId="0" animBg="1"/>
      <p:bldP spid="194" grpId="1" animBg="1"/>
      <p:bldP spid="233" grpId="0" animBg="1"/>
      <p:bldP spid="233" grpId="1" animBg="1"/>
      <p:bldP spid="272" grpId="0" animBg="1"/>
      <p:bldP spid="272" grpId="1" animBg="1"/>
      <p:bldP spid="310" grpId="0" animBg="1"/>
      <p:bldP spid="311" grpId="0" animBg="1"/>
      <p:bldP spid="3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5D5D5"/>
            </a:gs>
            <a:gs pos="100000">
              <a:schemeClr val="bg1"/>
            </a:gs>
          </a:gsLst>
          <a:lin ang="2700000" scaled="1"/>
        </a:gradFill>
        <a:effectLst/>
      </p:bgPr>
    </p:bg>
    <p:spTree>
      <p:nvGrpSpPr>
        <p:cNvPr id="1" name=""/>
        <p:cNvGrpSpPr/>
        <p:nvPr/>
      </p:nvGrpSpPr>
      <p:grpSpPr>
        <a:xfrm>
          <a:off x="0" y="0"/>
          <a:ext cx="0" cy="0"/>
          <a:chOff x="0" y="0"/>
          <a:chExt cx="0" cy="0"/>
        </a:xfrm>
      </p:grpSpPr>
      <p:sp>
        <p:nvSpPr>
          <p:cNvPr id="13" name="moving straight is what we do">
            <a:extLst>
              <a:ext uri="{FF2B5EF4-FFF2-40B4-BE49-F238E27FC236}">
                <a16:creationId xmlns:a16="http://schemas.microsoft.com/office/drawing/2014/main" id="{89F34804-94E4-0348-8653-B8595A124379}"/>
              </a:ext>
            </a:extLst>
          </p:cNvPr>
          <p:cNvSpPr txBox="1"/>
          <p:nvPr/>
        </p:nvSpPr>
        <p:spPr>
          <a:xfrm>
            <a:off x="838200" y="594118"/>
            <a:ext cx="10408920" cy="4206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spAutoFit/>
          </a:bodyPr>
          <a:lstStyle>
            <a:lvl1pPr algn="r">
              <a:lnSpc>
                <a:spcPct val="90000"/>
              </a:lnSpc>
              <a:defRPr sz="7000" cap="all" spc="0">
                <a:latin typeface="+mn-lt"/>
                <a:ea typeface="+mn-ea"/>
                <a:cs typeface="+mn-cs"/>
                <a:sym typeface="Montserrat ExtraBold"/>
              </a:defRPr>
            </a:lvl1pPr>
          </a:lstStyle>
          <a:p>
            <a:pPr algn="ctr">
              <a:lnSpc>
                <a:spcPct val="100000"/>
              </a:lnSpc>
            </a:pPr>
            <a:r>
              <a:rPr lang="en-US" sz="2400" b="1" cap="none" dirty="0">
                <a:solidFill>
                  <a:schemeClr val="bg2">
                    <a:lumMod val="10000"/>
                  </a:schemeClr>
                </a:solidFill>
                <a:latin typeface="Century Gothic" panose="020B0502020202020204" pitchFamily="34" charset="0"/>
              </a:rPr>
              <a:t>Year-to-Year Financials</a:t>
            </a:r>
          </a:p>
        </p:txBody>
      </p:sp>
      <p:sp>
        <p:nvSpPr>
          <p:cNvPr id="14" name="Freeform 13">
            <a:extLst>
              <a:ext uri="{FF2B5EF4-FFF2-40B4-BE49-F238E27FC236}">
                <a16:creationId xmlns:a16="http://schemas.microsoft.com/office/drawing/2014/main" id="{D70FBF86-E79F-7F49-AC2C-69ACDC913C63}"/>
              </a:ext>
            </a:extLst>
          </p:cNvPr>
          <p:cNvSpPr>
            <a:spLocks noChangeArrowheads="1"/>
          </p:cNvSpPr>
          <p:nvPr/>
        </p:nvSpPr>
        <p:spPr bwMode="auto">
          <a:xfrm>
            <a:off x="5437889" y="1121114"/>
            <a:ext cx="1209542" cy="96016"/>
          </a:xfrm>
          <a:custGeom>
            <a:avLst/>
            <a:gdLst>
              <a:gd name="T0" fmla="*/ 4197 w 4198"/>
              <a:gd name="T1" fmla="*/ 292 h 293"/>
              <a:gd name="T2" fmla="*/ 3929 w 4198"/>
              <a:gd name="T3" fmla="*/ 193 h 293"/>
              <a:gd name="T4" fmla="*/ 3731 w 4198"/>
              <a:gd name="T5" fmla="*/ 117 h 293"/>
              <a:gd name="T6" fmla="*/ 3533 w 4198"/>
              <a:gd name="T7" fmla="*/ 193 h 293"/>
              <a:gd name="T8" fmla="*/ 3264 w 4198"/>
              <a:gd name="T9" fmla="*/ 292 h 293"/>
              <a:gd name="T10" fmla="*/ 2996 w 4198"/>
              <a:gd name="T11" fmla="*/ 193 h 293"/>
              <a:gd name="T12" fmla="*/ 2798 w 4198"/>
              <a:gd name="T13" fmla="*/ 117 h 293"/>
              <a:gd name="T14" fmla="*/ 2600 w 4198"/>
              <a:gd name="T15" fmla="*/ 193 h 293"/>
              <a:gd name="T16" fmla="*/ 2332 w 4198"/>
              <a:gd name="T17" fmla="*/ 292 h 293"/>
              <a:gd name="T18" fmla="*/ 2063 w 4198"/>
              <a:gd name="T19" fmla="*/ 193 h 293"/>
              <a:gd name="T20" fmla="*/ 1865 w 4198"/>
              <a:gd name="T21" fmla="*/ 117 h 293"/>
              <a:gd name="T22" fmla="*/ 1667 w 4198"/>
              <a:gd name="T23" fmla="*/ 193 h 293"/>
              <a:gd name="T24" fmla="*/ 1399 w 4198"/>
              <a:gd name="T25" fmla="*/ 292 h 293"/>
              <a:gd name="T26" fmla="*/ 1131 w 4198"/>
              <a:gd name="T27" fmla="*/ 193 h 293"/>
              <a:gd name="T28" fmla="*/ 932 w 4198"/>
              <a:gd name="T29" fmla="*/ 117 h 293"/>
              <a:gd name="T30" fmla="*/ 734 w 4198"/>
              <a:gd name="T31" fmla="*/ 193 h 293"/>
              <a:gd name="T32" fmla="*/ 466 w 4198"/>
              <a:gd name="T33" fmla="*/ 292 h 293"/>
              <a:gd name="T34" fmla="*/ 198 w 4198"/>
              <a:gd name="T35" fmla="*/ 193 h 293"/>
              <a:gd name="T36" fmla="*/ 0 w 4198"/>
              <a:gd name="T37" fmla="*/ 117 h 293"/>
              <a:gd name="T38" fmla="*/ 0 w 4198"/>
              <a:gd name="T39" fmla="*/ 0 h 293"/>
              <a:gd name="T40" fmla="*/ 268 w 4198"/>
              <a:gd name="T41" fmla="*/ 99 h 293"/>
              <a:gd name="T42" fmla="*/ 466 w 4198"/>
              <a:gd name="T43" fmla="*/ 175 h 293"/>
              <a:gd name="T44" fmla="*/ 664 w 4198"/>
              <a:gd name="T45" fmla="*/ 99 h 293"/>
              <a:gd name="T46" fmla="*/ 932 w 4198"/>
              <a:gd name="T47" fmla="*/ 0 h 293"/>
              <a:gd name="T48" fmla="*/ 1201 w 4198"/>
              <a:gd name="T49" fmla="*/ 99 h 293"/>
              <a:gd name="T50" fmla="*/ 1399 w 4198"/>
              <a:gd name="T51" fmla="*/ 175 h 293"/>
              <a:gd name="T52" fmla="*/ 1597 w 4198"/>
              <a:gd name="T53" fmla="*/ 99 h 293"/>
              <a:gd name="T54" fmla="*/ 1865 w 4198"/>
              <a:gd name="T55" fmla="*/ 0 h 293"/>
              <a:gd name="T56" fmla="*/ 2133 w 4198"/>
              <a:gd name="T57" fmla="*/ 99 h 293"/>
              <a:gd name="T58" fmla="*/ 2332 w 4198"/>
              <a:gd name="T59" fmla="*/ 175 h 293"/>
              <a:gd name="T60" fmla="*/ 2530 w 4198"/>
              <a:gd name="T61" fmla="*/ 99 h 293"/>
              <a:gd name="T62" fmla="*/ 2798 w 4198"/>
              <a:gd name="T63" fmla="*/ 0 h 293"/>
              <a:gd name="T64" fmla="*/ 3066 w 4198"/>
              <a:gd name="T65" fmla="*/ 99 h 293"/>
              <a:gd name="T66" fmla="*/ 3264 w 4198"/>
              <a:gd name="T67" fmla="*/ 175 h 293"/>
              <a:gd name="T68" fmla="*/ 3463 w 4198"/>
              <a:gd name="T69" fmla="*/ 99 h 293"/>
              <a:gd name="T70" fmla="*/ 3731 w 4198"/>
              <a:gd name="T71" fmla="*/ 0 h 293"/>
              <a:gd name="T72" fmla="*/ 3999 w 4198"/>
              <a:gd name="T73" fmla="*/ 99 h 293"/>
              <a:gd name="T74" fmla="*/ 4197 w 4198"/>
              <a:gd name="T75" fmla="*/ 175 h 293"/>
              <a:gd name="T76" fmla="*/ 4197 w 4198"/>
              <a:gd name="T77" fmla="*/ 29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98" h="293">
                <a:moveTo>
                  <a:pt x="4197" y="292"/>
                </a:moveTo>
                <a:cubicBezTo>
                  <a:pt x="4062" y="292"/>
                  <a:pt x="3990" y="239"/>
                  <a:pt x="3929" y="193"/>
                </a:cubicBezTo>
                <a:cubicBezTo>
                  <a:pt x="3872" y="150"/>
                  <a:pt x="3829" y="117"/>
                  <a:pt x="3731" y="117"/>
                </a:cubicBezTo>
                <a:cubicBezTo>
                  <a:pt x="3634" y="117"/>
                  <a:pt x="3588" y="150"/>
                  <a:pt x="3533" y="193"/>
                </a:cubicBezTo>
                <a:cubicBezTo>
                  <a:pt x="3470" y="239"/>
                  <a:pt x="3400" y="292"/>
                  <a:pt x="3264" y="292"/>
                </a:cubicBezTo>
                <a:cubicBezTo>
                  <a:pt x="3129" y="292"/>
                  <a:pt x="3057" y="239"/>
                  <a:pt x="2996" y="193"/>
                </a:cubicBezTo>
                <a:cubicBezTo>
                  <a:pt x="2939" y="150"/>
                  <a:pt x="2896" y="117"/>
                  <a:pt x="2798" y="117"/>
                </a:cubicBezTo>
                <a:cubicBezTo>
                  <a:pt x="2700" y="117"/>
                  <a:pt x="2657" y="150"/>
                  <a:pt x="2600" y="193"/>
                </a:cubicBezTo>
                <a:cubicBezTo>
                  <a:pt x="2537" y="239"/>
                  <a:pt x="2467" y="292"/>
                  <a:pt x="2332" y="292"/>
                </a:cubicBezTo>
                <a:cubicBezTo>
                  <a:pt x="2196" y="292"/>
                  <a:pt x="2125" y="239"/>
                  <a:pt x="2063" y="193"/>
                </a:cubicBezTo>
                <a:cubicBezTo>
                  <a:pt x="2007" y="150"/>
                  <a:pt x="1963" y="117"/>
                  <a:pt x="1865" y="117"/>
                </a:cubicBezTo>
                <a:cubicBezTo>
                  <a:pt x="1768" y="117"/>
                  <a:pt x="1724" y="150"/>
                  <a:pt x="1667" y="193"/>
                </a:cubicBezTo>
                <a:cubicBezTo>
                  <a:pt x="1604" y="239"/>
                  <a:pt x="1535" y="292"/>
                  <a:pt x="1399" y="292"/>
                </a:cubicBezTo>
                <a:cubicBezTo>
                  <a:pt x="1264" y="292"/>
                  <a:pt x="1192" y="239"/>
                  <a:pt x="1131" y="193"/>
                </a:cubicBezTo>
                <a:cubicBezTo>
                  <a:pt x="1074" y="150"/>
                  <a:pt x="1030" y="117"/>
                  <a:pt x="932" y="117"/>
                </a:cubicBezTo>
                <a:cubicBezTo>
                  <a:pt x="835" y="117"/>
                  <a:pt x="791" y="150"/>
                  <a:pt x="734" y="193"/>
                </a:cubicBezTo>
                <a:cubicBezTo>
                  <a:pt x="671" y="239"/>
                  <a:pt x="602" y="292"/>
                  <a:pt x="466" y="292"/>
                </a:cubicBezTo>
                <a:cubicBezTo>
                  <a:pt x="330" y="292"/>
                  <a:pt x="259" y="239"/>
                  <a:pt x="198" y="193"/>
                </a:cubicBezTo>
                <a:cubicBezTo>
                  <a:pt x="141" y="150"/>
                  <a:pt x="97" y="117"/>
                  <a:pt x="0" y="117"/>
                </a:cubicBezTo>
                <a:lnTo>
                  <a:pt x="0" y="0"/>
                </a:lnTo>
                <a:cubicBezTo>
                  <a:pt x="135" y="0"/>
                  <a:pt x="207" y="53"/>
                  <a:pt x="268" y="99"/>
                </a:cubicBezTo>
                <a:cubicBezTo>
                  <a:pt x="325" y="142"/>
                  <a:pt x="368" y="175"/>
                  <a:pt x="466" y="175"/>
                </a:cubicBezTo>
                <a:cubicBezTo>
                  <a:pt x="564" y="175"/>
                  <a:pt x="607" y="142"/>
                  <a:pt x="664" y="99"/>
                </a:cubicBezTo>
                <a:cubicBezTo>
                  <a:pt x="727" y="53"/>
                  <a:pt x="797" y="0"/>
                  <a:pt x="932" y="0"/>
                </a:cubicBezTo>
                <a:cubicBezTo>
                  <a:pt x="1068" y="0"/>
                  <a:pt x="1139" y="53"/>
                  <a:pt x="1201" y="99"/>
                </a:cubicBezTo>
                <a:cubicBezTo>
                  <a:pt x="1257" y="142"/>
                  <a:pt x="1301" y="175"/>
                  <a:pt x="1399" y="175"/>
                </a:cubicBezTo>
                <a:cubicBezTo>
                  <a:pt x="1496" y="175"/>
                  <a:pt x="1540" y="142"/>
                  <a:pt x="1597" y="99"/>
                </a:cubicBezTo>
                <a:cubicBezTo>
                  <a:pt x="1660" y="53"/>
                  <a:pt x="1730" y="0"/>
                  <a:pt x="1865" y="0"/>
                </a:cubicBezTo>
                <a:cubicBezTo>
                  <a:pt x="2001" y="0"/>
                  <a:pt x="2072" y="53"/>
                  <a:pt x="2133" y="99"/>
                </a:cubicBezTo>
                <a:cubicBezTo>
                  <a:pt x="2190" y="142"/>
                  <a:pt x="2234" y="175"/>
                  <a:pt x="2332" y="175"/>
                </a:cubicBezTo>
                <a:cubicBezTo>
                  <a:pt x="2429" y="175"/>
                  <a:pt x="2473" y="142"/>
                  <a:pt x="2530" y="99"/>
                </a:cubicBezTo>
                <a:cubicBezTo>
                  <a:pt x="2592" y="53"/>
                  <a:pt x="2662" y="0"/>
                  <a:pt x="2798" y="0"/>
                </a:cubicBezTo>
                <a:cubicBezTo>
                  <a:pt x="2934" y="0"/>
                  <a:pt x="3005" y="53"/>
                  <a:pt x="3066" y="99"/>
                </a:cubicBezTo>
                <a:cubicBezTo>
                  <a:pt x="3123" y="142"/>
                  <a:pt x="3167" y="175"/>
                  <a:pt x="3264" y="175"/>
                </a:cubicBezTo>
                <a:cubicBezTo>
                  <a:pt x="3362" y="175"/>
                  <a:pt x="3407" y="142"/>
                  <a:pt x="3463" y="99"/>
                </a:cubicBezTo>
                <a:cubicBezTo>
                  <a:pt x="3525" y="53"/>
                  <a:pt x="3596" y="0"/>
                  <a:pt x="3731" y="0"/>
                </a:cubicBezTo>
                <a:cubicBezTo>
                  <a:pt x="3867" y="0"/>
                  <a:pt x="3938" y="53"/>
                  <a:pt x="3999" y="99"/>
                </a:cubicBezTo>
                <a:cubicBezTo>
                  <a:pt x="4056" y="142"/>
                  <a:pt x="4100" y="175"/>
                  <a:pt x="4197" y="175"/>
                </a:cubicBezTo>
                <a:lnTo>
                  <a:pt x="4197" y="292"/>
                </a:lnTo>
              </a:path>
            </a:pathLst>
          </a:custGeom>
          <a:solidFill>
            <a:schemeClr val="bg1"/>
          </a:solidFill>
          <a:ln>
            <a:noFill/>
          </a:ln>
          <a:effectLst/>
        </p:spPr>
        <p:txBody>
          <a:bodyPr wrap="none" lIns="3600000" rIns="9000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DD70"/>
              </a:solidFill>
              <a:effectLst/>
              <a:uLnTx/>
              <a:uFillTx/>
              <a:latin typeface="Calibri" panose="020F0502020204030204"/>
              <a:ea typeface="+mn-ea"/>
              <a:cs typeface="+mn-cs"/>
            </a:endParaRPr>
          </a:p>
        </p:txBody>
      </p:sp>
      <p:sp>
        <p:nvSpPr>
          <p:cNvPr id="27" name="Rectangle: Single Corner Rounded 39">
            <a:extLst>
              <a:ext uri="{FF2B5EF4-FFF2-40B4-BE49-F238E27FC236}">
                <a16:creationId xmlns:a16="http://schemas.microsoft.com/office/drawing/2014/main" id="{C6EB20B5-362A-E847-9D60-203F6B1B5FE1}"/>
              </a:ext>
            </a:extLst>
          </p:cNvPr>
          <p:cNvSpPr/>
          <p:nvPr/>
        </p:nvSpPr>
        <p:spPr>
          <a:xfrm>
            <a:off x="464389" y="1498034"/>
            <a:ext cx="11263222" cy="4976700"/>
          </a:xfrm>
          <a:prstGeom prst="round1Rect">
            <a:avLst>
              <a:gd name="adj" fmla="val 9385"/>
            </a:avLst>
          </a:prstGeom>
          <a:solidFill>
            <a:schemeClr val="bg1"/>
          </a:solidFill>
          <a:ln>
            <a:noFill/>
          </a:ln>
          <a:effectLst>
            <a:outerShdw blurRad="4445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Light" panose="020B0502040204020203" pitchFamily="34" charset="0"/>
              <a:cs typeface="Segoe UI Light" panose="020B0502040204020203" pitchFamily="34" charset="0"/>
            </a:endParaRPr>
          </a:p>
        </p:txBody>
      </p:sp>
      <p:grpSp>
        <p:nvGrpSpPr>
          <p:cNvPr id="28" name="Group 27">
            <a:extLst>
              <a:ext uri="{FF2B5EF4-FFF2-40B4-BE49-F238E27FC236}">
                <a16:creationId xmlns:a16="http://schemas.microsoft.com/office/drawing/2014/main" id="{91BC939E-1FAD-5749-A603-B6EC11B234D6}"/>
              </a:ext>
            </a:extLst>
          </p:cNvPr>
          <p:cNvGrpSpPr/>
          <p:nvPr/>
        </p:nvGrpSpPr>
        <p:grpSpPr>
          <a:xfrm>
            <a:off x="7730748" y="1747913"/>
            <a:ext cx="3635142" cy="369881"/>
            <a:chOff x="7490670" y="2226029"/>
            <a:chExt cx="2977884" cy="296377"/>
          </a:xfrm>
          <a:solidFill>
            <a:srgbClr val="4DA6BA"/>
          </a:solidFill>
        </p:grpSpPr>
        <p:sp>
          <p:nvSpPr>
            <p:cNvPr id="35" name="Rectangle: Single Corner Rounded 44">
              <a:extLst>
                <a:ext uri="{FF2B5EF4-FFF2-40B4-BE49-F238E27FC236}">
                  <a16:creationId xmlns:a16="http://schemas.microsoft.com/office/drawing/2014/main" id="{5976882E-D9B0-164F-A2D5-187662671B37}"/>
                </a:ext>
              </a:extLst>
            </p:cNvPr>
            <p:cNvSpPr/>
            <p:nvPr/>
          </p:nvSpPr>
          <p:spPr>
            <a:xfrm>
              <a:off x="7490670" y="2226029"/>
              <a:ext cx="964988" cy="296377"/>
            </a:xfrm>
            <a:prstGeom prst="round1Rect">
              <a:avLst>
                <a:gd name="adj" fmla="val 50000"/>
              </a:avLst>
            </a:prstGeom>
            <a:gradFill>
              <a:gsLst>
                <a:gs pos="0">
                  <a:srgbClr val="74BFAB"/>
                </a:gs>
                <a:gs pos="88000">
                  <a:srgbClr val="369AB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2017</a:t>
              </a:r>
            </a:p>
          </p:txBody>
        </p:sp>
        <p:sp>
          <p:nvSpPr>
            <p:cNvPr id="36" name="Rectangle: Single Corner Rounded 45">
              <a:extLst>
                <a:ext uri="{FF2B5EF4-FFF2-40B4-BE49-F238E27FC236}">
                  <a16:creationId xmlns:a16="http://schemas.microsoft.com/office/drawing/2014/main" id="{E70354EF-5ABD-214E-8A84-865655576B50}"/>
                </a:ext>
              </a:extLst>
            </p:cNvPr>
            <p:cNvSpPr/>
            <p:nvPr/>
          </p:nvSpPr>
          <p:spPr>
            <a:xfrm>
              <a:off x="8497118" y="2226029"/>
              <a:ext cx="964988" cy="296377"/>
            </a:xfrm>
            <a:prstGeom prst="round1Rect">
              <a:avLst>
                <a:gd name="adj" fmla="val 50000"/>
              </a:avLst>
            </a:prstGeom>
            <a:gradFill>
              <a:gsLst>
                <a:gs pos="0">
                  <a:srgbClr val="74BFAB"/>
                </a:gs>
                <a:gs pos="88000">
                  <a:srgbClr val="369AB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2018</a:t>
              </a:r>
            </a:p>
          </p:txBody>
        </p:sp>
        <p:sp>
          <p:nvSpPr>
            <p:cNvPr id="37" name="Rectangle: Single Corner Rounded 46">
              <a:extLst>
                <a:ext uri="{FF2B5EF4-FFF2-40B4-BE49-F238E27FC236}">
                  <a16:creationId xmlns:a16="http://schemas.microsoft.com/office/drawing/2014/main" id="{62D4DECF-E2C6-9A40-AAFD-B8A188BE0060}"/>
                </a:ext>
              </a:extLst>
            </p:cNvPr>
            <p:cNvSpPr/>
            <p:nvPr/>
          </p:nvSpPr>
          <p:spPr>
            <a:xfrm>
              <a:off x="9503566" y="2226029"/>
              <a:ext cx="964988" cy="296377"/>
            </a:xfrm>
            <a:prstGeom prst="round1Rect">
              <a:avLst>
                <a:gd name="adj" fmla="val 50000"/>
              </a:avLst>
            </a:prstGeom>
            <a:gradFill>
              <a:gsLst>
                <a:gs pos="0">
                  <a:srgbClr val="74BFAB"/>
                </a:gs>
                <a:gs pos="88000">
                  <a:srgbClr val="369ABA"/>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50" b="1" dirty="0">
                  <a:solidFill>
                    <a:schemeClr val="bg1"/>
                  </a:solidFill>
                  <a:latin typeface="Century Gothic" panose="020B0502020202020204" pitchFamily="34" charset="0"/>
                  <a:cs typeface="Segoe UI Light" panose="020B0502040204020203" pitchFamily="34" charset="0"/>
                </a:rPr>
                <a:t>2019</a:t>
              </a:r>
            </a:p>
          </p:txBody>
        </p:sp>
      </p:grpSp>
      <p:graphicFrame>
        <p:nvGraphicFramePr>
          <p:cNvPr id="38" name="Table 37">
            <a:extLst>
              <a:ext uri="{FF2B5EF4-FFF2-40B4-BE49-F238E27FC236}">
                <a16:creationId xmlns:a16="http://schemas.microsoft.com/office/drawing/2014/main" id="{4F1A66D5-F73F-464F-9530-BEB9C866DD77}"/>
              </a:ext>
            </a:extLst>
          </p:cNvPr>
          <p:cNvGraphicFramePr>
            <a:graphicFrameLocks noGrp="1"/>
          </p:cNvGraphicFramePr>
          <p:nvPr>
            <p:extLst>
              <p:ext uri="{D42A27DB-BD31-4B8C-83A1-F6EECF244321}">
                <p14:modId xmlns:p14="http://schemas.microsoft.com/office/powerpoint/2010/main" val="1134043317"/>
              </p:ext>
            </p:extLst>
          </p:nvPr>
        </p:nvGraphicFramePr>
        <p:xfrm>
          <a:off x="688646" y="2117794"/>
          <a:ext cx="10715713" cy="4079240"/>
        </p:xfrm>
        <a:graphic>
          <a:graphicData uri="http://schemas.openxmlformats.org/drawingml/2006/table">
            <a:tbl>
              <a:tblPr firstRow="1" bandRow="1">
                <a:tableStyleId>{8EC20E35-A176-4012-BC5E-935CFFF8708E}</a:tableStyleId>
              </a:tblPr>
              <a:tblGrid>
                <a:gridCol w="4576503">
                  <a:extLst>
                    <a:ext uri="{9D8B030D-6E8A-4147-A177-3AD203B41FA5}">
                      <a16:colId xmlns:a16="http://schemas.microsoft.com/office/drawing/2014/main" val="750290249"/>
                    </a:ext>
                  </a:extLst>
                </a:gridCol>
                <a:gridCol w="1227842">
                  <a:extLst>
                    <a:ext uri="{9D8B030D-6E8A-4147-A177-3AD203B41FA5}">
                      <a16:colId xmlns:a16="http://schemas.microsoft.com/office/drawing/2014/main" val="3938482608"/>
                    </a:ext>
                  </a:extLst>
                </a:gridCol>
                <a:gridCol w="1227842">
                  <a:extLst>
                    <a:ext uri="{9D8B030D-6E8A-4147-A177-3AD203B41FA5}">
                      <a16:colId xmlns:a16="http://schemas.microsoft.com/office/drawing/2014/main" val="163574597"/>
                    </a:ext>
                  </a:extLst>
                </a:gridCol>
                <a:gridCol w="1227842">
                  <a:extLst>
                    <a:ext uri="{9D8B030D-6E8A-4147-A177-3AD203B41FA5}">
                      <a16:colId xmlns:a16="http://schemas.microsoft.com/office/drawing/2014/main" val="1954189343"/>
                    </a:ext>
                  </a:extLst>
                </a:gridCol>
                <a:gridCol w="1227842">
                  <a:extLst>
                    <a:ext uri="{9D8B030D-6E8A-4147-A177-3AD203B41FA5}">
                      <a16:colId xmlns:a16="http://schemas.microsoft.com/office/drawing/2014/main" val="2539384687"/>
                    </a:ext>
                  </a:extLst>
                </a:gridCol>
                <a:gridCol w="1227842">
                  <a:extLst>
                    <a:ext uri="{9D8B030D-6E8A-4147-A177-3AD203B41FA5}">
                      <a16:colId xmlns:a16="http://schemas.microsoft.com/office/drawing/2014/main" val="400308555"/>
                    </a:ext>
                  </a:extLst>
                </a:gridCol>
              </a:tblGrid>
              <a:tr h="370840">
                <a:tc gridSpan="6">
                  <a:txBody>
                    <a:bodyPr/>
                    <a:lstStyle/>
                    <a:p>
                      <a:pPr algn="l"/>
                      <a:r>
                        <a:rPr lang="en-US" sz="1100" dirty="0">
                          <a:latin typeface="Century Gothic" panose="020B0502020202020204" pitchFamily="34" charset="0"/>
                        </a:rPr>
                        <a:t>Summary of Operations</a:t>
                      </a:r>
                      <a:endParaRPr lang="en-US" sz="1100" b="0" dirty="0">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100000">
                          <a:srgbClr val="74BFAB"/>
                        </a:gs>
                        <a:gs pos="0">
                          <a:srgbClr val="369ABA"/>
                        </a:gs>
                      </a:gsLst>
                      <a:lin ang="0" scaled="1"/>
                      <a:tileRect/>
                    </a:gradFill>
                  </a:tcPr>
                </a:tc>
                <a:tc hMerge="1">
                  <a:txBody>
                    <a:bodyPr/>
                    <a:lstStyle/>
                    <a:p>
                      <a:endParaRPr lang="en-US" sz="1200" b="0" dirty="0">
                        <a:latin typeface="Segoe UI Light" panose="020B0502040204020203" pitchFamily="34" charset="0"/>
                        <a:cs typeface="Segoe UI Light" panose="020B0502040204020203" pitchFamily="34" charset="0"/>
                      </a:endParaRP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4DA6BA"/>
                    </a:solidFill>
                  </a:tcPr>
                </a:tc>
                <a:tc hMerge="1">
                  <a:txBody>
                    <a:bodyPr/>
                    <a:lstStyle/>
                    <a:p>
                      <a:endParaRPr lang="en-US" sz="1200" b="0" dirty="0">
                        <a:latin typeface="Segoe UI Light" panose="020B0502040204020203" pitchFamily="34" charset="0"/>
                        <a:cs typeface="Segoe UI Light" panose="020B0502040204020203" pitchFamily="34" charset="0"/>
                      </a:endParaRP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4DA6BA"/>
                    </a:solidFill>
                  </a:tcPr>
                </a:tc>
                <a:tc hMerge="1">
                  <a:txBody>
                    <a:bodyPr/>
                    <a:lstStyle/>
                    <a:p>
                      <a:endParaRPr lang="en-US" sz="1200" b="0" dirty="0">
                        <a:latin typeface="Segoe UI Light" panose="020B0502040204020203" pitchFamily="34" charset="0"/>
                        <a:cs typeface="Segoe UI Light" panose="020B0502040204020203" pitchFamily="34" charset="0"/>
                      </a:endParaRP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4DA6BA"/>
                    </a:solidFill>
                  </a:tcPr>
                </a:tc>
                <a:tc hMerge="1">
                  <a:txBody>
                    <a:bodyPr/>
                    <a:lstStyle/>
                    <a:p>
                      <a:endParaRPr lang="en-US" sz="1200" b="0" dirty="0">
                        <a:latin typeface="Segoe UI Light" panose="020B0502040204020203" pitchFamily="34" charset="0"/>
                        <a:cs typeface="Segoe UI Light" panose="020B0502040204020203" pitchFamily="34" charset="0"/>
                      </a:endParaRP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4DA6BA"/>
                    </a:solidFill>
                  </a:tcPr>
                </a:tc>
                <a:tc hMerge="1">
                  <a:txBody>
                    <a:bodyPr/>
                    <a:lstStyle/>
                    <a:p>
                      <a:endParaRPr lang="en-US" sz="1200" b="0" dirty="0">
                        <a:latin typeface="Segoe UI Light" panose="020B0502040204020203" pitchFamily="34" charset="0"/>
                        <a:cs typeface="Segoe UI Light" panose="020B0502040204020203" pitchFamily="34" charset="0"/>
                      </a:endParaRPr>
                    </a:p>
                  </a:txBody>
                  <a:tcPr anchor="ctr">
                    <a:lnL w="6350" cap="flat" cmpd="sng" algn="ctr">
                      <a:solidFill>
                        <a:schemeClr val="accent1">
                          <a:lumMod val="75000"/>
                        </a:schemeClr>
                      </a:solidFill>
                      <a:prstDash val="solid"/>
                      <a:round/>
                      <a:headEnd type="none" w="med" len="med"/>
                      <a:tailEnd type="none" w="med" len="med"/>
                    </a:lnL>
                    <a:lnR w="6350" cap="flat" cmpd="sng" algn="ctr">
                      <a:solidFill>
                        <a:schemeClr val="accent1">
                          <a:lumMod val="75000"/>
                        </a:schemeClr>
                      </a:solidFill>
                      <a:prstDash val="solid"/>
                      <a:round/>
                      <a:headEnd type="none" w="med" len="med"/>
                      <a:tailEnd type="none" w="med" len="med"/>
                    </a:lnR>
                    <a:lnT w="6350" cap="flat" cmpd="sng" algn="ctr">
                      <a:solidFill>
                        <a:schemeClr val="accent1">
                          <a:lumMod val="75000"/>
                        </a:schemeClr>
                      </a:solidFill>
                      <a:prstDash val="solid"/>
                      <a:round/>
                      <a:headEnd type="none" w="med" len="med"/>
                      <a:tailEnd type="none" w="med" len="med"/>
                    </a:lnT>
                    <a:lnB w="6350" cap="flat" cmpd="sng" algn="ctr">
                      <a:solidFill>
                        <a:schemeClr val="accent1">
                          <a:lumMod val="75000"/>
                        </a:schemeClr>
                      </a:solidFill>
                      <a:prstDash val="solid"/>
                      <a:round/>
                      <a:headEnd type="none" w="med" len="med"/>
                      <a:tailEnd type="none" w="med" len="med"/>
                    </a:lnB>
                    <a:solidFill>
                      <a:srgbClr val="4DA6BA"/>
                    </a:solidFill>
                  </a:tcPr>
                </a:tc>
                <a:extLst>
                  <a:ext uri="{0D108BD9-81ED-4DB2-BD59-A6C34878D82A}">
                    <a16:rowId xmlns:a16="http://schemas.microsoft.com/office/drawing/2014/main" val="1828558207"/>
                  </a:ext>
                </a:extLst>
              </a:tr>
              <a:tr h="370840">
                <a:tc gridSpan="3">
                  <a:txBody>
                    <a:bodyPr/>
                    <a:lstStyle/>
                    <a:p>
                      <a:pPr algn="l"/>
                      <a:r>
                        <a:rPr lang="en-US" sz="1000" b="0" spc="0" dirty="0">
                          <a:solidFill>
                            <a:schemeClr val="bg2">
                              <a:lumMod val="10000"/>
                            </a:schemeClr>
                          </a:solidFill>
                          <a:latin typeface="Century Gothic" panose="020B0502020202020204" pitchFamily="34" charset="0"/>
                        </a:rPr>
                        <a:t>Net operating revenues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$ 40,000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$ 35,900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$ 31,876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996131751"/>
                  </a:ext>
                </a:extLst>
              </a:tr>
              <a:tr h="370840">
                <a:tc>
                  <a:txBody>
                    <a:bodyPr/>
                    <a:lstStyle/>
                    <a:p>
                      <a:pPr algn="l"/>
                      <a:r>
                        <a:rPr lang="en-US" sz="1000" b="0" spc="0" dirty="0">
                          <a:solidFill>
                            <a:schemeClr val="bg2">
                              <a:lumMod val="10000"/>
                            </a:schemeClr>
                          </a:solidFill>
                          <a:latin typeface="Century Gothic" panose="020B0502020202020204" pitchFamily="34" charset="0"/>
                        </a:rPr>
                        <a:t>Net income from continuing operation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6,650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1,182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6,800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947671385"/>
                  </a:ext>
                </a:extLst>
              </a:tr>
              <a:tr h="370840">
                <a:tc gridSpan="3">
                  <a:txBody>
                    <a:bodyPr/>
                    <a:lstStyle/>
                    <a:p>
                      <a:pPr algn="l"/>
                      <a:r>
                        <a:rPr lang="en-US" sz="1000" b="0" spc="0" dirty="0">
                          <a:solidFill>
                            <a:schemeClr val="bg2">
                              <a:lumMod val="10000"/>
                            </a:schemeClr>
                          </a:solidFill>
                          <a:latin typeface="Century Gothic" panose="020B0502020202020204" pitchFamily="34" charset="0"/>
                        </a:rPr>
                        <a:t>Net income attributable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6,500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1,234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6,450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988993805"/>
                  </a:ext>
                </a:extLst>
              </a:tr>
              <a:tr h="370840">
                <a:tc gridSpan="6">
                  <a:txBody>
                    <a:bodyPr/>
                    <a:lstStyle/>
                    <a:p>
                      <a:pPr algn="l"/>
                      <a:r>
                        <a:rPr lang="en-US" sz="1100" b="1" dirty="0">
                          <a:solidFill>
                            <a:schemeClr val="bg1"/>
                          </a:solidFill>
                          <a:latin typeface="Century Gothic" panose="020B0502020202020204" pitchFamily="34" charset="0"/>
                        </a:rPr>
                        <a:t>Per Share Data</a:t>
                      </a:r>
                      <a:endParaRPr lang="en-US" sz="1100" b="1" dirty="0">
                        <a:solidFill>
                          <a:schemeClr val="bg1"/>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flip="none" rotWithShape="1">
                      <a:gsLst>
                        <a:gs pos="100000">
                          <a:srgbClr val="369ABA"/>
                        </a:gs>
                        <a:gs pos="0">
                          <a:srgbClr val="74BFAB"/>
                        </a:gs>
                      </a:gsLst>
                      <a:lin ang="10800000" scaled="1"/>
                      <a:tileRect/>
                    </a:gra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97777"/>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97777"/>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97777"/>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97777"/>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97777"/>
                    </a:solidFill>
                  </a:tcPr>
                </a:tc>
                <a:extLst>
                  <a:ext uri="{0D108BD9-81ED-4DB2-BD59-A6C34878D82A}">
                    <a16:rowId xmlns:a16="http://schemas.microsoft.com/office/drawing/2014/main" val="1156245726"/>
                  </a:ext>
                </a:extLst>
              </a:tr>
              <a:tr h="370840">
                <a:tc gridSpan="3">
                  <a:txBody>
                    <a:bodyPr/>
                    <a:lstStyle/>
                    <a:p>
                      <a:pPr algn="l"/>
                      <a:r>
                        <a:rPr lang="en-US" sz="1000" b="0" spc="0" dirty="0">
                          <a:solidFill>
                            <a:schemeClr val="bg2">
                              <a:lumMod val="10000"/>
                            </a:schemeClr>
                          </a:solidFill>
                          <a:latin typeface="Century Gothic" panose="020B0502020202020204" pitchFamily="34" charset="0"/>
                        </a:rPr>
                        <a:t>Basic net income from continuing operations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$ 1.51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$ 0,28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$ 1.58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23763936"/>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spc="0" dirty="0">
                          <a:solidFill>
                            <a:schemeClr val="bg2">
                              <a:lumMod val="10000"/>
                            </a:schemeClr>
                          </a:solidFill>
                          <a:latin typeface="Century Gothic" panose="020B0502020202020204" pitchFamily="34" charset="0"/>
                        </a:rPr>
                        <a:t>Diluted net income from continuing operations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1.51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0.29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1.51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52277383"/>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spc="0" dirty="0">
                          <a:solidFill>
                            <a:schemeClr val="bg2">
                              <a:lumMod val="10000"/>
                            </a:schemeClr>
                          </a:solidFill>
                          <a:latin typeface="Century Gothic" panose="020B0502020202020204" pitchFamily="34" charset="0"/>
                        </a:rPr>
                        <a:t>Cash dividends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1.49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0.27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1.57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8664010"/>
                  </a:ext>
                </a:extLst>
              </a:tr>
              <a:tr h="370840">
                <a:tc gridSpan="6">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latin typeface="Century Gothic" panose="020B0502020202020204" pitchFamily="34" charset="0"/>
                          <a:cs typeface="Segoe UI Light" panose="020B0502040204020203" pitchFamily="34" charset="0"/>
                        </a:rPr>
                        <a:t>Balance Sheet Data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gradFill>
                      <a:gsLst>
                        <a:gs pos="100000">
                          <a:srgbClr val="369ABA"/>
                        </a:gs>
                        <a:gs pos="0">
                          <a:srgbClr val="74BFAB"/>
                        </a:gs>
                      </a:gsLst>
                      <a:lin ang="10800000" scaled="1"/>
                    </a:gra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63232814"/>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10000"/>
                            </a:schemeClr>
                          </a:solidFill>
                          <a:latin typeface="Century Gothic" panose="020B0502020202020204" pitchFamily="34" charset="0"/>
                          <a:cs typeface="Segoe UI Light" panose="020B0502040204020203" pitchFamily="34" charset="0"/>
                        </a:rPr>
                        <a:t>Total Assets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$ 87,000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$ 86,400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$ 84,545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62437987"/>
                  </a:ext>
                </a:extLst>
              </a:tr>
              <a:tr h="37084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10000"/>
                            </a:schemeClr>
                          </a:solidFill>
                          <a:latin typeface="Century Gothic" panose="020B0502020202020204" pitchFamily="34" charset="0"/>
                          <a:cs typeface="Segoe UI Light" panose="020B0502040204020203" pitchFamily="34" charset="0"/>
                        </a:rPr>
                        <a:t>Long Term debt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97777"/>
                      </a:solidFill>
                      <a:prstDash val="solid"/>
                      <a:round/>
                      <a:headEnd type="none" w="med" len="med"/>
                      <a:tailEnd type="none" w="med" len="med"/>
                    </a:lnB>
                  </a:tcPr>
                </a:tc>
                <a:tc hMerge="1">
                  <a:txBody>
                    <a:bodyPr/>
                    <a:lstStyle/>
                    <a:p>
                      <a:endParaRPr lang="en-US" sz="1000" dirty="0">
                        <a:solidFill>
                          <a:schemeClr val="tx1">
                            <a:lumMod val="75000"/>
                            <a:lumOff val="25000"/>
                          </a:schemeClr>
                        </a:solidFill>
                        <a:latin typeface="Century Gothic" panose="020B0502020202020204" pitchFamily="34" charset="0"/>
                        <a:cs typeface="Segoe UI Light" panose="020B0502040204020203"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797777"/>
                      </a:solidFill>
                      <a:prstDash val="solid"/>
                      <a:round/>
                      <a:headEnd type="none" w="med" len="med"/>
                      <a:tailEnd type="none" w="med" len="med"/>
                    </a:lnB>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29,000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000" dirty="0">
                          <a:solidFill>
                            <a:schemeClr val="bg2">
                              <a:lumMod val="10000"/>
                            </a:schemeClr>
                          </a:solidFill>
                          <a:latin typeface="Century Gothic" panose="020B0502020202020204" pitchFamily="34" charset="0"/>
                          <a:cs typeface="Segoe UI Light" panose="020B0502040204020203" pitchFamily="34" charset="0"/>
                        </a:rPr>
                        <a:t>31,500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lang="en-US" sz="1000" b="0" dirty="0">
                          <a:solidFill>
                            <a:schemeClr val="bg2">
                              <a:lumMod val="10000"/>
                            </a:schemeClr>
                          </a:solidFill>
                          <a:latin typeface="Century Gothic" panose="020B0502020202020204" pitchFamily="34" charset="0"/>
                          <a:cs typeface="Segoe UI Light" panose="020B0502040204020203" pitchFamily="34" charset="0"/>
                        </a:rPr>
                        <a:t>25,789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467711175"/>
                  </a:ext>
                </a:extLst>
              </a:tr>
            </a:tbl>
          </a:graphicData>
        </a:graphic>
      </p:graphicFrame>
    </p:spTree>
    <p:extLst>
      <p:ext uri="{BB962C8B-B14F-4D97-AF65-F5344CB8AC3E}">
        <p14:creationId xmlns:p14="http://schemas.microsoft.com/office/powerpoint/2010/main" val="281425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Blue &amp; Purple">
      <a:dk1>
        <a:sysClr val="windowText" lastClr="000000"/>
      </a:dk1>
      <a:lt1>
        <a:sysClr val="window" lastClr="FFFFFF"/>
      </a:lt1>
      <a:dk2>
        <a:srgbClr val="44546A"/>
      </a:dk2>
      <a:lt2>
        <a:srgbClr val="E7E6E6"/>
      </a:lt2>
      <a:accent1>
        <a:srgbClr val="013A81"/>
      </a:accent1>
      <a:accent2>
        <a:srgbClr val="0859A3"/>
      </a:accent2>
      <a:accent3>
        <a:srgbClr val="009DDC"/>
      </a:accent3>
      <a:accent4>
        <a:srgbClr val="81317F"/>
      </a:accent4>
      <a:accent5>
        <a:srgbClr val="A13D9F"/>
      </a:accent5>
      <a:accent6>
        <a:srgbClr val="C464C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13986</TotalTime>
  <Words>4346</Words>
  <Application>Microsoft Office PowerPoint</Application>
  <PresentationFormat>Widescreen</PresentationFormat>
  <Paragraphs>730</Paragraphs>
  <Slides>41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Calibri</vt:lpstr>
      <vt:lpstr>Calibri Light</vt:lpstr>
      <vt:lpstr>Century Gothic</vt:lpstr>
      <vt:lpstr>Helvetica Neue Medium</vt:lpstr>
      <vt:lpstr>Montserrat SemiBold</vt:lpstr>
      <vt:lpstr>Segoe UI Light</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You Exec (https://youexec.com/plus)</Manager>
  <Company>You Exec (https://youexec.com/plus)</Company>
  <LinksUpToDate>false</LinksUpToDate>
  <SharedDoc>false</SharedDoc>
  <HyperlinkBase>You Exec (https://youexec.com/plus)</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Report</dc:title>
  <dc:subject>Sustainability Report</dc:subject>
  <dc:creator>Diversity Australia</dc:creator>
  <cp:keywords>www.diversityaustralia.com.au</cp:keywords>
  <dc:description>You Exec (https://youexec.com/plus)</dc:description>
  <cp:lastModifiedBy>Steven Asnicar</cp:lastModifiedBy>
  <cp:revision>1241</cp:revision>
  <dcterms:created xsi:type="dcterms:W3CDTF">2019-09-18T08:49:02Z</dcterms:created>
  <dcterms:modified xsi:type="dcterms:W3CDTF">2021-03-19T02:02:26Z</dcterms:modified>
  <cp:category>You Exec (https://youexec.com/plus)</cp:category>
</cp:coreProperties>
</file>