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3" r:id="rId2"/>
    <p:sldId id="256" r:id="rId3"/>
    <p:sldId id="257" r:id="rId4"/>
    <p:sldId id="258" r:id="rId5"/>
    <p:sldId id="264" r:id="rId6"/>
    <p:sldId id="269" r:id="rId7"/>
    <p:sldId id="268" r:id="rId8"/>
    <p:sldId id="275" r:id="rId9"/>
    <p:sldId id="278" r:id="rId10"/>
    <p:sldId id="259" r:id="rId11"/>
    <p:sldId id="260" r:id="rId12"/>
    <p:sldId id="261" r:id="rId13"/>
    <p:sldId id="267" r:id="rId14"/>
    <p:sldId id="262" r:id="rId15"/>
    <p:sldId id="271" r:id="rId16"/>
    <p:sldId id="277" r:id="rId17"/>
    <p:sldId id="266" r:id="rId18"/>
    <p:sldId id="274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898A"/>
    <a:srgbClr val="628196"/>
    <a:srgbClr val="F2EEEA"/>
    <a:srgbClr val="2B546B"/>
    <a:srgbClr val="F5F4EF"/>
    <a:srgbClr val="ECE7E3"/>
    <a:srgbClr val="BDAEA5"/>
    <a:srgbClr val="CFC7C3"/>
    <a:srgbClr val="F4F2EE"/>
    <a:srgbClr val="F3F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4"/>
    <p:restoredTop sz="82653"/>
  </p:normalViewPr>
  <p:slideViewPr>
    <p:cSldViewPr snapToGrid="0" snapToObjects="1" showGuides="1">
      <p:cViewPr varScale="1">
        <p:scale>
          <a:sx n="90" d="100"/>
          <a:sy n="90" d="100"/>
        </p:scale>
        <p:origin x="1362" y="96"/>
      </p:cViewPr>
      <p:guideLst>
        <p:guide orient="horz" pos="6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4" d="100"/>
        <a:sy n="16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347359608308825E-2"/>
          <c:y val="8.8066763246952895E-2"/>
          <c:w val="0.91874796503659961"/>
          <c:h val="0.728803768051870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595959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YR 1</c:v>
                </c:pt>
                <c:pt idx="1">
                  <c:v>YR 2</c:v>
                </c:pt>
                <c:pt idx="2">
                  <c:v>YR 3</c:v>
                </c:pt>
                <c:pt idx="3">
                  <c:v>YR 4</c:v>
                </c:pt>
                <c:pt idx="4">
                  <c:v>YR 5</c:v>
                </c:pt>
                <c:pt idx="5">
                  <c:v>YR 6</c:v>
                </c:pt>
                <c:pt idx="6">
                  <c:v>YR 7</c:v>
                </c:pt>
                <c:pt idx="7">
                  <c:v>YR 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115</c:v>
                </c:pt>
                <c:pt idx="5">
                  <c:v>130</c:v>
                </c:pt>
                <c:pt idx="6">
                  <c:v>140</c:v>
                </c:pt>
                <c:pt idx="7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1-4FD1-BAEE-A385EA5FBF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Television</c:v>
                </c:pt>
              </c:strCache>
            </c:strRef>
          </c:tx>
          <c:spPr>
            <a:solidFill>
              <a:srgbClr val="92898A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YR 1</c:v>
                </c:pt>
                <c:pt idx="1">
                  <c:v>YR 2</c:v>
                </c:pt>
                <c:pt idx="2">
                  <c:v>YR 3</c:v>
                </c:pt>
                <c:pt idx="3">
                  <c:v>YR 4</c:v>
                </c:pt>
                <c:pt idx="4">
                  <c:v>YR 5</c:v>
                </c:pt>
                <c:pt idx="5">
                  <c:v>YR 6</c:v>
                </c:pt>
                <c:pt idx="6">
                  <c:v>YR 7</c:v>
                </c:pt>
                <c:pt idx="7">
                  <c:v>YR 8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175</c:v>
                </c:pt>
                <c:pt idx="4">
                  <c:v>170</c:v>
                </c:pt>
                <c:pt idx="5">
                  <c:v>170</c:v>
                </c:pt>
                <c:pt idx="6">
                  <c:v>170</c:v>
                </c:pt>
                <c:pt idx="7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51-4FD1-BAEE-A385EA5FBF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Outdoor</c:v>
                </c:pt>
              </c:strCache>
            </c:strRef>
          </c:tx>
          <c:spPr>
            <a:solidFill>
              <a:srgbClr val="BBAEA5"/>
            </a:solidFill>
            <a:ln w="25400">
              <a:noFill/>
              <a:headEnd w="lg" len="lg"/>
              <a:tailEnd w="lg" len="lg"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YR 1</c:v>
                </c:pt>
                <c:pt idx="1">
                  <c:v>YR 2</c:v>
                </c:pt>
                <c:pt idx="2">
                  <c:v>YR 3</c:v>
                </c:pt>
                <c:pt idx="3">
                  <c:v>YR 4</c:v>
                </c:pt>
                <c:pt idx="4">
                  <c:v>YR 5</c:v>
                </c:pt>
                <c:pt idx="5">
                  <c:v>YR 6</c:v>
                </c:pt>
                <c:pt idx="6">
                  <c:v>YR 7</c:v>
                </c:pt>
                <c:pt idx="7">
                  <c:v>YR 8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51-4FD1-BAEE-A385EA5FBFB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Radio</c:v>
                </c:pt>
              </c:strCache>
            </c:strRef>
          </c:tx>
          <c:spPr>
            <a:solidFill>
              <a:srgbClr val="CFC7C3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YR 1</c:v>
                </c:pt>
                <c:pt idx="1">
                  <c:v>YR 2</c:v>
                </c:pt>
                <c:pt idx="2">
                  <c:v>YR 3</c:v>
                </c:pt>
                <c:pt idx="3">
                  <c:v>YR 4</c:v>
                </c:pt>
                <c:pt idx="4">
                  <c:v>YR 5</c:v>
                </c:pt>
                <c:pt idx="5">
                  <c:v>YR 6</c:v>
                </c:pt>
                <c:pt idx="6">
                  <c:v>YR 7</c:v>
                </c:pt>
                <c:pt idx="7">
                  <c:v>YR 8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51-4FD1-BAEE-A385EA5FBFB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Newspaper</c:v>
                </c:pt>
              </c:strCache>
            </c:strRef>
          </c:tx>
          <c:spPr>
            <a:solidFill>
              <a:srgbClr val="ECE7E3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YR 1</c:v>
                </c:pt>
                <c:pt idx="1">
                  <c:v>YR 2</c:v>
                </c:pt>
                <c:pt idx="2">
                  <c:v>YR 3</c:v>
                </c:pt>
                <c:pt idx="3">
                  <c:v>YR 4</c:v>
                </c:pt>
                <c:pt idx="4">
                  <c:v>YR 5</c:v>
                </c:pt>
                <c:pt idx="5">
                  <c:v>YR 6</c:v>
                </c:pt>
                <c:pt idx="6">
                  <c:v>YR 7</c:v>
                </c:pt>
                <c:pt idx="7">
                  <c:v>YR 8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51-4FD1-BAEE-A385EA5FBFB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Cinema</c:v>
                </c:pt>
              </c:strCache>
            </c:strRef>
          </c:tx>
          <c:spPr>
            <a:solidFill>
              <a:srgbClr val="628196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YR 1</c:v>
                </c:pt>
                <c:pt idx="1">
                  <c:v>YR 2</c:v>
                </c:pt>
                <c:pt idx="2">
                  <c:v>YR 3</c:v>
                </c:pt>
                <c:pt idx="3">
                  <c:v>YR 4</c:v>
                </c:pt>
                <c:pt idx="4">
                  <c:v>YR 5</c:v>
                </c:pt>
                <c:pt idx="5">
                  <c:v>YR 6</c:v>
                </c:pt>
                <c:pt idx="6">
                  <c:v>YR 7</c:v>
                </c:pt>
                <c:pt idx="7">
                  <c:v>YR 8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51-4FD1-BAEE-A385EA5FB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100"/>
        <c:axId val="153512192"/>
        <c:axId val="153526272"/>
      </c:barChart>
      <c:catAx>
        <c:axId val="15351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900" b="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153526272"/>
        <c:crosses val="autoZero"/>
        <c:auto val="1"/>
        <c:lblAlgn val="ctr"/>
        <c:lblOffset val="100"/>
        <c:noMultiLvlLbl val="0"/>
      </c:catAx>
      <c:valAx>
        <c:axId val="15352627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9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15351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495280048010283"/>
          <c:y val="0.94462038473608068"/>
          <c:w val="0.49529095100311016"/>
          <c:h val="4.407976356076221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900">
              <a:solidFill>
                <a:srgbClr val="595959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aseline="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Open Sans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281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341-4825-B3D6-B03240770611}"/>
              </c:ext>
            </c:extLst>
          </c:dPt>
          <c:dPt>
            <c:idx val="1"/>
            <c:invertIfNegative val="0"/>
            <c:bubble3D val="0"/>
            <c:spPr>
              <a:solidFill>
                <a:srgbClr val="CFC7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341-4825-B3D6-B03240770611}"/>
              </c:ext>
            </c:extLst>
          </c:dPt>
          <c:dPt>
            <c:idx val="2"/>
            <c:invertIfNegative val="0"/>
            <c:bubble3D val="0"/>
            <c:spPr>
              <a:solidFill>
                <a:srgbClr val="CFC7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341-4825-B3D6-B03240770611}"/>
              </c:ext>
            </c:extLst>
          </c:dPt>
          <c:dPt>
            <c:idx val="3"/>
            <c:invertIfNegative val="0"/>
            <c:bubble3D val="0"/>
            <c:spPr>
              <a:solidFill>
                <a:srgbClr val="6281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341-4825-B3D6-B03240770611}"/>
              </c:ext>
            </c:extLst>
          </c:dPt>
          <c:dPt>
            <c:idx val="4"/>
            <c:invertIfNegative val="0"/>
            <c:bubble3D val="0"/>
            <c:spPr>
              <a:solidFill>
                <a:srgbClr val="CFC7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341-4825-B3D6-B03240770611}"/>
              </c:ext>
            </c:extLst>
          </c:dPt>
          <c:dPt>
            <c:idx val="5"/>
            <c:invertIfNegative val="0"/>
            <c:bubble3D val="0"/>
            <c:spPr>
              <a:solidFill>
                <a:srgbClr val="CFC7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341-4825-B3D6-B03240770611}"/>
              </c:ext>
            </c:extLst>
          </c:dPt>
          <c:dPt>
            <c:idx val="6"/>
            <c:invertIfNegative val="0"/>
            <c:bubble3D val="0"/>
            <c:spPr>
              <a:solidFill>
                <a:srgbClr val="CFC7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341-4825-B3D6-B03240770611}"/>
              </c:ext>
            </c:extLst>
          </c:dPt>
          <c:dPt>
            <c:idx val="7"/>
            <c:invertIfNegative val="0"/>
            <c:bubble3D val="0"/>
            <c:spPr>
              <a:solidFill>
                <a:srgbClr val="6281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341-4825-B3D6-B03240770611}"/>
              </c:ext>
            </c:extLst>
          </c:dPt>
          <c:dPt>
            <c:idx val="8"/>
            <c:invertIfNegative val="0"/>
            <c:bubble3D val="0"/>
            <c:spPr>
              <a:solidFill>
                <a:srgbClr val="6281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341-4825-B3D6-B03240770611}"/>
              </c:ext>
            </c:extLst>
          </c:dPt>
          <c:dPt>
            <c:idx val="9"/>
            <c:invertIfNegative val="0"/>
            <c:bubble3D val="0"/>
            <c:spPr>
              <a:solidFill>
                <a:srgbClr val="ECE7E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341-4825-B3D6-B03240770611}"/>
              </c:ext>
            </c:extLst>
          </c:dPt>
          <c:dPt>
            <c:idx val="10"/>
            <c:invertIfNegative val="0"/>
            <c:bubble3D val="0"/>
            <c:spPr>
              <a:solidFill>
                <a:srgbClr val="CFC7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341-4825-B3D6-B03240770611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595959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341-4825-B3D6-B0324077061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595959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341-4825-B3D6-B0324077061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595959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341-4825-B3D6-B0324077061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595959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341-4825-B3D6-B03240770611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595959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341-4825-B3D6-B03240770611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595959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341-4825-B3D6-B03240770611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595959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341-4825-B3D6-B03240770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Company Technical Expert</c:v>
                </c:pt>
                <c:pt idx="1">
                  <c:v>Academic Expert</c:v>
                </c:pt>
                <c:pt idx="2">
                  <c:v>A Person like yourself</c:v>
                </c:pt>
                <c:pt idx="3">
                  <c:v>Regular Employee</c:v>
                </c:pt>
                <c:pt idx="4">
                  <c:v>Successful Entrepreneur</c:v>
                </c:pt>
                <c:pt idx="5">
                  <c:v>Financial Industry Analyst</c:v>
                </c:pt>
                <c:pt idx="6">
                  <c:v>NGO Representative</c:v>
                </c:pt>
                <c:pt idx="7">
                  <c:v>CEO</c:v>
                </c:pt>
                <c:pt idx="8">
                  <c:v>Board of Directors</c:v>
                </c:pt>
                <c:pt idx="9">
                  <c:v>Journalist</c:v>
                </c:pt>
                <c:pt idx="10">
                  <c:v>Government Official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65</c:v>
                </c:pt>
                <c:pt idx="1">
                  <c:v>63</c:v>
                </c:pt>
                <c:pt idx="2">
                  <c:v>61</c:v>
                </c:pt>
                <c:pt idx="3">
                  <c:v>53</c:v>
                </c:pt>
                <c:pt idx="4">
                  <c:v>53</c:v>
                </c:pt>
                <c:pt idx="5">
                  <c:v>52</c:v>
                </c:pt>
                <c:pt idx="6">
                  <c:v>48</c:v>
                </c:pt>
                <c:pt idx="7">
                  <c:v>47</c:v>
                </c:pt>
                <c:pt idx="8">
                  <c:v>44</c:v>
                </c:pt>
                <c:pt idx="9">
                  <c:v>36</c:v>
                </c:pt>
                <c:pt idx="1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1-4825-B3D6-B032407706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9"/>
        <c:overlap val="-27"/>
        <c:axId val="1639113536"/>
        <c:axId val="1641389216"/>
      </c:barChart>
      <c:catAx>
        <c:axId val="1639113536"/>
        <c:scaling>
          <c:orientation val="minMax"/>
        </c:scaling>
        <c:delete val="0"/>
        <c:axPos val="b"/>
        <c:majorGridlines>
          <c:spPr>
            <a:ln w="12700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rgbClr val="59595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ts val="1400"/>
              </a:lnSpc>
              <a:defRPr sz="8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641389216"/>
        <c:crosses val="autoZero"/>
        <c:auto val="1"/>
        <c:lblAlgn val="ctr"/>
        <c:lblOffset val="100"/>
        <c:noMultiLvlLbl val="0"/>
      </c:catAx>
      <c:valAx>
        <c:axId val="1641389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911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Rank 1</c:v>
                </c:pt>
              </c:strCache>
            </c:strRef>
          </c:tx>
          <c:spPr>
            <a:solidFill>
              <a:srgbClr val="62819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0.14000000000000001</c:v>
                </c:pt>
                <c:pt idx="1">
                  <c:v>0.21</c:v>
                </c:pt>
                <c:pt idx="2">
                  <c:v>0.25</c:v>
                </c:pt>
                <c:pt idx="3">
                  <c:v>0.13</c:v>
                </c:pt>
                <c:pt idx="4">
                  <c:v>0.06</c:v>
                </c:pt>
                <c:pt idx="5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4-4EA6-99A7-715412F0DB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Rank 2</c:v>
                </c:pt>
              </c:strCache>
            </c:strRef>
          </c:tx>
          <c:spPr>
            <a:solidFill>
              <a:srgbClr val="BBAE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Sheet1!$C$2:$C$7</c:f>
              <c:numCache>
                <c:formatCode>0%</c:formatCode>
                <c:ptCount val="6"/>
                <c:pt idx="0">
                  <c:v>0.24</c:v>
                </c:pt>
                <c:pt idx="1">
                  <c:v>0.15</c:v>
                </c:pt>
                <c:pt idx="2">
                  <c:v>0.1</c:v>
                </c:pt>
                <c:pt idx="3">
                  <c:v>0.16</c:v>
                </c:pt>
                <c:pt idx="4">
                  <c:v>0.14000000000000001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4-4EA6-99A7-715412F0DB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Rank 3</c:v>
                </c:pt>
              </c:strCache>
            </c:strRef>
          </c:tx>
          <c:spPr>
            <a:solidFill>
              <a:srgbClr val="CFC7C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Sheet1!$D$2:$D$7</c:f>
              <c:numCache>
                <c:formatCode>0%</c:formatCode>
                <c:ptCount val="6"/>
                <c:pt idx="0">
                  <c:v>0.2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0.13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B4-4EA6-99A7-715412F0DB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001646896"/>
        <c:axId val="1502505568"/>
      </c:barChart>
      <c:catAx>
        <c:axId val="2001646896"/>
        <c:scaling>
          <c:orientation val="maxMin"/>
        </c:scaling>
        <c:delete val="1"/>
        <c:axPos val="l"/>
        <c:majorGridlines>
          <c:spPr>
            <a:ln w="12700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02505568"/>
        <c:crosses val="autoZero"/>
        <c:auto val="1"/>
        <c:lblAlgn val="ctr"/>
        <c:lblOffset val="100"/>
        <c:noMultiLvlLbl val="0"/>
      </c:catAx>
      <c:valAx>
        <c:axId val="150250556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00164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78568818898507"/>
          <c:y val="0"/>
          <c:w val="0.32494769177039812"/>
          <c:h val="5.6305398092329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5959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 b="1">
          <a:solidFill>
            <a:schemeClr val="bg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7CC5-C8CA-4C47-9781-D91DD016EC7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85382-57C0-0041-926E-5282882D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5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2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41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8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75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94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06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74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276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97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794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5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35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42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88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0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95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78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12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85382-57C0-0041-926E-5282882DA0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2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AC18-22EB-2A42-9F1F-FDB648166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F6665-FEF0-A84E-8051-BF544F2FC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92A41-CDD5-AD4C-B881-2EFCE419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40C50-CC64-684C-B1B6-A8D8A1FF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8EC3C-B4DB-B540-ACF3-3F715013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FFBC-72DB-E744-AA7F-35C5F6CA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19F80-4C57-D042-B250-D0FD51CD7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C1F6F-9BCA-8141-9AF9-6728AC46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E5F81-A648-564E-A055-3E8E2F99B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65314-554E-D24E-88A6-D2B8851A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5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2CD4D-44C4-854B-9983-98C825052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8ABCA-62CD-3343-9B26-9682166A8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5BE34-3BB0-BB44-9FA9-7CB2A512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368F0-5C0E-4649-8662-9FE2BCC5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CA122-0B61-A646-AC0D-E44FFE7DC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3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9EE6A-D0D4-4349-9034-4FEE7D9A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BFAD-81B6-2F49-BBA9-7F365A003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A2239-D281-DF4D-87A5-E98272C0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22E1B-A2FE-8F49-AA85-55AC8BFA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A0759-822A-5E4D-957A-E5A6141F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0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01896-7972-D74C-A3DD-85AFA51D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97977-2924-8F46-91CA-0EDB4196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AE07A-5A95-6941-964F-7011A2C9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D2657-8209-E14E-B04B-7851ACC0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7D14B-6132-4748-812B-D716FD17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9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CE37-9990-914E-82FC-9A79C445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82C22-F419-E047-A628-ACFDE7173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F60B4-2408-D047-B956-3533474DE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EA035-F44E-4148-A5DB-2EF9C2712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9C92E-87E1-434D-AD73-289DAFAB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E03C1-3360-7745-B704-B92E5ECA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6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199D-4B08-494B-9ECE-0D51239F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0D9B3-84A7-494B-8FCD-16A1E3933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394F1-F88D-4E4F-8CEB-A9A8B68D6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9FA52-4E26-5A47-A894-834D83FF30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0730FB-82ED-0742-96DE-61169AA87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1BB9CF-40DB-A445-AE0F-A23B2A1F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D136E8-2B49-3D40-8199-5887D666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10634B-58D1-EC4D-8525-3239EBAB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DC7C-E5DB-474F-9D19-CE8774637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D827E-516C-E449-9631-72888F1ED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7AAED-0B87-8E42-A76A-D173A1B0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53094-0256-6E4D-AE8B-B86EEBA6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4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0DDCB1-F5CE-CA4F-BE07-24EA7F362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33403-5E16-1741-B877-88B1F16C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734B6-D63F-114F-B4E1-39FD0A10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0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64F0-240B-2F46-9E5C-4C249ACA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E2F6D-9D50-2A4A-ABBB-6277AD6C2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44F53-4976-3840-BC7A-695ECFFE7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F2ECA-3FB9-9C42-ADC6-CA31B4E8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B591C-0B00-394C-9F19-BD91BC48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58B8B-161B-3E4C-9546-E4D42569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6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2F7E7-66AB-F940-986A-3B6740F0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79505-D08A-2944-9765-6CE1B71F0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14E13-8F68-F347-B110-B3DA7295B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3FC32-5D44-9848-B9B5-2D5B3A70A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85055-45C5-5B47-8870-E118ECF5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58D50-ACD9-5E43-8B44-06346C0F1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58187-1243-CF4B-BF18-D44E7A3D7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9F8C2-16D6-AA45-A280-CFD9DCF41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F54D1-2071-8C42-85E7-2E91BB255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0CE5-80BF-3641-92DD-5F1B1DACE7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3C024-EB29-8445-98C8-E1CBE4116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29EAC-3212-6B40-B8A6-DAAC42F33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136B-7C9A-C345-888A-2F823AC2F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6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ectangle 231">
            <a:extLst>
              <a:ext uri="{FF2B5EF4-FFF2-40B4-BE49-F238E27FC236}">
                <a16:creationId xmlns:a16="http://schemas.microsoft.com/office/drawing/2014/main" id="{2345F18E-7782-4171-837F-07B9980C8296}"/>
              </a:ext>
            </a:extLst>
          </p:cNvPr>
          <p:cNvSpPr/>
          <p:nvPr/>
        </p:nvSpPr>
        <p:spPr>
          <a:xfrm>
            <a:off x="0" y="1"/>
            <a:ext cx="2456064" cy="6858000"/>
          </a:xfrm>
          <a:prstGeom prst="rect">
            <a:avLst/>
          </a:prstGeom>
          <a:solidFill>
            <a:srgbClr val="BD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그림 개체 틀 14" descr="xavier-teo.jpg">
            <a:extLst>
              <a:ext uri="{FF2B5EF4-FFF2-40B4-BE49-F238E27FC236}">
                <a16:creationId xmlns:a16="http://schemas.microsoft.com/office/drawing/2014/main" id="{D5DFF716-F347-794B-A7C3-C7201E63F4D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"/>
                    </a14:imgEffect>
                  </a14:imgLayer>
                </a14:imgProps>
              </a:ext>
            </a:extLst>
          </a:blip>
          <a:srcRect t="33608" b="33608"/>
          <a:stretch>
            <a:fillRect/>
          </a:stretch>
        </p:blipFill>
        <p:spPr>
          <a:xfrm>
            <a:off x="0" y="990371"/>
            <a:ext cx="10858105" cy="4877259"/>
          </a:xfrm>
          <a:prstGeom prst="rect">
            <a:avLst/>
          </a:prstGeom>
          <a:pattFill prst="ltDnDiag">
            <a:fgClr>
              <a:sysClr val="window" lastClr="FFFFFF">
                <a:lumMod val="75000"/>
              </a:sysClr>
            </a:fgClr>
            <a:bgClr>
              <a:sysClr val="window" lastClr="FFFFFF"/>
            </a:bgClr>
          </a:pattFill>
          <a:ln w="12700" cap="flat" cmpd="sng" algn="ctr">
            <a:noFill/>
            <a:prstDash val="solid"/>
            <a:miter lim="800000"/>
          </a:ln>
          <a:effectLst/>
        </p:spPr>
      </p:pic>
      <p:sp>
        <p:nvSpPr>
          <p:cNvPr id="64" name="직사각형 6">
            <a:extLst>
              <a:ext uri="{FF2B5EF4-FFF2-40B4-BE49-F238E27FC236}">
                <a16:creationId xmlns:a16="http://schemas.microsoft.com/office/drawing/2014/main" id="{F31E4811-EE6D-2742-B40C-D52001E3169D}"/>
              </a:ext>
            </a:extLst>
          </p:cNvPr>
          <p:cNvSpPr/>
          <p:nvPr/>
        </p:nvSpPr>
        <p:spPr>
          <a:xfrm>
            <a:off x="3295954" y="1881534"/>
            <a:ext cx="7923346" cy="3986095"/>
          </a:xfrm>
          <a:prstGeom prst="rect">
            <a:avLst/>
          </a:prstGeom>
          <a:solidFill>
            <a:srgbClr val="F2EE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26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C026B05-A5CB-F047-95EC-4D18D1780F0F}"/>
              </a:ext>
            </a:extLst>
          </p:cNvPr>
          <p:cNvSpPr txBox="1"/>
          <p:nvPr/>
        </p:nvSpPr>
        <p:spPr>
          <a:xfrm>
            <a:off x="8216153" y="6056153"/>
            <a:ext cx="3003147" cy="379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8926" latinLnBrk="1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PRESENTED BY YOU EXEC </a:t>
            </a:r>
          </a:p>
        </p:txBody>
      </p:sp>
      <p:sp>
        <p:nvSpPr>
          <p:cNvPr id="68" name="모서리가 둥근 직사각형 7">
            <a:extLst>
              <a:ext uri="{FF2B5EF4-FFF2-40B4-BE49-F238E27FC236}">
                <a16:creationId xmlns:a16="http://schemas.microsoft.com/office/drawing/2014/main" id="{F1408A7B-B814-A340-A870-C0B9EAA88A4E}"/>
              </a:ext>
            </a:extLst>
          </p:cNvPr>
          <p:cNvSpPr/>
          <p:nvPr/>
        </p:nvSpPr>
        <p:spPr>
          <a:xfrm>
            <a:off x="10595552" y="-1"/>
            <a:ext cx="1594245" cy="1539971"/>
          </a:xfrm>
          <a:prstGeom prst="roundRect">
            <a:avLst>
              <a:gd name="adj" fmla="val 0"/>
            </a:avLst>
          </a:prstGeom>
          <a:solidFill>
            <a:srgbClr val="93898A">
              <a:alpha val="77000"/>
            </a:srgbClr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26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12ED5E4-C497-1748-89DE-A82499031A87}"/>
              </a:ext>
            </a:extLst>
          </p:cNvPr>
          <p:cNvSpPr txBox="1"/>
          <p:nvPr/>
        </p:nvSpPr>
        <p:spPr>
          <a:xfrm>
            <a:off x="7167322" y="4191414"/>
            <a:ext cx="3428230" cy="61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26" latinLnBrk="1">
              <a:lnSpc>
                <a:spcPct val="150000"/>
              </a:lnSpc>
            </a:pPr>
            <a:r>
              <a:rPr lang="en-US" altLang="ko-KR" sz="1200" dirty="0">
                <a:latin typeface="Century Gothic" panose="020B0502020202020204" pitchFamily="34" charset="0"/>
                <a:cs typeface="Arial" pitchFamily="34" charset="0"/>
              </a:rPr>
              <a:t>Our company’s marketing tools and how we pursue them to pursue target market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AE92381-DD6F-934A-BD7E-F07F05EDEA54}"/>
              </a:ext>
            </a:extLst>
          </p:cNvPr>
          <p:cNvSpPr txBox="1"/>
          <p:nvPr/>
        </p:nvSpPr>
        <p:spPr>
          <a:xfrm>
            <a:off x="2990497" y="3172902"/>
            <a:ext cx="6213668" cy="676948"/>
          </a:xfrm>
          <a:prstGeom prst="rect">
            <a:avLst/>
          </a:prstGeom>
          <a:noFill/>
          <a:effectLst/>
        </p:spPr>
        <p:txBody>
          <a:bodyPr wrap="square" lIns="121889" tIns="60944" rIns="121889" bIns="60944" rtlCol="0">
            <a:spAutoFit/>
          </a:bodyPr>
          <a:lstStyle/>
          <a:p>
            <a:pPr algn="ctr" defTabSz="1218926" latinLnBrk="1"/>
            <a:r>
              <a:rPr lang="en-US" altLang="ko-KR" sz="3599" b="1" dirty="0">
                <a:ln w="6350">
                  <a:noFill/>
                </a:ln>
                <a:solidFill>
                  <a:srgbClr val="2B546B"/>
                </a:solidFill>
                <a:latin typeface="Century Gothic" panose="020B0502020202020204" pitchFamily="34" charset="0"/>
                <a:ea typeface="맑은 고딕" pitchFamily="50" charset="-127"/>
                <a:cs typeface="Arial" pitchFamily="34" charset="0"/>
              </a:rPr>
              <a:t>MARKETING MIX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47A9FF-D755-874A-AF09-D25C6B3B24B3}"/>
              </a:ext>
            </a:extLst>
          </p:cNvPr>
          <p:cNvCxnSpPr>
            <a:cxnSpLocks/>
          </p:cNvCxnSpPr>
          <p:nvPr/>
        </p:nvCxnSpPr>
        <p:spPr>
          <a:xfrm>
            <a:off x="3688976" y="3090375"/>
            <a:ext cx="0" cy="1770944"/>
          </a:xfrm>
          <a:prstGeom prst="line">
            <a:avLst/>
          </a:prstGeom>
          <a:ln w="63500">
            <a:solidFill>
              <a:srgbClr val="2B54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58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67">
            <a:extLst>
              <a:ext uri="{FF2B5EF4-FFF2-40B4-BE49-F238E27FC236}">
                <a16:creationId xmlns:a16="http://schemas.microsoft.com/office/drawing/2014/main" id="{3F8B8B0B-BCE1-4311-90BF-C718DABF5C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681990"/>
              </p:ext>
            </p:extLst>
          </p:nvPr>
        </p:nvGraphicFramePr>
        <p:xfrm>
          <a:off x="3052485" y="1297452"/>
          <a:ext cx="8389444" cy="5210929"/>
        </p:xfrm>
        <a:graphic>
          <a:graphicData uri="http://schemas.openxmlformats.org/drawingml/2006/table">
            <a:tbl>
              <a:tblPr>
                <a:noFill/>
                <a:effectLst/>
              </a:tblPr>
              <a:tblGrid>
                <a:gridCol w="197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635">
                  <a:extLst>
                    <a:ext uri="{9D8B030D-6E8A-4147-A177-3AD203B41FA5}">
                      <a16:colId xmlns:a16="http://schemas.microsoft.com/office/drawing/2014/main" val="3958965420"/>
                    </a:ext>
                  </a:extLst>
                </a:gridCol>
                <a:gridCol w="2111189">
                  <a:extLst>
                    <a:ext uri="{9D8B030D-6E8A-4147-A177-3AD203B41FA5}">
                      <a16:colId xmlns:a16="http://schemas.microsoft.com/office/drawing/2014/main" val="1879950994"/>
                    </a:ext>
                  </a:extLst>
                </a:gridCol>
                <a:gridCol w="2176905">
                  <a:extLst>
                    <a:ext uri="{9D8B030D-6E8A-4147-A177-3AD203B41FA5}">
                      <a16:colId xmlns:a16="http://schemas.microsoft.com/office/drawing/2014/main" val="1464081820"/>
                    </a:ext>
                  </a:extLst>
                </a:gridCol>
              </a:tblGrid>
              <a:tr h="6717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MASS OR CUSTOMIZED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994" marR="47994" marT="48011" marB="4801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AE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6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PAYMENT</a:t>
                      </a:r>
                    </a:p>
                  </a:txBody>
                  <a:tcPr marL="47994" marR="47994" marT="48011" marB="48011"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AE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6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STRENGTHS</a:t>
                      </a:r>
                    </a:p>
                  </a:txBody>
                  <a:tcPr marL="47994" marR="47994" marT="48011" marB="48011"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AE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6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WEAKNESSES</a:t>
                      </a:r>
                    </a:p>
                  </a:txBody>
                  <a:tcPr marL="47994" marR="47994" marT="48011" marB="48011"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AE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6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8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Mass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AE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Fees paid for space or time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AE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Efficient means for reaching large numbers of people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AE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High absolute costs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Difficult to receive good feedback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AE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8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Customized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Fees paid to salespeople as either salaries or commissions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Immediate feedback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Very persuasive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Can select audience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Can give complex information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Extremely expensive per exposure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Messages may differ between salespeople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8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Mass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No direct payment to media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Often most credible source in the consumer’s mind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Difficult to get media cooperation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834"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Mass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Wide range of fees paid, depending on promotion selected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Effective at changing behavior in short run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Very Flexible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Easily abused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Can lead to promotion wars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Easily duplicated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84678"/>
                  </a:ext>
                </a:extLst>
              </a:tr>
              <a:tr h="907834"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Customized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Cost of communication through mail, telephone, or computer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Messages quick to prepare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Facilitates relationship with customers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Declining customer response</a:t>
                      </a:r>
                    </a:p>
                    <a:p>
                      <a:pPr marL="171450" marR="0" lvl="0" indent="-171450" algn="l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Database management is expensive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6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FC7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02124"/>
                  </a:ext>
                </a:extLst>
              </a:tr>
            </a:tbl>
          </a:graphicData>
        </a:graphic>
      </p:graphicFrame>
      <p:sp>
        <p:nvSpPr>
          <p:cNvPr id="20" name="Rectangle 12">
            <a:extLst>
              <a:ext uri="{FF2B5EF4-FFF2-40B4-BE49-F238E27FC236}">
                <a16:creationId xmlns:a16="http://schemas.microsoft.com/office/drawing/2014/main" id="{1397816A-4A8A-4360-8A67-F38A321D565E}"/>
              </a:ext>
            </a:extLst>
          </p:cNvPr>
          <p:cNvSpPr txBox="1">
            <a:spLocks noChangeArrowheads="1"/>
          </p:cNvSpPr>
          <p:nvPr/>
        </p:nvSpPr>
        <p:spPr>
          <a:xfrm>
            <a:off x="2936572" y="473033"/>
            <a:ext cx="30787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1219170" latinLnBrk="1">
              <a:spcBef>
                <a:spcPct val="0"/>
              </a:spcBef>
              <a:defRPr/>
            </a:pPr>
            <a:r>
              <a:rPr lang="en-US" altLang="ko-KR" sz="2500" b="1" dirty="0">
                <a:latin typeface="Century Gothic" panose="020B0502020202020204" pitchFamily="34" charset="0"/>
              </a:rPr>
              <a:t>PROMOTION MIX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C7F4CD9F-B513-8D47-AE90-4E225CD50384}"/>
              </a:ext>
            </a:extLst>
          </p:cNvPr>
          <p:cNvSpPr/>
          <p:nvPr/>
        </p:nvSpPr>
        <p:spPr>
          <a:xfrm>
            <a:off x="820272" y="2122618"/>
            <a:ext cx="2474259" cy="625480"/>
          </a:xfrm>
          <a:prstGeom prst="homePlate">
            <a:avLst>
              <a:gd name="adj" fmla="val 39250"/>
            </a:avLst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endParaRPr lang="en-US" sz="1200" b="1" dirty="0">
              <a:latin typeface="Century Gothic" panose="020B0502020202020204" pitchFamily="34" charset="0"/>
            </a:endParaRPr>
          </a:p>
        </p:txBody>
      </p:sp>
      <p:sp>
        <p:nvSpPr>
          <p:cNvPr id="2" name="Pentagon 1">
            <a:extLst>
              <a:ext uri="{FF2B5EF4-FFF2-40B4-BE49-F238E27FC236}">
                <a16:creationId xmlns:a16="http://schemas.microsoft.com/office/drawing/2014/main" id="{A422449F-EED2-8945-9086-22C185C7E93C}"/>
              </a:ext>
            </a:extLst>
          </p:cNvPr>
          <p:cNvSpPr/>
          <p:nvPr/>
        </p:nvSpPr>
        <p:spPr>
          <a:xfrm>
            <a:off x="820272" y="2122618"/>
            <a:ext cx="2316468" cy="625480"/>
          </a:xfrm>
          <a:prstGeom prst="homePlate">
            <a:avLst>
              <a:gd name="adj" fmla="val 39250"/>
            </a:avLst>
          </a:prstGeom>
          <a:solidFill>
            <a:srgbClr val="BB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1200" b="1" dirty="0">
                <a:latin typeface="Century Gothic" panose="020B0502020202020204" pitchFamily="34" charset="0"/>
              </a:rPr>
              <a:t>Advertising</a:t>
            </a: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9C380DA9-BDA6-D844-9E29-FF4FCAB21A13}"/>
              </a:ext>
            </a:extLst>
          </p:cNvPr>
          <p:cNvSpPr/>
          <p:nvPr/>
        </p:nvSpPr>
        <p:spPr>
          <a:xfrm>
            <a:off x="820271" y="4852856"/>
            <a:ext cx="2474259" cy="625480"/>
          </a:xfrm>
          <a:prstGeom prst="homePlate">
            <a:avLst>
              <a:gd name="adj" fmla="val 39250"/>
            </a:avLst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endParaRPr lang="en-US" sz="1200" b="1" dirty="0">
              <a:latin typeface="Century Gothic" panose="020B0502020202020204" pitchFamily="34" charset="0"/>
            </a:endParaRP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9B627914-ADA5-784A-BE28-51A8F1CC7FB5}"/>
              </a:ext>
            </a:extLst>
          </p:cNvPr>
          <p:cNvSpPr/>
          <p:nvPr/>
        </p:nvSpPr>
        <p:spPr>
          <a:xfrm>
            <a:off x="820271" y="3937774"/>
            <a:ext cx="2474259" cy="625480"/>
          </a:xfrm>
          <a:prstGeom prst="homePlate">
            <a:avLst>
              <a:gd name="adj" fmla="val 39250"/>
            </a:avLst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endParaRPr lang="en-US" sz="1200" b="1" dirty="0">
              <a:latin typeface="Century Gothic" panose="020B0502020202020204" pitchFamily="34" charset="0"/>
            </a:endParaRP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CD8FE2D3-0D1D-B64B-8C0B-FDCFE132FC7F}"/>
              </a:ext>
            </a:extLst>
          </p:cNvPr>
          <p:cNvSpPr/>
          <p:nvPr/>
        </p:nvSpPr>
        <p:spPr>
          <a:xfrm>
            <a:off x="820271" y="5748117"/>
            <a:ext cx="2474259" cy="625480"/>
          </a:xfrm>
          <a:prstGeom prst="homePlate">
            <a:avLst>
              <a:gd name="adj" fmla="val 39250"/>
            </a:avLst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endParaRPr lang="en-US" sz="1200" b="1" dirty="0">
              <a:latin typeface="Century Gothic" panose="020B0502020202020204" pitchFamily="34" charset="0"/>
            </a:endParaRPr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02E479F7-6421-2247-B869-DB096C452EE7}"/>
              </a:ext>
            </a:extLst>
          </p:cNvPr>
          <p:cNvSpPr/>
          <p:nvPr/>
        </p:nvSpPr>
        <p:spPr>
          <a:xfrm>
            <a:off x="820272" y="3021627"/>
            <a:ext cx="2474259" cy="625480"/>
          </a:xfrm>
          <a:prstGeom prst="homePlate">
            <a:avLst>
              <a:gd name="adj" fmla="val 39250"/>
            </a:avLst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endParaRPr lang="en-US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B25C827E-9F2C-5746-B535-985277404573}"/>
              </a:ext>
            </a:extLst>
          </p:cNvPr>
          <p:cNvSpPr/>
          <p:nvPr/>
        </p:nvSpPr>
        <p:spPr>
          <a:xfrm>
            <a:off x="820272" y="3022692"/>
            <a:ext cx="2316468" cy="625480"/>
          </a:xfrm>
          <a:prstGeom prst="homePlate">
            <a:avLst>
              <a:gd name="adj" fmla="val 39250"/>
            </a:avLst>
          </a:prstGeom>
          <a:solidFill>
            <a:srgbClr val="92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1200" b="1" dirty="0">
                <a:latin typeface="Century Gothic" panose="020B0502020202020204" pitchFamily="34" charset="0"/>
              </a:rPr>
              <a:t>Personal selling</a:t>
            </a:r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B4E1833C-C287-C340-A621-57D780D2CF8E}"/>
              </a:ext>
            </a:extLst>
          </p:cNvPr>
          <p:cNvSpPr/>
          <p:nvPr/>
        </p:nvSpPr>
        <p:spPr>
          <a:xfrm>
            <a:off x="820272" y="3937774"/>
            <a:ext cx="2316468" cy="625480"/>
          </a:xfrm>
          <a:prstGeom prst="homePlate">
            <a:avLst>
              <a:gd name="adj" fmla="val 37101"/>
            </a:avLst>
          </a:prstGeom>
          <a:solidFill>
            <a:srgbClr val="BB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1200" b="1" dirty="0">
                <a:latin typeface="Century Gothic" panose="020B0502020202020204" pitchFamily="34" charset="0"/>
              </a:rPr>
              <a:t>Public relations</a:t>
            </a:r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CE352D52-61F9-8E49-86F8-38F3386B9BE7}"/>
              </a:ext>
            </a:extLst>
          </p:cNvPr>
          <p:cNvSpPr/>
          <p:nvPr/>
        </p:nvSpPr>
        <p:spPr>
          <a:xfrm>
            <a:off x="820272" y="4852856"/>
            <a:ext cx="2316468" cy="625480"/>
          </a:xfrm>
          <a:prstGeom prst="homePlate">
            <a:avLst>
              <a:gd name="adj" fmla="val 37101"/>
            </a:avLst>
          </a:prstGeom>
          <a:solidFill>
            <a:srgbClr val="92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1200" b="1" dirty="0">
                <a:latin typeface="Century Gothic" panose="020B0502020202020204" pitchFamily="34" charset="0"/>
              </a:rPr>
              <a:t>Sales promotions</a:t>
            </a:r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2459AD4D-F87D-F94E-BEE1-ED6BD683A091}"/>
              </a:ext>
            </a:extLst>
          </p:cNvPr>
          <p:cNvSpPr/>
          <p:nvPr/>
        </p:nvSpPr>
        <p:spPr>
          <a:xfrm>
            <a:off x="820272" y="5745900"/>
            <a:ext cx="2316468" cy="625480"/>
          </a:xfrm>
          <a:prstGeom prst="homePlate">
            <a:avLst>
              <a:gd name="adj" fmla="val 37101"/>
            </a:avLst>
          </a:prstGeom>
          <a:solidFill>
            <a:srgbClr val="BB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1200" b="1" dirty="0">
                <a:latin typeface="Century Gothic" panose="020B0502020202020204" pitchFamily="34" charset="0"/>
              </a:rPr>
              <a:t>Direct marketing</a:t>
            </a:r>
          </a:p>
        </p:txBody>
      </p:sp>
    </p:spTree>
    <p:extLst>
      <p:ext uri="{BB962C8B-B14F-4D97-AF65-F5344CB8AC3E}">
        <p14:creationId xmlns:p14="http://schemas.microsoft.com/office/powerpoint/2010/main" val="254690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E932D354-FA51-8143-A24C-AD52FFD15F24}"/>
              </a:ext>
            </a:extLst>
          </p:cNvPr>
          <p:cNvSpPr txBox="1"/>
          <p:nvPr/>
        </p:nvSpPr>
        <p:spPr>
          <a:xfrm>
            <a:off x="5226826" y="219915"/>
            <a:ext cx="6114174" cy="1523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300" b="1" spc="600" dirty="0">
                <a:solidFill>
                  <a:srgbClr val="F2EEEA">
                    <a:alpha val="51000"/>
                  </a:srgbClr>
                </a:solidFill>
                <a:latin typeface="Century Gothic" panose="020B0502020202020204" pitchFamily="34" charset="0"/>
              </a:rPr>
              <a:t>PRODUCT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CEB745-8726-4D64-A816-6E8585751CA4}"/>
              </a:ext>
            </a:extLst>
          </p:cNvPr>
          <p:cNvSpPr txBox="1"/>
          <p:nvPr/>
        </p:nvSpPr>
        <p:spPr>
          <a:xfrm>
            <a:off x="6825712" y="764274"/>
            <a:ext cx="27302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PRODUCT LEVELS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C5C841-6786-5643-8000-354E9E1DDCBD}"/>
              </a:ext>
            </a:extLst>
          </p:cNvPr>
          <p:cNvGrpSpPr/>
          <p:nvPr/>
        </p:nvGrpSpPr>
        <p:grpSpPr>
          <a:xfrm>
            <a:off x="1013091" y="1602774"/>
            <a:ext cx="4712818" cy="5134115"/>
            <a:chOff x="1134114" y="1602774"/>
            <a:chExt cx="4712818" cy="5134115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DE87B40-18BE-43F5-9704-E75CEAC27345}"/>
                </a:ext>
              </a:extLst>
            </p:cNvPr>
            <p:cNvSpPr/>
            <p:nvPr/>
          </p:nvSpPr>
          <p:spPr>
            <a:xfrm>
              <a:off x="1134114" y="1602774"/>
              <a:ext cx="4712818" cy="4712816"/>
            </a:xfrm>
            <a:prstGeom prst="ellipse">
              <a:avLst/>
            </a:prstGeom>
            <a:solidFill>
              <a:srgbClr val="F4F3EE"/>
            </a:solidFill>
            <a:ln w="158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1219170" latinLnBrk="1"/>
              <a:endParaRPr lang="en-US" sz="1200" kern="0">
                <a:latin typeface="Roboto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5D1F82F-81AE-4744-84DE-158556C62B6A}"/>
                </a:ext>
              </a:extLst>
            </p:cNvPr>
            <p:cNvSpPr txBox="1"/>
            <p:nvPr/>
          </p:nvSpPr>
          <p:spPr>
            <a:xfrm>
              <a:off x="1134114" y="2024074"/>
              <a:ext cx="4712817" cy="4712815"/>
            </a:xfrm>
            <a:prstGeom prst="rect">
              <a:avLst/>
            </a:prstGeom>
            <a:noFill/>
          </p:spPr>
          <p:txBody>
            <a:bodyPr wrap="square" lIns="137160" rtlCol="0" anchor="ctr" anchorCtr="0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algn="r" defTabSz="1219170" latinLnBrk="1">
                <a:defRPr sz="1200" b="1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defRPr>
              </a:lvl1pPr>
            </a:lstStyle>
            <a:p>
              <a:pPr algn="ctr"/>
              <a:r>
                <a:rPr lang="en-US" sz="1300" b="0" dirty="0">
                  <a:solidFill>
                    <a:schemeClr val="tx1"/>
                  </a:solidFill>
                </a:rPr>
                <a:t> Potential Product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3F2B4B0-1CB9-8B45-B15A-6C14C9BB7B72}"/>
              </a:ext>
            </a:extLst>
          </p:cNvPr>
          <p:cNvGrpSpPr/>
          <p:nvPr/>
        </p:nvGrpSpPr>
        <p:grpSpPr>
          <a:xfrm>
            <a:off x="1368482" y="2313556"/>
            <a:ext cx="4002036" cy="4385233"/>
            <a:chOff x="1489505" y="2313556"/>
            <a:chExt cx="4002036" cy="4385233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BC6318E-BEC1-4019-AF7A-FDC48C13A1C2}"/>
                </a:ext>
              </a:extLst>
            </p:cNvPr>
            <p:cNvSpPr/>
            <p:nvPr/>
          </p:nvSpPr>
          <p:spPr>
            <a:xfrm>
              <a:off x="1489505" y="2313556"/>
              <a:ext cx="4002036" cy="4002034"/>
            </a:xfrm>
            <a:prstGeom prst="ellipse">
              <a:avLst/>
            </a:prstGeom>
            <a:solidFill>
              <a:srgbClr val="ECE7E3"/>
            </a:solidFill>
            <a:ln w="15875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1219170" latinLnBrk="1"/>
              <a:endParaRPr lang="en-US" sz="1200" kern="0">
                <a:latin typeface="Roboto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80531A-5493-4D17-A72D-EC37176082B1}"/>
                </a:ext>
              </a:extLst>
            </p:cNvPr>
            <p:cNvSpPr txBox="1"/>
            <p:nvPr/>
          </p:nvSpPr>
          <p:spPr>
            <a:xfrm>
              <a:off x="1489505" y="2696755"/>
              <a:ext cx="4002036" cy="4002034"/>
            </a:xfrm>
            <a:prstGeom prst="rect">
              <a:avLst/>
            </a:prstGeom>
            <a:noFill/>
          </p:spPr>
          <p:txBody>
            <a:bodyPr spcFirstLastPara="1" wrap="square" lIns="137160" numCol="1" rtlCol="0" anchor="ctr" anchorCtr="0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algn="ctr" defTabSz="1219170" latinLnBrk="1">
                <a:defRPr sz="1500" b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defRPr>
              </a:lvl1pPr>
            </a:lstStyle>
            <a:p>
              <a:r>
                <a:rPr lang="en-US" sz="1300" dirty="0">
                  <a:solidFill>
                    <a:schemeClr val="tx1"/>
                  </a:solidFill>
                </a:rPr>
                <a:t> Augmented Product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070D131-2E76-514C-A45B-947BA1C10367}"/>
              </a:ext>
            </a:extLst>
          </p:cNvPr>
          <p:cNvGrpSpPr/>
          <p:nvPr/>
        </p:nvGrpSpPr>
        <p:grpSpPr>
          <a:xfrm>
            <a:off x="1722828" y="3022249"/>
            <a:ext cx="3293342" cy="3676539"/>
            <a:chOff x="1843851" y="3022249"/>
            <a:chExt cx="3293342" cy="367653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29D2071-7CC4-4D7F-AD06-0D728F422A6C}"/>
                </a:ext>
              </a:extLst>
            </p:cNvPr>
            <p:cNvSpPr/>
            <p:nvPr/>
          </p:nvSpPr>
          <p:spPr>
            <a:xfrm>
              <a:off x="1843852" y="3022249"/>
              <a:ext cx="3293341" cy="3293340"/>
            </a:xfrm>
            <a:prstGeom prst="ellipse">
              <a:avLst/>
            </a:prstGeom>
            <a:solidFill>
              <a:srgbClr val="CFC7C3"/>
            </a:solidFill>
            <a:ln w="1587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vert="horz" wrap="none" lIns="95998" tIns="95998" rIns="95998" bIns="9599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68891" latinLnBrk="1"/>
              <a:endParaRPr lang="en-US" sz="1200" kern="0">
                <a:latin typeface="Roboto"/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380ED1A-2E7F-4255-886A-33BB129F703F}"/>
                </a:ext>
              </a:extLst>
            </p:cNvPr>
            <p:cNvSpPr txBox="1"/>
            <p:nvPr/>
          </p:nvSpPr>
          <p:spPr>
            <a:xfrm>
              <a:off x="1843851" y="3405447"/>
              <a:ext cx="3293341" cy="3293341"/>
            </a:xfrm>
            <a:prstGeom prst="rect">
              <a:avLst/>
            </a:prstGeom>
            <a:noFill/>
          </p:spPr>
          <p:txBody>
            <a:bodyPr spcFirstLastPara="1" wrap="square" lIns="137160" numCol="1" rtlCol="0" anchor="ctr" anchorCtr="0">
              <a:prstTxWarp prst="textArchUp">
                <a:avLst>
                  <a:gd name="adj" fmla="val 11122600"/>
                </a:avLst>
              </a:prstTxWarp>
              <a:spAutoFit/>
            </a:bodyPr>
            <a:lstStyle>
              <a:defPPr>
                <a:defRPr lang="en-US"/>
              </a:defPPr>
              <a:lvl1pPr algn="ctr" defTabSz="1219170" latinLnBrk="1">
                <a:defRPr sz="1500" b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defRPr>
              </a:lvl1pPr>
            </a:lstStyle>
            <a:p>
              <a:r>
                <a:rPr lang="en-US" sz="1300" dirty="0">
                  <a:solidFill>
                    <a:schemeClr val="tx1"/>
                  </a:solidFill>
                </a:rPr>
                <a:t>Expected Product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18E8C27-D921-B746-B1A6-1A896642761A}"/>
              </a:ext>
            </a:extLst>
          </p:cNvPr>
          <p:cNvGrpSpPr/>
          <p:nvPr/>
        </p:nvGrpSpPr>
        <p:grpSpPr>
          <a:xfrm>
            <a:off x="2082038" y="3740666"/>
            <a:ext cx="2574926" cy="2977173"/>
            <a:chOff x="2203061" y="3740666"/>
            <a:chExt cx="2574926" cy="297717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4E3B91F-7F7E-4D57-9B19-58308349A439}"/>
                </a:ext>
              </a:extLst>
            </p:cNvPr>
            <p:cNvSpPr/>
            <p:nvPr/>
          </p:nvSpPr>
          <p:spPr>
            <a:xfrm>
              <a:off x="2203061" y="3740666"/>
              <a:ext cx="2574924" cy="2574923"/>
            </a:xfrm>
            <a:prstGeom prst="ellipse">
              <a:avLst/>
            </a:prstGeom>
            <a:solidFill>
              <a:srgbClr val="BBAEA5"/>
            </a:solidFill>
            <a:ln w="1587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vert="horz" wrap="none" lIns="95998" tIns="95998" rIns="95998" bIns="9599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68891" latinLnBrk="1"/>
              <a:endParaRPr lang="en-US" sz="1200" kern="0">
                <a:latin typeface="Roboto"/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EA5E8F1-8724-43C0-BF3F-98F0D02A92DA}"/>
                </a:ext>
              </a:extLst>
            </p:cNvPr>
            <p:cNvSpPr txBox="1"/>
            <p:nvPr/>
          </p:nvSpPr>
          <p:spPr>
            <a:xfrm>
              <a:off x="2203061" y="4142915"/>
              <a:ext cx="2574926" cy="2574924"/>
            </a:xfrm>
            <a:prstGeom prst="rect">
              <a:avLst/>
            </a:prstGeom>
            <a:noFill/>
          </p:spPr>
          <p:txBody>
            <a:bodyPr spcFirstLastPara="1" wrap="square" lIns="137160" numCol="1" rtlCol="0" anchor="ctr" anchorCtr="0">
              <a:prstTxWarp prst="textArchUp">
                <a:avLst>
                  <a:gd name="adj" fmla="val 11348075"/>
                </a:avLst>
              </a:prstTxWarp>
              <a:spAutoFit/>
            </a:bodyPr>
            <a:lstStyle>
              <a:defPPr>
                <a:defRPr lang="en-US"/>
              </a:defPPr>
              <a:lvl1pPr algn="ctr" defTabSz="1219170" latinLnBrk="1">
                <a:defRPr sz="1500" b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defRPr>
              </a:lvl1pPr>
            </a:lstStyle>
            <a:p>
              <a:r>
                <a:rPr lang="en-US" sz="1300" dirty="0">
                  <a:solidFill>
                    <a:schemeClr val="tx1"/>
                  </a:solidFill>
                </a:rPr>
                <a:t>Generic Product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50B76B2-C0E8-A54B-B7E0-DD08A38D73FA}"/>
              </a:ext>
            </a:extLst>
          </p:cNvPr>
          <p:cNvGrpSpPr/>
          <p:nvPr/>
        </p:nvGrpSpPr>
        <p:grpSpPr>
          <a:xfrm>
            <a:off x="2436385" y="4449361"/>
            <a:ext cx="1866229" cy="1866228"/>
            <a:chOff x="2557408" y="4449361"/>
            <a:chExt cx="1866229" cy="186622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EDB8C6F6-694F-4C0A-8EAE-48CE722A4253}"/>
                </a:ext>
              </a:extLst>
            </p:cNvPr>
            <p:cNvSpPr/>
            <p:nvPr/>
          </p:nvSpPr>
          <p:spPr>
            <a:xfrm>
              <a:off x="2557408" y="4449361"/>
              <a:ext cx="1866229" cy="1866228"/>
            </a:xfrm>
            <a:prstGeom prst="ellipse">
              <a:avLst/>
            </a:prstGeom>
            <a:solidFill>
              <a:srgbClr val="628196"/>
            </a:solidFill>
            <a:ln w="1587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vert="horz" wrap="none" lIns="95998" tIns="95998" rIns="95998" bIns="9599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68891" latinLnBrk="1"/>
              <a:endParaRPr lang="en-US" sz="1200" kern="0">
                <a:latin typeface="Roboto"/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5244A2-D70E-476B-9BBA-BC83FB460C83}"/>
                </a:ext>
              </a:extLst>
            </p:cNvPr>
            <p:cNvSpPr txBox="1"/>
            <p:nvPr/>
          </p:nvSpPr>
          <p:spPr>
            <a:xfrm>
              <a:off x="2784241" y="5220892"/>
              <a:ext cx="1412566" cy="32316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Core Product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61603FB4-721B-4E83-B26D-099C1EB98528}"/>
              </a:ext>
            </a:extLst>
          </p:cNvPr>
          <p:cNvSpPr/>
          <p:nvPr/>
        </p:nvSpPr>
        <p:spPr>
          <a:xfrm>
            <a:off x="6935662" y="1947236"/>
            <a:ext cx="325563" cy="578751"/>
          </a:xfrm>
          <a:prstGeom prst="rect">
            <a:avLst/>
          </a:prstGeom>
          <a:solidFill>
            <a:srgbClr val="F4F3E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200" kern="0">
              <a:solidFill>
                <a:prstClr val="black">
                  <a:lumMod val="65000"/>
                  <a:lumOff val="35000"/>
                </a:prstClr>
              </a:solidFill>
              <a:latin typeface="Roboto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2BD48DC-2259-3842-BB89-BEB8C1F74ABF}"/>
              </a:ext>
            </a:extLst>
          </p:cNvPr>
          <p:cNvGrpSpPr/>
          <p:nvPr/>
        </p:nvGrpSpPr>
        <p:grpSpPr>
          <a:xfrm>
            <a:off x="7240462" y="1973799"/>
            <a:ext cx="3452937" cy="474820"/>
            <a:chOff x="7240462" y="1973799"/>
            <a:chExt cx="3452937" cy="47482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181BAD5-6DCD-4ABB-82E0-257D859DDFBF}"/>
                </a:ext>
              </a:extLst>
            </p:cNvPr>
            <p:cNvSpPr/>
            <p:nvPr/>
          </p:nvSpPr>
          <p:spPr>
            <a:xfrm>
              <a:off x="7241807" y="1973799"/>
              <a:ext cx="1767722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9170" latinLnBrk="1"/>
              <a:r>
                <a:rPr lang="en-US" sz="1200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</a:rPr>
                <a:t>POTENTIAL PRODUCT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DA0B9EA-5D3E-4C1F-B6F9-8209F322BB54}"/>
                </a:ext>
              </a:extLst>
            </p:cNvPr>
            <p:cNvSpPr/>
            <p:nvPr/>
          </p:nvSpPr>
          <p:spPr>
            <a:xfrm>
              <a:off x="7240462" y="2196049"/>
              <a:ext cx="3452937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wrap="square" rtlCol="0" anchor="t" anchorCtr="0">
              <a:spAutoFit/>
            </a:bodyPr>
            <a:lstStyle/>
            <a:p>
              <a:pPr defTabSz="1219170" latinLnBrk="1">
                <a:lnSpc>
                  <a:spcPts val="1400"/>
                </a:lnSpc>
              </a:pPr>
              <a:r>
                <a:rPr lang="en-US" sz="900" kern="0" dirty="0">
                  <a:latin typeface="Century Gothic" panose="020B0502020202020204" pitchFamily="34" charset="0"/>
                </a:rPr>
                <a:t>This provides additional tangible and intangible features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855C56E-DE9A-47B6-A70E-EB884C3BBCA0}"/>
              </a:ext>
            </a:extLst>
          </p:cNvPr>
          <p:cNvSpPr/>
          <p:nvPr/>
        </p:nvSpPr>
        <p:spPr>
          <a:xfrm>
            <a:off x="6935662" y="2824543"/>
            <a:ext cx="325563" cy="578751"/>
          </a:xfrm>
          <a:prstGeom prst="rect">
            <a:avLst/>
          </a:prstGeom>
          <a:solidFill>
            <a:srgbClr val="ECE7E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200" kern="0">
              <a:solidFill>
                <a:prstClr val="black">
                  <a:lumMod val="65000"/>
                  <a:lumOff val="35000"/>
                </a:prstClr>
              </a:solidFill>
              <a:latin typeface="Roboto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3078EC0-582B-894A-90F9-955710B0D49D}"/>
              </a:ext>
            </a:extLst>
          </p:cNvPr>
          <p:cNvGrpSpPr/>
          <p:nvPr/>
        </p:nvGrpSpPr>
        <p:grpSpPr>
          <a:xfrm>
            <a:off x="7240463" y="2851106"/>
            <a:ext cx="4241798" cy="474820"/>
            <a:chOff x="7240463" y="2851106"/>
            <a:chExt cx="4241798" cy="47482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B7826E6-60BC-44FA-8A67-AB2D9A34CFFE}"/>
                </a:ext>
              </a:extLst>
            </p:cNvPr>
            <p:cNvSpPr/>
            <p:nvPr/>
          </p:nvSpPr>
          <p:spPr>
            <a:xfrm>
              <a:off x="7241807" y="2851106"/>
              <a:ext cx="2065014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9170" latinLnBrk="1"/>
              <a:r>
                <a:rPr lang="en-US" sz="1200" b="1" kern="0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AUGMENTED PRODUCT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73D0F74-3C90-41BC-8E7D-CF8651225612}"/>
                </a:ext>
              </a:extLst>
            </p:cNvPr>
            <p:cNvSpPr/>
            <p:nvPr/>
          </p:nvSpPr>
          <p:spPr>
            <a:xfrm>
              <a:off x="7240463" y="3073356"/>
              <a:ext cx="4241798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wrap="square" rtlCol="0" anchor="t" anchorCtr="0">
              <a:spAutoFit/>
            </a:bodyPr>
            <a:lstStyle/>
            <a:p>
              <a:pPr defTabSz="1219170" latinLnBrk="1">
                <a:lnSpc>
                  <a:spcPts val="1400"/>
                </a:lnSpc>
              </a:pPr>
              <a:r>
                <a:rPr lang="en-US" sz="900" kern="0" dirty="0">
                  <a:latin typeface="Century Gothic" panose="020B0502020202020204" pitchFamily="34" charset="0"/>
                </a:rPr>
                <a:t>Goes beyond physical product and sets it apart from competitors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EE74DC65-CEB6-450B-A5ED-51DE03EF3D00}"/>
              </a:ext>
            </a:extLst>
          </p:cNvPr>
          <p:cNvSpPr/>
          <p:nvPr/>
        </p:nvSpPr>
        <p:spPr>
          <a:xfrm>
            <a:off x="6935662" y="3693128"/>
            <a:ext cx="325563" cy="578751"/>
          </a:xfrm>
          <a:prstGeom prst="rect">
            <a:avLst/>
          </a:prstGeom>
          <a:solidFill>
            <a:srgbClr val="CFC7C3"/>
          </a:solidFill>
          <a:ln w="12700" algn="ctr">
            <a:noFill/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algn="ctr" defTabSz="1068891" latinLnBrk="1"/>
            <a:endParaRPr lang="en-US" sz="1200" kern="0">
              <a:solidFill>
                <a:prstClr val="white"/>
              </a:solidFill>
              <a:latin typeface="Roboto"/>
              <a:cs typeface="Arial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552CE1-98C9-8646-8DF9-620FCF4094F4}"/>
              </a:ext>
            </a:extLst>
          </p:cNvPr>
          <p:cNvGrpSpPr/>
          <p:nvPr/>
        </p:nvGrpSpPr>
        <p:grpSpPr>
          <a:xfrm>
            <a:off x="7240463" y="3719691"/>
            <a:ext cx="3854104" cy="474820"/>
            <a:chOff x="7240463" y="3719691"/>
            <a:chExt cx="3854104" cy="47482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86D9949-9DBF-42F0-B7FA-8D6FD81E0391}"/>
                </a:ext>
              </a:extLst>
            </p:cNvPr>
            <p:cNvSpPr/>
            <p:nvPr/>
          </p:nvSpPr>
          <p:spPr>
            <a:xfrm>
              <a:off x="7241807" y="3719691"/>
              <a:ext cx="2065014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9170" latinLnBrk="1"/>
              <a:r>
                <a:rPr lang="en-US" sz="1200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</a:rPr>
                <a:t>EXPECTED PRODUCT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243B389-98C6-4A6F-965B-02FBFBFBD365}"/>
                </a:ext>
              </a:extLst>
            </p:cNvPr>
            <p:cNvSpPr/>
            <p:nvPr/>
          </p:nvSpPr>
          <p:spPr>
            <a:xfrm>
              <a:off x="7240463" y="3941941"/>
              <a:ext cx="3854104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wrap="square" rtlCol="0" anchor="t" anchorCtr="0">
              <a:spAutoFit/>
            </a:bodyPr>
            <a:lstStyle/>
            <a:p>
              <a:pPr defTabSz="1219170" latinLnBrk="1">
                <a:lnSpc>
                  <a:spcPts val="1400"/>
                </a:lnSpc>
              </a:pPr>
              <a:r>
                <a:rPr lang="en-US" sz="900" kern="0" dirty="0">
                  <a:latin typeface="Century Gothic" panose="020B0502020202020204" pitchFamily="34" charset="0"/>
                </a:rPr>
                <a:t>This offers generic product plus other attributes consumer wants.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011F3D0B-1525-445B-ABE8-18D88B19D495}"/>
              </a:ext>
            </a:extLst>
          </p:cNvPr>
          <p:cNvSpPr/>
          <p:nvPr/>
        </p:nvSpPr>
        <p:spPr>
          <a:xfrm>
            <a:off x="6935662" y="4570435"/>
            <a:ext cx="325563" cy="578751"/>
          </a:xfrm>
          <a:prstGeom prst="rect">
            <a:avLst/>
          </a:prstGeom>
          <a:solidFill>
            <a:srgbClr val="BBAEA5"/>
          </a:solidFill>
          <a:ln w="12700" algn="ctr">
            <a:noFill/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algn="ctr" defTabSz="1068891" latinLnBrk="1"/>
            <a:endParaRPr lang="en-US" sz="1200" kern="0">
              <a:solidFill>
                <a:prstClr val="white"/>
              </a:solidFill>
              <a:latin typeface="Roboto"/>
              <a:cs typeface="Arial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ACF1A8-71C0-2142-A1D9-F71DD360987F}"/>
              </a:ext>
            </a:extLst>
          </p:cNvPr>
          <p:cNvGrpSpPr/>
          <p:nvPr/>
        </p:nvGrpSpPr>
        <p:grpSpPr>
          <a:xfrm>
            <a:off x="7240463" y="4596998"/>
            <a:ext cx="3854104" cy="474820"/>
            <a:chOff x="7240463" y="4596998"/>
            <a:chExt cx="3854104" cy="47482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A28E605-644B-4353-922E-FF7A8E3D6A7A}"/>
                </a:ext>
              </a:extLst>
            </p:cNvPr>
            <p:cNvSpPr/>
            <p:nvPr/>
          </p:nvSpPr>
          <p:spPr>
            <a:xfrm>
              <a:off x="7241807" y="4596998"/>
              <a:ext cx="2065014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9170" latinLnBrk="1"/>
              <a:r>
                <a:rPr lang="en-US" sz="1200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</a:rPr>
                <a:t>GENERIC PRODUCT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A9C0A42-DF0C-4449-A543-B9BDCC1C8C8A}"/>
                </a:ext>
              </a:extLst>
            </p:cNvPr>
            <p:cNvSpPr/>
            <p:nvPr/>
          </p:nvSpPr>
          <p:spPr>
            <a:xfrm>
              <a:off x="7240463" y="4819248"/>
              <a:ext cx="3854104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wrap="square" rtlCol="0" anchor="t" anchorCtr="0">
              <a:spAutoFit/>
            </a:bodyPr>
            <a:lstStyle/>
            <a:p>
              <a:pPr defTabSz="1219170" latinLnBrk="1">
                <a:lnSpc>
                  <a:spcPts val="1400"/>
                </a:lnSpc>
              </a:pPr>
              <a:r>
                <a:rPr lang="en-US" sz="900" kern="0" dirty="0">
                  <a:latin typeface="Century Gothic" panose="020B0502020202020204" pitchFamily="34" charset="0"/>
                </a:rPr>
                <a:t>This provides actual product with tangible qualities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2425849C-A141-4092-8E49-F13989CCC524}"/>
              </a:ext>
            </a:extLst>
          </p:cNvPr>
          <p:cNvSpPr/>
          <p:nvPr/>
        </p:nvSpPr>
        <p:spPr>
          <a:xfrm>
            <a:off x="6935662" y="5447740"/>
            <a:ext cx="325563" cy="578751"/>
          </a:xfrm>
          <a:prstGeom prst="rect">
            <a:avLst/>
          </a:prstGeom>
          <a:solidFill>
            <a:srgbClr val="628196"/>
          </a:solidFill>
          <a:ln w="12700" algn="ctr">
            <a:noFill/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algn="ctr" defTabSz="1068891" latinLnBrk="1"/>
            <a:endParaRPr lang="en-US" sz="1200" kern="0">
              <a:solidFill>
                <a:prstClr val="white"/>
              </a:solidFill>
              <a:latin typeface="Roboto"/>
              <a:cs typeface="Arial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A66F0C-1582-2F4A-97BB-4BE2C89B66D8}"/>
              </a:ext>
            </a:extLst>
          </p:cNvPr>
          <p:cNvGrpSpPr/>
          <p:nvPr/>
        </p:nvGrpSpPr>
        <p:grpSpPr>
          <a:xfrm>
            <a:off x="7240463" y="5474303"/>
            <a:ext cx="2501706" cy="474820"/>
            <a:chOff x="7240463" y="5474303"/>
            <a:chExt cx="2501706" cy="47482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F56A33E-F149-43DC-B8C7-5F29A973BF00}"/>
                </a:ext>
              </a:extLst>
            </p:cNvPr>
            <p:cNvSpPr/>
            <p:nvPr/>
          </p:nvSpPr>
          <p:spPr>
            <a:xfrm>
              <a:off x="7241807" y="5474303"/>
              <a:ext cx="2065014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9170" latinLnBrk="1"/>
              <a:r>
                <a:rPr lang="en-US" sz="1200" b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</a:rPr>
                <a:t>CORE PRODUCT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97DDBE9-5ECF-4B3E-B477-5061A09C4837}"/>
                </a:ext>
              </a:extLst>
            </p:cNvPr>
            <p:cNvSpPr/>
            <p:nvPr/>
          </p:nvSpPr>
          <p:spPr>
            <a:xfrm>
              <a:off x="7240463" y="5696553"/>
              <a:ext cx="2501706" cy="2525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wrap="square" rtlCol="0" anchor="t" anchorCtr="0">
              <a:spAutoFit/>
            </a:bodyPr>
            <a:lstStyle/>
            <a:p>
              <a:pPr defTabSz="1219170" latinLnBrk="1">
                <a:lnSpc>
                  <a:spcPts val="1400"/>
                </a:lnSpc>
              </a:pPr>
              <a:r>
                <a:rPr lang="en-US" sz="900" kern="0" dirty="0">
                  <a:latin typeface="Century Gothic" panose="020B0502020202020204" pitchFamily="34" charset="0"/>
                </a:rPr>
                <a:t>This fulfills basic benefits consumers want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224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37" grpId="0" animBg="1"/>
      <p:bldP spid="44" grpId="0" animBg="1"/>
      <p:bldP spid="50" grpId="0" animBg="1"/>
      <p:bldP spid="53" grpId="0" animBg="1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9B465C86-D9F7-7147-8701-49B4A269D34A}"/>
              </a:ext>
            </a:extLst>
          </p:cNvPr>
          <p:cNvSpPr txBox="1"/>
          <p:nvPr/>
        </p:nvSpPr>
        <p:spPr>
          <a:xfrm>
            <a:off x="-240614" y="5443400"/>
            <a:ext cx="12692898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500" b="1" spc="300" dirty="0">
                <a:solidFill>
                  <a:schemeClr val="bg1">
                    <a:lumMod val="95000"/>
                    <a:alpha val="51000"/>
                  </a:schemeClr>
                </a:solidFill>
                <a:latin typeface="Century Gothic" panose="020B0502020202020204" pitchFamily="34" charset="0"/>
              </a:rPr>
              <a:t>PRICING STRATEGIES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F0881C3-0CF8-43EC-BA9B-7741B91F9FB5}"/>
              </a:ext>
            </a:extLst>
          </p:cNvPr>
          <p:cNvGrpSpPr/>
          <p:nvPr/>
        </p:nvGrpSpPr>
        <p:grpSpPr>
          <a:xfrm>
            <a:off x="955726" y="823410"/>
            <a:ext cx="10273325" cy="5211181"/>
            <a:chOff x="955726" y="732419"/>
            <a:chExt cx="10273325" cy="5211181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9BBC64A-17EE-4713-BB4E-016918258591}"/>
                </a:ext>
              </a:extLst>
            </p:cNvPr>
            <p:cNvSpPr/>
            <p:nvPr/>
          </p:nvSpPr>
          <p:spPr>
            <a:xfrm>
              <a:off x="4308311" y="5401464"/>
              <a:ext cx="3568154" cy="542136"/>
            </a:xfrm>
            <a:prstGeom prst="rect">
              <a:avLst/>
            </a:prstGeom>
            <a:solidFill>
              <a:srgbClr val="F4F3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lvl="0"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COST BASED PRICING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89F65B6-E5F8-43A7-8326-80FEA007D23A}"/>
                </a:ext>
              </a:extLst>
            </p:cNvPr>
            <p:cNvSpPr/>
            <p:nvPr/>
          </p:nvSpPr>
          <p:spPr>
            <a:xfrm>
              <a:off x="4308311" y="4651030"/>
              <a:ext cx="3568154" cy="542136"/>
            </a:xfrm>
            <a:prstGeom prst="rect">
              <a:avLst/>
            </a:prstGeom>
            <a:solidFill>
              <a:srgbClr val="ECE7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lvl="0"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COST PLUS PRICING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7155F4C-F48E-4B1A-B47B-2FB49C47C43B}"/>
                </a:ext>
              </a:extLst>
            </p:cNvPr>
            <p:cNvSpPr/>
            <p:nvPr/>
          </p:nvSpPr>
          <p:spPr>
            <a:xfrm>
              <a:off x="4308311" y="3901849"/>
              <a:ext cx="3568154" cy="542136"/>
            </a:xfrm>
            <a:prstGeom prst="rect">
              <a:avLst/>
            </a:prstGeom>
            <a:solidFill>
              <a:srgbClr val="CFC7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lvl="0"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OPTIONAL PRICING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DDEA66A-8E0A-45F9-A8AC-9DA8E7B4FAC0}"/>
                </a:ext>
              </a:extLst>
            </p:cNvPr>
            <p:cNvSpPr/>
            <p:nvPr/>
          </p:nvSpPr>
          <p:spPr>
            <a:xfrm>
              <a:off x="4308311" y="3152642"/>
              <a:ext cx="3568154" cy="542136"/>
            </a:xfrm>
            <a:prstGeom prst="rect">
              <a:avLst/>
            </a:prstGeom>
            <a:solidFill>
              <a:srgbClr val="BBAE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lvl="0"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PREMIUM PRICING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274339F-71CE-4E09-BB07-AC9DACAE2006}"/>
                </a:ext>
              </a:extLst>
            </p:cNvPr>
            <p:cNvSpPr/>
            <p:nvPr/>
          </p:nvSpPr>
          <p:spPr>
            <a:xfrm>
              <a:off x="4308311" y="732419"/>
              <a:ext cx="3568154" cy="2211926"/>
            </a:xfrm>
            <a:prstGeom prst="rect">
              <a:avLst/>
            </a:prstGeom>
            <a:solidFill>
              <a:srgbClr val="628196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vert="horz" wrap="none" lIns="95998" tIns="95998" rIns="95998" bIns="9599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68891" latinLnBrk="1"/>
              <a:endParaRPr lang="en-US" sz="1200" kern="0">
                <a:latin typeface="Roboto"/>
                <a:cs typeface="Arial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5C1F963-389A-4B29-9796-F636D8177B08}"/>
                </a:ext>
              </a:extLst>
            </p:cNvPr>
            <p:cNvSpPr/>
            <p:nvPr/>
          </p:nvSpPr>
          <p:spPr>
            <a:xfrm>
              <a:off x="8124474" y="732420"/>
              <a:ext cx="3104577" cy="526244"/>
            </a:xfrm>
            <a:prstGeom prst="rect">
              <a:avLst/>
            </a:prstGeom>
            <a:solidFill>
              <a:srgbClr val="BBAE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Product Line Pricing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CCB6699-0762-41DB-A88D-6BC2F692B6AF}"/>
                </a:ext>
              </a:extLst>
            </p:cNvPr>
            <p:cNvSpPr/>
            <p:nvPr/>
          </p:nvSpPr>
          <p:spPr>
            <a:xfrm>
              <a:off x="8124474" y="1495002"/>
              <a:ext cx="3104577" cy="526244"/>
            </a:xfrm>
            <a:prstGeom prst="rect">
              <a:avLst/>
            </a:prstGeom>
            <a:solidFill>
              <a:srgbClr val="CFC7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Bundle Pricing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3AD3BFA-C51E-4DB5-9D2C-98259AC3DC5E}"/>
                </a:ext>
              </a:extLst>
            </p:cNvPr>
            <p:cNvSpPr/>
            <p:nvPr/>
          </p:nvSpPr>
          <p:spPr>
            <a:xfrm>
              <a:off x="8124474" y="2257585"/>
              <a:ext cx="3104577" cy="526244"/>
            </a:xfrm>
            <a:prstGeom prst="rect">
              <a:avLst/>
            </a:prstGeom>
            <a:solidFill>
              <a:srgbClr val="ECE7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Psychological Pricing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108C199-93D7-4986-AB30-F7AF3E4C780B}"/>
                </a:ext>
              </a:extLst>
            </p:cNvPr>
            <p:cNvSpPr/>
            <p:nvPr/>
          </p:nvSpPr>
          <p:spPr>
            <a:xfrm flipH="1">
              <a:off x="955726" y="732420"/>
              <a:ext cx="3104576" cy="526244"/>
            </a:xfrm>
            <a:prstGeom prst="rect">
              <a:avLst/>
            </a:prstGeom>
            <a:solidFill>
              <a:srgbClr val="BBAE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Penetration Pricing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4F98ECF-1F5B-448F-A588-CD581B364006}"/>
                </a:ext>
              </a:extLst>
            </p:cNvPr>
            <p:cNvSpPr/>
            <p:nvPr/>
          </p:nvSpPr>
          <p:spPr>
            <a:xfrm flipH="1">
              <a:off x="955726" y="1495002"/>
              <a:ext cx="3104576" cy="526244"/>
            </a:xfrm>
            <a:prstGeom prst="rect">
              <a:avLst/>
            </a:prstGeom>
            <a:solidFill>
              <a:srgbClr val="CFC7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Skimming Pricing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2EB7866-F360-48AE-941F-80354FA8D5BC}"/>
                </a:ext>
              </a:extLst>
            </p:cNvPr>
            <p:cNvSpPr/>
            <p:nvPr/>
          </p:nvSpPr>
          <p:spPr>
            <a:xfrm flipH="1">
              <a:off x="955726" y="2257585"/>
              <a:ext cx="3104576" cy="526244"/>
            </a:xfrm>
            <a:prstGeom prst="rect">
              <a:avLst/>
            </a:prstGeom>
            <a:solidFill>
              <a:srgbClr val="ECE7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Competition Pricing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A1813C5-5E65-4C04-9AFB-9072733B3E29}"/>
                </a:ext>
              </a:extLst>
            </p:cNvPr>
            <p:cNvSpPr txBox="1"/>
            <p:nvPr/>
          </p:nvSpPr>
          <p:spPr>
            <a:xfrm>
              <a:off x="5140854" y="1216033"/>
              <a:ext cx="1903085" cy="11721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PRICING</a:t>
              </a:r>
            </a:p>
            <a:p>
              <a:pPr algn="ctr">
                <a:lnSpc>
                  <a:spcPct val="150000"/>
                </a:lnSpc>
              </a:pPr>
              <a:r>
                <a:rPr lang="en-US" sz="25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STRATEGIES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29329B3-7E31-4B05-961B-DE47FC70628E}"/>
                </a:ext>
              </a:extLst>
            </p:cNvPr>
            <p:cNvGrpSpPr/>
            <p:nvPr/>
          </p:nvGrpSpPr>
          <p:grpSpPr>
            <a:xfrm>
              <a:off x="4103844" y="995542"/>
              <a:ext cx="3975787" cy="2160153"/>
              <a:chOff x="4103844" y="995542"/>
              <a:chExt cx="3975787" cy="2160153"/>
            </a:xfrm>
          </p:grpSpPr>
          <p:cxnSp>
            <p:nvCxnSpPr>
              <p:cNvPr id="3" name="Straight Arrow Connector 2">
                <a:extLst>
                  <a:ext uri="{FF2B5EF4-FFF2-40B4-BE49-F238E27FC236}">
                    <a16:creationId xmlns:a16="http://schemas.microsoft.com/office/drawing/2014/main" id="{F650E7CD-1C0F-4A31-AA98-C49570340D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95698" y="995542"/>
                <a:ext cx="283933" cy="0"/>
              </a:xfrm>
              <a:prstGeom prst="straightConnector1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743FFEB3-948A-4B67-BEA8-582048C0FB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95698" y="1758124"/>
                <a:ext cx="283933" cy="0"/>
              </a:xfrm>
              <a:prstGeom prst="straightConnector1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3E407800-82CB-4A4A-A0AC-6D4DD437A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95698" y="2520707"/>
                <a:ext cx="283933" cy="0"/>
              </a:xfrm>
              <a:prstGeom prst="straightConnector1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EE18D5AC-9F41-4FE0-87BF-B594CA7F9A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03844" y="995542"/>
                <a:ext cx="283933" cy="0"/>
              </a:xfrm>
              <a:prstGeom prst="straightConnector1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6B55F12D-E97A-42EE-A355-15D1C5058FF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03844" y="1758124"/>
                <a:ext cx="283933" cy="0"/>
              </a:xfrm>
              <a:prstGeom prst="straightConnector1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52C2D2DD-4F8A-4852-B39F-351194598C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03844" y="2520707"/>
                <a:ext cx="283933" cy="0"/>
              </a:xfrm>
              <a:prstGeom prst="straightConnector1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D740E153-35F3-4CD2-91C1-B957511E00C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950422" y="3013729"/>
                <a:ext cx="283933" cy="0"/>
              </a:xfrm>
              <a:prstGeom prst="straightConnector1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75F574E-A4E9-4657-9DD3-17B312C2B150}"/>
                </a:ext>
              </a:extLst>
            </p:cNvPr>
            <p:cNvGrpSpPr/>
            <p:nvPr/>
          </p:nvGrpSpPr>
          <p:grpSpPr>
            <a:xfrm>
              <a:off x="7715912" y="3728871"/>
              <a:ext cx="443504" cy="1943748"/>
              <a:chOff x="7715912" y="3728871"/>
              <a:chExt cx="443504" cy="1943748"/>
            </a:xfrm>
          </p:grpSpPr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D5AC5383-90C8-46B5-BF2D-BA596557B707}"/>
                  </a:ext>
                </a:extLst>
              </p:cNvPr>
              <p:cNvSpPr/>
              <p:nvPr/>
            </p:nvSpPr>
            <p:spPr>
              <a:xfrm rot="5400000">
                <a:off x="7715912" y="3728871"/>
                <a:ext cx="443504" cy="443504"/>
              </a:xfrm>
              <a:prstGeom prst="arc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Arc 86">
                <a:extLst>
                  <a:ext uri="{FF2B5EF4-FFF2-40B4-BE49-F238E27FC236}">
                    <a16:creationId xmlns:a16="http://schemas.microsoft.com/office/drawing/2014/main" id="{CDB12DAB-7783-42F9-B946-EC88D10538EB}"/>
                  </a:ext>
                </a:extLst>
              </p:cNvPr>
              <p:cNvSpPr/>
              <p:nvPr/>
            </p:nvSpPr>
            <p:spPr>
              <a:xfrm rot="5400000">
                <a:off x="7715912" y="4481617"/>
                <a:ext cx="443504" cy="443504"/>
              </a:xfrm>
              <a:prstGeom prst="arc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56808D7B-72CF-47FF-9F2C-0B30BE491189}"/>
                  </a:ext>
                </a:extLst>
              </p:cNvPr>
              <p:cNvSpPr/>
              <p:nvPr/>
            </p:nvSpPr>
            <p:spPr>
              <a:xfrm rot="5400000">
                <a:off x="7715912" y="5229115"/>
                <a:ext cx="443504" cy="443504"/>
              </a:xfrm>
              <a:prstGeom prst="arc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92B4A737-F4B5-46BE-8850-5CF994886DB0}"/>
                </a:ext>
              </a:extLst>
            </p:cNvPr>
            <p:cNvGrpSpPr/>
            <p:nvPr/>
          </p:nvGrpSpPr>
          <p:grpSpPr>
            <a:xfrm flipH="1">
              <a:off x="4024058" y="3728871"/>
              <a:ext cx="443504" cy="1943748"/>
              <a:chOff x="7715912" y="3728871"/>
              <a:chExt cx="443504" cy="1943748"/>
            </a:xfrm>
          </p:grpSpPr>
          <p:sp>
            <p:nvSpPr>
              <p:cNvPr id="91" name="Arc 90">
                <a:extLst>
                  <a:ext uri="{FF2B5EF4-FFF2-40B4-BE49-F238E27FC236}">
                    <a16:creationId xmlns:a16="http://schemas.microsoft.com/office/drawing/2014/main" id="{AB4ADD99-FB20-4072-9EE3-FB7A5CDEFD7B}"/>
                  </a:ext>
                </a:extLst>
              </p:cNvPr>
              <p:cNvSpPr/>
              <p:nvPr/>
            </p:nvSpPr>
            <p:spPr>
              <a:xfrm rot="5400000">
                <a:off x="7715912" y="3728871"/>
                <a:ext cx="443504" cy="443504"/>
              </a:xfrm>
              <a:prstGeom prst="arc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9DB4CB07-FA3E-4CE2-8FAC-D501383F5C90}"/>
                  </a:ext>
                </a:extLst>
              </p:cNvPr>
              <p:cNvSpPr/>
              <p:nvPr/>
            </p:nvSpPr>
            <p:spPr>
              <a:xfrm rot="5400000">
                <a:off x="7715912" y="4481617"/>
                <a:ext cx="443504" cy="443504"/>
              </a:xfrm>
              <a:prstGeom prst="arc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Arc 92">
                <a:extLst>
                  <a:ext uri="{FF2B5EF4-FFF2-40B4-BE49-F238E27FC236}">
                    <a16:creationId xmlns:a16="http://schemas.microsoft.com/office/drawing/2014/main" id="{9919806B-B017-4769-8E3B-85D8FDA321FA}"/>
                  </a:ext>
                </a:extLst>
              </p:cNvPr>
              <p:cNvSpPr/>
              <p:nvPr/>
            </p:nvSpPr>
            <p:spPr>
              <a:xfrm rot="5400000">
                <a:off x="7715912" y="5229115"/>
                <a:ext cx="443504" cy="443504"/>
              </a:xfrm>
              <a:prstGeom prst="arc">
                <a:avLst/>
              </a:prstGeom>
              <a:ln w="38100" cap="rnd">
                <a:solidFill>
                  <a:srgbClr val="59595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5638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6AB5E726-4515-B449-AA5E-D46A3817862D}"/>
              </a:ext>
            </a:extLst>
          </p:cNvPr>
          <p:cNvSpPr/>
          <p:nvPr/>
        </p:nvSpPr>
        <p:spPr>
          <a:xfrm flipH="1">
            <a:off x="435529" y="2124707"/>
            <a:ext cx="11195390" cy="1464168"/>
          </a:xfrm>
          <a:prstGeom prst="rtTriangle">
            <a:avLst/>
          </a:prstGeom>
          <a:gradFill flip="none" rotWithShape="1">
            <a:gsLst>
              <a:gs pos="77000">
                <a:srgbClr val="92898A"/>
              </a:gs>
              <a:gs pos="57000">
                <a:srgbClr val="BBAEA5"/>
              </a:gs>
              <a:gs pos="40000">
                <a:srgbClr val="CFC7C4"/>
              </a:gs>
              <a:gs pos="0">
                <a:srgbClr val="F5F4EF"/>
              </a:gs>
              <a:gs pos="99000">
                <a:srgbClr val="62819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C2F9C77-5E12-40CD-8430-D72E4268F49C}"/>
              </a:ext>
            </a:extLst>
          </p:cNvPr>
          <p:cNvSpPr txBox="1"/>
          <p:nvPr/>
        </p:nvSpPr>
        <p:spPr>
          <a:xfrm>
            <a:off x="528131" y="4222245"/>
            <a:ext cx="1241095" cy="30097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ts val="15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PENETRATION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F95EFB2-53A6-4092-B742-1FE7F8EF2C33}"/>
              </a:ext>
            </a:extLst>
          </p:cNvPr>
          <p:cNvSpPr txBox="1"/>
          <p:nvPr/>
        </p:nvSpPr>
        <p:spPr>
          <a:xfrm>
            <a:off x="390432" y="4756820"/>
            <a:ext cx="1512130" cy="51225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ct val="150000"/>
              </a:lnSpc>
            </a:pPr>
            <a:r>
              <a:rPr lang="en-US" altLang="ko-KR" sz="900" dirty="0">
                <a:latin typeface="Century Gothic" panose="020B0502020202020204" pitchFamily="34" charset="0"/>
                <a:cs typeface="Arial" pitchFamily="34" charset="0"/>
              </a:rPr>
              <a:t>To enter the market and gain market share</a:t>
            </a:r>
          </a:p>
        </p:txBody>
      </p:sp>
      <p:sp>
        <p:nvSpPr>
          <p:cNvPr id="155" name="타원 19">
            <a:extLst>
              <a:ext uri="{FF2B5EF4-FFF2-40B4-BE49-F238E27FC236}">
                <a16:creationId xmlns:a16="http://schemas.microsoft.com/office/drawing/2014/main" id="{E44004A6-8A8B-479F-8FB6-06D092C33FBF}"/>
              </a:ext>
            </a:extLst>
          </p:cNvPr>
          <p:cNvSpPr/>
          <p:nvPr/>
        </p:nvSpPr>
        <p:spPr>
          <a:xfrm>
            <a:off x="697503" y="3152435"/>
            <a:ext cx="897988" cy="897988"/>
          </a:xfrm>
          <a:prstGeom prst="ellipse">
            <a:avLst/>
          </a:prstGeom>
          <a:solidFill>
            <a:srgbClr val="F5F4EF"/>
          </a:solidFill>
          <a:ln w="635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6889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i="0" u="none" strike="noStrike" kern="0" cap="none" spc="0" normalizeH="0" baseline="0" noProof="0" dirty="0">
                <a:ln>
                  <a:noFill/>
                </a:ln>
                <a:solidFill>
                  <a:srgbClr val="92898A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01</a:t>
            </a:r>
            <a:endParaRPr kumimoji="0" lang="ko-KR" altLang="en-US" sz="1400" i="0" u="none" strike="noStrike" kern="0" cap="none" spc="0" normalizeH="0" baseline="0" noProof="0" dirty="0">
              <a:ln>
                <a:noFill/>
              </a:ln>
              <a:solidFill>
                <a:srgbClr val="92898A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169" name="직선 연결선 58">
            <a:extLst>
              <a:ext uri="{FF2B5EF4-FFF2-40B4-BE49-F238E27FC236}">
                <a16:creationId xmlns:a16="http://schemas.microsoft.com/office/drawing/2014/main" id="{A8D9C63B-B748-4E30-91F1-1714C9710EA0}"/>
              </a:ext>
            </a:extLst>
          </p:cNvPr>
          <p:cNvCxnSpPr/>
          <p:nvPr/>
        </p:nvCxnSpPr>
        <p:spPr>
          <a:xfrm rot="5400000">
            <a:off x="1734817" y="3597607"/>
            <a:ext cx="236912" cy="1045"/>
          </a:xfrm>
          <a:prstGeom prst="line">
            <a:avLst/>
          </a:prstGeom>
          <a:noFill/>
          <a:ln w="38100" cap="rnd" cmpd="sng" algn="ctr">
            <a:solidFill>
              <a:srgbClr val="F5F4EF"/>
            </a:solidFill>
            <a:prstDash val="solid"/>
          </a:ln>
          <a:effectLst/>
        </p:spPr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2B7FDFB4-5CFA-4AC2-86A2-4A90D729315A}"/>
              </a:ext>
            </a:extLst>
          </p:cNvPr>
          <p:cNvSpPr txBox="1"/>
          <p:nvPr/>
        </p:nvSpPr>
        <p:spPr>
          <a:xfrm>
            <a:off x="1937094" y="4222245"/>
            <a:ext cx="1241095" cy="49333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ts val="15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ECONOMY</a:t>
            </a:r>
          </a:p>
          <a:p>
            <a:pPr algn="ctr" defTabSz="1219170" latinLnBrk="1">
              <a:lnSpc>
                <a:spcPts val="1500"/>
              </a:lnSpc>
            </a:pP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B1604F84-93E5-494D-B107-593D678B0C82}"/>
              </a:ext>
            </a:extLst>
          </p:cNvPr>
          <p:cNvSpPr txBox="1"/>
          <p:nvPr/>
        </p:nvSpPr>
        <p:spPr>
          <a:xfrm>
            <a:off x="1854842" y="4756820"/>
            <a:ext cx="1406871" cy="51225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ct val="150000"/>
              </a:lnSpc>
            </a:pPr>
            <a:r>
              <a:rPr lang="en-US" altLang="ko-KR" sz="900" dirty="0">
                <a:latin typeface="Century Gothic" panose="020B0502020202020204" pitchFamily="34" charset="0"/>
                <a:cs typeface="Arial" pitchFamily="34" charset="0"/>
              </a:rPr>
              <a:t>Budget pricing of a product or a service</a:t>
            </a:r>
          </a:p>
        </p:txBody>
      </p:sp>
      <p:sp>
        <p:nvSpPr>
          <p:cNvPr id="199" name="타원 19">
            <a:extLst>
              <a:ext uri="{FF2B5EF4-FFF2-40B4-BE49-F238E27FC236}">
                <a16:creationId xmlns:a16="http://schemas.microsoft.com/office/drawing/2014/main" id="{781537A3-CE12-4237-8FD6-1F2F8AFDDBED}"/>
              </a:ext>
            </a:extLst>
          </p:cNvPr>
          <p:cNvSpPr/>
          <p:nvPr/>
        </p:nvSpPr>
        <p:spPr>
          <a:xfrm>
            <a:off x="2106466" y="3152435"/>
            <a:ext cx="897988" cy="897988"/>
          </a:xfrm>
          <a:prstGeom prst="ellipse">
            <a:avLst/>
          </a:prstGeom>
          <a:solidFill>
            <a:srgbClr val="F5F4EF"/>
          </a:solidFill>
          <a:ln w="635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6889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i="0" u="none" strike="noStrike" kern="0" cap="none" spc="0" normalizeH="0" baseline="0" noProof="0" dirty="0">
                <a:ln>
                  <a:noFill/>
                </a:ln>
                <a:solidFill>
                  <a:srgbClr val="92898A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02</a:t>
            </a:r>
            <a:endParaRPr kumimoji="0" lang="ko-KR" altLang="en-US" sz="1400" i="0" u="none" strike="noStrike" kern="0" cap="none" spc="0" normalizeH="0" baseline="0" noProof="0" dirty="0">
              <a:ln>
                <a:noFill/>
              </a:ln>
              <a:solidFill>
                <a:srgbClr val="92898A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200" name="직선 연결선 58">
            <a:extLst>
              <a:ext uri="{FF2B5EF4-FFF2-40B4-BE49-F238E27FC236}">
                <a16:creationId xmlns:a16="http://schemas.microsoft.com/office/drawing/2014/main" id="{80D0F937-2C42-4350-B339-9DAB136F6B11}"/>
              </a:ext>
            </a:extLst>
          </p:cNvPr>
          <p:cNvCxnSpPr/>
          <p:nvPr/>
        </p:nvCxnSpPr>
        <p:spPr>
          <a:xfrm rot="5400000">
            <a:off x="3143780" y="3597607"/>
            <a:ext cx="236912" cy="1045"/>
          </a:xfrm>
          <a:prstGeom prst="line">
            <a:avLst/>
          </a:prstGeom>
          <a:noFill/>
          <a:ln w="38100" cap="rnd" cmpd="sng" algn="ctr">
            <a:solidFill>
              <a:srgbClr val="F5F4EF"/>
            </a:solidFill>
            <a:prstDash val="solid"/>
          </a:ln>
          <a:effectLst/>
        </p:spPr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748571AF-98EA-4978-81F7-3A6E26C60174}"/>
              </a:ext>
            </a:extLst>
          </p:cNvPr>
          <p:cNvSpPr txBox="1"/>
          <p:nvPr/>
        </p:nvSpPr>
        <p:spPr>
          <a:xfrm>
            <a:off x="3261713" y="4222245"/>
            <a:ext cx="1408963" cy="30097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ts val="15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PROMOTIONAL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BB3039D-6B79-41B0-919C-1E43B420CFD4}"/>
              </a:ext>
            </a:extLst>
          </p:cNvPr>
          <p:cNvSpPr txBox="1"/>
          <p:nvPr/>
        </p:nvSpPr>
        <p:spPr>
          <a:xfrm>
            <a:off x="3265897" y="4756820"/>
            <a:ext cx="1404779" cy="72000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ct val="150000"/>
              </a:lnSpc>
            </a:pPr>
            <a:r>
              <a:rPr lang="en-US" altLang="ko-KR" sz="900" dirty="0">
                <a:latin typeface="Century Gothic" panose="020B0502020202020204" pitchFamily="34" charset="0"/>
                <a:cs typeface="Arial" pitchFamily="34" charset="0"/>
              </a:rPr>
              <a:t>Discounts, gifts, coupons, buy-one-get-one-free offers</a:t>
            </a:r>
          </a:p>
        </p:txBody>
      </p:sp>
      <p:sp>
        <p:nvSpPr>
          <p:cNvPr id="204" name="타원 19">
            <a:extLst>
              <a:ext uri="{FF2B5EF4-FFF2-40B4-BE49-F238E27FC236}">
                <a16:creationId xmlns:a16="http://schemas.microsoft.com/office/drawing/2014/main" id="{9DE0D472-9DD0-4B0F-B7B8-394A03E07D92}"/>
              </a:ext>
            </a:extLst>
          </p:cNvPr>
          <p:cNvSpPr/>
          <p:nvPr/>
        </p:nvSpPr>
        <p:spPr>
          <a:xfrm>
            <a:off x="3515429" y="3152435"/>
            <a:ext cx="897988" cy="897988"/>
          </a:xfrm>
          <a:prstGeom prst="ellipse">
            <a:avLst/>
          </a:prstGeom>
          <a:solidFill>
            <a:srgbClr val="F5F4EF"/>
          </a:solidFill>
          <a:ln w="635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6889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i="0" u="none" strike="noStrike" kern="0" cap="none" spc="0" normalizeH="0" baseline="0" noProof="0" dirty="0">
                <a:ln>
                  <a:noFill/>
                </a:ln>
                <a:solidFill>
                  <a:srgbClr val="92898A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03</a:t>
            </a:r>
            <a:endParaRPr kumimoji="0" lang="ko-KR" altLang="en-US" sz="1400" i="0" u="none" strike="noStrike" kern="0" cap="none" spc="0" normalizeH="0" baseline="0" noProof="0" dirty="0">
              <a:ln>
                <a:noFill/>
              </a:ln>
              <a:solidFill>
                <a:srgbClr val="92898A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205" name="직선 연결선 58">
            <a:extLst>
              <a:ext uri="{FF2B5EF4-FFF2-40B4-BE49-F238E27FC236}">
                <a16:creationId xmlns:a16="http://schemas.microsoft.com/office/drawing/2014/main" id="{D5594D3A-B8A4-4A51-ABE8-9894F4BB0E39}"/>
              </a:ext>
            </a:extLst>
          </p:cNvPr>
          <p:cNvCxnSpPr/>
          <p:nvPr/>
        </p:nvCxnSpPr>
        <p:spPr>
          <a:xfrm rot="5400000">
            <a:off x="4552743" y="3597607"/>
            <a:ext cx="236912" cy="1045"/>
          </a:xfrm>
          <a:prstGeom prst="line">
            <a:avLst/>
          </a:prstGeom>
          <a:noFill/>
          <a:ln w="38100" cap="rnd" cmpd="sng" algn="ctr">
            <a:solidFill>
              <a:srgbClr val="F5F4EF"/>
            </a:solidFill>
            <a:prstDash val="solid"/>
          </a:ln>
          <a:effectLst/>
        </p:spPr>
      </p:cxnSp>
      <p:sp>
        <p:nvSpPr>
          <p:cNvPr id="207" name="TextBox 206">
            <a:extLst>
              <a:ext uri="{FF2B5EF4-FFF2-40B4-BE49-F238E27FC236}">
                <a16:creationId xmlns:a16="http://schemas.microsoft.com/office/drawing/2014/main" id="{B5EA9A39-834A-4D7E-AA43-779F80B39B48}"/>
              </a:ext>
            </a:extLst>
          </p:cNvPr>
          <p:cNvSpPr txBox="1"/>
          <p:nvPr/>
        </p:nvSpPr>
        <p:spPr>
          <a:xfrm>
            <a:off x="4755020" y="4222245"/>
            <a:ext cx="1241095" cy="30097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ts val="15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COMPETITIVE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8079A43-F7BE-4303-9587-C0A17086D981}"/>
              </a:ext>
            </a:extLst>
          </p:cNvPr>
          <p:cNvSpPr txBox="1"/>
          <p:nvPr/>
        </p:nvSpPr>
        <p:spPr>
          <a:xfrm>
            <a:off x="4755095" y="4756820"/>
            <a:ext cx="1241095" cy="51225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ct val="150000"/>
              </a:lnSpc>
            </a:pPr>
            <a:r>
              <a:rPr lang="en-US" altLang="ko-KR" sz="900" dirty="0">
                <a:latin typeface="Century Gothic" panose="020B0502020202020204" pitchFamily="34" charset="0"/>
                <a:cs typeface="Arial" pitchFamily="34" charset="0"/>
              </a:rPr>
              <a:t>Price based on competitor prices</a:t>
            </a:r>
          </a:p>
        </p:txBody>
      </p:sp>
      <p:sp>
        <p:nvSpPr>
          <p:cNvPr id="209" name="타원 19">
            <a:extLst>
              <a:ext uri="{FF2B5EF4-FFF2-40B4-BE49-F238E27FC236}">
                <a16:creationId xmlns:a16="http://schemas.microsoft.com/office/drawing/2014/main" id="{320605F1-8C08-4EC8-B72C-9ED3CC586C80}"/>
              </a:ext>
            </a:extLst>
          </p:cNvPr>
          <p:cNvSpPr/>
          <p:nvPr/>
        </p:nvSpPr>
        <p:spPr>
          <a:xfrm>
            <a:off x="4924392" y="3152435"/>
            <a:ext cx="897988" cy="897988"/>
          </a:xfrm>
          <a:prstGeom prst="ellipse">
            <a:avLst/>
          </a:prstGeom>
          <a:solidFill>
            <a:srgbClr val="F5F4EF"/>
          </a:solidFill>
          <a:ln w="635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6889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i="0" u="none" strike="noStrike" kern="0" cap="none" spc="0" normalizeH="0" baseline="0" noProof="0" dirty="0">
                <a:ln>
                  <a:noFill/>
                </a:ln>
                <a:solidFill>
                  <a:srgbClr val="92898A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04</a:t>
            </a:r>
            <a:endParaRPr kumimoji="0" lang="ko-KR" altLang="en-US" sz="1400" i="0" u="none" strike="noStrike" kern="0" cap="none" spc="0" normalizeH="0" baseline="0" noProof="0" dirty="0">
              <a:ln>
                <a:noFill/>
              </a:ln>
              <a:solidFill>
                <a:srgbClr val="92898A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210" name="직선 연결선 58">
            <a:extLst>
              <a:ext uri="{FF2B5EF4-FFF2-40B4-BE49-F238E27FC236}">
                <a16:creationId xmlns:a16="http://schemas.microsoft.com/office/drawing/2014/main" id="{025E9399-284D-4AA2-970F-7707030054B1}"/>
              </a:ext>
            </a:extLst>
          </p:cNvPr>
          <p:cNvCxnSpPr/>
          <p:nvPr/>
        </p:nvCxnSpPr>
        <p:spPr>
          <a:xfrm rot="5400000">
            <a:off x="5961706" y="3597607"/>
            <a:ext cx="236912" cy="1045"/>
          </a:xfrm>
          <a:prstGeom prst="line">
            <a:avLst/>
          </a:prstGeom>
          <a:noFill/>
          <a:ln w="38100" cap="rnd" cmpd="sng" algn="ctr">
            <a:solidFill>
              <a:srgbClr val="F5F4EF"/>
            </a:solidFill>
            <a:prstDash val="solid"/>
          </a:ln>
          <a:effectLst/>
        </p:spPr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4AA86EB3-3EF8-4717-802C-22A0863FCE01}"/>
              </a:ext>
            </a:extLst>
          </p:cNvPr>
          <p:cNvSpPr txBox="1"/>
          <p:nvPr/>
        </p:nvSpPr>
        <p:spPr>
          <a:xfrm>
            <a:off x="6163983" y="4222245"/>
            <a:ext cx="1241095" cy="30097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ts val="15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VALUE-BASED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D426DFD-6F5D-43AC-BE42-6513499B3C89}"/>
              </a:ext>
            </a:extLst>
          </p:cNvPr>
          <p:cNvSpPr txBox="1"/>
          <p:nvPr/>
        </p:nvSpPr>
        <p:spPr>
          <a:xfrm>
            <a:off x="6079638" y="4756820"/>
            <a:ext cx="1409936" cy="72000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ct val="150000"/>
              </a:lnSpc>
            </a:pPr>
            <a:r>
              <a:rPr lang="en-US" altLang="ko-KR" sz="900" dirty="0">
                <a:latin typeface="Century Gothic" panose="020B0502020202020204" pitchFamily="34" charset="0"/>
                <a:cs typeface="Arial" pitchFamily="34" charset="0"/>
              </a:rPr>
              <a:t>Price based on what customer believes the product is worth</a:t>
            </a:r>
          </a:p>
        </p:txBody>
      </p:sp>
      <p:sp>
        <p:nvSpPr>
          <p:cNvPr id="214" name="타원 19">
            <a:extLst>
              <a:ext uri="{FF2B5EF4-FFF2-40B4-BE49-F238E27FC236}">
                <a16:creationId xmlns:a16="http://schemas.microsoft.com/office/drawing/2014/main" id="{AF62E5C9-1249-44F9-A9E6-0F6D1D13140E}"/>
              </a:ext>
            </a:extLst>
          </p:cNvPr>
          <p:cNvSpPr/>
          <p:nvPr/>
        </p:nvSpPr>
        <p:spPr>
          <a:xfrm>
            <a:off x="6333355" y="3152435"/>
            <a:ext cx="897988" cy="897988"/>
          </a:xfrm>
          <a:prstGeom prst="ellipse">
            <a:avLst/>
          </a:prstGeom>
          <a:solidFill>
            <a:srgbClr val="F5F4EF"/>
          </a:solidFill>
          <a:ln w="635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6889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i="0" u="none" strike="noStrike" kern="0" cap="none" spc="0" normalizeH="0" baseline="0" noProof="0" dirty="0">
                <a:ln>
                  <a:noFill/>
                </a:ln>
                <a:solidFill>
                  <a:srgbClr val="92898A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05</a:t>
            </a:r>
            <a:endParaRPr kumimoji="0" lang="ko-KR" altLang="en-US" sz="1400" i="0" u="none" strike="noStrike" kern="0" cap="none" spc="0" normalizeH="0" baseline="0" noProof="0" dirty="0">
              <a:ln>
                <a:noFill/>
              </a:ln>
              <a:solidFill>
                <a:srgbClr val="92898A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215" name="직선 연결선 58">
            <a:extLst>
              <a:ext uri="{FF2B5EF4-FFF2-40B4-BE49-F238E27FC236}">
                <a16:creationId xmlns:a16="http://schemas.microsoft.com/office/drawing/2014/main" id="{C18387BB-5C79-45B5-AB25-0F5873630B7E}"/>
              </a:ext>
            </a:extLst>
          </p:cNvPr>
          <p:cNvCxnSpPr/>
          <p:nvPr/>
        </p:nvCxnSpPr>
        <p:spPr>
          <a:xfrm rot="5400000">
            <a:off x="7370669" y="3597607"/>
            <a:ext cx="236912" cy="1045"/>
          </a:xfrm>
          <a:prstGeom prst="line">
            <a:avLst/>
          </a:prstGeom>
          <a:noFill/>
          <a:ln w="38100" cap="rnd" cmpd="sng" algn="ctr">
            <a:solidFill>
              <a:srgbClr val="F5F4EF"/>
            </a:solidFill>
            <a:prstDash val="solid"/>
          </a:ln>
          <a:effectLst/>
        </p:spPr>
      </p:cxnSp>
      <p:sp>
        <p:nvSpPr>
          <p:cNvPr id="217" name="TextBox 216">
            <a:extLst>
              <a:ext uri="{FF2B5EF4-FFF2-40B4-BE49-F238E27FC236}">
                <a16:creationId xmlns:a16="http://schemas.microsoft.com/office/drawing/2014/main" id="{7FA2EBF5-4D10-4C84-B374-8DE7FF510799}"/>
              </a:ext>
            </a:extLst>
          </p:cNvPr>
          <p:cNvSpPr txBox="1"/>
          <p:nvPr/>
        </p:nvSpPr>
        <p:spPr>
          <a:xfrm>
            <a:off x="7572946" y="4222245"/>
            <a:ext cx="1241095" cy="30097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ts val="15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COST-PLUS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8F364BDB-DDA7-4C74-8DF6-1129B4EEAB6C}"/>
              </a:ext>
            </a:extLst>
          </p:cNvPr>
          <p:cNvSpPr txBox="1"/>
          <p:nvPr/>
        </p:nvSpPr>
        <p:spPr>
          <a:xfrm>
            <a:off x="7492786" y="4756820"/>
            <a:ext cx="1404779" cy="72000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ct val="150000"/>
              </a:lnSpc>
            </a:pPr>
            <a:r>
              <a:rPr lang="en-US" altLang="ko-KR" sz="900" dirty="0">
                <a:latin typeface="Century Gothic" panose="020B0502020202020204" pitchFamily="34" charset="0"/>
                <a:cs typeface="Arial" pitchFamily="34" charset="0"/>
              </a:rPr>
              <a:t>Calculating prices based on costs and adding a markup</a:t>
            </a:r>
          </a:p>
        </p:txBody>
      </p:sp>
      <p:sp>
        <p:nvSpPr>
          <p:cNvPr id="219" name="타원 19">
            <a:extLst>
              <a:ext uri="{FF2B5EF4-FFF2-40B4-BE49-F238E27FC236}">
                <a16:creationId xmlns:a16="http://schemas.microsoft.com/office/drawing/2014/main" id="{3F8777B0-E35C-4400-BCBD-164B067B7271}"/>
              </a:ext>
            </a:extLst>
          </p:cNvPr>
          <p:cNvSpPr/>
          <p:nvPr/>
        </p:nvSpPr>
        <p:spPr>
          <a:xfrm>
            <a:off x="7742318" y="3152435"/>
            <a:ext cx="897988" cy="897988"/>
          </a:xfrm>
          <a:prstGeom prst="ellipse">
            <a:avLst/>
          </a:prstGeom>
          <a:solidFill>
            <a:srgbClr val="F5F4EF"/>
          </a:solidFill>
          <a:ln w="635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6889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i="0" u="none" strike="noStrike" kern="0" cap="none" spc="0" normalizeH="0" baseline="0" noProof="0" dirty="0">
                <a:ln>
                  <a:noFill/>
                </a:ln>
                <a:solidFill>
                  <a:srgbClr val="92898A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06</a:t>
            </a:r>
            <a:endParaRPr kumimoji="0" lang="ko-KR" altLang="en-US" sz="1400" i="0" u="none" strike="noStrike" kern="0" cap="none" spc="0" normalizeH="0" baseline="0" noProof="0" dirty="0">
              <a:ln>
                <a:noFill/>
              </a:ln>
              <a:solidFill>
                <a:srgbClr val="92898A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220" name="직선 연결선 58">
            <a:extLst>
              <a:ext uri="{FF2B5EF4-FFF2-40B4-BE49-F238E27FC236}">
                <a16:creationId xmlns:a16="http://schemas.microsoft.com/office/drawing/2014/main" id="{5F6D9A93-C7D6-4D5F-B168-18DE7DA96411}"/>
              </a:ext>
            </a:extLst>
          </p:cNvPr>
          <p:cNvCxnSpPr/>
          <p:nvPr/>
        </p:nvCxnSpPr>
        <p:spPr>
          <a:xfrm rot="5400000">
            <a:off x="8779632" y="3597607"/>
            <a:ext cx="236912" cy="1045"/>
          </a:xfrm>
          <a:prstGeom prst="line">
            <a:avLst/>
          </a:prstGeom>
          <a:noFill/>
          <a:ln w="38100" cap="rnd" cmpd="sng" algn="ctr">
            <a:solidFill>
              <a:srgbClr val="F5F4EF"/>
            </a:solidFill>
            <a:prstDash val="solid"/>
          </a:ln>
          <a:effectLst/>
        </p:spPr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38ACAE75-BBBE-4D87-BFE9-6944C5291CD3}"/>
              </a:ext>
            </a:extLst>
          </p:cNvPr>
          <p:cNvSpPr txBox="1"/>
          <p:nvPr/>
        </p:nvSpPr>
        <p:spPr>
          <a:xfrm>
            <a:off x="8981909" y="4222245"/>
            <a:ext cx="1241095" cy="30097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ts val="15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SKIMMING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9516720C-10DB-4AFD-AF12-CBDF2C5624CC}"/>
              </a:ext>
            </a:extLst>
          </p:cNvPr>
          <p:cNvSpPr txBox="1"/>
          <p:nvPr/>
        </p:nvSpPr>
        <p:spPr>
          <a:xfrm>
            <a:off x="8938003" y="4756820"/>
            <a:ext cx="1324544" cy="72000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ct val="150000"/>
              </a:lnSpc>
            </a:pPr>
            <a:r>
              <a:rPr lang="en-US" altLang="ko-KR" sz="900" dirty="0">
                <a:latin typeface="Century Gothic" panose="020B0502020202020204" pitchFamily="34" charset="0"/>
                <a:cs typeface="Arial" pitchFamily="34" charset="0"/>
              </a:rPr>
              <a:t>Set a high price to start and lower it as market evolves</a:t>
            </a:r>
          </a:p>
        </p:txBody>
      </p:sp>
      <p:sp>
        <p:nvSpPr>
          <p:cNvPr id="224" name="타원 19">
            <a:extLst>
              <a:ext uri="{FF2B5EF4-FFF2-40B4-BE49-F238E27FC236}">
                <a16:creationId xmlns:a16="http://schemas.microsoft.com/office/drawing/2014/main" id="{ACDB6073-94AC-465B-A9AC-BC8854B6673C}"/>
              </a:ext>
            </a:extLst>
          </p:cNvPr>
          <p:cNvSpPr/>
          <p:nvPr/>
        </p:nvSpPr>
        <p:spPr>
          <a:xfrm>
            <a:off x="9151281" y="3152435"/>
            <a:ext cx="897988" cy="897988"/>
          </a:xfrm>
          <a:prstGeom prst="ellipse">
            <a:avLst/>
          </a:prstGeom>
          <a:solidFill>
            <a:srgbClr val="F5F4EF"/>
          </a:solidFill>
          <a:ln w="635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6889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i="0" u="none" strike="noStrike" kern="0" cap="none" spc="0" normalizeH="0" baseline="0" noProof="0" dirty="0">
                <a:ln>
                  <a:noFill/>
                </a:ln>
                <a:solidFill>
                  <a:srgbClr val="92898A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07</a:t>
            </a:r>
            <a:endParaRPr kumimoji="0" lang="ko-KR" altLang="en-US" sz="1400" i="0" u="none" strike="noStrike" kern="0" cap="none" spc="0" normalizeH="0" baseline="0" noProof="0" dirty="0">
              <a:ln>
                <a:noFill/>
              </a:ln>
              <a:solidFill>
                <a:srgbClr val="92898A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225" name="직선 연결선 58">
            <a:extLst>
              <a:ext uri="{FF2B5EF4-FFF2-40B4-BE49-F238E27FC236}">
                <a16:creationId xmlns:a16="http://schemas.microsoft.com/office/drawing/2014/main" id="{BD977A3E-0B8F-429A-B05F-4891E5A25768}"/>
              </a:ext>
            </a:extLst>
          </p:cNvPr>
          <p:cNvCxnSpPr/>
          <p:nvPr/>
        </p:nvCxnSpPr>
        <p:spPr>
          <a:xfrm rot="5400000">
            <a:off x="10188595" y="3597607"/>
            <a:ext cx="236912" cy="1045"/>
          </a:xfrm>
          <a:prstGeom prst="line">
            <a:avLst/>
          </a:prstGeom>
          <a:noFill/>
          <a:ln w="38100" cap="rnd" cmpd="sng" algn="ctr">
            <a:solidFill>
              <a:srgbClr val="F5F4EF"/>
            </a:solidFill>
            <a:prstDash val="solid"/>
          </a:ln>
          <a:effectLst/>
        </p:spPr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F9FFA052-B900-4532-AFFD-96960C6D3401}"/>
              </a:ext>
            </a:extLst>
          </p:cNvPr>
          <p:cNvSpPr txBox="1"/>
          <p:nvPr/>
        </p:nvSpPr>
        <p:spPr>
          <a:xfrm>
            <a:off x="10169189" y="4222245"/>
            <a:ext cx="1680097" cy="30097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ts val="15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PREMIUM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7F8367D1-6AAB-4B71-860E-0C083DDC64C4}"/>
              </a:ext>
            </a:extLst>
          </p:cNvPr>
          <p:cNvSpPr txBox="1"/>
          <p:nvPr/>
        </p:nvSpPr>
        <p:spPr>
          <a:xfrm>
            <a:off x="10230920" y="4756820"/>
            <a:ext cx="1569218" cy="72000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 defTabSz="1219170" latinLnBrk="1">
              <a:lnSpc>
                <a:spcPct val="150000"/>
              </a:lnSpc>
            </a:pPr>
            <a:r>
              <a:rPr lang="en-US" altLang="ko-KR" sz="900" dirty="0">
                <a:latin typeface="Century Gothic" panose="020B0502020202020204" pitchFamily="34" charset="0"/>
                <a:cs typeface="Arial" pitchFamily="34" charset="0"/>
              </a:rPr>
              <a:t>Product is priced higher based on  unique branding strategy</a:t>
            </a:r>
          </a:p>
        </p:txBody>
      </p:sp>
      <p:sp>
        <p:nvSpPr>
          <p:cNvPr id="229" name="타원 19">
            <a:extLst>
              <a:ext uri="{FF2B5EF4-FFF2-40B4-BE49-F238E27FC236}">
                <a16:creationId xmlns:a16="http://schemas.microsoft.com/office/drawing/2014/main" id="{71B62A9B-E638-4C8F-8F06-37CE3B8D15E4}"/>
              </a:ext>
            </a:extLst>
          </p:cNvPr>
          <p:cNvSpPr/>
          <p:nvPr/>
        </p:nvSpPr>
        <p:spPr>
          <a:xfrm>
            <a:off x="10560244" y="3152435"/>
            <a:ext cx="897988" cy="897988"/>
          </a:xfrm>
          <a:prstGeom prst="ellipse">
            <a:avLst/>
          </a:prstGeom>
          <a:solidFill>
            <a:srgbClr val="F5F4EF"/>
          </a:solidFill>
          <a:ln w="635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none" lIns="95998" tIns="95998" rIns="95998" bIns="9599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6889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i="0" u="none" strike="noStrike" kern="0" cap="none" spc="0" normalizeH="0" baseline="0" noProof="0" dirty="0">
                <a:ln>
                  <a:noFill/>
                </a:ln>
                <a:solidFill>
                  <a:srgbClr val="92898A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08</a:t>
            </a:r>
            <a:endParaRPr kumimoji="0" lang="ko-KR" altLang="en-US" sz="1400" i="0" u="none" strike="noStrike" kern="0" cap="none" spc="0" normalizeH="0" baseline="0" noProof="0" dirty="0">
              <a:ln>
                <a:noFill/>
              </a:ln>
              <a:solidFill>
                <a:srgbClr val="92898A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90690AE-C9F5-4404-9ABA-B7B03701302C}"/>
              </a:ext>
            </a:extLst>
          </p:cNvPr>
          <p:cNvSpPr txBox="1"/>
          <p:nvPr/>
        </p:nvSpPr>
        <p:spPr>
          <a:xfrm>
            <a:off x="3826806" y="764274"/>
            <a:ext cx="4538422" cy="96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2500" b="1" dirty="0">
                <a:latin typeface="Century Gothic" panose="020B0502020202020204" pitchFamily="34" charset="0"/>
              </a:rPr>
              <a:t>PRICING STRATEGIES</a:t>
            </a:r>
          </a:p>
          <a:p>
            <a:pPr algn="ctr">
              <a:lnSpc>
                <a:spcPts val="3900"/>
              </a:lnSpc>
            </a:pPr>
            <a:r>
              <a:rPr lang="en-US" sz="2000" dirty="0">
                <a:latin typeface="Century Gothic" panose="020B0502020202020204" pitchFamily="34" charset="0"/>
              </a:rPr>
              <a:t>THE MOST COMMON APPROACHES</a:t>
            </a:r>
          </a:p>
        </p:txBody>
      </p:sp>
    </p:spTree>
    <p:extLst>
      <p:ext uri="{BB962C8B-B14F-4D97-AF65-F5344CB8AC3E}">
        <p14:creationId xmlns:p14="http://schemas.microsoft.com/office/powerpoint/2010/main" val="1351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3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3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3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3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3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3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3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7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7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3" grpId="0"/>
      <p:bldP spid="154" grpId="0"/>
      <p:bldP spid="155" grpId="0" animBg="1"/>
      <p:bldP spid="155" grpId="1" animBg="1"/>
      <p:bldP spid="197" grpId="0"/>
      <p:bldP spid="198" grpId="0"/>
      <p:bldP spid="199" grpId="0" animBg="1"/>
      <p:bldP spid="199" grpId="1" animBg="1"/>
      <p:bldP spid="202" grpId="0"/>
      <p:bldP spid="203" grpId="0"/>
      <p:bldP spid="204" grpId="0" animBg="1"/>
      <p:bldP spid="204" grpId="1" animBg="1"/>
      <p:bldP spid="207" grpId="0"/>
      <p:bldP spid="208" grpId="0"/>
      <p:bldP spid="209" grpId="0" animBg="1"/>
      <p:bldP spid="209" grpId="1" animBg="1"/>
      <p:bldP spid="212" grpId="0"/>
      <p:bldP spid="213" grpId="0"/>
      <p:bldP spid="214" grpId="0" animBg="1"/>
      <p:bldP spid="214" grpId="1" animBg="1"/>
      <p:bldP spid="217" grpId="0"/>
      <p:bldP spid="218" grpId="0"/>
      <p:bldP spid="219" grpId="0" animBg="1"/>
      <p:bldP spid="219" grpId="1" animBg="1"/>
      <p:bldP spid="222" grpId="0"/>
      <p:bldP spid="223" grpId="0"/>
      <p:bldP spid="224" grpId="0" animBg="1"/>
      <p:bldP spid="224" grpId="1" animBg="1"/>
      <p:bldP spid="227" grpId="0"/>
      <p:bldP spid="228" grpId="0"/>
      <p:bldP spid="229" grpId="0" animBg="1"/>
      <p:bldP spid="22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E7206F-54F7-42E3-A07F-6BE5B1564602}"/>
              </a:ext>
            </a:extLst>
          </p:cNvPr>
          <p:cNvSpPr txBox="1"/>
          <p:nvPr/>
        </p:nvSpPr>
        <p:spPr>
          <a:xfrm>
            <a:off x="4442350" y="588439"/>
            <a:ext cx="33073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PLACES / CHANNELS</a:t>
            </a:r>
          </a:p>
        </p:txBody>
      </p:sp>
      <p:sp>
        <p:nvSpPr>
          <p:cNvPr id="55" name="직사각형 32">
            <a:extLst>
              <a:ext uri="{FF2B5EF4-FFF2-40B4-BE49-F238E27FC236}">
                <a16:creationId xmlns:a16="http://schemas.microsoft.com/office/drawing/2014/main" id="{3BBBE70F-9BD6-4BA2-B436-5F6C76E32840}"/>
              </a:ext>
            </a:extLst>
          </p:cNvPr>
          <p:cNvSpPr/>
          <p:nvPr/>
        </p:nvSpPr>
        <p:spPr bwMode="auto">
          <a:xfrm>
            <a:off x="1054106" y="4953326"/>
            <a:ext cx="10083789" cy="1138120"/>
          </a:xfrm>
          <a:prstGeom prst="rect">
            <a:avLst/>
          </a:prstGeom>
          <a:solidFill>
            <a:srgbClr val="F4F3E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661A300-C16C-47FF-8CD8-9956805B8651}"/>
              </a:ext>
            </a:extLst>
          </p:cNvPr>
          <p:cNvSpPr/>
          <p:nvPr/>
        </p:nvSpPr>
        <p:spPr>
          <a:xfrm>
            <a:off x="4612115" y="4804545"/>
            <a:ext cx="2967769" cy="298144"/>
          </a:xfrm>
          <a:custGeom>
            <a:avLst/>
            <a:gdLst>
              <a:gd name="connsiteX0" fmla="*/ 161765 w 2967769"/>
              <a:gd name="connsiteY0" fmla="*/ 0 h 298144"/>
              <a:gd name="connsiteX1" fmla="*/ 161765 w 2967769"/>
              <a:gd name="connsiteY1" fmla="*/ 1 h 298144"/>
              <a:gd name="connsiteX2" fmla="*/ 2807164 w 2967769"/>
              <a:gd name="connsiteY2" fmla="*/ 1 h 298144"/>
              <a:gd name="connsiteX3" fmla="*/ 2807164 w 2967769"/>
              <a:gd name="connsiteY3" fmla="*/ 1073 h 298144"/>
              <a:gd name="connsiteX4" fmla="*/ 2967769 w 2967769"/>
              <a:gd name="connsiteY4" fmla="*/ 149074 h 298144"/>
              <a:gd name="connsiteX5" fmla="*/ 2807164 w 2967769"/>
              <a:gd name="connsiteY5" fmla="*/ 297073 h 298144"/>
              <a:gd name="connsiteX6" fmla="*/ 2807164 w 2967769"/>
              <a:gd name="connsiteY6" fmla="*/ 298143 h 298144"/>
              <a:gd name="connsiteX7" fmla="*/ 2806003 w 2967769"/>
              <a:gd name="connsiteY7" fmla="*/ 298143 h 298144"/>
              <a:gd name="connsiteX8" fmla="*/ 2806003 w 2967769"/>
              <a:gd name="connsiteY8" fmla="*/ 298144 h 298144"/>
              <a:gd name="connsiteX9" fmla="*/ 2806003 w 2967769"/>
              <a:gd name="connsiteY9" fmla="*/ 298143 h 298144"/>
              <a:gd name="connsiteX10" fmla="*/ 160604 w 2967769"/>
              <a:gd name="connsiteY10" fmla="*/ 298143 h 298144"/>
              <a:gd name="connsiteX11" fmla="*/ 160604 w 2967769"/>
              <a:gd name="connsiteY11" fmla="*/ 297072 h 298144"/>
              <a:gd name="connsiteX12" fmla="*/ 0 w 2967769"/>
              <a:gd name="connsiteY12" fmla="*/ 149071 h 298144"/>
              <a:gd name="connsiteX13" fmla="*/ 160604 w 2967769"/>
              <a:gd name="connsiteY13" fmla="*/ 1070 h 298144"/>
              <a:gd name="connsiteX14" fmla="*/ 160604 w 2967769"/>
              <a:gd name="connsiteY14" fmla="*/ 1 h 298144"/>
              <a:gd name="connsiteX15" fmla="*/ 161764 w 2967769"/>
              <a:gd name="connsiteY15" fmla="*/ 1 h 29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67769" h="298144">
                <a:moveTo>
                  <a:pt x="161765" y="0"/>
                </a:moveTo>
                <a:lnTo>
                  <a:pt x="161765" y="1"/>
                </a:lnTo>
                <a:lnTo>
                  <a:pt x="2807164" y="1"/>
                </a:lnTo>
                <a:lnTo>
                  <a:pt x="2807164" y="1073"/>
                </a:lnTo>
                <a:lnTo>
                  <a:pt x="2967769" y="149074"/>
                </a:lnTo>
                <a:lnTo>
                  <a:pt x="2807164" y="297073"/>
                </a:lnTo>
                <a:lnTo>
                  <a:pt x="2807164" y="298143"/>
                </a:lnTo>
                <a:lnTo>
                  <a:pt x="2806003" y="298143"/>
                </a:lnTo>
                <a:lnTo>
                  <a:pt x="2806003" y="298144"/>
                </a:lnTo>
                <a:lnTo>
                  <a:pt x="2806003" y="298143"/>
                </a:lnTo>
                <a:lnTo>
                  <a:pt x="160604" y="298143"/>
                </a:lnTo>
                <a:lnTo>
                  <a:pt x="160604" y="297072"/>
                </a:lnTo>
                <a:lnTo>
                  <a:pt x="0" y="149071"/>
                </a:lnTo>
                <a:lnTo>
                  <a:pt x="160604" y="1070"/>
                </a:lnTo>
                <a:lnTo>
                  <a:pt x="160604" y="1"/>
                </a:lnTo>
                <a:lnTo>
                  <a:pt x="161764" y="1"/>
                </a:lnTo>
                <a:close/>
              </a:path>
            </a:pathLst>
          </a:custGeom>
          <a:solidFill>
            <a:srgbClr val="ECE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SELLING THROUGH WHOLESALER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23BB38-3452-49A9-B771-034C4CEC0E50}"/>
              </a:ext>
            </a:extLst>
          </p:cNvPr>
          <p:cNvSpPr/>
          <p:nvPr/>
        </p:nvSpPr>
        <p:spPr>
          <a:xfrm>
            <a:off x="1231901" y="5361476"/>
            <a:ext cx="2085103" cy="535784"/>
          </a:xfrm>
          <a:prstGeom prst="rect">
            <a:avLst/>
          </a:prstGeom>
          <a:solidFill>
            <a:srgbClr val="92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Producer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357F5D-D2D6-49C9-A661-1CD132012D6F}"/>
              </a:ext>
            </a:extLst>
          </p:cNvPr>
          <p:cNvSpPr/>
          <p:nvPr/>
        </p:nvSpPr>
        <p:spPr>
          <a:xfrm>
            <a:off x="6327301" y="5361476"/>
            <a:ext cx="2085103" cy="535784"/>
          </a:xfrm>
          <a:prstGeom prst="rect">
            <a:avLst/>
          </a:prstGeom>
          <a:solidFill>
            <a:srgbClr val="CFC7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Retailer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6BC5C8-D144-471B-8B4D-393FB6AA56C9}"/>
              </a:ext>
            </a:extLst>
          </p:cNvPr>
          <p:cNvSpPr/>
          <p:nvPr/>
        </p:nvSpPr>
        <p:spPr>
          <a:xfrm>
            <a:off x="8874998" y="5361476"/>
            <a:ext cx="2085103" cy="535784"/>
          </a:xfrm>
          <a:prstGeom prst="rect">
            <a:avLst/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Consumer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81AAA8-082D-42A4-88B2-C3B9E149565B}"/>
              </a:ext>
            </a:extLst>
          </p:cNvPr>
          <p:cNvSpPr/>
          <p:nvPr/>
        </p:nvSpPr>
        <p:spPr>
          <a:xfrm>
            <a:off x="3779601" y="5361476"/>
            <a:ext cx="2085103" cy="535784"/>
          </a:xfrm>
          <a:prstGeom prst="rect">
            <a:avLst/>
          </a:prstGeom>
          <a:solidFill>
            <a:srgbClr val="BB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Wholesaler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0DA82D2-C23B-4666-8962-0FC6051DF08E}"/>
              </a:ext>
            </a:extLst>
          </p:cNvPr>
          <p:cNvCxnSpPr>
            <a:cxnSpLocks/>
          </p:cNvCxnSpPr>
          <p:nvPr/>
        </p:nvCxnSpPr>
        <p:spPr>
          <a:xfrm>
            <a:off x="3406336" y="5629368"/>
            <a:ext cx="283933" cy="0"/>
          </a:xfrm>
          <a:prstGeom prst="straightConnector1">
            <a:avLst/>
          </a:prstGeom>
          <a:ln w="38100" cap="rnd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DE9E4D51-A147-4DC3-90AA-5317519B8B1E}"/>
              </a:ext>
            </a:extLst>
          </p:cNvPr>
          <p:cNvCxnSpPr>
            <a:cxnSpLocks/>
          </p:cNvCxnSpPr>
          <p:nvPr/>
        </p:nvCxnSpPr>
        <p:spPr>
          <a:xfrm>
            <a:off x="5954036" y="5629368"/>
            <a:ext cx="283933" cy="0"/>
          </a:xfrm>
          <a:prstGeom prst="straightConnector1">
            <a:avLst/>
          </a:prstGeom>
          <a:ln w="38100" cap="rnd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908295A-28A6-4E76-80B4-870D141E8638}"/>
              </a:ext>
            </a:extLst>
          </p:cNvPr>
          <p:cNvCxnSpPr>
            <a:cxnSpLocks/>
          </p:cNvCxnSpPr>
          <p:nvPr/>
        </p:nvCxnSpPr>
        <p:spPr>
          <a:xfrm>
            <a:off x="8501736" y="5629368"/>
            <a:ext cx="283933" cy="0"/>
          </a:xfrm>
          <a:prstGeom prst="straightConnector1">
            <a:avLst/>
          </a:prstGeom>
          <a:ln w="38100" cap="rnd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32">
            <a:extLst>
              <a:ext uri="{FF2B5EF4-FFF2-40B4-BE49-F238E27FC236}">
                <a16:creationId xmlns:a16="http://schemas.microsoft.com/office/drawing/2014/main" id="{FFA9E777-0B12-45D1-9A4E-CD5E7E6D0357}"/>
              </a:ext>
            </a:extLst>
          </p:cNvPr>
          <p:cNvSpPr/>
          <p:nvPr/>
        </p:nvSpPr>
        <p:spPr bwMode="auto">
          <a:xfrm>
            <a:off x="1054106" y="3360570"/>
            <a:ext cx="10083789" cy="1138120"/>
          </a:xfrm>
          <a:prstGeom prst="rect">
            <a:avLst/>
          </a:prstGeom>
          <a:solidFill>
            <a:srgbClr val="F4F3E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E9D06650-8E8F-4A6F-8CC4-6F6DC552CD81}"/>
              </a:ext>
            </a:extLst>
          </p:cNvPr>
          <p:cNvSpPr/>
          <p:nvPr/>
        </p:nvSpPr>
        <p:spPr>
          <a:xfrm>
            <a:off x="4612115" y="3211789"/>
            <a:ext cx="2967769" cy="298144"/>
          </a:xfrm>
          <a:custGeom>
            <a:avLst/>
            <a:gdLst>
              <a:gd name="connsiteX0" fmla="*/ 161765 w 2967769"/>
              <a:gd name="connsiteY0" fmla="*/ 0 h 298144"/>
              <a:gd name="connsiteX1" fmla="*/ 161765 w 2967769"/>
              <a:gd name="connsiteY1" fmla="*/ 1 h 298144"/>
              <a:gd name="connsiteX2" fmla="*/ 2807164 w 2967769"/>
              <a:gd name="connsiteY2" fmla="*/ 1 h 298144"/>
              <a:gd name="connsiteX3" fmla="*/ 2807164 w 2967769"/>
              <a:gd name="connsiteY3" fmla="*/ 1073 h 298144"/>
              <a:gd name="connsiteX4" fmla="*/ 2967769 w 2967769"/>
              <a:gd name="connsiteY4" fmla="*/ 149074 h 298144"/>
              <a:gd name="connsiteX5" fmla="*/ 2807164 w 2967769"/>
              <a:gd name="connsiteY5" fmla="*/ 297073 h 298144"/>
              <a:gd name="connsiteX6" fmla="*/ 2807164 w 2967769"/>
              <a:gd name="connsiteY6" fmla="*/ 298143 h 298144"/>
              <a:gd name="connsiteX7" fmla="*/ 2806003 w 2967769"/>
              <a:gd name="connsiteY7" fmla="*/ 298143 h 298144"/>
              <a:gd name="connsiteX8" fmla="*/ 2806003 w 2967769"/>
              <a:gd name="connsiteY8" fmla="*/ 298144 h 298144"/>
              <a:gd name="connsiteX9" fmla="*/ 2806003 w 2967769"/>
              <a:gd name="connsiteY9" fmla="*/ 298143 h 298144"/>
              <a:gd name="connsiteX10" fmla="*/ 160604 w 2967769"/>
              <a:gd name="connsiteY10" fmla="*/ 298143 h 298144"/>
              <a:gd name="connsiteX11" fmla="*/ 160604 w 2967769"/>
              <a:gd name="connsiteY11" fmla="*/ 297072 h 298144"/>
              <a:gd name="connsiteX12" fmla="*/ 0 w 2967769"/>
              <a:gd name="connsiteY12" fmla="*/ 149071 h 298144"/>
              <a:gd name="connsiteX13" fmla="*/ 160604 w 2967769"/>
              <a:gd name="connsiteY13" fmla="*/ 1070 h 298144"/>
              <a:gd name="connsiteX14" fmla="*/ 160604 w 2967769"/>
              <a:gd name="connsiteY14" fmla="*/ 1 h 298144"/>
              <a:gd name="connsiteX15" fmla="*/ 161764 w 2967769"/>
              <a:gd name="connsiteY15" fmla="*/ 1 h 29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67769" h="298144">
                <a:moveTo>
                  <a:pt x="161765" y="0"/>
                </a:moveTo>
                <a:lnTo>
                  <a:pt x="161765" y="1"/>
                </a:lnTo>
                <a:lnTo>
                  <a:pt x="2807164" y="1"/>
                </a:lnTo>
                <a:lnTo>
                  <a:pt x="2807164" y="1073"/>
                </a:lnTo>
                <a:lnTo>
                  <a:pt x="2967769" y="149074"/>
                </a:lnTo>
                <a:lnTo>
                  <a:pt x="2807164" y="297073"/>
                </a:lnTo>
                <a:lnTo>
                  <a:pt x="2807164" y="298143"/>
                </a:lnTo>
                <a:lnTo>
                  <a:pt x="2806003" y="298143"/>
                </a:lnTo>
                <a:lnTo>
                  <a:pt x="2806003" y="298144"/>
                </a:lnTo>
                <a:lnTo>
                  <a:pt x="2806003" y="298143"/>
                </a:lnTo>
                <a:lnTo>
                  <a:pt x="160604" y="298143"/>
                </a:lnTo>
                <a:lnTo>
                  <a:pt x="160604" y="297072"/>
                </a:lnTo>
                <a:lnTo>
                  <a:pt x="0" y="149071"/>
                </a:lnTo>
                <a:lnTo>
                  <a:pt x="160604" y="1070"/>
                </a:lnTo>
                <a:lnTo>
                  <a:pt x="160604" y="1"/>
                </a:lnTo>
                <a:lnTo>
                  <a:pt x="161764" y="1"/>
                </a:lnTo>
                <a:close/>
              </a:path>
            </a:pathLst>
          </a:custGeom>
          <a:solidFill>
            <a:srgbClr val="ECE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SELLING THROUGH RETAILER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DD058E3-7659-428F-B4E6-A470901148A9}"/>
              </a:ext>
            </a:extLst>
          </p:cNvPr>
          <p:cNvSpPr/>
          <p:nvPr/>
        </p:nvSpPr>
        <p:spPr>
          <a:xfrm>
            <a:off x="1231901" y="3768720"/>
            <a:ext cx="2085103" cy="535784"/>
          </a:xfrm>
          <a:prstGeom prst="rect">
            <a:avLst/>
          </a:prstGeom>
          <a:solidFill>
            <a:srgbClr val="92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Producer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5A50F88-8371-42D6-9F5D-9021523E3827}"/>
              </a:ext>
            </a:extLst>
          </p:cNvPr>
          <p:cNvSpPr/>
          <p:nvPr/>
        </p:nvSpPr>
        <p:spPr>
          <a:xfrm>
            <a:off x="6327301" y="3768720"/>
            <a:ext cx="2085103" cy="535784"/>
          </a:xfrm>
          <a:prstGeom prst="rect">
            <a:avLst/>
          </a:prstGeom>
          <a:solidFill>
            <a:srgbClr val="CFC7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Retailer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B5CCD66-2DA0-4818-A73F-8163AD65F377}"/>
              </a:ext>
            </a:extLst>
          </p:cNvPr>
          <p:cNvSpPr/>
          <p:nvPr/>
        </p:nvSpPr>
        <p:spPr>
          <a:xfrm>
            <a:off x="8874998" y="3768720"/>
            <a:ext cx="2085103" cy="535784"/>
          </a:xfrm>
          <a:prstGeom prst="rect">
            <a:avLst/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Consumer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41D9703-265B-4A08-A2B9-1992FD023C9F}"/>
              </a:ext>
            </a:extLst>
          </p:cNvPr>
          <p:cNvCxnSpPr>
            <a:cxnSpLocks/>
          </p:cNvCxnSpPr>
          <p:nvPr/>
        </p:nvCxnSpPr>
        <p:spPr>
          <a:xfrm>
            <a:off x="3406336" y="4036612"/>
            <a:ext cx="2831633" cy="0"/>
          </a:xfrm>
          <a:prstGeom prst="straightConnector1">
            <a:avLst/>
          </a:prstGeom>
          <a:ln w="38100" cap="rnd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AA6BB8F-116A-4B41-8467-A63CA1765FB4}"/>
              </a:ext>
            </a:extLst>
          </p:cNvPr>
          <p:cNvCxnSpPr>
            <a:cxnSpLocks/>
          </p:cNvCxnSpPr>
          <p:nvPr/>
        </p:nvCxnSpPr>
        <p:spPr>
          <a:xfrm>
            <a:off x="8501736" y="4036612"/>
            <a:ext cx="283933" cy="0"/>
          </a:xfrm>
          <a:prstGeom prst="straightConnector1">
            <a:avLst/>
          </a:prstGeom>
          <a:ln w="38100" cap="rnd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직사각형 32">
            <a:extLst>
              <a:ext uri="{FF2B5EF4-FFF2-40B4-BE49-F238E27FC236}">
                <a16:creationId xmlns:a16="http://schemas.microsoft.com/office/drawing/2014/main" id="{5BDA723B-37CD-40C7-9FD5-800337B9CB60}"/>
              </a:ext>
            </a:extLst>
          </p:cNvPr>
          <p:cNvSpPr/>
          <p:nvPr/>
        </p:nvSpPr>
        <p:spPr bwMode="auto">
          <a:xfrm>
            <a:off x="1054106" y="1767813"/>
            <a:ext cx="10083789" cy="1138120"/>
          </a:xfrm>
          <a:prstGeom prst="rect">
            <a:avLst/>
          </a:prstGeom>
          <a:solidFill>
            <a:srgbClr val="F4F3E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DDED6BE-478B-410E-8EA6-B1FFC1C307FB}"/>
              </a:ext>
            </a:extLst>
          </p:cNvPr>
          <p:cNvSpPr/>
          <p:nvPr/>
        </p:nvSpPr>
        <p:spPr>
          <a:xfrm>
            <a:off x="4612115" y="1619032"/>
            <a:ext cx="2967769" cy="298144"/>
          </a:xfrm>
          <a:custGeom>
            <a:avLst/>
            <a:gdLst>
              <a:gd name="connsiteX0" fmla="*/ 161765 w 2967769"/>
              <a:gd name="connsiteY0" fmla="*/ 0 h 298144"/>
              <a:gd name="connsiteX1" fmla="*/ 161765 w 2967769"/>
              <a:gd name="connsiteY1" fmla="*/ 1 h 298144"/>
              <a:gd name="connsiteX2" fmla="*/ 2807164 w 2967769"/>
              <a:gd name="connsiteY2" fmla="*/ 1 h 298144"/>
              <a:gd name="connsiteX3" fmla="*/ 2807164 w 2967769"/>
              <a:gd name="connsiteY3" fmla="*/ 1073 h 298144"/>
              <a:gd name="connsiteX4" fmla="*/ 2967769 w 2967769"/>
              <a:gd name="connsiteY4" fmla="*/ 149074 h 298144"/>
              <a:gd name="connsiteX5" fmla="*/ 2807164 w 2967769"/>
              <a:gd name="connsiteY5" fmla="*/ 297073 h 298144"/>
              <a:gd name="connsiteX6" fmla="*/ 2807164 w 2967769"/>
              <a:gd name="connsiteY6" fmla="*/ 298143 h 298144"/>
              <a:gd name="connsiteX7" fmla="*/ 2806003 w 2967769"/>
              <a:gd name="connsiteY7" fmla="*/ 298143 h 298144"/>
              <a:gd name="connsiteX8" fmla="*/ 2806003 w 2967769"/>
              <a:gd name="connsiteY8" fmla="*/ 298144 h 298144"/>
              <a:gd name="connsiteX9" fmla="*/ 2806003 w 2967769"/>
              <a:gd name="connsiteY9" fmla="*/ 298143 h 298144"/>
              <a:gd name="connsiteX10" fmla="*/ 160604 w 2967769"/>
              <a:gd name="connsiteY10" fmla="*/ 298143 h 298144"/>
              <a:gd name="connsiteX11" fmla="*/ 160604 w 2967769"/>
              <a:gd name="connsiteY11" fmla="*/ 297072 h 298144"/>
              <a:gd name="connsiteX12" fmla="*/ 0 w 2967769"/>
              <a:gd name="connsiteY12" fmla="*/ 149071 h 298144"/>
              <a:gd name="connsiteX13" fmla="*/ 160604 w 2967769"/>
              <a:gd name="connsiteY13" fmla="*/ 1070 h 298144"/>
              <a:gd name="connsiteX14" fmla="*/ 160604 w 2967769"/>
              <a:gd name="connsiteY14" fmla="*/ 1 h 298144"/>
              <a:gd name="connsiteX15" fmla="*/ 161764 w 2967769"/>
              <a:gd name="connsiteY15" fmla="*/ 1 h 29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67769" h="298144">
                <a:moveTo>
                  <a:pt x="161765" y="0"/>
                </a:moveTo>
                <a:lnTo>
                  <a:pt x="161765" y="1"/>
                </a:lnTo>
                <a:lnTo>
                  <a:pt x="2807164" y="1"/>
                </a:lnTo>
                <a:lnTo>
                  <a:pt x="2807164" y="1073"/>
                </a:lnTo>
                <a:lnTo>
                  <a:pt x="2967769" y="149074"/>
                </a:lnTo>
                <a:lnTo>
                  <a:pt x="2807164" y="297073"/>
                </a:lnTo>
                <a:lnTo>
                  <a:pt x="2807164" y="298143"/>
                </a:lnTo>
                <a:lnTo>
                  <a:pt x="2806003" y="298143"/>
                </a:lnTo>
                <a:lnTo>
                  <a:pt x="2806003" y="298144"/>
                </a:lnTo>
                <a:lnTo>
                  <a:pt x="2806003" y="298143"/>
                </a:lnTo>
                <a:lnTo>
                  <a:pt x="160604" y="298143"/>
                </a:lnTo>
                <a:lnTo>
                  <a:pt x="160604" y="297072"/>
                </a:lnTo>
                <a:lnTo>
                  <a:pt x="0" y="149071"/>
                </a:lnTo>
                <a:lnTo>
                  <a:pt x="160604" y="1070"/>
                </a:lnTo>
                <a:lnTo>
                  <a:pt x="160604" y="1"/>
                </a:lnTo>
                <a:lnTo>
                  <a:pt x="161764" y="1"/>
                </a:lnTo>
                <a:close/>
              </a:path>
            </a:pathLst>
          </a:custGeom>
          <a:solidFill>
            <a:srgbClr val="ECE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SELLING DIRECTLY TO CONSUMER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DEB0ADA-A950-40A8-9BF1-690CCDBB638A}"/>
              </a:ext>
            </a:extLst>
          </p:cNvPr>
          <p:cNvSpPr/>
          <p:nvPr/>
        </p:nvSpPr>
        <p:spPr>
          <a:xfrm>
            <a:off x="1231901" y="2175963"/>
            <a:ext cx="2085103" cy="535784"/>
          </a:xfrm>
          <a:prstGeom prst="rect">
            <a:avLst/>
          </a:prstGeom>
          <a:solidFill>
            <a:srgbClr val="92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Producer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97A90C8-AA7A-40F4-AE4A-96269F026CDD}"/>
              </a:ext>
            </a:extLst>
          </p:cNvPr>
          <p:cNvSpPr/>
          <p:nvPr/>
        </p:nvSpPr>
        <p:spPr>
          <a:xfrm>
            <a:off x="8874998" y="2175963"/>
            <a:ext cx="2085103" cy="535784"/>
          </a:xfrm>
          <a:prstGeom prst="rect">
            <a:avLst/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Consumer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BDAADAE-6B3C-4410-8B40-FA94AC9F4E6D}"/>
              </a:ext>
            </a:extLst>
          </p:cNvPr>
          <p:cNvCxnSpPr>
            <a:cxnSpLocks/>
          </p:cNvCxnSpPr>
          <p:nvPr/>
        </p:nvCxnSpPr>
        <p:spPr>
          <a:xfrm>
            <a:off x="3406336" y="2443855"/>
            <a:ext cx="5379333" cy="0"/>
          </a:xfrm>
          <a:prstGeom prst="straightConnector1">
            <a:avLst/>
          </a:prstGeom>
          <a:ln w="38100" cap="rnd">
            <a:solidFill>
              <a:srgbClr val="5959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50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3148 L 0 -3.3333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1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23287 L 0 5.55112E-1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8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60" grpId="0" animBg="1"/>
      <p:bldP spid="9" grpId="0" animBg="1"/>
      <p:bldP spid="11" grpId="0" animBg="1"/>
      <p:bldP spid="12" grpId="0" animBg="1"/>
      <p:bldP spid="10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9" grpId="0" animBg="1"/>
      <p:bldP spid="79" grpId="1" animBg="1"/>
      <p:bldP spid="80" grpId="0" animBg="1"/>
      <p:bldP spid="82" grpId="0" animBg="1"/>
      <p:bldP spid="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4082D9-7375-486B-B5FA-2DB990CEECFD}"/>
              </a:ext>
            </a:extLst>
          </p:cNvPr>
          <p:cNvSpPr/>
          <p:nvPr/>
        </p:nvSpPr>
        <p:spPr>
          <a:xfrm>
            <a:off x="1238250" y="1332660"/>
            <a:ext cx="9715500" cy="4706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A83D7C-A1C6-44CC-9A19-A46834F98E1A}"/>
              </a:ext>
            </a:extLst>
          </p:cNvPr>
          <p:cNvSpPr/>
          <p:nvPr/>
        </p:nvSpPr>
        <p:spPr>
          <a:xfrm>
            <a:off x="3440983" y="5770236"/>
            <a:ext cx="5310034" cy="516359"/>
          </a:xfrm>
          <a:prstGeom prst="rect">
            <a:avLst/>
          </a:prstGeom>
          <a:solidFill>
            <a:schemeClr val="bg1"/>
          </a:solidFill>
          <a:ln w="38100">
            <a:solidFill>
              <a:srgbClr val="897F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5">
            <a:extLst>
              <a:ext uri="{FF2B5EF4-FFF2-40B4-BE49-F238E27FC236}">
                <a16:creationId xmlns:a16="http://schemas.microsoft.com/office/drawing/2014/main" id="{62A1A326-2853-4E06-A729-0DD156E6BA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863054"/>
              </p:ext>
            </p:extLst>
          </p:nvPr>
        </p:nvGraphicFramePr>
        <p:xfrm>
          <a:off x="1766207" y="1408075"/>
          <a:ext cx="862148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E8C5B764-0271-47C1-B8D3-FCBF34AB72FE}"/>
              </a:ext>
            </a:extLst>
          </p:cNvPr>
          <p:cNvCxnSpPr>
            <a:cxnSpLocks/>
          </p:cNvCxnSpPr>
          <p:nvPr/>
        </p:nvCxnSpPr>
        <p:spPr>
          <a:xfrm>
            <a:off x="3734585" y="1328796"/>
            <a:ext cx="4722830" cy="0"/>
          </a:xfrm>
          <a:prstGeom prst="line">
            <a:avLst/>
          </a:prstGeom>
          <a:ln w="57150">
            <a:solidFill>
              <a:srgbClr val="897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E7BDA7F-604F-6248-BCE9-4CF8437CF764}"/>
              </a:ext>
            </a:extLst>
          </p:cNvPr>
          <p:cNvSpPr txBox="1"/>
          <p:nvPr/>
        </p:nvSpPr>
        <p:spPr>
          <a:xfrm>
            <a:off x="4227551" y="531063"/>
            <a:ext cx="373692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MARKETING CHANNELS</a:t>
            </a:r>
          </a:p>
        </p:txBody>
      </p:sp>
    </p:spTree>
    <p:extLst>
      <p:ext uri="{BB962C8B-B14F-4D97-AF65-F5344CB8AC3E}">
        <p14:creationId xmlns:p14="http://schemas.microsoft.com/office/powerpoint/2010/main" val="845681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A4A90A5-613E-B046-83AF-C133987CFBD5}"/>
              </a:ext>
            </a:extLst>
          </p:cNvPr>
          <p:cNvSpPr/>
          <p:nvPr/>
        </p:nvSpPr>
        <p:spPr>
          <a:xfrm>
            <a:off x="-2106" y="0"/>
            <a:ext cx="2969633" cy="6858000"/>
          </a:xfrm>
          <a:prstGeom prst="rect">
            <a:avLst/>
          </a:prstGeom>
          <a:solidFill>
            <a:srgbClr val="F5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BC3215-69A8-4F79-8B8B-FF1209E9F970}"/>
              </a:ext>
            </a:extLst>
          </p:cNvPr>
          <p:cNvSpPr/>
          <p:nvPr/>
        </p:nvSpPr>
        <p:spPr>
          <a:xfrm>
            <a:off x="9222366" y="0"/>
            <a:ext cx="2969633" cy="6858000"/>
          </a:xfrm>
          <a:prstGeom prst="rect">
            <a:avLst/>
          </a:prstGeom>
          <a:solidFill>
            <a:srgbClr val="F5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861460-EC7B-4A05-9FCE-5809F885BE02}"/>
              </a:ext>
            </a:extLst>
          </p:cNvPr>
          <p:cNvSpPr/>
          <p:nvPr/>
        </p:nvSpPr>
        <p:spPr>
          <a:xfrm>
            <a:off x="6104616" y="2676187"/>
            <a:ext cx="1883681" cy="407818"/>
          </a:xfrm>
          <a:prstGeom prst="rect">
            <a:avLst/>
          </a:prstGeom>
          <a:solidFill>
            <a:srgbClr val="93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60%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271506-0280-4EDD-8F5D-037BB23D525B}"/>
              </a:ext>
            </a:extLst>
          </p:cNvPr>
          <p:cNvSpPr/>
          <p:nvPr/>
        </p:nvSpPr>
        <p:spPr>
          <a:xfrm>
            <a:off x="6104616" y="3335354"/>
            <a:ext cx="2518678" cy="407818"/>
          </a:xfrm>
          <a:prstGeom prst="rect">
            <a:avLst/>
          </a:prstGeom>
          <a:solidFill>
            <a:srgbClr val="92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80%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2C00DB-0650-4833-AEA5-9A3C9494DC23}"/>
              </a:ext>
            </a:extLst>
          </p:cNvPr>
          <p:cNvSpPr/>
          <p:nvPr/>
        </p:nvSpPr>
        <p:spPr>
          <a:xfrm>
            <a:off x="6104616" y="3994521"/>
            <a:ext cx="1616980" cy="407818"/>
          </a:xfrm>
          <a:prstGeom prst="rect">
            <a:avLst/>
          </a:prstGeom>
          <a:solidFill>
            <a:srgbClr val="92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55%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260CE0-F01F-4BDA-98DD-7F96304F2F48}"/>
              </a:ext>
            </a:extLst>
          </p:cNvPr>
          <p:cNvSpPr/>
          <p:nvPr/>
        </p:nvSpPr>
        <p:spPr>
          <a:xfrm>
            <a:off x="6104616" y="4653688"/>
            <a:ext cx="2763954" cy="407818"/>
          </a:xfrm>
          <a:prstGeom prst="rect">
            <a:avLst/>
          </a:prstGeom>
          <a:solidFill>
            <a:srgbClr val="92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85%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18AAA3-3986-4102-9B07-88A67D96A968}"/>
              </a:ext>
            </a:extLst>
          </p:cNvPr>
          <p:cNvSpPr/>
          <p:nvPr/>
        </p:nvSpPr>
        <p:spPr>
          <a:xfrm>
            <a:off x="6104616" y="5312855"/>
            <a:ext cx="2150375" cy="407818"/>
          </a:xfrm>
          <a:prstGeom prst="rect">
            <a:avLst/>
          </a:prstGeom>
          <a:solidFill>
            <a:srgbClr val="92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70%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6AABC61-B8DA-4FE6-A633-4FF88FB2CBA0}"/>
              </a:ext>
            </a:extLst>
          </p:cNvPr>
          <p:cNvSpPr/>
          <p:nvPr/>
        </p:nvSpPr>
        <p:spPr>
          <a:xfrm>
            <a:off x="3323431" y="2676187"/>
            <a:ext cx="2763954" cy="407818"/>
          </a:xfrm>
          <a:prstGeom prst="rect">
            <a:avLst/>
          </a:prstGeom>
          <a:solidFill>
            <a:srgbClr val="BD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85%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0DE5F7A-89FD-4AA2-A7DE-AF507513D56C}"/>
              </a:ext>
            </a:extLst>
          </p:cNvPr>
          <p:cNvSpPr/>
          <p:nvPr/>
        </p:nvSpPr>
        <p:spPr>
          <a:xfrm>
            <a:off x="3781425" y="3335354"/>
            <a:ext cx="2305959" cy="407818"/>
          </a:xfrm>
          <a:prstGeom prst="rect">
            <a:avLst/>
          </a:prstGeom>
          <a:solidFill>
            <a:srgbClr val="BD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75%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E355CE-95E8-4A2B-9BFE-08B24949D119}"/>
              </a:ext>
            </a:extLst>
          </p:cNvPr>
          <p:cNvSpPr/>
          <p:nvPr/>
        </p:nvSpPr>
        <p:spPr>
          <a:xfrm>
            <a:off x="3619504" y="3994521"/>
            <a:ext cx="2467880" cy="407818"/>
          </a:xfrm>
          <a:prstGeom prst="rect">
            <a:avLst/>
          </a:prstGeom>
          <a:solidFill>
            <a:srgbClr val="BD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82%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CDCF73D-0C2F-4FDF-A368-82D1FFC9E4CB}"/>
              </a:ext>
            </a:extLst>
          </p:cNvPr>
          <p:cNvSpPr/>
          <p:nvPr/>
        </p:nvSpPr>
        <p:spPr>
          <a:xfrm>
            <a:off x="4343405" y="4653688"/>
            <a:ext cx="1743979" cy="407818"/>
          </a:xfrm>
          <a:prstGeom prst="rect">
            <a:avLst/>
          </a:prstGeom>
          <a:solidFill>
            <a:srgbClr val="BD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65%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940F2E8-E6B7-4D67-8BAE-9E5CBEB66111}"/>
              </a:ext>
            </a:extLst>
          </p:cNvPr>
          <p:cNvSpPr/>
          <p:nvPr/>
        </p:nvSpPr>
        <p:spPr>
          <a:xfrm>
            <a:off x="3708505" y="5312855"/>
            <a:ext cx="2378880" cy="407818"/>
          </a:xfrm>
          <a:prstGeom prst="rect">
            <a:avLst/>
          </a:prstGeom>
          <a:solidFill>
            <a:srgbClr val="BDA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78%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E432DA-F402-4FD8-9A1C-71F17F4F843F}"/>
              </a:ext>
            </a:extLst>
          </p:cNvPr>
          <p:cNvCxnSpPr>
            <a:cxnSpLocks/>
          </p:cNvCxnSpPr>
          <p:nvPr/>
        </p:nvCxnSpPr>
        <p:spPr>
          <a:xfrm>
            <a:off x="6096000" y="2270570"/>
            <a:ext cx="0" cy="3855720"/>
          </a:xfrm>
          <a:prstGeom prst="line">
            <a:avLst/>
          </a:prstGeom>
          <a:ln w="28575">
            <a:solidFill>
              <a:srgbClr val="2B54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7D600AA2-0646-7E4D-B9FB-F2B5FCA6255C}"/>
              </a:ext>
            </a:extLst>
          </p:cNvPr>
          <p:cNvGrpSpPr/>
          <p:nvPr/>
        </p:nvGrpSpPr>
        <p:grpSpPr>
          <a:xfrm>
            <a:off x="738871" y="2741596"/>
            <a:ext cx="2032093" cy="2894241"/>
            <a:chOff x="738871" y="2741596"/>
            <a:chExt cx="2032093" cy="289424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814A446-B8AA-4E52-A714-BE3DBCBC6384}"/>
                </a:ext>
              </a:extLst>
            </p:cNvPr>
            <p:cNvSpPr txBox="1"/>
            <p:nvPr/>
          </p:nvSpPr>
          <p:spPr>
            <a:xfrm>
              <a:off x="1509079" y="2741596"/>
              <a:ext cx="1261884" cy="258532"/>
            </a:xfrm>
            <a:prstGeom prst="rect">
              <a:avLst/>
            </a:prstGeom>
            <a:noFill/>
          </p:spPr>
          <p:txBody>
            <a:bodyPr wrap="none" tIns="27432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Exterior Design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748F02C-B5B6-4316-BE46-EDF8A3E51AFE}"/>
                </a:ext>
              </a:extLst>
            </p:cNvPr>
            <p:cNvSpPr txBox="1"/>
            <p:nvPr/>
          </p:nvSpPr>
          <p:spPr>
            <a:xfrm>
              <a:off x="1970744" y="3401848"/>
              <a:ext cx="800219" cy="258532"/>
            </a:xfrm>
            <a:prstGeom prst="rect">
              <a:avLst/>
            </a:prstGeom>
            <a:noFill/>
          </p:spPr>
          <p:txBody>
            <a:bodyPr wrap="none" tIns="27432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Signage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049F55E-275B-4B63-8C05-755B7C37C4D6}"/>
                </a:ext>
              </a:extLst>
            </p:cNvPr>
            <p:cNvSpPr txBox="1"/>
            <p:nvPr/>
          </p:nvSpPr>
          <p:spPr>
            <a:xfrm>
              <a:off x="2036467" y="4050368"/>
              <a:ext cx="734496" cy="258532"/>
            </a:xfrm>
            <a:prstGeom prst="rect">
              <a:avLst/>
            </a:prstGeom>
            <a:noFill/>
          </p:spPr>
          <p:txBody>
            <a:bodyPr wrap="none" tIns="27432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Parking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084B6FF-75F4-4620-927A-6FD1752ABC57}"/>
                </a:ext>
              </a:extLst>
            </p:cNvPr>
            <p:cNvSpPr txBox="1"/>
            <p:nvPr/>
          </p:nvSpPr>
          <p:spPr>
            <a:xfrm>
              <a:off x="1741514" y="4720600"/>
              <a:ext cx="1029449" cy="258532"/>
            </a:xfrm>
            <a:prstGeom prst="rect">
              <a:avLst/>
            </a:prstGeom>
            <a:noFill/>
          </p:spPr>
          <p:txBody>
            <a:bodyPr wrap="none" tIns="27432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Landscape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9574682-5490-4181-B227-8526B2603284}"/>
                </a:ext>
              </a:extLst>
            </p:cNvPr>
            <p:cNvSpPr txBox="1"/>
            <p:nvPr/>
          </p:nvSpPr>
          <p:spPr>
            <a:xfrm>
              <a:off x="738871" y="5377305"/>
              <a:ext cx="2032093" cy="258532"/>
            </a:xfrm>
            <a:prstGeom prst="rect">
              <a:avLst/>
            </a:prstGeom>
            <a:noFill/>
          </p:spPr>
          <p:txBody>
            <a:bodyPr wrap="square" tIns="27432" rtlCol="0" anchor="ctr" anchorCtr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Surrounding Environment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2712C60-3945-C34A-B88A-93BF2DEA44F9}"/>
              </a:ext>
            </a:extLst>
          </p:cNvPr>
          <p:cNvGrpSpPr/>
          <p:nvPr/>
        </p:nvGrpSpPr>
        <p:grpSpPr>
          <a:xfrm>
            <a:off x="9421036" y="2741596"/>
            <a:ext cx="2032093" cy="2894241"/>
            <a:chOff x="9421036" y="2741596"/>
            <a:chExt cx="2032093" cy="289424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5A6158E-822F-4567-9768-E09788A2BCEA}"/>
                </a:ext>
              </a:extLst>
            </p:cNvPr>
            <p:cNvSpPr txBox="1"/>
            <p:nvPr/>
          </p:nvSpPr>
          <p:spPr>
            <a:xfrm>
              <a:off x="9421036" y="2741596"/>
              <a:ext cx="1236236" cy="258532"/>
            </a:xfrm>
            <a:prstGeom prst="rect">
              <a:avLst/>
            </a:prstGeom>
            <a:noFill/>
          </p:spPr>
          <p:txBody>
            <a:bodyPr wrap="none" tIns="27432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Interior Design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ED37367-2743-4BCF-91AF-A57D8CEFC9E8}"/>
                </a:ext>
              </a:extLst>
            </p:cNvPr>
            <p:cNvSpPr txBox="1"/>
            <p:nvPr/>
          </p:nvSpPr>
          <p:spPr>
            <a:xfrm>
              <a:off x="9421036" y="3401848"/>
              <a:ext cx="989373" cy="258532"/>
            </a:xfrm>
            <a:prstGeom prst="rect">
              <a:avLst/>
            </a:prstGeom>
            <a:noFill/>
          </p:spPr>
          <p:txBody>
            <a:bodyPr wrap="none" tIns="27432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Equipment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FD6907B-EB09-4D21-A19A-145BED4D93B8}"/>
                </a:ext>
              </a:extLst>
            </p:cNvPr>
            <p:cNvSpPr txBox="1"/>
            <p:nvPr/>
          </p:nvSpPr>
          <p:spPr>
            <a:xfrm>
              <a:off x="9421036" y="4050368"/>
              <a:ext cx="800219" cy="258532"/>
            </a:xfrm>
            <a:prstGeom prst="rect">
              <a:avLst/>
            </a:prstGeom>
            <a:noFill/>
          </p:spPr>
          <p:txBody>
            <a:bodyPr wrap="none" tIns="27432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Signage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51E027A-8DE7-4032-9659-0F51129988BC}"/>
                </a:ext>
              </a:extLst>
            </p:cNvPr>
            <p:cNvSpPr txBox="1"/>
            <p:nvPr/>
          </p:nvSpPr>
          <p:spPr>
            <a:xfrm>
              <a:off x="9421036" y="4720600"/>
              <a:ext cx="689612" cy="258532"/>
            </a:xfrm>
            <a:prstGeom prst="rect">
              <a:avLst/>
            </a:prstGeom>
            <a:noFill/>
          </p:spPr>
          <p:txBody>
            <a:bodyPr wrap="none" tIns="27432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Layout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E21AAC6-2036-4951-B0E9-704D3EDB482C}"/>
                </a:ext>
              </a:extLst>
            </p:cNvPr>
            <p:cNvSpPr txBox="1"/>
            <p:nvPr/>
          </p:nvSpPr>
          <p:spPr>
            <a:xfrm>
              <a:off x="9421036" y="5377305"/>
              <a:ext cx="2032093" cy="258532"/>
            </a:xfrm>
            <a:prstGeom prst="rect">
              <a:avLst/>
            </a:prstGeom>
            <a:noFill/>
          </p:spPr>
          <p:txBody>
            <a:bodyPr wrap="square" tIns="27432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Air quality/temperature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14D52462-9B16-4AF6-9F6E-8D502AC7BCFD}"/>
              </a:ext>
            </a:extLst>
          </p:cNvPr>
          <p:cNvSpPr txBox="1"/>
          <p:nvPr/>
        </p:nvSpPr>
        <p:spPr>
          <a:xfrm>
            <a:off x="901542" y="2103270"/>
            <a:ext cx="1869422" cy="304699"/>
          </a:xfrm>
          <a:prstGeom prst="rect">
            <a:avLst/>
          </a:prstGeom>
          <a:noFill/>
        </p:spPr>
        <p:txBody>
          <a:bodyPr wrap="none" tIns="27432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2B546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FACILITY EXTERIOR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EC5D9F5-9B96-4F52-82E5-C77B6CACF946}"/>
              </a:ext>
            </a:extLst>
          </p:cNvPr>
          <p:cNvSpPr txBox="1"/>
          <p:nvPr/>
        </p:nvSpPr>
        <p:spPr>
          <a:xfrm>
            <a:off x="9421036" y="2103270"/>
            <a:ext cx="1835759" cy="304699"/>
          </a:xfrm>
          <a:prstGeom prst="rect">
            <a:avLst/>
          </a:prstGeom>
          <a:noFill/>
        </p:spPr>
        <p:txBody>
          <a:bodyPr wrap="none" tIns="27432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2B546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FACILITY INTERIOR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22AE068-703C-44BB-A2D4-DBD1097FA2E1}"/>
              </a:ext>
            </a:extLst>
          </p:cNvPr>
          <p:cNvSpPr txBox="1"/>
          <p:nvPr/>
        </p:nvSpPr>
        <p:spPr>
          <a:xfrm>
            <a:off x="3676116" y="933117"/>
            <a:ext cx="48397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PHYSICAL EVIDENCE ELEMENTS</a:t>
            </a:r>
          </a:p>
        </p:txBody>
      </p:sp>
    </p:spTree>
    <p:extLst>
      <p:ext uri="{BB962C8B-B14F-4D97-AF65-F5344CB8AC3E}">
        <p14:creationId xmlns:p14="http://schemas.microsoft.com/office/powerpoint/2010/main" val="403981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74" grpId="0"/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5E7B2535-DC77-094B-948C-E6E71DE298E2}"/>
              </a:ext>
            </a:extLst>
          </p:cNvPr>
          <p:cNvSpPr txBox="1"/>
          <p:nvPr/>
        </p:nvSpPr>
        <p:spPr>
          <a:xfrm>
            <a:off x="2519822" y="386826"/>
            <a:ext cx="716093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0" b="1" spc="1600" dirty="0">
                <a:solidFill>
                  <a:srgbClr val="F2EEEA">
                    <a:alpha val="51000"/>
                  </a:srgbClr>
                </a:solidFill>
                <a:latin typeface="Century Gothic" panose="020B0502020202020204" pitchFamily="34" charset="0"/>
              </a:rPr>
              <a:t>PROCESS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00F8B0D-2A10-284E-9B05-20CD180B1E02}"/>
              </a:ext>
            </a:extLst>
          </p:cNvPr>
          <p:cNvGrpSpPr/>
          <p:nvPr/>
        </p:nvGrpSpPr>
        <p:grpSpPr>
          <a:xfrm>
            <a:off x="1420188" y="2362791"/>
            <a:ext cx="2230620" cy="3497036"/>
            <a:chOff x="1420188" y="2241768"/>
            <a:chExt cx="2230620" cy="34970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0DA5C2A-B212-4DA1-877F-AEFC9A9D4F1D}"/>
                </a:ext>
              </a:extLst>
            </p:cNvPr>
            <p:cNvSpPr/>
            <p:nvPr/>
          </p:nvSpPr>
          <p:spPr>
            <a:xfrm>
              <a:off x="1420188" y="2241768"/>
              <a:ext cx="2230620" cy="3497036"/>
            </a:xfrm>
            <a:prstGeom prst="rect">
              <a:avLst/>
            </a:prstGeom>
            <a:gradFill>
              <a:gsLst>
                <a:gs pos="100000">
                  <a:srgbClr val="F1EEE9"/>
                </a:gs>
                <a:gs pos="0">
                  <a:srgbClr val="ECE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859EA25-4A64-4E84-9383-0EFB5385D4E9}"/>
                </a:ext>
              </a:extLst>
            </p:cNvPr>
            <p:cNvSpPr txBox="1"/>
            <p:nvPr/>
          </p:nvSpPr>
          <p:spPr>
            <a:xfrm>
              <a:off x="1961462" y="2652488"/>
              <a:ext cx="11480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ATTRACT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7832750-9C1B-7644-BB50-5A075F529B66}"/>
              </a:ext>
            </a:extLst>
          </p:cNvPr>
          <p:cNvGrpSpPr/>
          <p:nvPr/>
        </p:nvGrpSpPr>
        <p:grpSpPr>
          <a:xfrm>
            <a:off x="3793856" y="2362791"/>
            <a:ext cx="2230620" cy="3497036"/>
            <a:chOff x="3793856" y="2241768"/>
            <a:chExt cx="2230620" cy="349703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8C43C63-CD0E-4024-A05F-E2EE086CFC67}"/>
                </a:ext>
              </a:extLst>
            </p:cNvPr>
            <p:cNvSpPr/>
            <p:nvPr/>
          </p:nvSpPr>
          <p:spPr>
            <a:xfrm>
              <a:off x="3793856" y="2241768"/>
              <a:ext cx="2230620" cy="3497036"/>
            </a:xfrm>
            <a:prstGeom prst="rect">
              <a:avLst/>
            </a:prstGeom>
            <a:gradFill>
              <a:gsLst>
                <a:gs pos="100000">
                  <a:srgbClr val="F1EEE9"/>
                </a:gs>
                <a:gs pos="0">
                  <a:srgbClr val="ECE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ABCF855-C12D-40D3-9D96-2C5FF03D3776}"/>
                </a:ext>
              </a:extLst>
            </p:cNvPr>
            <p:cNvSpPr txBox="1"/>
            <p:nvPr/>
          </p:nvSpPr>
          <p:spPr>
            <a:xfrm>
              <a:off x="4287842" y="2652488"/>
              <a:ext cx="1242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CONVERT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314E7C-D4DB-A04D-854A-648782A63D96}"/>
              </a:ext>
            </a:extLst>
          </p:cNvPr>
          <p:cNvGrpSpPr/>
          <p:nvPr/>
        </p:nvGrpSpPr>
        <p:grpSpPr>
          <a:xfrm>
            <a:off x="6167525" y="2362791"/>
            <a:ext cx="2230620" cy="3497036"/>
            <a:chOff x="6167525" y="2241768"/>
            <a:chExt cx="2230620" cy="349703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16E9176-79F7-4014-A90D-C791CCBF3BCF}"/>
                </a:ext>
              </a:extLst>
            </p:cNvPr>
            <p:cNvSpPr/>
            <p:nvPr/>
          </p:nvSpPr>
          <p:spPr>
            <a:xfrm>
              <a:off x="6167525" y="2241768"/>
              <a:ext cx="2230620" cy="3497036"/>
            </a:xfrm>
            <a:prstGeom prst="rect">
              <a:avLst/>
            </a:prstGeom>
            <a:gradFill>
              <a:gsLst>
                <a:gs pos="100000">
                  <a:srgbClr val="F1EEE9"/>
                </a:gs>
                <a:gs pos="0">
                  <a:srgbClr val="ECE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FFB9A53-A517-4FC8-B49C-D5631B8D28BD}"/>
                </a:ext>
              </a:extLst>
            </p:cNvPr>
            <p:cNvSpPr txBox="1"/>
            <p:nvPr/>
          </p:nvSpPr>
          <p:spPr>
            <a:xfrm>
              <a:off x="6833032" y="2652488"/>
              <a:ext cx="899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CLOSE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978B5A9-2B6B-5A47-BA6C-31D61D00F69E}"/>
              </a:ext>
            </a:extLst>
          </p:cNvPr>
          <p:cNvGrpSpPr/>
          <p:nvPr/>
        </p:nvGrpSpPr>
        <p:grpSpPr>
          <a:xfrm>
            <a:off x="8541193" y="2362791"/>
            <a:ext cx="2230620" cy="3497036"/>
            <a:chOff x="8541193" y="2241768"/>
            <a:chExt cx="2230620" cy="34970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ABCC638-E699-4177-BBE4-C28684BCBDE5}"/>
                </a:ext>
              </a:extLst>
            </p:cNvPr>
            <p:cNvSpPr/>
            <p:nvPr/>
          </p:nvSpPr>
          <p:spPr>
            <a:xfrm>
              <a:off x="8541193" y="2241768"/>
              <a:ext cx="2230620" cy="3497036"/>
            </a:xfrm>
            <a:prstGeom prst="rect">
              <a:avLst/>
            </a:prstGeom>
            <a:gradFill>
              <a:gsLst>
                <a:gs pos="100000">
                  <a:srgbClr val="F1EEE9"/>
                </a:gs>
                <a:gs pos="0">
                  <a:srgbClr val="ECE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7F90D60-B2CC-43E1-8ADA-C09CCB1864BF}"/>
                </a:ext>
              </a:extLst>
            </p:cNvPr>
            <p:cNvSpPr txBox="1"/>
            <p:nvPr/>
          </p:nvSpPr>
          <p:spPr>
            <a:xfrm>
              <a:off x="9116932" y="2652488"/>
              <a:ext cx="1079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DELIGHT</a:t>
              </a:r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A5D9DC78-6395-40B0-8581-ACD8C1836B08}"/>
              </a:ext>
            </a:extLst>
          </p:cNvPr>
          <p:cNvSpPr>
            <a:spLocks noChangeAspect="1"/>
          </p:cNvSpPr>
          <p:nvPr/>
        </p:nvSpPr>
        <p:spPr>
          <a:xfrm>
            <a:off x="3124547" y="3500077"/>
            <a:ext cx="1188720" cy="1188720"/>
          </a:xfrm>
          <a:prstGeom prst="ellipse">
            <a:avLst/>
          </a:prstGeom>
          <a:solidFill>
            <a:srgbClr val="CFC7C3"/>
          </a:solidFill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Visitors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7E97D5E-E248-43BF-857E-AD9D64110013}"/>
              </a:ext>
            </a:extLst>
          </p:cNvPr>
          <p:cNvSpPr>
            <a:spLocks noChangeAspect="1"/>
          </p:cNvSpPr>
          <p:nvPr/>
        </p:nvSpPr>
        <p:spPr>
          <a:xfrm>
            <a:off x="750878" y="3500077"/>
            <a:ext cx="1188720" cy="1188720"/>
          </a:xfrm>
          <a:prstGeom prst="ellipse">
            <a:avLst/>
          </a:prstGeom>
          <a:solidFill>
            <a:srgbClr val="628196"/>
          </a:solidFill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Strangers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7685A0C-668C-4A30-B55B-6B31A4CD8F83}"/>
              </a:ext>
            </a:extLst>
          </p:cNvPr>
          <p:cNvSpPr>
            <a:spLocks noChangeAspect="1"/>
          </p:cNvSpPr>
          <p:nvPr/>
        </p:nvSpPr>
        <p:spPr>
          <a:xfrm>
            <a:off x="5498215" y="3500077"/>
            <a:ext cx="1188720" cy="1188720"/>
          </a:xfrm>
          <a:prstGeom prst="ellipse">
            <a:avLst/>
          </a:prstGeom>
          <a:solidFill>
            <a:srgbClr val="BBAEA5"/>
          </a:solidFill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Leads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AEFDD98-6C00-4D62-B298-F0B4DE079F6A}"/>
              </a:ext>
            </a:extLst>
          </p:cNvPr>
          <p:cNvSpPr>
            <a:spLocks noChangeAspect="1"/>
          </p:cNvSpPr>
          <p:nvPr/>
        </p:nvSpPr>
        <p:spPr>
          <a:xfrm>
            <a:off x="7871884" y="3500077"/>
            <a:ext cx="1188720" cy="1188720"/>
          </a:xfrm>
          <a:prstGeom prst="ellipse">
            <a:avLst/>
          </a:prstGeom>
          <a:solidFill>
            <a:srgbClr val="92898A"/>
          </a:solidFill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Customers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D56C93E-4823-4D75-9AA4-B7B0E9D9F783}"/>
              </a:ext>
            </a:extLst>
          </p:cNvPr>
          <p:cNvSpPr>
            <a:spLocks noChangeAspect="1"/>
          </p:cNvSpPr>
          <p:nvPr/>
        </p:nvSpPr>
        <p:spPr>
          <a:xfrm>
            <a:off x="10245552" y="3500077"/>
            <a:ext cx="1188720" cy="1188720"/>
          </a:xfrm>
          <a:prstGeom prst="ellipse">
            <a:avLst/>
          </a:prstGeom>
          <a:solidFill>
            <a:srgbClr val="2B556B"/>
          </a:solidFill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Promoters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4CAD405-9BA2-48E9-8944-36A0800BCC02}"/>
              </a:ext>
            </a:extLst>
          </p:cNvPr>
          <p:cNvCxnSpPr>
            <a:cxnSpLocks/>
          </p:cNvCxnSpPr>
          <p:nvPr/>
        </p:nvCxnSpPr>
        <p:spPr>
          <a:xfrm>
            <a:off x="2293801" y="4111309"/>
            <a:ext cx="483394" cy="0"/>
          </a:xfrm>
          <a:prstGeom prst="straightConnector1">
            <a:avLst/>
          </a:prstGeom>
          <a:ln w="38100" cap="rnd">
            <a:gradFill flip="none" rotWithShape="1">
              <a:gsLst>
                <a:gs pos="21000">
                  <a:srgbClr val="628196"/>
                </a:gs>
                <a:gs pos="72000">
                  <a:srgbClr val="CFC7C3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C13D9A7-F399-4F3F-AF38-91E73DDB9ECA}"/>
              </a:ext>
            </a:extLst>
          </p:cNvPr>
          <p:cNvCxnSpPr>
            <a:cxnSpLocks/>
          </p:cNvCxnSpPr>
          <p:nvPr/>
        </p:nvCxnSpPr>
        <p:spPr>
          <a:xfrm>
            <a:off x="4667469" y="4111309"/>
            <a:ext cx="483394" cy="0"/>
          </a:xfrm>
          <a:prstGeom prst="straightConnector1">
            <a:avLst/>
          </a:prstGeom>
          <a:ln w="38100" cap="rnd">
            <a:gradFill flip="none" rotWithShape="1">
              <a:gsLst>
                <a:gs pos="13000">
                  <a:srgbClr val="CFC7C3"/>
                </a:gs>
                <a:gs pos="76000">
                  <a:srgbClr val="BDAEA5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313F659-1615-47CF-82B1-1E53BC3A5236}"/>
              </a:ext>
            </a:extLst>
          </p:cNvPr>
          <p:cNvCxnSpPr>
            <a:cxnSpLocks/>
          </p:cNvCxnSpPr>
          <p:nvPr/>
        </p:nvCxnSpPr>
        <p:spPr>
          <a:xfrm>
            <a:off x="7041138" y="4111309"/>
            <a:ext cx="483394" cy="0"/>
          </a:xfrm>
          <a:prstGeom prst="straightConnector1">
            <a:avLst/>
          </a:prstGeom>
          <a:ln w="38100" cap="rnd">
            <a:gradFill flip="none" rotWithShape="1">
              <a:gsLst>
                <a:gs pos="8000">
                  <a:srgbClr val="BDAEA5"/>
                </a:gs>
                <a:gs pos="85000">
                  <a:srgbClr val="93898A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862F682-F185-44F4-87B7-CC6EC460C04A}"/>
              </a:ext>
            </a:extLst>
          </p:cNvPr>
          <p:cNvCxnSpPr>
            <a:cxnSpLocks/>
          </p:cNvCxnSpPr>
          <p:nvPr/>
        </p:nvCxnSpPr>
        <p:spPr>
          <a:xfrm>
            <a:off x="9414806" y="4111309"/>
            <a:ext cx="483394" cy="0"/>
          </a:xfrm>
          <a:prstGeom prst="straightConnector1">
            <a:avLst/>
          </a:prstGeom>
          <a:ln w="38100" cap="rnd">
            <a:gradFill flip="none" rotWithShape="1">
              <a:gsLst>
                <a:gs pos="25000">
                  <a:srgbClr val="93898A"/>
                </a:gs>
                <a:gs pos="100000">
                  <a:srgbClr val="2B546B"/>
                </a:gs>
              </a:gsLst>
              <a:lin ang="0" scaled="1"/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23F385AC-FC4A-4763-B36B-2378D5F18F65}"/>
              </a:ext>
            </a:extLst>
          </p:cNvPr>
          <p:cNvSpPr txBox="1"/>
          <p:nvPr/>
        </p:nvSpPr>
        <p:spPr>
          <a:xfrm>
            <a:off x="1882919" y="4772650"/>
            <a:ext cx="1305164" cy="723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Blog</a:t>
            </a:r>
          </a:p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Keywords</a:t>
            </a:r>
          </a:p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Social Publishing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9F5840E-10BE-4390-94A5-D0662D421DC9}"/>
              </a:ext>
            </a:extLst>
          </p:cNvPr>
          <p:cNvSpPr txBox="1"/>
          <p:nvPr/>
        </p:nvSpPr>
        <p:spPr>
          <a:xfrm>
            <a:off x="4310286" y="4772650"/>
            <a:ext cx="1197764" cy="723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Forms</a:t>
            </a:r>
          </a:p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Call-to-action</a:t>
            </a:r>
          </a:p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Landing Pages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31BE667-097B-40CC-B706-F490913AA7BC}"/>
              </a:ext>
            </a:extLst>
          </p:cNvPr>
          <p:cNvSpPr txBox="1"/>
          <p:nvPr/>
        </p:nvSpPr>
        <p:spPr>
          <a:xfrm>
            <a:off x="6851467" y="4772650"/>
            <a:ext cx="862737" cy="723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CRM</a:t>
            </a:r>
          </a:p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Email</a:t>
            </a:r>
          </a:p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Workflows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7069E65-6D16-4C84-A555-5F5D13A7F869}"/>
              </a:ext>
            </a:extLst>
          </p:cNvPr>
          <p:cNvSpPr txBox="1"/>
          <p:nvPr/>
        </p:nvSpPr>
        <p:spPr>
          <a:xfrm>
            <a:off x="8977009" y="4772650"/>
            <a:ext cx="1362874" cy="723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Survey</a:t>
            </a:r>
          </a:p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Smart Content</a:t>
            </a:r>
          </a:p>
          <a:p>
            <a:pPr algn="ctr">
              <a:lnSpc>
                <a:spcPts val="1700"/>
              </a:lnSpc>
            </a:pPr>
            <a:r>
              <a:rPr lang="en-US" sz="1100" dirty="0">
                <a:latin typeface="Century Gothic" panose="020B0502020202020204" pitchFamily="34" charset="0"/>
              </a:rPr>
              <a:t>Social Monitoring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39CE71A-FF2C-462D-8281-1B1F841462CF}"/>
              </a:ext>
            </a:extLst>
          </p:cNvPr>
          <p:cNvSpPr txBox="1"/>
          <p:nvPr/>
        </p:nvSpPr>
        <p:spPr>
          <a:xfrm>
            <a:off x="3753066" y="1002896"/>
            <a:ext cx="46858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TARGET MARKETING PROCESS</a:t>
            </a:r>
          </a:p>
        </p:txBody>
      </p:sp>
    </p:spTree>
    <p:extLst>
      <p:ext uri="{BB962C8B-B14F-4D97-AF65-F5344CB8AC3E}">
        <p14:creationId xmlns:p14="http://schemas.microsoft.com/office/powerpoint/2010/main" val="98619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6" grpId="0" animBg="1"/>
      <p:bldP spid="27" grpId="0" animBg="1"/>
      <p:bldP spid="32" grpId="0" animBg="1"/>
      <p:bldP spid="36" grpId="0" animBg="1"/>
      <p:bldP spid="40" grpId="0" animBg="1"/>
      <p:bldP spid="72" grpId="0"/>
      <p:bldP spid="73" grpId="0"/>
      <p:bldP spid="74" grpId="0"/>
      <p:bldP spid="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>
            <a:extLst>
              <a:ext uri="{FF2B5EF4-FFF2-40B4-BE49-F238E27FC236}">
                <a16:creationId xmlns:a16="http://schemas.microsoft.com/office/drawing/2014/main" id="{7FE3FFDC-A83B-7740-9DBE-A803A2A80E96}"/>
              </a:ext>
            </a:extLst>
          </p:cNvPr>
          <p:cNvSpPr/>
          <p:nvPr/>
        </p:nvSpPr>
        <p:spPr>
          <a:xfrm>
            <a:off x="6311908" y="4184839"/>
            <a:ext cx="4238682" cy="2171946"/>
          </a:xfrm>
          <a:prstGeom prst="rect">
            <a:avLst/>
          </a:prstGeom>
          <a:solidFill>
            <a:srgbClr val="62819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58E1E5B9-9C76-3645-BB13-9969512FAD12}"/>
              </a:ext>
            </a:extLst>
          </p:cNvPr>
          <p:cNvSpPr/>
          <p:nvPr/>
        </p:nvSpPr>
        <p:spPr>
          <a:xfrm>
            <a:off x="6311908" y="1576151"/>
            <a:ext cx="4238682" cy="2171946"/>
          </a:xfrm>
          <a:prstGeom prst="rect">
            <a:avLst/>
          </a:prstGeom>
          <a:solidFill>
            <a:srgbClr val="62819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E0ED8FAB-1452-4B43-BC0C-483E282E2A41}"/>
              </a:ext>
            </a:extLst>
          </p:cNvPr>
          <p:cNvSpPr/>
          <p:nvPr/>
        </p:nvSpPr>
        <p:spPr>
          <a:xfrm>
            <a:off x="1641410" y="4184839"/>
            <a:ext cx="4238682" cy="2171946"/>
          </a:xfrm>
          <a:prstGeom prst="rect">
            <a:avLst/>
          </a:prstGeom>
          <a:solidFill>
            <a:srgbClr val="62819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4DE3FE44-DA41-4445-A729-9CE8F79AB1AA}"/>
              </a:ext>
            </a:extLst>
          </p:cNvPr>
          <p:cNvSpPr/>
          <p:nvPr/>
        </p:nvSpPr>
        <p:spPr>
          <a:xfrm>
            <a:off x="1641410" y="1576151"/>
            <a:ext cx="4238682" cy="2171946"/>
          </a:xfrm>
          <a:prstGeom prst="rect">
            <a:avLst/>
          </a:prstGeom>
          <a:solidFill>
            <a:srgbClr val="62819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7EF9B3-D822-4C34-8D87-3D12853DF567}"/>
              </a:ext>
            </a:extLst>
          </p:cNvPr>
          <p:cNvSpPr txBox="1"/>
          <p:nvPr/>
        </p:nvSpPr>
        <p:spPr>
          <a:xfrm>
            <a:off x="3906951" y="745608"/>
            <a:ext cx="43781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MARKETING MIX - PROCESS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C2875A0-D7AC-4DAA-A70C-473BFDF7BF48}"/>
              </a:ext>
            </a:extLst>
          </p:cNvPr>
          <p:cNvSpPr/>
          <p:nvPr/>
        </p:nvSpPr>
        <p:spPr>
          <a:xfrm>
            <a:off x="1776384" y="1707110"/>
            <a:ext cx="4238682" cy="2171946"/>
          </a:xfrm>
          <a:prstGeom prst="rect">
            <a:avLst/>
          </a:prstGeom>
          <a:solidFill>
            <a:srgbClr val="F4F3EE"/>
          </a:solidFill>
          <a:ln w="25400" cap="flat" cmpd="sng" algn="ctr">
            <a:solidFill>
              <a:srgbClr val="F5F4E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4C461F-19A6-4FEE-B5B6-7169052201BC}"/>
              </a:ext>
            </a:extLst>
          </p:cNvPr>
          <p:cNvCxnSpPr>
            <a:cxnSpLocks/>
          </p:cNvCxnSpPr>
          <p:nvPr/>
        </p:nvCxnSpPr>
        <p:spPr>
          <a:xfrm>
            <a:off x="3458512" y="2213700"/>
            <a:ext cx="0" cy="1188720"/>
          </a:xfrm>
          <a:prstGeom prst="line">
            <a:avLst/>
          </a:prstGeom>
          <a:ln w="25400">
            <a:solidFill>
              <a:srgbClr val="BBAE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5D09E55-F70D-458F-BE53-576E591B5917}"/>
              </a:ext>
            </a:extLst>
          </p:cNvPr>
          <p:cNvSpPr txBox="1"/>
          <p:nvPr/>
        </p:nvSpPr>
        <p:spPr>
          <a:xfrm>
            <a:off x="3589835" y="2451996"/>
            <a:ext cx="2125160" cy="68217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900" dirty="0">
                <a:latin typeface="Century Gothic" panose="020B0502020202020204" pitchFamily="34" charset="0"/>
              </a:rPr>
              <a:t>Of customers no longer care if they are interacting with humans or AI-enabled technologies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F138DEFF-0F66-4B6F-91C5-22E0757E6023}"/>
              </a:ext>
            </a:extLst>
          </p:cNvPr>
          <p:cNvSpPr/>
          <p:nvPr/>
        </p:nvSpPr>
        <p:spPr>
          <a:xfrm>
            <a:off x="6176934" y="1707110"/>
            <a:ext cx="4238682" cy="217194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5F4EF"/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altLang="en-US" sz="1000" kern="0" dirty="0">
              <a:solidFill>
                <a:prstClr val="white">
                  <a:lumMod val="95000"/>
                </a:prstClr>
              </a:solidFill>
              <a:latin typeface="Roboto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9C92046-43D6-4409-B96C-87FAAA1A3B59}"/>
              </a:ext>
            </a:extLst>
          </p:cNvPr>
          <p:cNvCxnSpPr>
            <a:cxnSpLocks/>
          </p:cNvCxnSpPr>
          <p:nvPr/>
        </p:nvCxnSpPr>
        <p:spPr>
          <a:xfrm>
            <a:off x="7859062" y="2213700"/>
            <a:ext cx="0" cy="1188720"/>
          </a:xfrm>
          <a:prstGeom prst="line">
            <a:avLst/>
          </a:prstGeom>
          <a:ln w="25400">
            <a:solidFill>
              <a:srgbClr val="BBAE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D234D8A-9A57-48FE-B39E-F60795E16505}"/>
              </a:ext>
            </a:extLst>
          </p:cNvPr>
          <p:cNvSpPr txBox="1"/>
          <p:nvPr/>
        </p:nvSpPr>
        <p:spPr>
          <a:xfrm>
            <a:off x="7990385" y="2349404"/>
            <a:ext cx="1906646" cy="88735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900" dirty="0">
                <a:latin typeface="Century Gothic" panose="020B0502020202020204" pitchFamily="34" charset="0"/>
              </a:rPr>
              <a:t>Of customers use some type of virtual assistant. 86% are satisfied with the experience their virtual assistants provide.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9E8FE307-C590-480A-BE14-03A932E7D77E}"/>
              </a:ext>
            </a:extLst>
          </p:cNvPr>
          <p:cNvSpPr/>
          <p:nvPr/>
        </p:nvSpPr>
        <p:spPr>
          <a:xfrm>
            <a:off x="1776384" y="4054963"/>
            <a:ext cx="4238682" cy="217194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5F4EF"/>
            </a:solidFill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altLang="en-US" sz="1000" kern="0" dirty="0">
              <a:solidFill>
                <a:prstClr val="white">
                  <a:lumMod val="95000"/>
                </a:prstClr>
              </a:solidFill>
              <a:latin typeface="Roboto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3C109E-E11E-49F2-BD0D-741B98B9154F}"/>
              </a:ext>
            </a:extLst>
          </p:cNvPr>
          <p:cNvCxnSpPr>
            <a:cxnSpLocks/>
          </p:cNvCxnSpPr>
          <p:nvPr/>
        </p:nvCxnSpPr>
        <p:spPr>
          <a:xfrm>
            <a:off x="3458512" y="4561553"/>
            <a:ext cx="0" cy="1188720"/>
          </a:xfrm>
          <a:prstGeom prst="line">
            <a:avLst/>
          </a:prstGeom>
          <a:ln w="25400">
            <a:solidFill>
              <a:srgbClr val="BBAE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0426046-883C-4B3B-BFCD-E1CC925F86B8}"/>
              </a:ext>
            </a:extLst>
          </p:cNvPr>
          <p:cNvSpPr txBox="1"/>
          <p:nvPr/>
        </p:nvSpPr>
        <p:spPr>
          <a:xfrm>
            <a:off x="3589835" y="4799849"/>
            <a:ext cx="2125159" cy="68217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900" dirty="0">
                <a:latin typeface="Century Gothic" panose="020B0502020202020204" pitchFamily="34" charset="0"/>
              </a:rPr>
              <a:t>Of customers who do not yet own a digital assistant device are likely to purchase one in the next year</a:t>
            </a: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AB3E79BC-482C-480B-9FC6-A36E4EEC0383}"/>
              </a:ext>
            </a:extLst>
          </p:cNvPr>
          <p:cNvSpPr/>
          <p:nvPr/>
        </p:nvSpPr>
        <p:spPr>
          <a:xfrm>
            <a:off x="6176934" y="4054963"/>
            <a:ext cx="4238682" cy="2171946"/>
          </a:xfrm>
          <a:prstGeom prst="rect">
            <a:avLst/>
          </a:prstGeom>
          <a:solidFill>
            <a:srgbClr val="F4F3EE"/>
          </a:solidFill>
          <a:ln w="25400" cap="flat" cmpd="sng" algn="ctr">
            <a:solidFill>
              <a:srgbClr val="F5F4E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07E9414-D182-44E3-9EE0-CD09512F419E}"/>
              </a:ext>
            </a:extLst>
          </p:cNvPr>
          <p:cNvCxnSpPr>
            <a:cxnSpLocks/>
          </p:cNvCxnSpPr>
          <p:nvPr/>
        </p:nvCxnSpPr>
        <p:spPr>
          <a:xfrm>
            <a:off x="7859062" y="4561553"/>
            <a:ext cx="0" cy="1188720"/>
          </a:xfrm>
          <a:prstGeom prst="line">
            <a:avLst/>
          </a:prstGeom>
          <a:ln w="25400">
            <a:solidFill>
              <a:srgbClr val="BBAE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E4FD5EF-5E29-4CF7-921D-152AB9E75C78}"/>
              </a:ext>
            </a:extLst>
          </p:cNvPr>
          <p:cNvSpPr txBox="1"/>
          <p:nvPr/>
        </p:nvSpPr>
        <p:spPr>
          <a:xfrm>
            <a:off x="7971333" y="4581218"/>
            <a:ext cx="2263900" cy="109254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900" dirty="0">
                <a:latin typeface="Century Gothic" panose="020B0502020202020204" pitchFamily="34" charset="0"/>
              </a:rPr>
              <a:t>Of customers, older than 55 believes intelligent interfaces. But for those between the ages of 18-34, 48% believe such new technologies can change CX for the better.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C437F0A-0020-B04E-BC0D-F2F96F1795FF}"/>
              </a:ext>
            </a:extLst>
          </p:cNvPr>
          <p:cNvGrpSpPr/>
          <p:nvPr/>
        </p:nvGrpSpPr>
        <p:grpSpPr>
          <a:xfrm>
            <a:off x="1762937" y="2213700"/>
            <a:ext cx="1492786" cy="1188720"/>
            <a:chOff x="1762937" y="2213700"/>
            <a:chExt cx="1492786" cy="1188720"/>
          </a:xfrm>
        </p:grpSpPr>
        <p:sp>
          <p:nvSpPr>
            <p:cNvPr id="35" name="Rectangle 2">
              <a:extLst>
                <a:ext uri="{FF2B5EF4-FFF2-40B4-BE49-F238E27FC236}">
                  <a16:creationId xmlns:a16="http://schemas.microsoft.com/office/drawing/2014/main" id="{7BE93396-9103-9644-A77F-E9C72867A74A}"/>
                </a:ext>
              </a:extLst>
            </p:cNvPr>
            <p:cNvSpPr/>
            <p:nvPr/>
          </p:nvSpPr>
          <p:spPr>
            <a:xfrm>
              <a:off x="1762937" y="2213700"/>
              <a:ext cx="1492786" cy="118872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Roboto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CB565A1-AF1A-40A3-B590-BC98CAEFE934}"/>
                </a:ext>
              </a:extLst>
            </p:cNvPr>
            <p:cNvSpPr txBox="1"/>
            <p:nvPr/>
          </p:nvSpPr>
          <p:spPr>
            <a:xfrm>
              <a:off x="2005493" y="2492589"/>
              <a:ext cx="1074333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b="1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50%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8014663-1CD9-3B49-82C5-62CA9C1857EA}"/>
              </a:ext>
            </a:extLst>
          </p:cNvPr>
          <p:cNvGrpSpPr/>
          <p:nvPr/>
        </p:nvGrpSpPr>
        <p:grpSpPr>
          <a:xfrm>
            <a:off x="1776383" y="4546576"/>
            <a:ext cx="1492785" cy="1188720"/>
            <a:chOff x="1776383" y="4546576"/>
            <a:chExt cx="1492785" cy="1188720"/>
          </a:xfrm>
        </p:grpSpPr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1F4C4527-477E-DB41-9357-79EEDED0C313}"/>
                </a:ext>
              </a:extLst>
            </p:cNvPr>
            <p:cNvSpPr/>
            <p:nvPr/>
          </p:nvSpPr>
          <p:spPr>
            <a:xfrm>
              <a:off x="1776383" y="4546576"/>
              <a:ext cx="1492785" cy="1188720"/>
            </a:xfrm>
            <a:prstGeom prst="rect">
              <a:avLst/>
            </a:prstGeom>
            <a:solidFill>
              <a:srgbClr val="F5F4E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Roboto"/>
                <a:cs typeface="+mn-cs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5508A4B-DCAD-40F5-988C-E94C0F4BA43D}"/>
                </a:ext>
              </a:extLst>
            </p:cNvPr>
            <p:cNvSpPr txBox="1"/>
            <p:nvPr/>
          </p:nvSpPr>
          <p:spPr>
            <a:xfrm>
              <a:off x="2005493" y="4825465"/>
              <a:ext cx="1074333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b="1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17%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F0448EB-6F9E-EA42-854D-433DA323FAED}"/>
              </a:ext>
            </a:extLst>
          </p:cNvPr>
          <p:cNvGrpSpPr/>
          <p:nvPr/>
        </p:nvGrpSpPr>
        <p:grpSpPr>
          <a:xfrm>
            <a:off x="6176933" y="2213700"/>
            <a:ext cx="1492786" cy="1188720"/>
            <a:chOff x="6176933" y="2213700"/>
            <a:chExt cx="1492786" cy="1188720"/>
          </a:xfrm>
        </p:grpSpPr>
        <p:sp>
          <p:nvSpPr>
            <p:cNvPr id="37" name="Rectangle 2">
              <a:extLst>
                <a:ext uri="{FF2B5EF4-FFF2-40B4-BE49-F238E27FC236}">
                  <a16:creationId xmlns:a16="http://schemas.microsoft.com/office/drawing/2014/main" id="{0CA97AB6-2D4F-924A-ACAE-A2E4A41B77D0}"/>
                </a:ext>
              </a:extLst>
            </p:cNvPr>
            <p:cNvSpPr/>
            <p:nvPr/>
          </p:nvSpPr>
          <p:spPr>
            <a:xfrm>
              <a:off x="6176933" y="2213700"/>
              <a:ext cx="1492786" cy="1188720"/>
            </a:xfrm>
            <a:prstGeom prst="rect">
              <a:avLst/>
            </a:prstGeom>
            <a:solidFill>
              <a:srgbClr val="F5F4E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Roboto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F1CC575-DAE3-4A5B-93CD-5249A4BEB12E}"/>
                </a:ext>
              </a:extLst>
            </p:cNvPr>
            <p:cNvSpPr txBox="1"/>
            <p:nvPr/>
          </p:nvSpPr>
          <p:spPr>
            <a:xfrm>
              <a:off x="6406043" y="2477612"/>
              <a:ext cx="1074333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b="1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44%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69E99AD-8685-6246-82D0-2EFE74AD8977}"/>
              </a:ext>
            </a:extLst>
          </p:cNvPr>
          <p:cNvGrpSpPr/>
          <p:nvPr/>
        </p:nvGrpSpPr>
        <p:grpSpPr>
          <a:xfrm>
            <a:off x="6161326" y="4546576"/>
            <a:ext cx="1492785" cy="1188720"/>
            <a:chOff x="6161326" y="4546576"/>
            <a:chExt cx="1492785" cy="1188720"/>
          </a:xfrm>
        </p:grpSpPr>
        <p:sp>
          <p:nvSpPr>
            <p:cNvPr id="38" name="Rectangle 2">
              <a:extLst>
                <a:ext uri="{FF2B5EF4-FFF2-40B4-BE49-F238E27FC236}">
                  <a16:creationId xmlns:a16="http://schemas.microsoft.com/office/drawing/2014/main" id="{926ADC58-F9FE-994D-91A7-A7640FDAE1E1}"/>
                </a:ext>
              </a:extLst>
            </p:cNvPr>
            <p:cNvSpPr/>
            <p:nvPr/>
          </p:nvSpPr>
          <p:spPr>
            <a:xfrm>
              <a:off x="6161326" y="4546576"/>
              <a:ext cx="1492785" cy="118872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Roboto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8BBBD99-C85F-4507-BDB5-7E25A3F03B55}"/>
                </a:ext>
              </a:extLst>
            </p:cNvPr>
            <p:cNvSpPr txBox="1"/>
            <p:nvPr/>
          </p:nvSpPr>
          <p:spPr>
            <a:xfrm>
              <a:off x="6406043" y="4825465"/>
              <a:ext cx="1074333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b="1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27%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446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51 0.17338 L -1.25E-6 4.07407E-6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76" y="-868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43 0.17523 L 2.70833E-6 3.7037E-6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19" y="-86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51 -0.17176 L -2.70833E-6 2.59259E-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6" y="865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43 -0.17176 L 2.70833E-6 2.59259E-6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19" y="865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4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7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7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4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7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42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8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39" grpId="0" animBg="1"/>
      <p:bldP spid="6" grpId="0" animBg="1"/>
      <p:bldP spid="6" grpId="1" animBg="1"/>
      <p:bldP spid="15" grpId="0"/>
      <p:bldP spid="20" grpId="0" animBg="1"/>
      <p:bldP spid="20" grpId="1" animBg="1"/>
      <p:bldP spid="23" grpId="0"/>
      <p:bldP spid="26" grpId="0" animBg="1"/>
      <p:bldP spid="26" grpId="1" animBg="1"/>
      <p:bldP spid="29" grpId="0"/>
      <p:bldP spid="31" grpId="0" animBg="1"/>
      <p:bldP spid="31" grpId="1" animBg="1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D5B0EF-785C-4B58-87DE-E29A08B42B27}"/>
              </a:ext>
            </a:extLst>
          </p:cNvPr>
          <p:cNvSpPr txBox="1"/>
          <p:nvPr/>
        </p:nvSpPr>
        <p:spPr>
          <a:xfrm>
            <a:off x="4048017" y="575146"/>
            <a:ext cx="409599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MARKETING MIX - PEOPLE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4CA8654-B46D-4F76-AD61-275913584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809095"/>
              </p:ext>
            </p:extLst>
          </p:nvPr>
        </p:nvGraphicFramePr>
        <p:xfrm>
          <a:off x="1076325" y="1985451"/>
          <a:ext cx="10039350" cy="4326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1911D487-C767-42F9-B71E-38094133F9F3}"/>
              </a:ext>
            </a:extLst>
          </p:cNvPr>
          <p:cNvSpPr/>
          <p:nvPr/>
        </p:nvSpPr>
        <p:spPr>
          <a:xfrm>
            <a:off x="1425756" y="2155900"/>
            <a:ext cx="467338" cy="467338"/>
          </a:xfrm>
          <a:prstGeom prst="ellipse">
            <a:avLst/>
          </a:prstGeom>
          <a:solidFill>
            <a:srgbClr val="2B556B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+2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A33733-6E0E-4494-B4F4-3275E8611F0E}"/>
              </a:ext>
            </a:extLst>
          </p:cNvPr>
          <p:cNvSpPr/>
          <p:nvPr/>
        </p:nvSpPr>
        <p:spPr>
          <a:xfrm>
            <a:off x="2313089" y="2261653"/>
            <a:ext cx="467338" cy="467338"/>
          </a:xfrm>
          <a:prstGeom prst="ellipse">
            <a:avLst/>
          </a:prstGeom>
          <a:solidFill>
            <a:srgbClr val="2B556B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en-U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9B62667-C623-45AD-90CF-CACDF6817CE4}"/>
              </a:ext>
            </a:extLst>
          </p:cNvPr>
          <p:cNvSpPr/>
          <p:nvPr/>
        </p:nvSpPr>
        <p:spPr>
          <a:xfrm>
            <a:off x="10299088" y="3733300"/>
            <a:ext cx="467338" cy="467338"/>
          </a:xfrm>
          <a:prstGeom prst="ellipse">
            <a:avLst/>
          </a:prstGeom>
          <a:solidFill>
            <a:srgbClr val="CFC7C3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AF982C5-75C3-4B5A-9F8C-4057ECD37972}"/>
              </a:ext>
            </a:extLst>
          </p:cNvPr>
          <p:cNvSpPr/>
          <p:nvPr/>
        </p:nvSpPr>
        <p:spPr>
          <a:xfrm>
            <a:off x="9411753" y="3680913"/>
            <a:ext cx="467338" cy="467338"/>
          </a:xfrm>
          <a:prstGeom prst="ellipse">
            <a:avLst/>
          </a:prstGeom>
          <a:solidFill>
            <a:srgbClr val="92898A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82E7607-C1C6-4DC7-AB66-B6888852E7F3}"/>
              </a:ext>
            </a:extLst>
          </p:cNvPr>
          <p:cNvSpPr/>
          <p:nvPr/>
        </p:nvSpPr>
        <p:spPr>
          <a:xfrm>
            <a:off x="8524420" y="3260226"/>
            <a:ext cx="467338" cy="467338"/>
          </a:xfrm>
          <a:prstGeom prst="ellipse">
            <a:avLst/>
          </a:prstGeom>
          <a:solidFill>
            <a:srgbClr val="2B556B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+2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379CF7B-991D-4798-8BEB-E94EBF2FF98C}"/>
              </a:ext>
            </a:extLst>
          </p:cNvPr>
          <p:cNvSpPr/>
          <p:nvPr/>
        </p:nvSpPr>
        <p:spPr>
          <a:xfrm>
            <a:off x="7637087" y="3104647"/>
            <a:ext cx="467338" cy="467338"/>
          </a:xfrm>
          <a:prstGeom prst="ellipse">
            <a:avLst/>
          </a:prstGeom>
          <a:solidFill>
            <a:srgbClr val="2B556B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+2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C94CC10-C45D-4D00-AC70-3F0602712469}"/>
              </a:ext>
            </a:extLst>
          </p:cNvPr>
          <p:cNvSpPr/>
          <p:nvPr/>
        </p:nvSpPr>
        <p:spPr>
          <a:xfrm>
            <a:off x="6749754" y="3050188"/>
            <a:ext cx="467338" cy="467338"/>
          </a:xfrm>
          <a:prstGeom prst="ellipse">
            <a:avLst/>
          </a:prstGeom>
          <a:solidFill>
            <a:srgbClr val="2B556B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BD3C86B-7A50-4ADF-8530-1265377D3ECD}"/>
              </a:ext>
            </a:extLst>
          </p:cNvPr>
          <p:cNvSpPr/>
          <p:nvPr/>
        </p:nvSpPr>
        <p:spPr>
          <a:xfrm>
            <a:off x="5862421" y="2840329"/>
            <a:ext cx="467338" cy="467338"/>
          </a:xfrm>
          <a:prstGeom prst="ellipse">
            <a:avLst/>
          </a:prstGeom>
          <a:solidFill>
            <a:srgbClr val="2B556B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1016FD7-220B-4D86-AF33-8FDBEC64EBD2}"/>
              </a:ext>
            </a:extLst>
          </p:cNvPr>
          <p:cNvSpPr/>
          <p:nvPr/>
        </p:nvSpPr>
        <p:spPr>
          <a:xfrm>
            <a:off x="4975088" y="2790324"/>
            <a:ext cx="467338" cy="467338"/>
          </a:xfrm>
          <a:prstGeom prst="ellipse">
            <a:avLst/>
          </a:prstGeom>
          <a:solidFill>
            <a:srgbClr val="2B556B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+3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87E3EB7-3C27-4F57-8401-47A89F900C89}"/>
              </a:ext>
            </a:extLst>
          </p:cNvPr>
          <p:cNvSpPr/>
          <p:nvPr/>
        </p:nvSpPr>
        <p:spPr>
          <a:xfrm>
            <a:off x="4087755" y="2784947"/>
            <a:ext cx="467338" cy="467338"/>
          </a:xfrm>
          <a:prstGeom prst="ellipse">
            <a:avLst/>
          </a:prstGeom>
          <a:solidFill>
            <a:srgbClr val="2B556B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+6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1F9E74C-EF2C-4126-A0E3-5F110D5F5C00}"/>
              </a:ext>
            </a:extLst>
          </p:cNvPr>
          <p:cNvSpPr/>
          <p:nvPr/>
        </p:nvSpPr>
        <p:spPr>
          <a:xfrm>
            <a:off x="3200422" y="2370609"/>
            <a:ext cx="467338" cy="467338"/>
          </a:xfrm>
          <a:prstGeom prst="ellipse">
            <a:avLst/>
          </a:prstGeom>
          <a:solidFill>
            <a:srgbClr val="2B556B"/>
          </a:solidFill>
          <a:ln w="38100">
            <a:solidFill>
              <a:schemeClr val="bg1"/>
            </a:solidFill>
          </a:ln>
          <a:effectLst>
            <a:outerShdw blurRad="4064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E04795-5CF6-46EC-97C2-067D5512A4E5}"/>
              </a:ext>
            </a:extLst>
          </p:cNvPr>
          <p:cNvSpPr txBox="1"/>
          <p:nvPr/>
        </p:nvSpPr>
        <p:spPr>
          <a:xfrm>
            <a:off x="1138009" y="1429236"/>
            <a:ext cx="3417923" cy="476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0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ACTIVATE EMPLOYEE VOICES:</a:t>
            </a:r>
          </a:p>
          <a:p>
            <a:pPr>
              <a:lnSpc>
                <a:spcPts val="1600"/>
              </a:lnSpc>
            </a:pPr>
            <a:r>
              <a:rPr lang="en-US" sz="900" dirty="0">
                <a:solidFill>
                  <a:srgbClr val="595959"/>
                </a:solidFill>
                <a:latin typeface="Century Gothic" panose="020B0502020202020204" pitchFamily="34" charset="0"/>
              </a:rPr>
              <a:t>Percent who rate each source as very/extremely credible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A545D5A-B9B4-A341-AF1F-885776BC8400}"/>
              </a:ext>
            </a:extLst>
          </p:cNvPr>
          <p:cNvGrpSpPr/>
          <p:nvPr/>
        </p:nvGrpSpPr>
        <p:grpSpPr>
          <a:xfrm>
            <a:off x="7714839" y="1666440"/>
            <a:ext cx="3313752" cy="230832"/>
            <a:chOff x="7714839" y="1666440"/>
            <a:chExt cx="3313752" cy="23083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1895571-F1A6-4CFC-A85F-4A6E833A1B40}"/>
                </a:ext>
              </a:extLst>
            </p:cNvPr>
            <p:cNvSpPr/>
            <p:nvPr/>
          </p:nvSpPr>
          <p:spPr>
            <a:xfrm>
              <a:off x="7714839" y="1708324"/>
              <a:ext cx="147740" cy="147740"/>
            </a:xfrm>
            <a:prstGeom prst="rect">
              <a:avLst/>
            </a:prstGeom>
            <a:solidFill>
              <a:srgbClr val="628196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CAD5185-B4FE-41E0-BFEC-680427B6DF00}"/>
                </a:ext>
              </a:extLst>
            </p:cNvPr>
            <p:cNvSpPr txBox="1"/>
            <p:nvPr/>
          </p:nvSpPr>
          <p:spPr>
            <a:xfrm>
              <a:off x="7896342" y="1666440"/>
              <a:ext cx="11608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Century Gothic" panose="020B0502020202020204" pitchFamily="34" charset="0"/>
                </a:rPr>
                <a:t>Company Voices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5A22FC2-E694-407C-8B8A-F7511A6A0123}"/>
                </a:ext>
              </a:extLst>
            </p:cNvPr>
            <p:cNvCxnSpPr>
              <a:stCxn id="37" idx="6"/>
              <a:endCxn id="40" idx="2"/>
            </p:cNvCxnSpPr>
            <p:nvPr/>
          </p:nvCxnSpPr>
          <p:spPr>
            <a:xfrm>
              <a:off x="9563517" y="1782194"/>
              <a:ext cx="31959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D702663-7243-452D-9E30-6B33F00F59EE}"/>
                </a:ext>
              </a:extLst>
            </p:cNvPr>
            <p:cNvSpPr/>
            <p:nvPr/>
          </p:nvSpPr>
          <p:spPr>
            <a:xfrm>
              <a:off x="9415777" y="1708324"/>
              <a:ext cx="147740" cy="147740"/>
            </a:xfrm>
            <a:prstGeom prst="ellipse">
              <a:avLst/>
            </a:prstGeom>
            <a:solidFill>
              <a:srgbClr val="2B556B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b="1" dirty="0">
                  <a:latin typeface="Century Gothic" panose="020B0502020202020204" pitchFamily="34" charset="0"/>
                </a:rPr>
                <a:t>+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D53637D-DD68-4794-9063-C0E1A4545DDC}"/>
                </a:ext>
              </a:extLst>
            </p:cNvPr>
            <p:cNvSpPr txBox="1"/>
            <p:nvPr/>
          </p:nvSpPr>
          <p:spPr>
            <a:xfrm>
              <a:off x="10106544" y="1666440"/>
              <a:ext cx="9220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Century Gothic" panose="020B0502020202020204" pitchFamily="34" charset="0"/>
                </a:rPr>
                <a:t>YOY Change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8384AFC-35C5-4AD4-8781-B9D5B760F991}"/>
                </a:ext>
              </a:extLst>
            </p:cNvPr>
            <p:cNvSpPr/>
            <p:nvPr/>
          </p:nvSpPr>
          <p:spPr>
            <a:xfrm>
              <a:off x="9649446" y="1708324"/>
              <a:ext cx="147740" cy="147740"/>
            </a:xfrm>
            <a:prstGeom prst="ellipse">
              <a:avLst/>
            </a:prstGeom>
            <a:solidFill>
              <a:srgbClr val="CFC7C3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b="1" dirty="0"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038A3CF-4E47-43A9-B60E-7EC142C6E6A1}"/>
                </a:ext>
              </a:extLst>
            </p:cNvPr>
            <p:cNvSpPr/>
            <p:nvPr/>
          </p:nvSpPr>
          <p:spPr>
            <a:xfrm>
              <a:off x="9883115" y="1708324"/>
              <a:ext cx="147740" cy="147740"/>
            </a:xfrm>
            <a:prstGeom prst="ellipse">
              <a:avLst/>
            </a:prstGeom>
            <a:solidFill>
              <a:srgbClr val="92898A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b="1" dirty="0">
                  <a:latin typeface="Century Gothic" panose="020B0502020202020204" pitchFamily="34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723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  <p:bldP spid="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2ECC32D6-1368-F241-B5C6-42A3125DBCBA}"/>
              </a:ext>
            </a:extLst>
          </p:cNvPr>
          <p:cNvSpPr txBox="1"/>
          <p:nvPr/>
        </p:nvSpPr>
        <p:spPr>
          <a:xfrm>
            <a:off x="305768" y="244356"/>
            <a:ext cx="11590032" cy="1523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300" b="1" spc="1600" dirty="0">
                <a:solidFill>
                  <a:srgbClr val="F2EEEA">
                    <a:alpha val="51000"/>
                  </a:srgbClr>
                </a:solidFill>
                <a:latin typeface="Century Gothic" panose="020B0502020202020204" pitchFamily="34" charset="0"/>
              </a:rPr>
              <a:t>MARKETINGMIX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A7721-7F14-7F47-80BE-2B7F7D941341}"/>
              </a:ext>
            </a:extLst>
          </p:cNvPr>
          <p:cNvSpPr txBox="1"/>
          <p:nvPr/>
        </p:nvSpPr>
        <p:spPr>
          <a:xfrm>
            <a:off x="3864459" y="764274"/>
            <a:ext cx="49103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latin typeface="Century Gothic" panose="020B0502020202020204" pitchFamily="34" charset="0"/>
              </a:rPr>
              <a:t>MARKETING MIX – 4P’S VS. 7P’S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FE41187-82EE-479F-A163-170D0B835EB5}"/>
              </a:ext>
            </a:extLst>
          </p:cNvPr>
          <p:cNvSpPr/>
          <p:nvPr/>
        </p:nvSpPr>
        <p:spPr>
          <a:xfrm>
            <a:off x="1769992" y="2196153"/>
            <a:ext cx="1805145" cy="1805144"/>
          </a:xfrm>
          <a:prstGeom prst="ellipse">
            <a:avLst/>
          </a:prstGeom>
          <a:solidFill>
            <a:srgbClr val="92898A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Product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9CCA056-9681-431C-9503-7B29C7FFD840}"/>
              </a:ext>
            </a:extLst>
          </p:cNvPr>
          <p:cNvSpPr/>
          <p:nvPr/>
        </p:nvSpPr>
        <p:spPr>
          <a:xfrm>
            <a:off x="3194727" y="2196153"/>
            <a:ext cx="1805145" cy="1805144"/>
          </a:xfrm>
          <a:prstGeom prst="ellipse">
            <a:avLst/>
          </a:prstGeom>
          <a:solidFill>
            <a:srgbClr val="92898A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Price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C93E02A-5771-43D3-870A-B7902FE001FA}"/>
              </a:ext>
            </a:extLst>
          </p:cNvPr>
          <p:cNvSpPr/>
          <p:nvPr/>
        </p:nvSpPr>
        <p:spPr>
          <a:xfrm>
            <a:off x="1769992" y="3667147"/>
            <a:ext cx="1805145" cy="1805144"/>
          </a:xfrm>
          <a:prstGeom prst="ellipse">
            <a:avLst/>
          </a:prstGeom>
          <a:solidFill>
            <a:srgbClr val="92898A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Promotion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D3D5EB4-38AC-48EF-9FF3-73231F884BFD}"/>
              </a:ext>
            </a:extLst>
          </p:cNvPr>
          <p:cNvSpPr/>
          <p:nvPr/>
        </p:nvSpPr>
        <p:spPr>
          <a:xfrm>
            <a:off x="3194727" y="3667147"/>
            <a:ext cx="1805145" cy="1805144"/>
          </a:xfrm>
          <a:prstGeom prst="ellipse">
            <a:avLst/>
          </a:prstGeom>
          <a:solidFill>
            <a:srgbClr val="92898A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Place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27C53C0-E213-478F-8187-121AFB9806AB}"/>
              </a:ext>
            </a:extLst>
          </p:cNvPr>
          <p:cNvSpPr/>
          <p:nvPr/>
        </p:nvSpPr>
        <p:spPr>
          <a:xfrm>
            <a:off x="3025088" y="3474378"/>
            <a:ext cx="719691" cy="719691"/>
          </a:xfrm>
          <a:prstGeom prst="ellipse">
            <a:avLst/>
          </a:prstGeom>
          <a:solidFill>
            <a:schemeClr val="bg1"/>
          </a:solidFill>
          <a:ln>
            <a:solidFill>
              <a:srgbClr val="F4F3EE"/>
            </a:solidFill>
          </a:ln>
          <a:effectLst>
            <a:outerShdw blurRad="4191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4P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08A856-C958-D743-9EEE-ED0E32BB664E}"/>
              </a:ext>
            </a:extLst>
          </p:cNvPr>
          <p:cNvGrpSpPr/>
          <p:nvPr/>
        </p:nvGrpSpPr>
        <p:grpSpPr>
          <a:xfrm>
            <a:off x="8714202" y="2309022"/>
            <a:ext cx="1950697" cy="1520773"/>
            <a:chOff x="8714202" y="2147658"/>
            <a:chExt cx="1950697" cy="1520773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2F1271C-93A9-447A-8C37-5F78F4250D4C}"/>
                </a:ext>
              </a:extLst>
            </p:cNvPr>
            <p:cNvSpPr/>
            <p:nvPr/>
          </p:nvSpPr>
          <p:spPr>
            <a:xfrm>
              <a:off x="8714202" y="2147658"/>
              <a:ext cx="1950697" cy="1520773"/>
            </a:xfrm>
            <a:custGeom>
              <a:avLst/>
              <a:gdLst>
                <a:gd name="connsiteX0" fmla="*/ 1805559 w 2895600"/>
                <a:gd name="connsiteY0" fmla="*/ 0 h 2257425"/>
                <a:gd name="connsiteX1" fmla="*/ 0 w 2895600"/>
                <a:gd name="connsiteY1" fmla="*/ 2264188 h 2257425"/>
                <a:gd name="connsiteX2" fmla="*/ 2895981 w 2895600"/>
                <a:gd name="connsiteY2" fmla="*/ 2264188 h 2257425"/>
                <a:gd name="connsiteX3" fmla="*/ 1805559 w 2895600"/>
                <a:gd name="connsiteY3" fmla="*/ 0 h 225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0" h="2257425">
                  <a:moveTo>
                    <a:pt x="1805559" y="0"/>
                  </a:moveTo>
                  <a:lnTo>
                    <a:pt x="0" y="2264188"/>
                  </a:lnTo>
                  <a:lnTo>
                    <a:pt x="2895981" y="2264188"/>
                  </a:lnTo>
                  <a:cubicBezTo>
                    <a:pt x="2896077" y="1347692"/>
                    <a:pt x="2470118" y="530733"/>
                    <a:pt x="1805559" y="0"/>
                  </a:cubicBezTo>
                  <a:close/>
                </a:path>
              </a:pathLst>
            </a:custGeom>
            <a:solidFill>
              <a:srgbClr val="A09999"/>
            </a:solidFill>
            <a:ln w="12700" cap="flat">
              <a:solidFill>
                <a:srgbClr val="F4F3E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2C9BD80-E6A1-40F1-B659-ED1D8231F7EF}"/>
                </a:ext>
              </a:extLst>
            </p:cNvPr>
            <p:cNvGrpSpPr/>
            <p:nvPr/>
          </p:nvGrpSpPr>
          <p:grpSpPr>
            <a:xfrm>
              <a:off x="9536731" y="2771572"/>
              <a:ext cx="870751" cy="571860"/>
              <a:chOff x="9875935" y="2627800"/>
              <a:chExt cx="870751" cy="571860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31C1B16-3256-478A-9D8D-DCF20F62AC5A}"/>
                  </a:ext>
                </a:extLst>
              </p:cNvPr>
              <p:cNvSpPr txBox="1"/>
              <p:nvPr/>
            </p:nvSpPr>
            <p:spPr>
              <a:xfrm>
                <a:off x="9875935" y="2938050"/>
                <a:ext cx="8707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Promotion</a:t>
                </a:r>
              </a:p>
            </p:txBody>
          </p:sp>
          <p:sp>
            <p:nvSpPr>
              <p:cNvPr id="53" name="Freeform 120">
                <a:extLst>
                  <a:ext uri="{FF2B5EF4-FFF2-40B4-BE49-F238E27FC236}">
                    <a16:creationId xmlns:a16="http://schemas.microsoft.com/office/drawing/2014/main" id="{95B2F7A9-47F3-4219-B9F5-61218B56DB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75869" y="2627800"/>
                <a:ext cx="270883" cy="256552"/>
              </a:xfrm>
              <a:custGeom>
                <a:avLst/>
                <a:gdLst>
                  <a:gd name="T0" fmla="*/ 38 w 80"/>
                  <a:gd name="T1" fmla="*/ 54 h 73"/>
                  <a:gd name="T2" fmla="*/ 28 w 80"/>
                  <a:gd name="T3" fmla="*/ 46 h 73"/>
                  <a:gd name="T4" fmla="*/ 41 w 80"/>
                  <a:gd name="T5" fmla="*/ 30 h 73"/>
                  <a:gd name="T6" fmla="*/ 50 w 80"/>
                  <a:gd name="T7" fmla="*/ 30 h 73"/>
                  <a:gd name="T8" fmla="*/ 41 w 80"/>
                  <a:gd name="T9" fmla="*/ 30 h 73"/>
                  <a:gd name="T10" fmla="*/ 34 w 80"/>
                  <a:gd name="T11" fmla="*/ 31 h 73"/>
                  <a:gd name="T12" fmla="*/ 26 w 80"/>
                  <a:gd name="T13" fmla="*/ 31 h 73"/>
                  <a:gd name="T14" fmla="*/ 24 w 80"/>
                  <a:gd name="T15" fmla="*/ 13 h 73"/>
                  <a:gd name="T16" fmla="*/ 20 w 80"/>
                  <a:gd name="T17" fmla="*/ 15 h 73"/>
                  <a:gd name="T18" fmla="*/ 21 w 80"/>
                  <a:gd name="T19" fmla="*/ 10 h 73"/>
                  <a:gd name="T20" fmla="*/ 13 w 80"/>
                  <a:gd name="T21" fmla="*/ 16 h 73"/>
                  <a:gd name="T22" fmla="*/ 8 w 80"/>
                  <a:gd name="T23" fmla="*/ 18 h 73"/>
                  <a:gd name="T24" fmla="*/ 10 w 80"/>
                  <a:gd name="T25" fmla="*/ 13 h 73"/>
                  <a:gd name="T26" fmla="*/ 70 w 80"/>
                  <a:gd name="T27" fmla="*/ 55 h 73"/>
                  <a:gd name="T28" fmla="*/ 71 w 80"/>
                  <a:gd name="T29" fmla="*/ 59 h 73"/>
                  <a:gd name="T30" fmla="*/ 66 w 80"/>
                  <a:gd name="T31" fmla="*/ 58 h 73"/>
                  <a:gd name="T32" fmla="*/ 60 w 80"/>
                  <a:gd name="T33" fmla="*/ 51 h 73"/>
                  <a:gd name="T34" fmla="*/ 60 w 80"/>
                  <a:gd name="T35" fmla="*/ 54 h 73"/>
                  <a:gd name="T36" fmla="*/ 55 w 80"/>
                  <a:gd name="T37" fmla="*/ 53 h 73"/>
                  <a:gd name="T38" fmla="*/ 55 w 80"/>
                  <a:gd name="T39" fmla="*/ 58 h 73"/>
                  <a:gd name="T40" fmla="*/ 71 w 80"/>
                  <a:gd name="T41" fmla="*/ 65 h 73"/>
                  <a:gd name="T42" fmla="*/ 53 w 80"/>
                  <a:gd name="T43" fmla="*/ 17 h 73"/>
                  <a:gd name="T44" fmla="*/ 53 w 80"/>
                  <a:gd name="T45" fmla="*/ 17 h 73"/>
                  <a:gd name="T46" fmla="*/ 50 w 80"/>
                  <a:gd name="T47" fmla="*/ 12 h 73"/>
                  <a:gd name="T48" fmla="*/ 10 w 80"/>
                  <a:gd name="T49" fmla="*/ 43 h 73"/>
                  <a:gd name="T50" fmla="*/ 9 w 80"/>
                  <a:gd name="T51" fmla="*/ 40 h 73"/>
                  <a:gd name="T52" fmla="*/ 21 w 80"/>
                  <a:gd name="T53" fmla="*/ 58 h 73"/>
                  <a:gd name="T54" fmla="*/ 21 w 80"/>
                  <a:gd name="T55" fmla="*/ 58 h 73"/>
                  <a:gd name="T56" fmla="*/ 25 w 80"/>
                  <a:gd name="T57" fmla="*/ 64 h 73"/>
                  <a:gd name="T58" fmla="*/ 40 w 80"/>
                  <a:gd name="T59" fmla="*/ 66 h 73"/>
                  <a:gd name="T60" fmla="*/ 40 w 80"/>
                  <a:gd name="T61" fmla="*/ 63 h 73"/>
                  <a:gd name="T62" fmla="*/ 75 w 80"/>
                  <a:gd name="T63" fmla="*/ 23 h 73"/>
                  <a:gd name="T64" fmla="*/ 68 w 80"/>
                  <a:gd name="T65" fmla="*/ 18 h 73"/>
                  <a:gd name="T66" fmla="*/ 68 w 80"/>
                  <a:gd name="T67" fmla="*/ 18 h 73"/>
                  <a:gd name="T68" fmla="*/ 60 w 80"/>
                  <a:gd name="T69" fmla="*/ 41 h 73"/>
                  <a:gd name="T70" fmla="*/ 33 w 80"/>
                  <a:gd name="T71" fmla="*/ 12 h 73"/>
                  <a:gd name="T72" fmla="*/ 1 w 80"/>
                  <a:gd name="T73" fmla="*/ 20 h 73"/>
                  <a:gd name="T74" fmla="*/ 47 w 80"/>
                  <a:gd name="T75" fmla="*/ 56 h 73"/>
                  <a:gd name="T76" fmla="*/ 78 w 80"/>
                  <a:gd name="T77" fmla="*/ 51 h 73"/>
                  <a:gd name="T78" fmla="*/ 19 w 80"/>
                  <a:gd name="T79" fmla="*/ 35 h 73"/>
                  <a:gd name="T80" fmla="*/ 32 w 80"/>
                  <a:gd name="T81" fmla="*/ 17 h 73"/>
                  <a:gd name="T82" fmla="*/ 56 w 80"/>
                  <a:gd name="T83" fmla="*/ 44 h 73"/>
                  <a:gd name="T84" fmla="*/ 50 w 80"/>
                  <a:gd name="T85" fmla="*/ 51 h 73"/>
                  <a:gd name="T86" fmla="*/ 24 w 80"/>
                  <a:gd name="T87" fmla="*/ 18 h 73"/>
                  <a:gd name="T88" fmla="*/ 24 w 80"/>
                  <a:gd name="T89" fmla="*/ 20 h 73"/>
                  <a:gd name="T90" fmla="*/ 13 w 80"/>
                  <a:gd name="T91" fmla="*/ 22 h 73"/>
                  <a:gd name="T92" fmla="*/ 10 w 80"/>
                  <a:gd name="T93" fmla="*/ 25 h 73"/>
                  <a:gd name="T94" fmla="*/ 17 w 80"/>
                  <a:gd name="T95" fmla="*/ 26 h 73"/>
                  <a:gd name="T96" fmla="*/ 17 w 80"/>
                  <a:gd name="T97" fmla="*/ 29 h 73"/>
                  <a:gd name="T98" fmla="*/ 30 w 80"/>
                  <a:gd name="T99" fmla="*/ 13 h 73"/>
                  <a:gd name="T100" fmla="*/ 63 w 80"/>
                  <a:gd name="T101" fmla="*/ 44 h 73"/>
                  <a:gd name="T102" fmla="*/ 59 w 80"/>
                  <a:gd name="T103" fmla="*/ 6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0" h="73">
                    <a:moveTo>
                      <a:pt x="52" y="38"/>
                    </a:move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3" y="38"/>
                      <a:pt x="23" y="39"/>
                    </a:cubicBezTo>
                    <a:cubicBezTo>
                      <a:pt x="23" y="47"/>
                      <a:pt x="30" y="54"/>
                      <a:pt x="38" y="54"/>
                    </a:cubicBezTo>
                    <a:cubicBezTo>
                      <a:pt x="47" y="54"/>
                      <a:pt x="53" y="47"/>
                      <a:pt x="53" y="39"/>
                    </a:cubicBezTo>
                    <a:cubicBezTo>
                      <a:pt x="53" y="38"/>
                      <a:pt x="53" y="38"/>
                      <a:pt x="52" y="38"/>
                    </a:cubicBezTo>
                    <a:close/>
                    <a:moveTo>
                      <a:pt x="38" y="52"/>
                    </a:moveTo>
                    <a:cubicBezTo>
                      <a:pt x="34" y="52"/>
                      <a:pt x="30" y="50"/>
                      <a:pt x="28" y="46"/>
                    </a:cubicBezTo>
                    <a:cubicBezTo>
                      <a:pt x="30" y="43"/>
                      <a:pt x="34" y="41"/>
                      <a:pt x="38" y="41"/>
                    </a:cubicBezTo>
                    <a:cubicBezTo>
                      <a:pt x="43" y="41"/>
                      <a:pt x="46" y="43"/>
                      <a:pt x="49" y="46"/>
                    </a:cubicBezTo>
                    <a:cubicBezTo>
                      <a:pt x="46" y="50"/>
                      <a:pt x="43" y="52"/>
                      <a:pt x="38" y="52"/>
                    </a:cubicBezTo>
                    <a:close/>
                    <a:moveTo>
                      <a:pt x="41" y="30"/>
                    </a:moveTo>
                    <a:cubicBezTo>
                      <a:pt x="41" y="27"/>
                      <a:pt x="44" y="26"/>
                      <a:pt x="47" y="26"/>
                    </a:cubicBezTo>
                    <a:cubicBezTo>
                      <a:pt x="50" y="26"/>
                      <a:pt x="52" y="27"/>
                      <a:pt x="52" y="30"/>
                    </a:cubicBezTo>
                    <a:cubicBezTo>
                      <a:pt x="52" y="30"/>
                      <a:pt x="52" y="31"/>
                      <a:pt x="51" y="31"/>
                    </a:cubicBezTo>
                    <a:cubicBezTo>
                      <a:pt x="51" y="31"/>
                      <a:pt x="50" y="30"/>
                      <a:pt x="50" y="30"/>
                    </a:cubicBezTo>
                    <a:cubicBezTo>
                      <a:pt x="50" y="29"/>
                      <a:pt x="49" y="28"/>
                      <a:pt x="47" y="28"/>
                    </a:cubicBezTo>
                    <a:cubicBezTo>
                      <a:pt x="45" y="28"/>
                      <a:pt x="43" y="29"/>
                      <a:pt x="43" y="30"/>
                    </a:cubicBezTo>
                    <a:cubicBezTo>
                      <a:pt x="43" y="30"/>
                      <a:pt x="43" y="31"/>
                      <a:pt x="42" y="31"/>
                    </a:cubicBezTo>
                    <a:cubicBezTo>
                      <a:pt x="42" y="31"/>
                      <a:pt x="41" y="30"/>
                      <a:pt x="41" y="30"/>
                    </a:cubicBezTo>
                    <a:close/>
                    <a:moveTo>
                      <a:pt x="25" y="30"/>
                    </a:moveTo>
                    <a:cubicBezTo>
                      <a:pt x="25" y="27"/>
                      <a:pt x="27" y="26"/>
                      <a:pt x="30" y="26"/>
                    </a:cubicBezTo>
                    <a:cubicBezTo>
                      <a:pt x="33" y="26"/>
                      <a:pt x="35" y="27"/>
                      <a:pt x="35" y="30"/>
                    </a:cubicBezTo>
                    <a:cubicBezTo>
                      <a:pt x="35" y="30"/>
                      <a:pt x="35" y="31"/>
                      <a:pt x="34" y="31"/>
                    </a:cubicBezTo>
                    <a:cubicBezTo>
                      <a:pt x="34" y="31"/>
                      <a:pt x="33" y="30"/>
                      <a:pt x="33" y="30"/>
                    </a:cubicBezTo>
                    <a:cubicBezTo>
                      <a:pt x="33" y="29"/>
                      <a:pt x="32" y="28"/>
                      <a:pt x="30" y="28"/>
                    </a:cubicBezTo>
                    <a:cubicBezTo>
                      <a:pt x="28" y="28"/>
                      <a:pt x="27" y="29"/>
                      <a:pt x="27" y="30"/>
                    </a:cubicBezTo>
                    <a:cubicBezTo>
                      <a:pt x="27" y="30"/>
                      <a:pt x="26" y="31"/>
                      <a:pt x="26" y="31"/>
                    </a:cubicBezTo>
                    <a:cubicBezTo>
                      <a:pt x="25" y="31"/>
                      <a:pt x="25" y="30"/>
                      <a:pt x="25" y="30"/>
                    </a:cubicBezTo>
                    <a:close/>
                    <a:moveTo>
                      <a:pt x="26" y="12"/>
                    </a:moveTo>
                    <a:cubicBezTo>
                      <a:pt x="26" y="13"/>
                      <a:pt x="26" y="13"/>
                      <a:pt x="25" y="14"/>
                    </a:cubicBezTo>
                    <a:cubicBezTo>
                      <a:pt x="25" y="14"/>
                      <a:pt x="24" y="13"/>
                      <a:pt x="24" y="13"/>
                    </a:cubicBezTo>
                    <a:cubicBezTo>
                      <a:pt x="24" y="12"/>
                      <a:pt x="23" y="12"/>
                      <a:pt x="22" y="12"/>
                    </a:cubicBezTo>
                    <a:cubicBezTo>
                      <a:pt x="21" y="12"/>
                      <a:pt x="21" y="13"/>
                      <a:pt x="20" y="13"/>
                    </a:cubicBezTo>
                    <a:cubicBezTo>
                      <a:pt x="20" y="13"/>
                      <a:pt x="20" y="14"/>
                      <a:pt x="20" y="14"/>
                    </a:cubicBezTo>
                    <a:cubicBezTo>
                      <a:pt x="20" y="14"/>
                      <a:pt x="20" y="15"/>
                      <a:pt x="20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9" y="15"/>
                      <a:pt x="18" y="15"/>
                      <a:pt x="18" y="14"/>
                    </a:cubicBezTo>
                    <a:cubicBezTo>
                      <a:pt x="18" y="14"/>
                      <a:pt x="18" y="13"/>
                      <a:pt x="19" y="12"/>
                    </a:cubicBezTo>
                    <a:cubicBezTo>
                      <a:pt x="19" y="11"/>
                      <a:pt x="20" y="11"/>
                      <a:pt x="21" y="10"/>
                    </a:cubicBezTo>
                    <a:cubicBezTo>
                      <a:pt x="24" y="10"/>
                      <a:pt x="26" y="11"/>
                      <a:pt x="26" y="12"/>
                    </a:cubicBezTo>
                    <a:close/>
                    <a:moveTo>
                      <a:pt x="15" y="15"/>
                    </a:moveTo>
                    <a:cubicBezTo>
                      <a:pt x="15" y="16"/>
                      <a:pt x="15" y="16"/>
                      <a:pt x="14" y="16"/>
                    </a:cubicBezTo>
                    <a:cubicBezTo>
                      <a:pt x="14" y="17"/>
                      <a:pt x="13" y="16"/>
                      <a:pt x="13" y="16"/>
                    </a:cubicBezTo>
                    <a:cubicBezTo>
                      <a:pt x="13" y="15"/>
                      <a:pt x="12" y="15"/>
                      <a:pt x="11" y="15"/>
                    </a:cubicBezTo>
                    <a:cubicBezTo>
                      <a:pt x="10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9" y="17"/>
                    </a:cubicBezTo>
                    <a:cubicBezTo>
                      <a:pt x="9" y="17"/>
                      <a:pt x="9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7" y="18"/>
                      <a:pt x="7" y="17"/>
                    </a:cubicBezTo>
                    <a:cubicBezTo>
                      <a:pt x="7" y="16"/>
                      <a:pt x="7" y="16"/>
                      <a:pt x="7" y="15"/>
                    </a:cubicBezTo>
                    <a:cubicBezTo>
                      <a:pt x="8" y="14"/>
                      <a:pt x="9" y="13"/>
                      <a:pt x="10" y="13"/>
                    </a:cubicBezTo>
                    <a:cubicBezTo>
                      <a:pt x="12" y="13"/>
                      <a:pt x="14" y="14"/>
                      <a:pt x="15" y="15"/>
                    </a:cubicBezTo>
                    <a:close/>
                    <a:moveTo>
                      <a:pt x="66" y="56"/>
                    </a:moveTo>
                    <a:cubicBezTo>
                      <a:pt x="66" y="56"/>
                      <a:pt x="67" y="55"/>
                      <a:pt x="68" y="55"/>
                    </a:cubicBezTo>
                    <a:cubicBezTo>
                      <a:pt x="68" y="55"/>
                      <a:pt x="69" y="55"/>
                      <a:pt x="70" y="55"/>
                    </a:cubicBezTo>
                    <a:cubicBezTo>
                      <a:pt x="72" y="56"/>
                      <a:pt x="74" y="58"/>
                      <a:pt x="73" y="59"/>
                    </a:cubicBezTo>
                    <a:cubicBezTo>
                      <a:pt x="73" y="60"/>
                      <a:pt x="72" y="60"/>
                      <a:pt x="72" y="60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1" y="60"/>
                      <a:pt x="71" y="59"/>
                      <a:pt x="71" y="59"/>
                    </a:cubicBezTo>
                    <a:cubicBezTo>
                      <a:pt x="71" y="58"/>
                      <a:pt x="71" y="57"/>
                      <a:pt x="70" y="57"/>
                    </a:cubicBezTo>
                    <a:cubicBezTo>
                      <a:pt x="69" y="57"/>
                      <a:pt x="69" y="57"/>
                      <a:pt x="68" y="57"/>
                    </a:cubicBezTo>
                    <a:cubicBezTo>
                      <a:pt x="68" y="57"/>
                      <a:pt x="68" y="57"/>
                      <a:pt x="67" y="57"/>
                    </a:cubicBezTo>
                    <a:cubicBezTo>
                      <a:pt x="67" y="58"/>
                      <a:pt x="67" y="58"/>
                      <a:pt x="66" y="58"/>
                    </a:cubicBezTo>
                    <a:cubicBezTo>
                      <a:pt x="66" y="58"/>
                      <a:pt x="65" y="57"/>
                      <a:pt x="66" y="56"/>
                    </a:cubicBezTo>
                    <a:close/>
                    <a:moveTo>
                      <a:pt x="55" y="52"/>
                    </a:moveTo>
                    <a:cubicBezTo>
                      <a:pt x="55" y="51"/>
                      <a:pt x="56" y="51"/>
                      <a:pt x="57" y="51"/>
                    </a:cubicBezTo>
                    <a:cubicBezTo>
                      <a:pt x="58" y="50"/>
                      <a:pt x="59" y="50"/>
                      <a:pt x="60" y="51"/>
                    </a:cubicBezTo>
                    <a:cubicBezTo>
                      <a:pt x="62" y="52"/>
                      <a:pt x="63" y="54"/>
                      <a:pt x="62" y="55"/>
                    </a:cubicBezTo>
                    <a:cubicBezTo>
                      <a:pt x="62" y="55"/>
                      <a:pt x="62" y="56"/>
                      <a:pt x="61" y="56"/>
                    </a:cubicBezTo>
                    <a:cubicBezTo>
                      <a:pt x="61" y="56"/>
                      <a:pt x="61" y="56"/>
                      <a:pt x="61" y="56"/>
                    </a:cubicBezTo>
                    <a:cubicBezTo>
                      <a:pt x="60" y="55"/>
                      <a:pt x="60" y="55"/>
                      <a:pt x="60" y="54"/>
                    </a:cubicBezTo>
                    <a:cubicBezTo>
                      <a:pt x="60" y="54"/>
                      <a:pt x="60" y="53"/>
                      <a:pt x="59" y="53"/>
                    </a:cubicBezTo>
                    <a:cubicBezTo>
                      <a:pt x="58" y="52"/>
                      <a:pt x="58" y="52"/>
                      <a:pt x="57" y="52"/>
                    </a:cubicBezTo>
                    <a:cubicBezTo>
                      <a:pt x="57" y="53"/>
                      <a:pt x="57" y="53"/>
                      <a:pt x="57" y="53"/>
                    </a:cubicBezTo>
                    <a:cubicBezTo>
                      <a:pt x="56" y="53"/>
                      <a:pt x="56" y="54"/>
                      <a:pt x="55" y="53"/>
                    </a:cubicBezTo>
                    <a:cubicBezTo>
                      <a:pt x="55" y="53"/>
                      <a:pt x="55" y="53"/>
                      <a:pt x="55" y="52"/>
                    </a:cubicBezTo>
                    <a:close/>
                    <a:moveTo>
                      <a:pt x="53" y="58"/>
                    </a:moveTo>
                    <a:cubicBezTo>
                      <a:pt x="53" y="57"/>
                      <a:pt x="53" y="57"/>
                      <a:pt x="54" y="57"/>
                    </a:cubicBezTo>
                    <a:cubicBezTo>
                      <a:pt x="54" y="57"/>
                      <a:pt x="55" y="57"/>
                      <a:pt x="55" y="58"/>
                    </a:cubicBezTo>
                    <a:cubicBezTo>
                      <a:pt x="55" y="61"/>
                      <a:pt x="57" y="64"/>
                      <a:pt x="60" y="65"/>
                    </a:cubicBezTo>
                    <a:cubicBezTo>
                      <a:pt x="63" y="66"/>
                      <a:pt x="67" y="66"/>
                      <a:pt x="69" y="63"/>
                    </a:cubicBezTo>
                    <a:cubicBezTo>
                      <a:pt x="70" y="63"/>
                      <a:pt x="70" y="63"/>
                      <a:pt x="71" y="63"/>
                    </a:cubicBezTo>
                    <a:cubicBezTo>
                      <a:pt x="71" y="64"/>
                      <a:pt x="71" y="64"/>
                      <a:pt x="71" y="65"/>
                    </a:cubicBezTo>
                    <a:cubicBezTo>
                      <a:pt x="69" y="67"/>
                      <a:pt x="66" y="68"/>
                      <a:pt x="63" y="68"/>
                    </a:cubicBezTo>
                    <a:cubicBezTo>
                      <a:pt x="62" y="68"/>
                      <a:pt x="61" y="67"/>
                      <a:pt x="59" y="67"/>
                    </a:cubicBezTo>
                    <a:cubicBezTo>
                      <a:pt x="56" y="65"/>
                      <a:pt x="53" y="62"/>
                      <a:pt x="53" y="58"/>
                    </a:cubicBezTo>
                    <a:close/>
                    <a:moveTo>
                      <a:pt x="53" y="17"/>
                    </a:moveTo>
                    <a:cubicBezTo>
                      <a:pt x="56" y="17"/>
                      <a:pt x="58" y="15"/>
                      <a:pt x="58" y="12"/>
                    </a:cubicBezTo>
                    <a:cubicBezTo>
                      <a:pt x="58" y="9"/>
                      <a:pt x="56" y="7"/>
                      <a:pt x="53" y="7"/>
                    </a:cubicBezTo>
                    <a:cubicBezTo>
                      <a:pt x="50" y="7"/>
                      <a:pt x="48" y="9"/>
                      <a:pt x="48" y="12"/>
                    </a:cubicBezTo>
                    <a:cubicBezTo>
                      <a:pt x="48" y="15"/>
                      <a:pt x="50" y="17"/>
                      <a:pt x="53" y="17"/>
                    </a:cubicBezTo>
                    <a:close/>
                    <a:moveTo>
                      <a:pt x="53" y="9"/>
                    </a:moveTo>
                    <a:cubicBezTo>
                      <a:pt x="55" y="9"/>
                      <a:pt x="56" y="10"/>
                      <a:pt x="56" y="12"/>
                    </a:cubicBezTo>
                    <a:cubicBezTo>
                      <a:pt x="56" y="14"/>
                      <a:pt x="55" y="15"/>
                      <a:pt x="53" y="15"/>
                    </a:cubicBezTo>
                    <a:cubicBezTo>
                      <a:pt x="51" y="15"/>
                      <a:pt x="50" y="14"/>
                      <a:pt x="50" y="12"/>
                    </a:cubicBezTo>
                    <a:cubicBezTo>
                      <a:pt x="50" y="10"/>
                      <a:pt x="51" y="9"/>
                      <a:pt x="53" y="9"/>
                    </a:cubicBezTo>
                    <a:close/>
                    <a:moveTo>
                      <a:pt x="10" y="37"/>
                    </a:moveTo>
                    <a:cubicBezTo>
                      <a:pt x="8" y="37"/>
                      <a:pt x="7" y="39"/>
                      <a:pt x="7" y="40"/>
                    </a:cubicBezTo>
                    <a:cubicBezTo>
                      <a:pt x="7" y="42"/>
                      <a:pt x="8" y="43"/>
                      <a:pt x="10" y="43"/>
                    </a:cubicBezTo>
                    <a:cubicBezTo>
                      <a:pt x="11" y="43"/>
                      <a:pt x="13" y="42"/>
                      <a:pt x="13" y="40"/>
                    </a:cubicBezTo>
                    <a:cubicBezTo>
                      <a:pt x="13" y="39"/>
                      <a:pt x="11" y="37"/>
                      <a:pt x="10" y="37"/>
                    </a:cubicBezTo>
                    <a:close/>
                    <a:moveTo>
                      <a:pt x="10" y="41"/>
                    </a:moveTo>
                    <a:cubicBezTo>
                      <a:pt x="9" y="41"/>
                      <a:pt x="9" y="41"/>
                      <a:pt x="9" y="40"/>
                    </a:cubicBezTo>
                    <a:cubicBezTo>
                      <a:pt x="9" y="40"/>
                      <a:pt x="9" y="39"/>
                      <a:pt x="10" y="39"/>
                    </a:cubicBezTo>
                    <a:cubicBezTo>
                      <a:pt x="10" y="39"/>
                      <a:pt x="11" y="40"/>
                      <a:pt x="11" y="40"/>
                    </a:cubicBezTo>
                    <a:cubicBezTo>
                      <a:pt x="11" y="41"/>
                      <a:pt x="10" y="41"/>
                      <a:pt x="10" y="41"/>
                    </a:cubicBezTo>
                    <a:close/>
                    <a:moveTo>
                      <a:pt x="21" y="58"/>
                    </a:moveTo>
                    <a:cubicBezTo>
                      <a:pt x="17" y="58"/>
                      <a:pt x="15" y="60"/>
                      <a:pt x="15" y="64"/>
                    </a:cubicBezTo>
                    <a:cubicBezTo>
                      <a:pt x="15" y="67"/>
                      <a:pt x="17" y="70"/>
                      <a:pt x="21" y="70"/>
                    </a:cubicBezTo>
                    <a:cubicBezTo>
                      <a:pt x="24" y="70"/>
                      <a:pt x="27" y="67"/>
                      <a:pt x="27" y="64"/>
                    </a:cubicBezTo>
                    <a:cubicBezTo>
                      <a:pt x="27" y="60"/>
                      <a:pt x="24" y="58"/>
                      <a:pt x="21" y="58"/>
                    </a:cubicBezTo>
                    <a:close/>
                    <a:moveTo>
                      <a:pt x="21" y="68"/>
                    </a:moveTo>
                    <a:cubicBezTo>
                      <a:pt x="19" y="68"/>
                      <a:pt x="17" y="66"/>
                      <a:pt x="17" y="64"/>
                    </a:cubicBezTo>
                    <a:cubicBezTo>
                      <a:pt x="17" y="62"/>
                      <a:pt x="19" y="60"/>
                      <a:pt x="21" y="60"/>
                    </a:cubicBezTo>
                    <a:cubicBezTo>
                      <a:pt x="23" y="60"/>
                      <a:pt x="25" y="62"/>
                      <a:pt x="25" y="64"/>
                    </a:cubicBezTo>
                    <a:cubicBezTo>
                      <a:pt x="25" y="66"/>
                      <a:pt x="23" y="68"/>
                      <a:pt x="21" y="68"/>
                    </a:cubicBezTo>
                    <a:close/>
                    <a:moveTo>
                      <a:pt x="40" y="61"/>
                    </a:moveTo>
                    <a:cubicBezTo>
                      <a:pt x="39" y="61"/>
                      <a:pt x="37" y="62"/>
                      <a:pt x="37" y="63"/>
                    </a:cubicBezTo>
                    <a:cubicBezTo>
                      <a:pt x="37" y="65"/>
                      <a:pt x="39" y="66"/>
                      <a:pt x="40" y="66"/>
                    </a:cubicBezTo>
                    <a:cubicBezTo>
                      <a:pt x="42" y="66"/>
                      <a:pt x="43" y="65"/>
                      <a:pt x="43" y="63"/>
                    </a:cubicBezTo>
                    <a:cubicBezTo>
                      <a:pt x="43" y="62"/>
                      <a:pt x="42" y="61"/>
                      <a:pt x="40" y="61"/>
                    </a:cubicBezTo>
                    <a:close/>
                    <a:moveTo>
                      <a:pt x="39" y="63"/>
                    </a:moveTo>
                    <a:cubicBezTo>
                      <a:pt x="39" y="63"/>
                      <a:pt x="40" y="63"/>
                      <a:pt x="40" y="63"/>
                    </a:cubicBezTo>
                    <a:cubicBezTo>
                      <a:pt x="40" y="63"/>
                      <a:pt x="41" y="63"/>
                      <a:pt x="41" y="63"/>
                    </a:cubicBezTo>
                    <a:cubicBezTo>
                      <a:pt x="41" y="64"/>
                      <a:pt x="39" y="64"/>
                      <a:pt x="39" y="63"/>
                    </a:cubicBezTo>
                    <a:close/>
                    <a:moveTo>
                      <a:pt x="68" y="30"/>
                    </a:moveTo>
                    <a:cubicBezTo>
                      <a:pt x="72" y="30"/>
                      <a:pt x="75" y="27"/>
                      <a:pt x="75" y="23"/>
                    </a:cubicBezTo>
                    <a:cubicBezTo>
                      <a:pt x="75" y="19"/>
                      <a:pt x="72" y="16"/>
                      <a:pt x="68" y="16"/>
                    </a:cubicBezTo>
                    <a:cubicBezTo>
                      <a:pt x="64" y="16"/>
                      <a:pt x="61" y="19"/>
                      <a:pt x="61" y="23"/>
                    </a:cubicBezTo>
                    <a:cubicBezTo>
                      <a:pt x="61" y="27"/>
                      <a:pt x="64" y="30"/>
                      <a:pt x="68" y="30"/>
                    </a:cubicBezTo>
                    <a:close/>
                    <a:moveTo>
                      <a:pt x="68" y="18"/>
                    </a:moveTo>
                    <a:cubicBezTo>
                      <a:pt x="71" y="18"/>
                      <a:pt x="73" y="20"/>
                      <a:pt x="73" y="23"/>
                    </a:cubicBezTo>
                    <a:cubicBezTo>
                      <a:pt x="73" y="25"/>
                      <a:pt x="71" y="28"/>
                      <a:pt x="68" y="28"/>
                    </a:cubicBezTo>
                    <a:cubicBezTo>
                      <a:pt x="66" y="28"/>
                      <a:pt x="63" y="25"/>
                      <a:pt x="63" y="23"/>
                    </a:cubicBezTo>
                    <a:cubicBezTo>
                      <a:pt x="63" y="20"/>
                      <a:pt x="66" y="18"/>
                      <a:pt x="68" y="18"/>
                    </a:cubicBezTo>
                    <a:close/>
                    <a:moveTo>
                      <a:pt x="78" y="51"/>
                    </a:moveTo>
                    <a:cubicBezTo>
                      <a:pt x="77" y="47"/>
                      <a:pt x="73" y="44"/>
                      <a:pt x="69" y="42"/>
                    </a:cubicBezTo>
                    <a:cubicBezTo>
                      <a:pt x="68" y="41"/>
                      <a:pt x="66" y="41"/>
                      <a:pt x="64" y="41"/>
                    </a:cubicBezTo>
                    <a:cubicBezTo>
                      <a:pt x="62" y="41"/>
                      <a:pt x="61" y="41"/>
                      <a:pt x="60" y="41"/>
                    </a:cubicBezTo>
                    <a:cubicBezTo>
                      <a:pt x="61" y="39"/>
                      <a:pt x="61" y="37"/>
                      <a:pt x="61" y="35"/>
                    </a:cubicBezTo>
                    <a:cubicBezTo>
                      <a:pt x="61" y="23"/>
                      <a:pt x="51" y="13"/>
                      <a:pt x="38" y="13"/>
                    </a:cubicBezTo>
                    <a:cubicBezTo>
                      <a:pt x="37" y="13"/>
                      <a:pt x="35" y="13"/>
                      <a:pt x="33" y="14"/>
                    </a:cubicBezTo>
                    <a:cubicBezTo>
                      <a:pt x="33" y="13"/>
                      <a:pt x="33" y="12"/>
                      <a:pt x="33" y="12"/>
                    </a:cubicBezTo>
                    <a:cubicBezTo>
                      <a:pt x="31" y="5"/>
                      <a:pt x="24" y="0"/>
                      <a:pt x="17" y="0"/>
                    </a:cubicBezTo>
                    <a:cubicBezTo>
                      <a:pt x="16" y="0"/>
                      <a:pt x="14" y="0"/>
                      <a:pt x="13" y="0"/>
                    </a:cubicBezTo>
                    <a:cubicBezTo>
                      <a:pt x="9" y="1"/>
                      <a:pt x="5" y="4"/>
                      <a:pt x="3" y="8"/>
                    </a:cubicBezTo>
                    <a:cubicBezTo>
                      <a:pt x="1" y="11"/>
                      <a:pt x="0" y="16"/>
                      <a:pt x="1" y="20"/>
                    </a:cubicBezTo>
                    <a:cubicBezTo>
                      <a:pt x="3" y="27"/>
                      <a:pt x="9" y="32"/>
                      <a:pt x="16" y="32"/>
                    </a:cubicBezTo>
                    <a:cubicBezTo>
                      <a:pt x="16" y="33"/>
                      <a:pt x="16" y="34"/>
                      <a:pt x="16" y="35"/>
                    </a:cubicBezTo>
                    <a:cubicBezTo>
                      <a:pt x="16" y="48"/>
                      <a:pt x="26" y="58"/>
                      <a:pt x="38" y="58"/>
                    </a:cubicBezTo>
                    <a:cubicBezTo>
                      <a:pt x="41" y="58"/>
                      <a:pt x="44" y="57"/>
                      <a:pt x="47" y="56"/>
                    </a:cubicBezTo>
                    <a:cubicBezTo>
                      <a:pt x="47" y="63"/>
                      <a:pt x="51" y="69"/>
                      <a:pt x="57" y="72"/>
                    </a:cubicBezTo>
                    <a:cubicBezTo>
                      <a:pt x="59" y="73"/>
                      <a:pt x="61" y="73"/>
                      <a:pt x="63" y="73"/>
                    </a:cubicBezTo>
                    <a:cubicBezTo>
                      <a:pt x="70" y="73"/>
                      <a:pt x="76" y="69"/>
                      <a:pt x="78" y="63"/>
                    </a:cubicBezTo>
                    <a:cubicBezTo>
                      <a:pt x="80" y="59"/>
                      <a:pt x="80" y="55"/>
                      <a:pt x="78" y="51"/>
                    </a:cubicBezTo>
                    <a:close/>
                    <a:moveTo>
                      <a:pt x="49" y="52"/>
                    </a:moveTo>
                    <a:cubicBezTo>
                      <a:pt x="49" y="52"/>
                      <a:pt x="49" y="52"/>
                      <a:pt x="49" y="52"/>
                    </a:cubicBezTo>
                    <a:cubicBezTo>
                      <a:pt x="46" y="54"/>
                      <a:pt x="42" y="55"/>
                      <a:pt x="38" y="55"/>
                    </a:cubicBezTo>
                    <a:cubicBezTo>
                      <a:pt x="28" y="55"/>
                      <a:pt x="19" y="46"/>
                      <a:pt x="19" y="35"/>
                    </a:cubicBezTo>
                    <a:cubicBezTo>
                      <a:pt x="19" y="28"/>
                      <a:pt x="23" y="21"/>
                      <a:pt x="30" y="18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31" y="17"/>
                      <a:pt x="31" y="17"/>
                      <a:pt x="32" y="17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4" y="16"/>
                      <a:pt x="36" y="16"/>
                      <a:pt x="38" y="16"/>
                    </a:cubicBezTo>
                    <a:cubicBezTo>
                      <a:pt x="49" y="16"/>
                      <a:pt x="58" y="25"/>
                      <a:pt x="58" y="35"/>
                    </a:cubicBezTo>
                    <a:cubicBezTo>
                      <a:pt x="58" y="38"/>
                      <a:pt x="57" y="41"/>
                      <a:pt x="56" y="44"/>
                    </a:cubicBezTo>
                    <a:cubicBezTo>
                      <a:pt x="56" y="44"/>
                      <a:pt x="56" y="44"/>
                      <a:pt x="56" y="44"/>
                    </a:cubicBezTo>
                    <a:cubicBezTo>
                      <a:pt x="55" y="45"/>
                      <a:pt x="55" y="46"/>
                      <a:pt x="54" y="47"/>
                    </a:cubicBezTo>
                    <a:cubicBezTo>
                      <a:pt x="53" y="48"/>
                      <a:pt x="53" y="48"/>
                      <a:pt x="53" y="49"/>
                    </a:cubicBezTo>
                    <a:cubicBezTo>
                      <a:pt x="52" y="49"/>
                      <a:pt x="52" y="49"/>
                      <a:pt x="52" y="50"/>
                    </a:cubicBezTo>
                    <a:cubicBezTo>
                      <a:pt x="51" y="50"/>
                      <a:pt x="50" y="51"/>
                      <a:pt x="50" y="51"/>
                    </a:cubicBezTo>
                    <a:cubicBezTo>
                      <a:pt x="49" y="51"/>
                      <a:pt x="49" y="51"/>
                      <a:pt x="49" y="52"/>
                    </a:cubicBezTo>
                    <a:close/>
                    <a:moveTo>
                      <a:pt x="30" y="15"/>
                    </a:moveTo>
                    <a:cubicBezTo>
                      <a:pt x="28" y="16"/>
                      <a:pt x="27" y="17"/>
                      <a:pt x="25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7"/>
                      <a:pt x="23" y="17"/>
                      <a:pt x="23" y="18"/>
                    </a:cubicBezTo>
                    <a:cubicBezTo>
                      <a:pt x="22" y="18"/>
                      <a:pt x="22" y="19"/>
                      <a:pt x="23" y="19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3" y="21"/>
                      <a:pt x="22" y="21"/>
                    </a:cubicBezTo>
                    <a:cubicBezTo>
                      <a:pt x="21" y="22"/>
                      <a:pt x="20" y="23"/>
                      <a:pt x="19" y="23"/>
                    </a:cubicBezTo>
                    <a:cubicBezTo>
                      <a:pt x="16" y="24"/>
                      <a:pt x="14" y="23"/>
                      <a:pt x="1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1"/>
                      <a:pt x="13" y="21"/>
                      <a:pt x="13" y="20"/>
                    </a:cubicBezTo>
                    <a:cubicBezTo>
                      <a:pt x="12" y="20"/>
                      <a:pt x="12" y="20"/>
                      <a:pt x="11" y="21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9" y="24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3" y="25"/>
                      <a:pt x="15" y="26"/>
                      <a:pt x="17" y="26"/>
                    </a:cubicBezTo>
                    <a:cubicBezTo>
                      <a:pt x="18" y="26"/>
                      <a:pt x="18" y="25"/>
                      <a:pt x="19" y="25"/>
                    </a:cubicBezTo>
                    <a:cubicBezTo>
                      <a:pt x="19" y="25"/>
                      <a:pt x="19" y="25"/>
                      <a:pt x="20" y="25"/>
                    </a:cubicBezTo>
                    <a:cubicBezTo>
                      <a:pt x="19" y="26"/>
                      <a:pt x="18" y="28"/>
                      <a:pt x="18" y="29"/>
                    </a:cubicBezTo>
                    <a:cubicBezTo>
                      <a:pt x="18" y="29"/>
                      <a:pt x="17" y="29"/>
                      <a:pt x="17" y="29"/>
                    </a:cubicBezTo>
                    <a:cubicBezTo>
                      <a:pt x="11" y="29"/>
                      <a:pt x="6" y="25"/>
                      <a:pt x="4" y="19"/>
                    </a:cubicBezTo>
                    <a:cubicBezTo>
                      <a:pt x="2" y="12"/>
                      <a:pt x="7" y="5"/>
                      <a:pt x="14" y="3"/>
                    </a:cubicBezTo>
                    <a:cubicBezTo>
                      <a:pt x="15" y="3"/>
                      <a:pt x="16" y="3"/>
                      <a:pt x="17" y="3"/>
                    </a:cubicBezTo>
                    <a:cubicBezTo>
                      <a:pt x="23" y="3"/>
                      <a:pt x="28" y="7"/>
                      <a:pt x="30" y="13"/>
                    </a:cubicBezTo>
                    <a:cubicBezTo>
                      <a:pt x="30" y="14"/>
                      <a:pt x="30" y="15"/>
                      <a:pt x="30" y="15"/>
                    </a:cubicBezTo>
                    <a:close/>
                    <a:moveTo>
                      <a:pt x="51" y="53"/>
                    </a:moveTo>
                    <a:cubicBezTo>
                      <a:pt x="54" y="51"/>
                      <a:pt x="56" y="48"/>
                      <a:pt x="57" y="45"/>
                    </a:cubicBezTo>
                    <a:cubicBezTo>
                      <a:pt x="59" y="44"/>
                      <a:pt x="61" y="44"/>
                      <a:pt x="63" y="44"/>
                    </a:cubicBezTo>
                    <a:cubicBezTo>
                      <a:pt x="65" y="44"/>
                      <a:pt x="67" y="44"/>
                      <a:pt x="68" y="45"/>
                    </a:cubicBezTo>
                    <a:cubicBezTo>
                      <a:pt x="75" y="47"/>
                      <a:pt x="78" y="55"/>
                      <a:pt x="76" y="62"/>
                    </a:cubicBezTo>
                    <a:cubicBezTo>
                      <a:pt x="74" y="67"/>
                      <a:pt x="69" y="70"/>
                      <a:pt x="63" y="70"/>
                    </a:cubicBezTo>
                    <a:cubicBezTo>
                      <a:pt x="62" y="70"/>
                      <a:pt x="60" y="70"/>
                      <a:pt x="59" y="69"/>
                    </a:cubicBezTo>
                    <a:cubicBezTo>
                      <a:pt x="55" y="68"/>
                      <a:pt x="53" y="65"/>
                      <a:pt x="51" y="62"/>
                    </a:cubicBezTo>
                    <a:cubicBezTo>
                      <a:pt x="50" y="59"/>
                      <a:pt x="50" y="56"/>
                      <a:pt x="51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243734" tIns="121867" rIns="243734" bIns="121867" anchor="ctr"/>
              <a:lstStyle/>
              <a:p>
                <a:pPr marL="0" marR="0" lvl="0" indent="0" defTabSz="121917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479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/>
                  <a:sym typeface="Gill Sans" charset="0"/>
                </a:endParaRP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1B8D608-4BC2-6043-BA77-A65484045DDD}"/>
              </a:ext>
            </a:extLst>
          </p:cNvPr>
          <p:cNvGrpSpPr/>
          <p:nvPr/>
        </p:nvGrpSpPr>
        <p:grpSpPr>
          <a:xfrm>
            <a:off x="8279916" y="1883398"/>
            <a:ext cx="1649109" cy="1950696"/>
            <a:chOff x="8279916" y="1722034"/>
            <a:chExt cx="1649109" cy="1950696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CAE2F97-B9D2-4779-B531-A9EFD35B61AF}"/>
                </a:ext>
              </a:extLst>
            </p:cNvPr>
            <p:cNvSpPr/>
            <p:nvPr/>
          </p:nvSpPr>
          <p:spPr>
            <a:xfrm>
              <a:off x="8279916" y="1722034"/>
              <a:ext cx="1649109" cy="1950696"/>
            </a:xfrm>
            <a:custGeom>
              <a:avLst/>
              <a:gdLst>
                <a:gd name="connsiteX0" fmla="*/ 644652 w 2447925"/>
                <a:gd name="connsiteY0" fmla="*/ 0 h 2895600"/>
                <a:gd name="connsiteX1" fmla="*/ 0 w 2447925"/>
                <a:gd name="connsiteY1" fmla="*/ 72104 h 2895600"/>
                <a:gd name="connsiteX2" fmla="*/ 644652 w 2447925"/>
                <a:gd name="connsiteY2" fmla="*/ 2895981 h 2895600"/>
                <a:gd name="connsiteX3" fmla="*/ 2450211 w 2447925"/>
                <a:gd name="connsiteY3" fmla="*/ 631793 h 2895600"/>
                <a:gd name="connsiteX4" fmla="*/ 644652 w 2447925"/>
                <a:gd name="connsiteY4" fmla="*/ 0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25" h="2895600">
                  <a:moveTo>
                    <a:pt x="644652" y="0"/>
                  </a:moveTo>
                  <a:cubicBezTo>
                    <a:pt x="423005" y="0"/>
                    <a:pt x="207264" y="24955"/>
                    <a:pt x="0" y="72104"/>
                  </a:cubicBezTo>
                  <a:lnTo>
                    <a:pt x="644652" y="2895981"/>
                  </a:lnTo>
                  <a:lnTo>
                    <a:pt x="2450211" y="631793"/>
                  </a:lnTo>
                  <a:cubicBezTo>
                    <a:pt x="1955102" y="236506"/>
                    <a:pt x="1327594" y="0"/>
                    <a:pt x="644652" y="0"/>
                  </a:cubicBezTo>
                  <a:close/>
                </a:path>
              </a:pathLst>
            </a:custGeom>
            <a:solidFill>
              <a:srgbClr val="A09999"/>
            </a:solidFill>
            <a:ln w="12700" cap="flat">
              <a:solidFill>
                <a:srgbClr val="F4F3E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0EA0201-4338-44AA-9F27-C11AD36ADE71}"/>
                </a:ext>
              </a:extLst>
            </p:cNvPr>
            <p:cNvGrpSpPr/>
            <p:nvPr/>
          </p:nvGrpSpPr>
          <p:grpSpPr>
            <a:xfrm>
              <a:off x="8727899" y="2093755"/>
              <a:ext cx="569387" cy="573279"/>
              <a:chOff x="9023188" y="2626381"/>
              <a:chExt cx="569387" cy="573279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29B5B38-16A4-4FF7-ADBB-D765D2D1C24D}"/>
                  </a:ext>
                </a:extLst>
              </p:cNvPr>
              <p:cNvSpPr txBox="1"/>
              <p:nvPr/>
            </p:nvSpPr>
            <p:spPr>
              <a:xfrm>
                <a:off x="9023188" y="2938050"/>
                <a:ext cx="56938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Place</a:t>
                </a:r>
              </a:p>
            </p:txBody>
          </p:sp>
          <p:sp>
            <p:nvSpPr>
              <p:cNvPr id="54" name="Freeform 118">
                <a:extLst>
                  <a:ext uri="{FF2B5EF4-FFF2-40B4-BE49-F238E27FC236}">
                    <a16:creationId xmlns:a16="http://schemas.microsoft.com/office/drawing/2014/main" id="{5C71F871-D549-44DF-BC02-E832EFEE3D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86737" y="2626381"/>
                <a:ext cx="242289" cy="259391"/>
              </a:xfrm>
              <a:custGeom>
                <a:avLst/>
                <a:gdLst>
                  <a:gd name="T0" fmla="*/ 18 w 72"/>
                  <a:gd name="T1" fmla="*/ 23 h 74"/>
                  <a:gd name="T2" fmla="*/ 25 w 72"/>
                  <a:gd name="T3" fmla="*/ 23 h 74"/>
                  <a:gd name="T4" fmla="*/ 25 w 72"/>
                  <a:gd name="T5" fmla="*/ 16 h 74"/>
                  <a:gd name="T6" fmla="*/ 18 w 72"/>
                  <a:gd name="T7" fmla="*/ 37 h 74"/>
                  <a:gd name="T8" fmla="*/ 12 w 72"/>
                  <a:gd name="T9" fmla="*/ 37 h 74"/>
                  <a:gd name="T10" fmla="*/ 30 w 72"/>
                  <a:gd name="T11" fmla="*/ 29 h 74"/>
                  <a:gd name="T12" fmla="*/ 12 w 72"/>
                  <a:gd name="T13" fmla="*/ 50 h 74"/>
                  <a:gd name="T14" fmla="*/ 12 w 72"/>
                  <a:gd name="T15" fmla="*/ 43 h 74"/>
                  <a:gd name="T16" fmla="*/ 30 w 72"/>
                  <a:gd name="T17" fmla="*/ 50 h 74"/>
                  <a:gd name="T18" fmla="*/ 25 w 72"/>
                  <a:gd name="T19" fmla="*/ 50 h 74"/>
                  <a:gd name="T20" fmla="*/ 70 w 72"/>
                  <a:gd name="T21" fmla="*/ 64 h 74"/>
                  <a:gd name="T22" fmla="*/ 70 w 72"/>
                  <a:gd name="T23" fmla="*/ 74 h 74"/>
                  <a:gd name="T24" fmla="*/ 2 w 72"/>
                  <a:gd name="T25" fmla="*/ 74 h 74"/>
                  <a:gd name="T26" fmla="*/ 2 w 72"/>
                  <a:gd name="T27" fmla="*/ 64 h 74"/>
                  <a:gd name="T28" fmla="*/ 2 w 72"/>
                  <a:gd name="T29" fmla="*/ 10 h 74"/>
                  <a:gd name="T30" fmla="*/ 2 w 72"/>
                  <a:gd name="T31" fmla="*/ 0 h 74"/>
                  <a:gd name="T32" fmla="*/ 42 w 72"/>
                  <a:gd name="T33" fmla="*/ 8 h 74"/>
                  <a:gd name="T34" fmla="*/ 39 w 72"/>
                  <a:gd name="T35" fmla="*/ 19 h 74"/>
                  <a:gd name="T36" fmla="*/ 42 w 72"/>
                  <a:gd name="T37" fmla="*/ 15 h 74"/>
                  <a:gd name="T38" fmla="*/ 54 w 72"/>
                  <a:gd name="T39" fmla="*/ 19 h 74"/>
                  <a:gd name="T40" fmla="*/ 58 w 72"/>
                  <a:gd name="T41" fmla="*/ 11 h 74"/>
                  <a:gd name="T42" fmla="*/ 65 w 72"/>
                  <a:gd name="T43" fmla="*/ 19 h 74"/>
                  <a:gd name="T44" fmla="*/ 72 w 72"/>
                  <a:gd name="T45" fmla="*/ 27 h 74"/>
                  <a:gd name="T46" fmla="*/ 31 w 72"/>
                  <a:gd name="T47" fmla="*/ 71 h 74"/>
                  <a:gd name="T48" fmla="*/ 39 w 72"/>
                  <a:gd name="T49" fmla="*/ 67 h 74"/>
                  <a:gd name="T50" fmla="*/ 33 w 72"/>
                  <a:gd name="T51" fmla="*/ 67 h 74"/>
                  <a:gd name="T52" fmla="*/ 3 w 72"/>
                  <a:gd name="T53" fmla="*/ 67 h 74"/>
                  <a:gd name="T54" fmla="*/ 36 w 72"/>
                  <a:gd name="T55" fmla="*/ 22 h 74"/>
                  <a:gd name="T56" fmla="*/ 6 w 72"/>
                  <a:gd name="T57" fmla="*/ 9 h 74"/>
                  <a:gd name="T58" fmla="*/ 33 w 72"/>
                  <a:gd name="T59" fmla="*/ 65 h 74"/>
                  <a:gd name="T60" fmla="*/ 36 w 72"/>
                  <a:gd name="T61" fmla="*/ 28 h 74"/>
                  <a:gd name="T62" fmla="*/ 39 w 72"/>
                  <a:gd name="T63" fmla="*/ 3 h 74"/>
                  <a:gd name="T64" fmla="*/ 5 w 72"/>
                  <a:gd name="T65" fmla="*/ 7 h 74"/>
                  <a:gd name="T66" fmla="*/ 39 w 72"/>
                  <a:gd name="T67" fmla="*/ 3 h 74"/>
                  <a:gd name="T68" fmla="*/ 69 w 72"/>
                  <a:gd name="T69" fmla="*/ 67 h 74"/>
                  <a:gd name="T70" fmla="*/ 41 w 72"/>
                  <a:gd name="T71" fmla="*/ 71 h 74"/>
                  <a:gd name="T72" fmla="*/ 38 w 72"/>
                  <a:gd name="T73" fmla="*/ 65 h 74"/>
                  <a:gd name="T74" fmla="*/ 66 w 72"/>
                  <a:gd name="T75" fmla="*/ 28 h 74"/>
                  <a:gd name="T76" fmla="*/ 69 w 72"/>
                  <a:gd name="T77" fmla="*/ 22 h 74"/>
                  <a:gd name="T78" fmla="*/ 52 w 72"/>
                  <a:gd name="T79" fmla="*/ 22 h 74"/>
                  <a:gd name="T80" fmla="*/ 38 w 72"/>
                  <a:gd name="T81" fmla="*/ 26 h 74"/>
                  <a:gd name="T82" fmla="*/ 51 w 72"/>
                  <a:gd name="T83" fmla="*/ 18 h 74"/>
                  <a:gd name="T84" fmla="*/ 51 w 72"/>
                  <a:gd name="T85" fmla="*/ 20 h 74"/>
                  <a:gd name="T86" fmla="*/ 59 w 72"/>
                  <a:gd name="T87" fmla="*/ 14 h 74"/>
                  <a:gd name="T88" fmla="*/ 60 w 72"/>
                  <a:gd name="T89" fmla="*/ 33 h 74"/>
                  <a:gd name="T90" fmla="*/ 60 w 72"/>
                  <a:gd name="T91" fmla="*/ 41 h 74"/>
                  <a:gd name="T92" fmla="*/ 44 w 72"/>
                  <a:gd name="T93" fmla="*/ 33 h 74"/>
                  <a:gd name="T94" fmla="*/ 49 w 72"/>
                  <a:gd name="T95" fmla="*/ 33 h 74"/>
                  <a:gd name="T96" fmla="*/ 54 w 72"/>
                  <a:gd name="T97" fmla="*/ 54 h 74"/>
                  <a:gd name="T98" fmla="*/ 49 w 72"/>
                  <a:gd name="T99" fmla="*/ 47 h 74"/>
                  <a:gd name="T100" fmla="*/ 49 w 72"/>
                  <a:gd name="T101" fmla="*/ 5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2" h="74">
                    <a:moveTo>
                      <a:pt x="12" y="16"/>
                    </a:moveTo>
                    <a:cubicBezTo>
                      <a:pt x="18" y="16"/>
                      <a:pt x="18" y="16"/>
                      <a:pt x="18" y="16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2" y="23"/>
                      <a:pt x="12" y="23"/>
                      <a:pt x="12" y="23"/>
                    </a:cubicBezTo>
                    <a:lnTo>
                      <a:pt x="12" y="16"/>
                    </a:lnTo>
                    <a:close/>
                    <a:moveTo>
                      <a:pt x="25" y="23"/>
                    </a:moveTo>
                    <a:cubicBezTo>
                      <a:pt x="30" y="23"/>
                      <a:pt x="30" y="23"/>
                      <a:pt x="30" y="23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25" y="16"/>
                      <a:pt x="25" y="16"/>
                      <a:pt x="25" y="16"/>
                    </a:cubicBezTo>
                    <a:lnTo>
                      <a:pt x="25" y="23"/>
                    </a:lnTo>
                    <a:close/>
                    <a:moveTo>
                      <a:pt x="12" y="37"/>
                    </a:moveTo>
                    <a:cubicBezTo>
                      <a:pt x="18" y="37"/>
                      <a:pt x="18" y="37"/>
                      <a:pt x="18" y="37"/>
                    </a:cubicBezTo>
                    <a:cubicBezTo>
                      <a:pt x="18" y="29"/>
                      <a:pt x="18" y="29"/>
                      <a:pt x="18" y="29"/>
                    </a:cubicBezTo>
                    <a:cubicBezTo>
                      <a:pt x="12" y="29"/>
                      <a:pt x="12" y="29"/>
                      <a:pt x="12" y="29"/>
                    </a:cubicBezTo>
                    <a:lnTo>
                      <a:pt x="12" y="37"/>
                    </a:lnTo>
                    <a:close/>
                    <a:moveTo>
                      <a:pt x="25" y="37"/>
                    </a:move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25" y="29"/>
                      <a:pt x="25" y="29"/>
                      <a:pt x="25" y="29"/>
                    </a:cubicBezTo>
                    <a:lnTo>
                      <a:pt x="25" y="37"/>
                    </a:lnTo>
                    <a:close/>
                    <a:moveTo>
                      <a:pt x="12" y="50"/>
                    </a:moveTo>
                    <a:cubicBezTo>
                      <a:pt x="18" y="50"/>
                      <a:pt x="18" y="50"/>
                      <a:pt x="18" y="50"/>
                    </a:cubicBezTo>
                    <a:cubicBezTo>
                      <a:pt x="18" y="43"/>
                      <a:pt x="18" y="43"/>
                      <a:pt x="18" y="43"/>
                    </a:cubicBezTo>
                    <a:cubicBezTo>
                      <a:pt x="12" y="43"/>
                      <a:pt x="12" y="43"/>
                      <a:pt x="12" y="43"/>
                    </a:cubicBezTo>
                    <a:lnTo>
                      <a:pt x="12" y="50"/>
                    </a:lnTo>
                    <a:close/>
                    <a:moveTo>
                      <a:pt x="25" y="50"/>
                    </a:moveTo>
                    <a:cubicBezTo>
                      <a:pt x="30" y="50"/>
                      <a:pt x="30" y="50"/>
                      <a:pt x="30" y="50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5" y="43"/>
                      <a:pt x="25" y="43"/>
                      <a:pt x="25" y="43"/>
                    </a:cubicBezTo>
                    <a:lnTo>
                      <a:pt x="25" y="50"/>
                    </a:lnTo>
                    <a:close/>
                    <a:moveTo>
                      <a:pt x="69" y="29"/>
                    </a:moveTo>
                    <a:cubicBezTo>
                      <a:pt x="69" y="64"/>
                      <a:pt x="69" y="64"/>
                      <a:pt x="69" y="64"/>
                    </a:cubicBezTo>
                    <a:cubicBezTo>
                      <a:pt x="70" y="64"/>
                      <a:pt x="70" y="64"/>
                      <a:pt x="70" y="64"/>
                    </a:cubicBezTo>
                    <a:cubicBezTo>
                      <a:pt x="71" y="64"/>
                      <a:pt x="72" y="65"/>
                      <a:pt x="72" y="66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72" y="73"/>
                      <a:pt x="71" y="74"/>
                      <a:pt x="70" y="74"/>
                    </a:cubicBezTo>
                    <a:cubicBezTo>
                      <a:pt x="40" y="74"/>
                      <a:pt x="40" y="74"/>
                      <a:pt x="40" y="74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1" y="74"/>
                      <a:pt x="0" y="73"/>
                      <a:pt x="0" y="7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5"/>
                      <a:pt x="1" y="64"/>
                      <a:pt x="2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" y="10"/>
                      <a:pt x="0" y="9"/>
                      <a:pt x="0" y="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1" y="0"/>
                      <a:pt x="42" y="1"/>
                      <a:pt x="42" y="2"/>
                    </a:cubicBezTo>
                    <a:cubicBezTo>
                      <a:pt x="42" y="8"/>
                      <a:pt x="42" y="8"/>
                      <a:pt x="42" y="8"/>
                    </a:cubicBezTo>
                    <a:cubicBezTo>
                      <a:pt x="42" y="9"/>
                      <a:pt x="41" y="10"/>
                      <a:pt x="40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40" y="19"/>
                      <a:pt x="40" y="19"/>
                      <a:pt x="40" y="19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40" y="16"/>
                      <a:pt x="41" y="15"/>
                      <a:pt x="42" y="15"/>
                    </a:cubicBezTo>
                    <a:cubicBezTo>
                      <a:pt x="52" y="15"/>
                      <a:pt x="52" y="15"/>
                      <a:pt x="52" y="15"/>
                    </a:cubicBezTo>
                    <a:cubicBezTo>
                      <a:pt x="53" y="15"/>
                      <a:pt x="54" y="16"/>
                      <a:pt x="54" y="17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6" y="19"/>
                      <a:pt x="56" y="19"/>
                      <a:pt x="56" y="19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56" y="12"/>
                      <a:pt x="57" y="11"/>
                      <a:pt x="58" y="11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64" y="11"/>
                      <a:pt x="65" y="12"/>
                      <a:pt x="65" y="13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1" y="19"/>
                      <a:pt x="72" y="20"/>
                      <a:pt x="72" y="21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8"/>
                      <a:pt x="71" y="29"/>
                      <a:pt x="70" y="29"/>
                    </a:cubicBezTo>
                    <a:lnTo>
                      <a:pt x="69" y="29"/>
                    </a:lnTo>
                    <a:close/>
                    <a:moveTo>
                      <a:pt x="31" y="71"/>
                    </a:moveTo>
                    <a:cubicBezTo>
                      <a:pt x="33" y="71"/>
                      <a:pt x="33" y="71"/>
                      <a:pt x="33" y="71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7"/>
                      <a:pt x="33" y="67"/>
                      <a:pt x="33" y="67"/>
                    </a:cubicBezTo>
                    <a:cubicBezTo>
                      <a:pt x="31" y="67"/>
                      <a:pt x="31" y="67"/>
                      <a:pt x="31" y="67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3" y="67"/>
                      <a:pt x="3" y="67"/>
                      <a:pt x="3" y="67"/>
                    </a:cubicBezTo>
                    <a:cubicBezTo>
                      <a:pt x="3" y="71"/>
                      <a:pt x="3" y="71"/>
                      <a:pt x="3" y="71"/>
                    </a:cubicBezTo>
                    <a:lnTo>
                      <a:pt x="31" y="71"/>
                    </a:lnTo>
                    <a:close/>
                    <a:moveTo>
                      <a:pt x="36" y="22"/>
                    </a:moveTo>
                    <a:cubicBezTo>
                      <a:pt x="36" y="20"/>
                      <a:pt x="36" y="20"/>
                      <a:pt x="36" y="20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65"/>
                      <a:pt x="6" y="65"/>
                      <a:pt x="6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3" y="65"/>
                      <a:pt x="33" y="65"/>
                      <a:pt x="33" y="65"/>
                    </a:cubicBezTo>
                    <a:cubicBezTo>
                      <a:pt x="35" y="65"/>
                      <a:pt x="35" y="65"/>
                      <a:pt x="35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6"/>
                      <a:pt x="36" y="26"/>
                      <a:pt x="36" y="26"/>
                    </a:cubicBezTo>
                    <a:lnTo>
                      <a:pt x="36" y="22"/>
                    </a:lnTo>
                    <a:close/>
                    <a:moveTo>
                      <a:pt x="39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9" y="7"/>
                      <a:pt x="39" y="7"/>
                      <a:pt x="39" y="7"/>
                    </a:cubicBezTo>
                    <a:lnTo>
                      <a:pt x="39" y="3"/>
                    </a:lnTo>
                    <a:close/>
                    <a:moveTo>
                      <a:pt x="41" y="71"/>
                    </a:move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67"/>
                      <a:pt x="69" y="67"/>
                      <a:pt x="69" y="67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41" y="67"/>
                      <a:pt x="41" y="67"/>
                      <a:pt x="41" y="67"/>
                    </a:cubicBezTo>
                    <a:lnTo>
                      <a:pt x="41" y="71"/>
                    </a:lnTo>
                    <a:close/>
                    <a:moveTo>
                      <a:pt x="66" y="28"/>
                    </a:move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65"/>
                      <a:pt x="38" y="65"/>
                      <a:pt x="38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66" y="65"/>
                      <a:pt x="66" y="65"/>
                      <a:pt x="66" y="65"/>
                    </a:cubicBezTo>
                    <a:lnTo>
                      <a:pt x="66" y="28"/>
                    </a:lnTo>
                    <a:close/>
                    <a:moveTo>
                      <a:pt x="67" y="26"/>
                    </a:moveTo>
                    <a:cubicBezTo>
                      <a:pt x="69" y="26"/>
                      <a:pt x="69" y="26"/>
                      <a:pt x="69" y="26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58" y="22"/>
                      <a:pt x="58" y="22"/>
                      <a:pt x="58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8" y="26"/>
                      <a:pt x="38" y="26"/>
                      <a:pt x="38" y="26"/>
                    </a:cubicBezTo>
                    <a:lnTo>
                      <a:pt x="67" y="26"/>
                    </a:lnTo>
                    <a:close/>
                    <a:moveTo>
                      <a:pt x="51" y="20"/>
                    </a:moveTo>
                    <a:cubicBezTo>
                      <a:pt x="51" y="18"/>
                      <a:pt x="51" y="18"/>
                      <a:pt x="51" y="18"/>
                    </a:cubicBezTo>
                    <a:cubicBezTo>
                      <a:pt x="43" y="18"/>
                      <a:pt x="43" y="18"/>
                      <a:pt x="43" y="18"/>
                    </a:cubicBezTo>
                    <a:cubicBezTo>
                      <a:pt x="43" y="20"/>
                      <a:pt x="43" y="20"/>
                      <a:pt x="43" y="20"/>
                    </a:cubicBezTo>
                    <a:lnTo>
                      <a:pt x="51" y="20"/>
                    </a:lnTo>
                    <a:close/>
                    <a:moveTo>
                      <a:pt x="62" y="20"/>
                    </a:moveTo>
                    <a:cubicBezTo>
                      <a:pt x="62" y="14"/>
                      <a:pt x="62" y="14"/>
                      <a:pt x="62" y="14"/>
                    </a:cubicBezTo>
                    <a:cubicBezTo>
                      <a:pt x="59" y="14"/>
                      <a:pt x="59" y="14"/>
                      <a:pt x="59" y="14"/>
                    </a:cubicBezTo>
                    <a:cubicBezTo>
                      <a:pt x="59" y="20"/>
                      <a:pt x="59" y="20"/>
                      <a:pt x="59" y="20"/>
                    </a:cubicBezTo>
                    <a:lnTo>
                      <a:pt x="62" y="20"/>
                    </a:lnTo>
                    <a:close/>
                    <a:moveTo>
                      <a:pt x="60" y="33"/>
                    </a:moveTo>
                    <a:cubicBezTo>
                      <a:pt x="54" y="33"/>
                      <a:pt x="54" y="33"/>
                      <a:pt x="54" y="33"/>
                    </a:cubicBezTo>
                    <a:cubicBezTo>
                      <a:pt x="54" y="41"/>
                      <a:pt x="54" y="41"/>
                      <a:pt x="54" y="41"/>
                    </a:cubicBezTo>
                    <a:cubicBezTo>
                      <a:pt x="60" y="41"/>
                      <a:pt x="60" y="41"/>
                      <a:pt x="60" y="41"/>
                    </a:cubicBezTo>
                    <a:lnTo>
                      <a:pt x="60" y="33"/>
                    </a:lnTo>
                    <a:close/>
                    <a:moveTo>
                      <a:pt x="49" y="33"/>
                    </a:move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41"/>
                      <a:pt x="44" y="41"/>
                      <a:pt x="44" y="41"/>
                    </a:cubicBezTo>
                    <a:cubicBezTo>
                      <a:pt x="49" y="41"/>
                      <a:pt x="49" y="41"/>
                      <a:pt x="49" y="41"/>
                    </a:cubicBezTo>
                    <a:lnTo>
                      <a:pt x="49" y="33"/>
                    </a:lnTo>
                    <a:close/>
                    <a:moveTo>
                      <a:pt x="60" y="47"/>
                    </a:moveTo>
                    <a:cubicBezTo>
                      <a:pt x="54" y="47"/>
                      <a:pt x="54" y="47"/>
                      <a:pt x="54" y="47"/>
                    </a:cubicBezTo>
                    <a:cubicBezTo>
                      <a:pt x="54" y="54"/>
                      <a:pt x="54" y="54"/>
                      <a:pt x="54" y="54"/>
                    </a:cubicBezTo>
                    <a:cubicBezTo>
                      <a:pt x="60" y="54"/>
                      <a:pt x="60" y="54"/>
                      <a:pt x="60" y="54"/>
                    </a:cubicBezTo>
                    <a:lnTo>
                      <a:pt x="60" y="47"/>
                    </a:lnTo>
                    <a:close/>
                    <a:moveTo>
                      <a:pt x="49" y="47"/>
                    </a:moveTo>
                    <a:cubicBezTo>
                      <a:pt x="44" y="47"/>
                      <a:pt x="44" y="47"/>
                      <a:pt x="44" y="47"/>
                    </a:cubicBezTo>
                    <a:cubicBezTo>
                      <a:pt x="44" y="54"/>
                      <a:pt x="44" y="54"/>
                      <a:pt x="44" y="54"/>
                    </a:cubicBezTo>
                    <a:cubicBezTo>
                      <a:pt x="49" y="54"/>
                      <a:pt x="49" y="54"/>
                      <a:pt x="49" y="54"/>
                    </a:cubicBezTo>
                    <a:lnTo>
                      <a:pt x="49" y="4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243734" tIns="121867" rIns="243734" bIns="121867" anchor="ctr"/>
              <a:lstStyle/>
              <a:p>
                <a:pPr marL="0" marR="0" lvl="0" indent="0" defTabSz="121917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479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/>
                  <a:sym typeface="Gill Sans" charset="0"/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3C66A87-68F6-0B45-A342-2CA790DC9828}"/>
              </a:ext>
            </a:extLst>
          </p:cNvPr>
          <p:cNvGrpSpPr/>
          <p:nvPr/>
        </p:nvGrpSpPr>
        <p:grpSpPr>
          <a:xfrm>
            <a:off x="6956009" y="1931973"/>
            <a:ext cx="1758194" cy="1899362"/>
            <a:chOff x="6956009" y="1770609"/>
            <a:chExt cx="1758194" cy="1899362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889EBC3-B57A-4989-B859-9951E7E58AE4}"/>
                </a:ext>
              </a:extLst>
            </p:cNvPr>
            <p:cNvSpPr/>
            <p:nvPr/>
          </p:nvSpPr>
          <p:spPr>
            <a:xfrm>
              <a:off x="6956009" y="1770609"/>
              <a:ext cx="1758194" cy="1899362"/>
            </a:xfrm>
            <a:custGeom>
              <a:avLst/>
              <a:gdLst>
                <a:gd name="connsiteX0" fmla="*/ 0 w 2609850"/>
                <a:gd name="connsiteY0" fmla="*/ 1567244 h 2819400"/>
                <a:gd name="connsiteX1" fmla="*/ 2609945 w 2609850"/>
                <a:gd name="connsiteY1" fmla="*/ 2823877 h 2819400"/>
                <a:gd name="connsiteX2" fmla="*/ 1965198 w 2609850"/>
                <a:gd name="connsiteY2" fmla="*/ 0 h 2819400"/>
                <a:gd name="connsiteX3" fmla="*/ 0 w 2609850"/>
                <a:gd name="connsiteY3" fmla="*/ 1567244 h 281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9850" h="2819400">
                  <a:moveTo>
                    <a:pt x="0" y="1567244"/>
                  </a:moveTo>
                  <a:lnTo>
                    <a:pt x="2609945" y="2823877"/>
                  </a:lnTo>
                  <a:lnTo>
                    <a:pt x="1965198" y="0"/>
                  </a:lnTo>
                  <a:cubicBezTo>
                    <a:pt x="1097375" y="197358"/>
                    <a:pt x="377666" y="784289"/>
                    <a:pt x="0" y="1567244"/>
                  </a:cubicBezTo>
                  <a:close/>
                </a:path>
              </a:pathLst>
            </a:custGeom>
            <a:solidFill>
              <a:srgbClr val="A09999"/>
            </a:solidFill>
            <a:ln w="12700" cap="flat">
              <a:solidFill>
                <a:srgbClr val="F4F3E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85928580-E0FA-4C16-B276-78925200FE30}"/>
                </a:ext>
              </a:extLst>
            </p:cNvPr>
            <p:cNvGrpSpPr/>
            <p:nvPr/>
          </p:nvGrpSpPr>
          <p:grpSpPr>
            <a:xfrm>
              <a:off x="7635977" y="2380395"/>
              <a:ext cx="521297" cy="489402"/>
              <a:chOff x="7726863" y="2710258"/>
              <a:chExt cx="521297" cy="489402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C1941D1-D02C-4C96-B92A-83D7E4129F13}"/>
                  </a:ext>
                </a:extLst>
              </p:cNvPr>
              <p:cNvSpPr txBox="1"/>
              <p:nvPr/>
            </p:nvSpPr>
            <p:spPr>
              <a:xfrm>
                <a:off x="7726863" y="2938050"/>
                <a:ext cx="52129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Price</a:t>
                </a:r>
              </a:p>
            </p:txBody>
          </p:sp>
          <p:sp>
            <p:nvSpPr>
              <p:cNvPr id="57" name="Shape 2800">
                <a:extLst>
                  <a:ext uri="{FF2B5EF4-FFF2-40B4-BE49-F238E27FC236}">
                    <a16:creationId xmlns:a16="http://schemas.microsoft.com/office/drawing/2014/main" id="{A9A6ED99-5DCD-4614-BD06-9594AA490312}"/>
                  </a:ext>
                </a:extLst>
              </p:cNvPr>
              <p:cNvSpPr/>
              <p:nvPr/>
            </p:nvSpPr>
            <p:spPr>
              <a:xfrm>
                <a:off x="7853132" y="2710258"/>
                <a:ext cx="268759" cy="1710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08" y="15258"/>
                    </a:moveTo>
                    <a:cubicBezTo>
                      <a:pt x="10138" y="15500"/>
                      <a:pt x="10044" y="15701"/>
                      <a:pt x="9923" y="15861"/>
                    </a:cubicBezTo>
                    <a:cubicBezTo>
                      <a:pt x="9802" y="16022"/>
                      <a:pt x="9660" y="16144"/>
                      <a:pt x="9499" y="16228"/>
                    </a:cubicBezTo>
                    <a:cubicBezTo>
                      <a:pt x="9362" y="16300"/>
                      <a:pt x="9243" y="16340"/>
                      <a:pt x="9097" y="16360"/>
                    </a:cubicBezTo>
                    <a:lnTo>
                      <a:pt x="9097" y="16971"/>
                    </a:lnTo>
                    <a:lnTo>
                      <a:pt x="8606" y="16971"/>
                    </a:lnTo>
                    <a:lnTo>
                      <a:pt x="8606" y="16361"/>
                    </a:lnTo>
                    <a:cubicBezTo>
                      <a:pt x="8446" y="16345"/>
                      <a:pt x="8316" y="16304"/>
                      <a:pt x="8171" y="16224"/>
                    </a:cubicBezTo>
                    <a:cubicBezTo>
                      <a:pt x="8001" y="16130"/>
                      <a:pt x="7856" y="15998"/>
                      <a:pt x="7736" y="15826"/>
                    </a:cubicBezTo>
                    <a:cubicBezTo>
                      <a:pt x="7615" y="15655"/>
                      <a:pt x="7522" y="15443"/>
                      <a:pt x="7456" y="15193"/>
                    </a:cubicBezTo>
                    <a:cubicBezTo>
                      <a:pt x="7390" y="14942"/>
                      <a:pt x="7359" y="14654"/>
                      <a:pt x="7363" y="14327"/>
                    </a:cubicBezTo>
                    <a:lnTo>
                      <a:pt x="8007" y="14327"/>
                    </a:lnTo>
                    <a:cubicBezTo>
                      <a:pt x="8003" y="14712"/>
                      <a:pt x="8058" y="15015"/>
                      <a:pt x="8171" y="15236"/>
                    </a:cubicBezTo>
                    <a:cubicBezTo>
                      <a:pt x="8270" y="15431"/>
                      <a:pt x="8403" y="15530"/>
                      <a:pt x="8606" y="15563"/>
                    </a:cubicBezTo>
                    <a:lnTo>
                      <a:pt x="8606" y="13432"/>
                    </a:lnTo>
                    <a:cubicBezTo>
                      <a:pt x="8492" y="13376"/>
                      <a:pt x="8395" y="13313"/>
                      <a:pt x="8270" y="13239"/>
                    </a:cubicBezTo>
                    <a:cubicBezTo>
                      <a:pt x="8118" y="13149"/>
                      <a:pt x="7980" y="13033"/>
                      <a:pt x="7857" y="12890"/>
                    </a:cubicBezTo>
                    <a:cubicBezTo>
                      <a:pt x="7735" y="12746"/>
                      <a:pt x="7636" y="12568"/>
                      <a:pt x="7561" y="12352"/>
                    </a:cubicBezTo>
                    <a:cubicBezTo>
                      <a:pt x="7485" y="12136"/>
                      <a:pt x="7448" y="11868"/>
                      <a:pt x="7448" y="11548"/>
                    </a:cubicBezTo>
                    <a:cubicBezTo>
                      <a:pt x="7448" y="11268"/>
                      <a:pt x="7483" y="11023"/>
                      <a:pt x="7553" y="10809"/>
                    </a:cubicBezTo>
                    <a:cubicBezTo>
                      <a:pt x="7622" y="10596"/>
                      <a:pt x="7716" y="10419"/>
                      <a:pt x="7835" y="10276"/>
                    </a:cubicBezTo>
                    <a:cubicBezTo>
                      <a:pt x="7954" y="10134"/>
                      <a:pt x="8090" y="10024"/>
                      <a:pt x="8244" y="9948"/>
                    </a:cubicBezTo>
                    <a:cubicBezTo>
                      <a:pt x="8373" y="9885"/>
                      <a:pt x="8479" y="9855"/>
                      <a:pt x="8606" y="9844"/>
                    </a:cubicBezTo>
                    <a:lnTo>
                      <a:pt x="8606" y="9257"/>
                    </a:lnTo>
                    <a:lnTo>
                      <a:pt x="9097" y="9257"/>
                    </a:lnTo>
                    <a:lnTo>
                      <a:pt x="9097" y="9844"/>
                    </a:lnTo>
                    <a:cubicBezTo>
                      <a:pt x="9224" y="9853"/>
                      <a:pt x="9328" y="9881"/>
                      <a:pt x="9453" y="9939"/>
                    </a:cubicBezTo>
                    <a:cubicBezTo>
                      <a:pt x="9605" y="10009"/>
                      <a:pt x="9735" y="10114"/>
                      <a:pt x="9847" y="10255"/>
                    </a:cubicBezTo>
                    <a:cubicBezTo>
                      <a:pt x="9957" y="10394"/>
                      <a:pt x="10046" y="10572"/>
                      <a:pt x="10112" y="10788"/>
                    </a:cubicBezTo>
                    <a:cubicBezTo>
                      <a:pt x="10178" y="11003"/>
                      <a:pt x="10211" y="11254"/>
                      <a:pt x="10211" y="11540"/>
                    </a:cubicBezTo>
                    <a:lnTo>
                      <a:pt x="9567" y="11540"/>
                    </a:lnTo>
                    <a:cubicBezTo>
                      <a:pt x="9559" y="11242"/>
                      <a:pt x="9509" y="11015"/>
                      <a:pt x="9417" y="10857"/>
                    </a:cubicBezTo>
                    <a:cubicBezTo>
                      <a:pt x="9339" y="10725"/>
                      <a:pt x="9243" y="10661"/>
                      <a:pt x="9097" y="10640"/>
                    </a:cubicBezTo>
                    <a:lnTo>
                      <a:pt x="9097" y="12504"/>
                    </a:lnTo>
                    <a:cubicBezTo>
                      <a:pt x="9226" y="12565"/>
                      <a:pt x="9336" y="12633"/>
                      <a:pt x="9471" y="12710"/>
                    </a:cubicBezTo>
                    <a:cubicBezTo>
                      <a:pt x="9633" y="12804"/>
                      <a:pt x="9776" y="12923"/>
                      <a:pt x="9900" y="13069"/>
                    </a:cubicBezTo>
                    <a:cubicBezTo>
                      <a:pt x="10024" y="13215"/>
                      <a:pt x="10124" y="13395"/>
                      <a:pt x="10200" y="13610"/>
                    </a:cubicBezTo>
                    <a:cubicBezTo>
                      <a:pt x="10275" y="13827"/>
                      <a:pt x="10312" y="14091"/>
                      <a:pt x="10312" y="14407"/>
                    </a:cubicBezTo>
                    <a:cubicBezTo>
                      <a:pt x="10312" y="14732"/>
                      <a:pt x="10278" y="15016"/>
                      <a:pt x="10208" y="15258"/>
                    </a:cubicBezTo>
                    <a:moveTo>
                      <a:pt x="8836" y="7714"/>
                    </a:moveTo>
                    <a:cubicBezTo>
                      <a:pt x="6938" y="7714"/>
                      <a:pt x="5400" y="10132"/>
                      <a:pt x="5400" y="13114"/>
                    </a:cubicBezTo>
                    <a:cubicBezTo>
                      <a:pt x="5400" y="16096"/>
                      <a:pt x="6938" y="18514"/>
                      <a:pt x="8836" y="18514"/>
                    </a:cubicBezTo>
                    <a:cubicBezTo>
                      <a:pt x="10734" y="18514"/>
                      <a:pt x="12273" y="16096"/>
                      <a:pt x="12273" y="13114"/>
                    </a:cubicBezTo>
                    <a:cubicBezTo>
                      <a:pt x="12273" y="10132"/>
                      <a:pt x="10734" y="7714"/>
                      <a:pt x="8836" y="7714"/>
                    </a:cubicBezTo>
                    <a:moveTo>
                      <a:pt x="20618" y="0"/>
                    </a:moveTo>
                    <a:lnTo>
                      <a:pt x="4909" y="0"/>
                    </a:lnTo>
                    <a:cubicBezTo>
                      <a:pt x="4367" y="0"/>
                      <a:pt x="3927" y="690"/>
                      <a:pt x="3927" y="1543"/>
                    </a:cubicBezTo>
                    <a:lnTo>
                      <a:pt x="3927" y="2314"/>
                    </a:lnTo>
                    <a:cubicBezTo>
                      <a:pt x="3927" y="2740"/>
                      <a:pt x="4147" y="3086"/>
                      <a:pt x="4418" y="3086"/>
                    </a:cubicBezTo>
                    <a:cubicBezTo>
                      <a:pt x="4689" y="3086"/>
                      <a:pt x="4909" y="2740"/>
                      <a:pt x="4909" y="2314"/>
                    </a:cubicBezTo>
                    <a:lnTo>
                      <a:pt x="4909" y="1543"/>
                    </a:lnTo>
                    <a:lnTo>
                      <a:pt x="20618" y="1543"/>
                    </a:lnTo>
                    <a:lnTo>
                      <a:pt x="20618" y="15429"/>
                    </a:lnTo>
                    <a:lnTo>
                      <a:pt x="19145" y="15429"/>
                    </a:lnTo>
                    <a:cubicBezTo>
                      <a:pt x="18874" y="15429"/>
                      <a:pt x="18655" y="15774"/>
                      <a:pt x="18655" y="16200"/>
                    </a:cubicBezTo>
                    <a:cubicBezTo>
                      <a:pt x="18655" y="16626"/>
                      <a:pt x="18874" y="16971"/>
                      <a:pt x="19145" y="16971"/>
                    </a:cubicBezTo>
                    <a:lnTo>
                      <a:pt x="20618" y="16971"/>
                    </a:lnTo>
                    <a:cubicBezTo>
                      <a:pt x="21160" y="16971"/>
                      <a:pt x="21600" y="16280"/>
                      <a:pt x="21600" y="15429"/>
                    </a:cubicBezTo>
                    <a:lnTo>
                      <a:pt x="21600" y="1543"/>
                    </a:lnTo>
                    <a:cubicBezTo>
                      <a:pt x="21600" y="690"/>
                      <a:pt x="21160" y="0"/>
                      <a:pt x="20618" y="0"/>
                    </a:cubicBezTo>
                    <a:moveTo>
                      <a:pt x="9451" y="13856"/>
                    </a:moveTo>
                    <a:cubicBezTo>
                      <a:pt x="9385" y="13780"/>
                      <a:pt x="9310" y="13718"/>
                      <a:pt x="9228" y="13671"/>
                    </a:cubicBezTo>
                    <a:cubicBezTo>
                      <a:pt x="9175" y="13642"/>
                      <a:pt x="9137" y="13616"/>
                      <a:pt x="9097" y="13590"/>
                    </a:cubicBezTo>
                    <a:lnTo>
                      <a:pt x="9097" y="15560"/>
                    </a:lnTo>
                    <a:cubicBezTo>
                      <a:pt x="9250" y="15523"/>
                      <a:pt x="9363" y="15447"/>
                      <a:pt x="9473" y="15311"/>
                    </a:cubicBezTo>
                    <a:cubicBezTo>
                      <a:pt x="9604" y="15151"/>
                      <a:pt x="9668" y="14896"/>
                      <a:pt x="9668" y="14545"/>
                    </a:cubicBezTo>
                    <a:cubicBezTo>
                      <a:pt x="9668" y="14383"/>
                      <a:pt x="9649" y="14246"/>
                      <a:pt x="9609" y="14135"/>
                    </a:cubicBezTo>
                    <a:cubicBezTo>
                      <a:pt x="9570" y="14024"/>
                      <a:pt x="9517" y="13931"/>
                      <a:pt x="9451" y="13856"/>
                    </a:cubicBezTo>
                    <a:moveTo>
                      <a:pt x="13255" y="16971"/>
                    </a:moveTo>
                    <a:cubicBezTo>
                      <a:pt x="12983" y="16971"/>
                      <a:pt x="12764" y="17316"/>
                      <a:pt x="12764" y="17743"/>
                    </a:cubicBezTo>
                    <a:cubicBezTo>
                      <a:pt x="12764" y="18169"/>
                      <a:pt x="12983" y="18514"/>
                      <a:pt x="13255" y="18514"/>
                    </a:cubicBezTo>
                    <a:cubicBezTo>
                      <a:pt x="13525" y="18514"/>
                      <a:pt x="13745" y="18169"/>
                      <a:pt x="13745" y="17743"/>
                    </a:cubicBezTo>
                    <a:cubicBezTo>
                      <a:pt x="13745" y="17316"/>
                      <a:pt x="13525" y="16971"/>
                      <a:pt x="13255" y="16971"/>
                    </a:cubicBezTo>
                    <a:moveTo>
                      <a:pt x="16200" y="7714"/>
                    </a:moveTo>
                    <a:cubicBezTo>
                      <a:pt x="15928" y="7714"/>
                      <a:pt x="15709" y="7369"/>
                      <a:pt x="15709" y="6943"/>
                    </a:cubicBezTo>
                    <a:cubicBezTo>
                      <a:pt x="15709" y="6516"/>
                      <a:pt x="15928" y="6171"/>
                      <a:pt x="16200" y="6171"/>
                    </a:cubicBezTo>
                    <a:cubicBezTo>
                      <a:pt x="16471" y="6171"/>
                      <a:pt x="16691" y="6516"/>
                      <a:pt x="16691" y="6943"/>
                    </a:cubicBezTo>
                    <a:cubicBezTo>
                      <a:pt x="16691" y="7369"/>
                      <a:pt x="16471" y="7714"/>
                      <a:pt x="16200" y="7714"/>
                    </a:cubicBezTo>
                    <a:moveTo>
                      <a:pt x="16691" y="17113"/>
                    </a:moveTo>
                    <a:cubicBezTo>
                      <a:pt x="16537" y="17027"/>
                      <a:pt x="16373" y="16971"/>
                      <a:pt x="16200" y="16971"/>
                    </a:cubicBezTo>
                    <a:cubicBezTo>
                      <a:pt x="15386" y="16971"/>
                      <a:pt x="14727" y="18008"/>
                      <a:pt x="14727" y="19286"/>
                    </a:cubicBezTo>
                    <a:cubicBezTo>
                      <a:pt x="14727" y="19557"/>
                      <a:pt x="14762" y="19814"/>
                      <a:pt x="14817" y="20057"/>
                    </a:cubicBezTo>
                    <a:lnTo>
                      <a:pt x="2855" y="20057"/>
                    </a:lnTo>
                    <a:cubicBezTo>
                      <a:pt x="2910" y="19814"/>
                      <a:pt x="2945" y="19557"/>
                      <a:pt x="2945" y="19286"/>
                    </a:cubicBezTo>
                    <a:cubicBezTo>
                      <a:pt x="2945" y="18008"/>
                      <a:pt x="2286" y="16971"/>
                      <a:pt x="1473" y="16971"/>
                    </a:cubicBezTo>
                    <a:cubicBezTo>
                      <a:pt x="1299" y="16971"/>
                      <a:pt x="1136" y="17027"/>
                      <a:pt x="982" y="17113"/>
                    </a:cubicBezTo>
                    <a:lnTo>
                      <a:pt x="982" y="9115"/>
                    </a:lnTo>
                    <a:cubicBezTo>
                      <a:pt x="1136" y="9202"/>
                      <a:pt x="1299" y="9257"/>
                      <a:pt x="1473" y="9257"/>
                    </a:cubicBezTo>
                    <a:cubicBezTo>
                      <a:pt x="2286" y="9257"/>
                      <a:pt x="2945" y="8221"/>
                      <a:pt x="2945" y="6943"/>
                    </a:cubicBezTo>
                    <a:cubicBezTo>
                      <a:pt x="2945" y="6671"/>
                      <a:pt x="2910" y="6414"/>
                      <a:pt x="2855" y="6171"/>
                    </a:cubicBezTo>
                    <a:lnTo>
                      <a:pt x="14817" y="6171"/>
                    </a:lnTo>
                    <a:cubicBezTo>
                      <a:pt x="14762" y="6414"/>
                      <a:pt x="14727" y="6671"/>
                      <a:pt x="14727" y="6943"/>
                    </a:cubicBezTo>
                    <a:cubicBezTo>
                      <a:pt x="14727" y="8221"/>
                      <a:pt x="15386" y="9257"/>
                      <a:pt x="16200" y="9257"/>
                    </a:cubicBezTo>
                    <a:cubicBezTo>
                      <a:pt x="16373" y="9257"/>
                      <a:pt x="16537" y="9202"/>
                      <a:pt x="16691" y="9115"/>
                    </a:cubicBezTo>
                    <a:cubicBezTo>
                      <a:pt x="16691" y="9115"/>
                      <a:pt x="16691" y="17113"/>
                      <a:pt x="16691" y="17113"/>
                    </a:cubicBezTo>
                    <a:close/>
                    <a:moveTo>
                      <a:pt x="16200" y="20057"/>
                    </a:moveTo>
                    <a:cubicBezTo>
                      <a:pt x="15928" y="20057"/>
                      <a:pt x="15709" y="19712"/>
                      <a:pt x="15709" y="19286"/>
                    </a:cubicBezTo>
                    <a:cubicBezTo>
                      <a:pt x="15709" y="18859"/>
                      <a:pt x="15928" y="18514"/>
                      <a:pt x="16200" y="18514"/>
                    </a:cubicBezTo>
                    <a:cubicBezTo>
                      <a:pt x="16471" y="18514"/>
                      <a:pt x="16691" y="18859"/>
                      <a:pt x="16691" y="19286"/>
                    </a:cubicBezTo>
                    <a:cubicBezTo>
                      <a:pt x="16691" y="19712"/>
                      <a:pt x="16471" y="20057"/>
                      <a:pt x="16200" y="20057"/>
                    </a:cubicBezTo>
                    <a:moveTo>
                      <a:pt x="1473" y="20057"/>
                    </a:moveTo>
                    <a:cubicBezTo>
                      <a:pt x="1201" y="20057"/>
                      <a:pt x="982" y="19712"/>
                      <a:pt x="982" y="19286"/>
                    </a:cubicBezTo>
                    <a:cubicBezTo>
                      <a:pt x="982" y="18859"/>
                      <a:pt x="1201" y="18514"/>
                      <a:pt x="1473" y="18514"/>
                    </a:cubicBezTo>
                    <a:cubicBezTo>
                      <a:pt x="1744" y="18514"/>
                      <a:pt x="1964" y="18859"/>
                      <a:pt x="1964" y="19286"/>
                    </a:cubicBezTo>
                    <a:cubicBezTo>
                      <a:pt x="1964" y="19712"/>
                      <a:pt x="1744" y="20057"/>
                      <a:pt x="1473" y="20057"/>
                    </a:cubicBezTo>
                    <a:moveTo>
                      <a:pt x="1473" y="6171"/>
                    </a:moveTo>
                    <a:cubicBezTo>
                      <a:pt x="1744" y="6171"/>
                      <a:pt x="1964" y="6516"/>
                      <a:pt x="1964" y="6943"/>
                    </a:cubicBezTo>
                    <a:cubicBezTo>
                      <a:pt x="1964" y="7369"/>
                      <a:pt x="1744" y="7714"/>
                      <a:pt x="1473" y="7714"/>
                    </a:cubicBezTo>
                    <a:cubicBezTo>
                      <a:pt x="1201" y="7714"/>
                      <a:pt x="982" y="7369"/>
                      <a:pt x="982" y="6943"/>
                    </a:cubicBezTo>
                    <a:cubicBezTo>
                      <a:pt x="982" y="6516"/>
                      <a:pt x="1201" y="6171"/>
                      <a:pt x="1473" y="6171"/>
                    </a:cubicBezTo>
                    <a:moveTo>
                      <a:pt x="16691" y="4629"/>
                    </a:moveTo>
                    <a:lnTo>
                      <a:pt x="982" y="4629"/>
                    </a:lnTo>
                    <a:cubicBezTo>
                      <a:pt x="439" y="4629"/>
                      <a:pt x="0" y="5319"/>
                      <a:pt x="0" y="6171"/>
                    </a:cubicBezTo>
                    <a:lnTo>
                      <a:pt x="0" y="20057"/>
                    </a:lnTo>
                    <a:cubicBezTo>
                      <a:pt x="0" y="20909"/>
                      <a:pt x="439" y="21600"/>
                      <a:pt x="982" y="21600"/>
                    </a:cubicBezTo>
                    <a:lnTo>
                      <a:pt x="16691" y="21600"/>
                    </a:lnTo>
                    <a:cubicBezTo>
                      <a:pt x="17233" y="21600"/>
                      <a:pt x="17673" y="20909"/>
                      <a:pt x="17673" y="20057"/>
                    </a:cubicBezTo>
                    <a:lnTo>
                      <a:pt x="17673" y="6171"/>
                    </a:lnTo>
                    <a:cubicBezTo>
                      <a:pt x="17673" y="5319"/>
                      <a:pt x="17233" y="4629"/>
                      <a:pt x="16691" y="4629"/>
                    </a:cubicBezTo>
                    <a:moveTo>
                      <a:pt x="8092" y="11478"/>
                    </a:moveTo>
                    <a:cubicBezTo>
                      <a:pt x="8092" y="11618"/>
                      <a:pt x="8111" y="11738"/>
                      <a:pt x="8149" y="11836"/>
                    </a:cubicBezTo>
                    <a:cubicBezTo>
                      <a:pt x="8186" y="11936"/>
                      <a:pt x="8234" y="12020"/>
                      <a:pt x="8293" y="12090"/>
                    </a:cubicBezTo>
                    <a:cubicBezTo>
                      <a:pt x="8351" y="12160"/>
                      <a:pt x="8419" y="12217"/>
                      <a:pt x="8496" y="12260"/>
                    </a:cubicBezTo>
                    <a:cubicBezTo>
                      <a:pt x="8542" y="12286"/>
                      <a:pt x="8573" y="12310"/>
                      <a:pt x="8606" y="12330"/>
                    </a:cubicBezTo>
                    <a:lnTo>
                      <a:pt x="8606" y="10637"/>
                    </a:lnTo>
                    <a:cubicBezTo>
                      <a:pt x="8457" y="10653"/>
                      <a:pt x="8353" y="10708"/>
                      <a:pt x="8258" y="10818"/>
                    </a:cubicBezTo>
                    <a:cubicBezTo>
                      <a:pt x="8147" y="10949"/>
                      <a:pt x="8092" y="11170"/>
                      <a:pt x="8092" y="11478"/>
                    </a:cubicBezTo>
                    <a:moveTo>
                      <a:pt x="4418" y="7714"/>
                    </a:moveTo>
                    <a:cubicBezTo>
                      <a:pt x="4147" y="7714"/>
                      <a:pt x="3927" y="8060"/>
                      <a:pt x="3927" y="8486"/>
                    </a:cubicBezTo>
                    <a:cubicBezTo>
                      <a:pt x="3927" y="8912"/>
                      <a:pt x="4147" y="9257"/>
                      <a:pt x="4418" y="9257"/>
                    </a:cubicBezTo>
                    <a:cubicBezTo>
                      <a:pt x="4689" y="9257"/>
                      <a:pt x="4909" y="8912"/>
                      <a:pt x="4909" y="8486"/>
                    </a:cubicBezTo>
                    <a:cubicBezTo>
                      <a:pt x="4909" y="8060"/>
                      <a:pt x="4689" y="7714"/>
                      <a:pt x="4418" y="771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243734" tIns="121867" rIns="243734" bIns="121867" anchor="ctr"/>
              <a:lstStyle/>
              <a:p>
                <a:pPr marL="0" marR="0" lvl="0" indent="0" defTabSz="121917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479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/>
                  <a:sym typeface="Gill Sans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F4172BC-87D2-1943-82E9-3807636C0A5B}"/>
              </a:ext>
            </a:extLst>
          </p:cNvPr>
          <p:cNvGrpSpPr/>
          <p:nvPr/>
        </p:nvGrpSpPr>
        <p:grpSpPr>
          <a:xfrm>
            <a:off x="6763249" y="2987787"/>
            <a:ext cx="1950697" cy="1687608"/>
            <a:chOff x="6763249" y="2826423"/>
            <a:chExt cx="1950697" cy="168760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12F14EA-C204-4191-B56D-E5C49F15FB8D}"/>
                </a:ext>
              </a:extLst>
            </p:cNvPr>
            <p:cNvSpPr/>
            <p:nvPr/>
          </p:nvSpPr>
          <p:spPr>
            <a:xfrm>
              <a:off x="6763249" y="2826423"/>
              <a:ext cx="1950697" cy="1687608"/>
            </a:xfrm>
            <a:custGeom>
              <a:avLst/>
              <a:gdLst>
                <a:gd name="connsiteX0" fmla="*/ 0 w 2895600"/>
                <a:gd name="connsiteY0" fmla="*/ 1256633 h 2505075"/>
                <a:gd name="connsiteX1" fmla="*/ 286417 w 2895600"/>
                <a:gd name="connsiteY1" fmla="*/ 2513648 h 2505075"/>
                <a:gd name="connsiteX2" fmla="*/ 2896076 w 2895600"/>
                <a:gd name="connsiteY2" fmla="*/ 1256633 h 2505075"/>
                <a:gd name="connsiteX3" fmla="*/ 286131 w 2895600"/>
                <a:gd name="connsiteY3" fmla="*/ 0 h 2505075"/>
                <a:gd name="connsiteX4" fmla="*/ 0 w 2895600"/>
                <a:gd name="connsiteY4" fmla="*/ 1256633 h 2505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5600" h="2505075">
                  <a:moveTo>
                    <a:pt x="0" y="1256633"/>
                  </a:moveTo>
                  <a:cubicBezTo>
                    <a:pt x="0" y="1707070"/>
                    <a:pt x="102870" y="2133505"/>
                    <a:pt x="286417" y="2513648"/>
                  </a:cubicBezTo>
                  <a:lnTo>
                    <a:pt x="2896076" y="1256633"/>
                  </a:lnTo>
                  <a:lnTo>
                    <a:pt x="286131" y="0"/>
                  </a:lnTo>
                  <a:cubicBezTo>
                    <a:pt x="102775" y="380143"/>
                    <a:pt x="0" y="806386"/>
                    <a:pt x="0" y="1256633"/>
                  </a:cubicBezTo>
                  <a:close/>
                </a:path>
              </a:pathLst>
            </a:custGeom>
            <a:solidFill>
              <a:srgbClr val="A09999"/>
            </a:solidFill>
            <a:ln w="12700" cap="flat">
              <a:solidFill>
                <a:srgbClr val="F4F3E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F4B1F14-D384-4609-8495-1235AD783A0B}"/>
                </a:ext>
              </a:extLst>
            </p:cNvPr>
            <p:cNvGrpSpPr/>
            <p:nvPr/>
          </p:nvGrpSpPr>
          <p:grpSpPr>
            <a:xfrm>
              <a:off x="6993908" y="3453055"/>
              <a:ext cx="723275" cy="494165"/>
              <a:chOff x="6338163" y="2705495"/>
              <a:chExt cx="723275" cy="494165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EBA91D4-B13B-4C0E-B420-5D54AAC752C9}"/>
                  </a:ext>
                </a:extLst>
              </p:cNvPr>
              <p:cNvSpPr txBox="1"/>
              <p:nvPr/>
            </p:nvSpPr>
            <p:spPr>
              <a:xfrm>
                <a:off x="6338163" y="2938050"/>
                <a:ext cx="72327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Product</a:t>
                </a:r>
              </a:p>
            </p:txBody>
          </p:sp>
          <p:sp>
            <p:nvSpPr>
              <p:cNvPr id="59" name="Shape 2620">
                <a:extLst>
                  <a:ext uri="{FF2B5EF4-FFF2-40B4-BE49-F238E27FC236}">
                    <a16:creationId xmlns:a16="http://schemas.microsoft.com/office/drawing/2014/main" id="{5BA4431E-97D2-43C1-901D-EE0639823D5B}"/>
                  </a:ext>
                </a:extLst>
              </p:cNvPr>
              <p:cNvSpPr/>
              <p:nvPr/>
            </p:nvSpPr>
            <p:spPr>
              <a:xfrm>
                <a:off x="6600686" y="2705495"/>
                <a:ext cx="198229" cy="1802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44" extrusionOk="0">
                    <a:moveTo>
                      <a:pt x="20618" y="7406"/>
                    </a:moveTo>
                    <a:lnTo>
                      <a:pt x="13580" y="7406"/>
                    </a:lnTo>
                    <a:cubicBezTo>
                      <a:pt x="13156" y="6803"/>
                      <a:pt x="12718" y="6095"/>
                      <a:pt x="12319" y="5293"/>
                    </a:cubicBezTo>
                    <a:lnTo>
                      <a:pt x="20618" y="5293"/>
                    </a:lnTo>
                    <a:cubicBezTo>
                      <a:pt x="20618" y="5293"/>
                      <a:pt x="20618" y="7406"/>
                      <a:pt x="20618" y="7406"/>
                    </a:cubicBezTo>
                    <a:close/>
                    <a:moveTo>
                      <a:pt x="19636" y="13747"/>
                    </a:moveTo>
                    <a:lnTo>
                      <a:pt x="11291" y="13747"/>
                    </a:lnTo>
                    <a:lnTo>
                      <a:pt x="11291" y="8463"/>
                    </a:lnTo>
                    <a:lnTo>
                      <a:pt x="13090" y="8463"/>
                    </a:lnTo>
                    <a:cubicBezTo>
                      <a:pt x="14022" y="9712"/>
                      <a:pt x="14815" y="10437"/>
                      <a:pt x="14882" y="10497"/>
                    </a:cubicBezTo>
                    <a:cubicBezTo>
                      <a:pt x="15009" y="10610"/>
                      <a:pt x="15174" y="10644"/>
                      <a:pt x="15323" y="10601"/>
                    </a:cubicBezTo>
                    <a:cubicBezTo>
                      <a:pt x="15418" y="10574"/>
                      <a:pt x="15505" y="10516"/>
                      <a:pt x="15573" y="10429"/>
                    </a:cubicBezTo>
                    <a:cubicBezTo>
                      <a:pt x="15746" y="10205"/>
                      <a:pt x="15718" y="9871"/>
                      <a:pt x="15510" y="9684"/>
                    </a:cubicBezTo>
                    <a:cubicBezTo>
                      <a:pt x="15498" y="9674"/>
                      <a:pt x="15023" y="9238"/>
                      <a:pt x="14383" y="8463"/>
                    </a:cubicBezTo>
                    <a:lnTo>
                      <a:pt x="19636" y="8463"/>
                    </a:lnTo>
                    <a:cubicBezTo>
                      <a:pt x="19636" y="8463"/>
                      <a:pt x="19636" y="13747"/>
                      <a:pt x="19636" y="13747"/>
                    </a:cubicBezTo>
                    <a:close/>
                    <a:moveTo>
                      <a:pt x="19636" y="20087"/>
                    </a:moveTo>
                    <a:lnTo>
                      <a:pt x="11291" y="20087"/>
                    </a:lnTo>
                    <a:lnTo>
                      <a:pt x="11291" y="14803"/>
                    </a:lnTo>
                    <a:lnTo>
                      <a:pt x="19636" y="14803"/>
                    </a:lnTo>
                    <a:cubicBezTo>
                      <a:pt x="19636" y="14803"/>
                      <a:pt x="19636" y="20087"/>
                      <a:pt x="19636" y="20087"/>
                    </a:cubicBezTo>
                    <a:close/>
                    <a:moveTo>
                      <a:pt x="11291" y="5461"/>
                    </a:moveTo>
                    <a:cubicBezTo>
                      <a:pt x="11626" y="6178"/>
                      <a:pt x="11991" y="6828"/>
                      <a:pt x="12360" y="7406"/>
                    </a:cubicBezTo>
                    <a:lnTo>
                      <a:pt x="11291" y="7406"/>
                    </a:lnTo>
                    <a:cubicBezTo>
                      <a:pt x="11291" y="7406"/>
                      <a:pt x="11291" y="5461"/>
                      <a:pt x="11291" y="5461"/>
                    </a:cubicBezTo>
                    <a:close/>
                    <a:moveTo>
                      <a:pt x="12871" y="1481"/>
                    </a:moveTo>
                    <a:cubicBezTo>
                      <a:pt x="14045" y="751"/>
                      <a:pt x="15436" y="979"/>
                      <a:pt x="15979" y="1990"/>
                    </a:cubicBezTo>
                    <a:cubicBezTo>
                      <a:pt x="16343" y="2668"/>
                      <a:pt x="16223" y="3523"/>
                      <a:pt x="15755" y="4236"/>
                    </a:cubicBezTo>
                    <a:lnTo>
                      <a:pt x="11845" y="4236"/>
                    </a:lnTo>
                    <a:cubicBezTo>
                      <a:pt x="11740" y="3975"/>
                      <a:pt x="11641" y="3708"/>
                      <a:pt x="11550" y="3432"/>
                    </a:cubicBezTo>
                    <a:cubicBezTo>
                      <a:pt x="11653" y="2691"/>
                      <a:pt x="12120" y="1947"/>
                      <a:pt x="12871" y="1481"/>
                    </a:cubicBezTo>
                    <a:moveTo>
                      <a:pt x="10309" y="7406"/>
                    </a:moveTo>
                    <a:lnTo>
                      <a:pt x="9224" y="7406"/>
                    </a:lnTo>
                    <a:cubicBezTo>
                      <a:pt x="9600" y="6819"/>
                      <a:pt x="9970" y="6158"/>
                      <a:pt x="10309" y="5429"/>
                    </a:cubicBezTo>
                    <a:cubicBezTo>
                      <a:pt x="10309" y="5429"/>
                      <a:pt x="10309" y="7406"/>
                      <a:pt x="10309" y="7406"/>
                    </a:cubicBezTo>
                    <a:close/>
                    <a:moveTo>
                      <a:pt x="10309" y="13747"/>
                    </a:moveTo>
                    <a:lnTo>
                      <a:pt x="1964" y="13747"/>
                    </a:lnTo>
                    <a:lnTo>
                      <a:pt x="1964" y="8463"/>
                    </a:lnTo>
                    <a:lnTo>
                      <a:pt x="7202" y="8463"/>
                    </a:lnTo>
                    <a:cubicBezTo>
                      <a:pt x="6563" y="9238"/>
                      <a:pt x="6087" y="9674"/>
                      <a:pt x="6075" y="9684"/>
                    </a:cubicBezTo>
                    <a:cubicBezTo>
                      <a:pt x="5867" y="9871"/>
                      <a:pt x="5839" y="10205"/>
                      <a:pt x="6012" y="10429"/>
                    </a:cubicBezTo>
                    <a:cubicBezTo>
                      <a:pt x="6080" y="10516"/>
                      <a:pt x="6167" y="10574"/>
                      <a:pt x="6261" y="10601"/>
                    </a:cubicBezTo>
                    <a:cubicBezTo>
                      <a:pt x="6411" y="10644"/>
                      <a:pt x="6575" y="10610"/>
                      <a:pt x="6703" y="10497"/>
                    </a:cubicBezTo>
                    <a:cubicBezTo>
                      <a:pt x="6770" y="10437"/>
                      <a:pt x="7563" y="9712"/>
                      <a:pt x="8495" y="8463"/>
                    </a:cubicBezTo>
                    <a:lnTo>
                      <a:pt x="10309" y="8463"/>
                    </a:lnTo>
                    <a:cubicBezTo>
                      <a:pt x="10309" y="8463"/>
                      <a:pt x="10309" y="13747"/>
                      <a:pt x="10309" y="13747"/>
                    </a:cubicBezTo>
                    <a:close/>
                    <a:moveTo>
                      <a:pt x="10309" y="20087"/>
                    </a:moveTo>
                    <a:lnTo>
                      <a:pt x="1964" y="20087"/>
                    </a:lnTo>
                    <a:lnTo>
                      <a:pt x="1964" y="14803"/>
                    </a:lnTo>
                    <a:lnTo>
                      <a:pt x="10309" y="14803"/>
                    </a:lnTo>
                    <a:cubicBezTo>
                      <a:pt x="10309" y="14803"/>
                      <a:pt x="10309" y="20087"/>
                      <a:pt x="10309" y="20087"/>
                    </a:cubicBezTo>
                    <a:close/>
                    <a:moveTo>
                      <a:pt x="982" y="7406"/>
                    </a:moveTo>
                    <a:lnTo>
                      <a:pt x="982" y="5293"/>
                    </a:lnTo>
                    <a:lnTo>
                      <a:pt x="9266" y="5293"/>
                    </a:lnTo>
                    <a:cubicBezTo>
                      <a:pt x="8867" y="6095"/>
                      <a:pt x="8429" y="6803"/>
                      <a:pt x="8005" y="7406"/>
                    </a:cubicBezTo>
                    <a:cubicBezTo>
                      <a:pt x="8005" y="7406"/>
                      <a:pt x="982" y="7406"/>
                      <a:pt x="982" y="7406"/>
                    </a:cubicBezTo>
                    <a:close/>
                    <a:moveTo>
                      <a:pt x="5606" y="1990"/>
                    </a:moveTo>
                    <a:cubicBezTo>
                      <a:pt x="6148" y="980"/>
                      <a:pt x="7540" y="751"/>
                      <a:pt x="8714" y="1481"/>
                    </a:cubicBezTo>
                    <a:cubicBezTo>
                      <a:pt x="9465" y="1948"/>
                      <a:pt x="9931" y="2692"/>
                      <a:pt x="10035" y="3433"/>
                    </a:cubicBezTo>
                    <a:cubicBezTo>
                      <a:pt x="9944" y="3708"/>
                      <a:pt x="9845" y="3975"/>
                      <a:pt x="9740" y="4236"/>
                    </a:cubicBezTo>
                    <a:lnTo>
                      <a:pt x="5830" y="4236"/>
                    </a:lnTo>
                    <a:cubicBezTo>
                      <a:pt x="5362" y="3523"/>
                      <a:pt x="5242" y="2668"/>
                      <a:pt x="5606" y="1990"/>
                    </a:cubicBezTo>
                    <a:moveTo>
                      <a:pt x="20618" y="4236"/>
                    </a:moveTo>
                    <a:lnTo>
                      <a:pt x="16874" y="4236"/>
                    </a:lnTo>
                    <a:cubicBezTo>
                      <a:pt x="17259" y="3325"/>
                      <a:pt x="17284" y="2310"/>
                      <a:pt x="16829" y="1461"/>
                    </a:cubicBezTo>
                    <a:cubicBezTo>
                      <a:pt x="16015" y="-54"/>
                      <a:pt x="14024" y="-456"/>
                      <a:pt x="12380" y="565"/>
                    </a:cubicBezTo>
                    <a:cubicBezTo>
                      <a:pt x="11747" y="959"/>
                      <a:pt x="11277" y="1511"/>
                      <a:pt x="10965" y="2122"/>
                    </a:cubicBezTo>
                    <a:cubicBezTo>
                      <a:pt x="10949" y="2115"/>
                      <a:pt x="10937" y="2103"/>
                      <a:pt x="10920" y="2098"/>
                    </a:cubicBezTo>
                    <a:cubicBezTo>
                      <a:pt x="10909" y="2095"/>
                      <a:pt x="10899" y="2097"/>
                      <a:pt x="10888" y="2095"/>
                    </a:cubicBezTo>
                    <a:cubicBezTo>
                      <a:pt x="10861" y="2089"/>
                      <a:pt x="10834" y="2089"/>
                      <a:pt x="10806" y="2088"/>
                    </a:cubicBezTo>
                    <a:cubicBezTo>
                      <a:pt x="10782" y="2089"/>
                      <a:pt x="10759" y="2089"/>
                      <a:pt x="10735" y="2093"/>
                    </a:cubicBezTo>
                    <a:cubicBezTo>
                      <a:pt x="10712" y="2096"/>
                      <a:pt x="10689" y="2090"/>
                      <a:pt x="10665" y="2098"/>
                    </a:cubicBezTo>
                    <a:cubicBezTo>
                      <a:pt x="10648" y="2103"/>
                      <a:pt x="10636" y="2115"/>
                      <a:pt x="10620" y="2122"/>
                    </a:cubicBezTo>
                    <a:cubicBezTo>
                      <a:pt x="10307" y="1511"/>
                      <a:pt x="9837" y="959"/>
                      <a:pt x="9205" y="566"/>
                    </a:cubicBezTo>
                    <a:cubicBezTo>
                      <a:pt x="7561" y="-456"/>
                      <a:pt x="5569" y="-54"/>
                      <a:pt x="4755" y="1461"/>
                    </a:cubicBezTo>
                    <a:cubicBezTo>
                      <a:pt x="4301" y="2310"/>
                      <a:pt x="4325" y="3325"/>
                      <a:pt x="4711" y="4236"/>
                    </a:cubicBezTo>
                    <a:lnTo>
                      <a:pt x="982" y="4236"/>
                    </a:lnTo>
                    <a:cubicBezTo>
                      <a:pt x="440" y="4236"/>
                      <a:pt x="0" y="4709"/>
                      <a:pt x="0" y="5293"/>
                    </a:cubicBezTo>
                    <a:lnTo>
                      <a:pt x="0" y="7406"/>
                    </a:lnTo>
                    <a:cubicBezTo>
                      <a:pt x="0" y="7990"/>
                      <a:pt x="440" y="8463"/>
                      <a:pt x="982" y="8463"/>
                    </a:cubicBezTo>
                    <a:lnTo>
                      <a:pt x="982" y="20087"/>
                    </a:lnTo>
                    <a:cubicBezTo>
                      <a:pt x="982" y="20671"/>
                      <a:pt x="1422" y="21144"/>
                      <a:pt x="1964" y="21144"/>
                    </a:cubicBezTo>
                    <a:lnTo>
                      <a:pt x="19636" y="21144"/>
                    </a:lnTo>
                    <a:cubicBezTo>
                      <a:pt x="20178" y="21144"/>
                      <a:pt x="20618" y="20671"/>
                      <a:pt x="20618" y="20087"/>
                    </a:cubicBezTo>
                    <a:lnTo>
                      <a:pt x="20618" y="8463"/>
                    </a:lnTo>
                    <a:cubicBezTo>
                      <a:pt x="21160" y="8463"/>
                      <a:pt x="21600" y="7990"/>
                      <a:pt x="21600" y="7406"/>
                    </a:cubicBezTo>
                    <a:lnTo>
                      <a:pt x="21600" y="5293"/>
                    </a:lnTo>
                    <a:cubicBezTo>
                      <a:pt x="21600" y="4709"/>
                      <a:pt x="21160" y="4236"/>
                      <a:pt x="20618" y="4236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917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/>
                  <a:sym typeface="Gill Sans" charset="0"/>
                </a:endParaRP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4BE2D37-020E-4C47-ADC5-C954F848E615}"/>
              </a:ext>
            </a:extLst>
          </p:cNvPr>
          <p:cNvGrpSpPr/>
          <p:nvPr/>
        </p:nvGrpSpPr>
        <p:grpSpPr>
          <a:xfrm>
            <a:off x="8714201" y="3834350"/>
            <a:ext cx="1950697" cy="1520773"/>
            <a:chOff x="8714201" y="3672986"/>
            <a:chExt cx="1950697" cy="1520773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69B2208-76C9-4E37-8B68-E1121AA439FB}"/>
                </a:ext>
              </a:extLst>
            </p:cNvPr>
            <p:cNvSpPr/>
            <p:nvPr/>
          </p:nvSpPr>
          <p:spPr>
            <a:xfrm>
              <a:off x="8714201" y="3672986"/>
              <a:ext cx="1950697" cy="1520773"/>
            </a:xfrm>
            <a:custGeom>
              <a:avLst/>
              <a:gdLst>
                <a:gd name="connsiteX0" fmla="*/ 0 w 2895600"/>
                <a:gd name="connsiteY0" fmla="*/ 0 h 2257425"/>
                <a:gd name="connsiteX1" fmla="*/ 1805940 w 2895600"/>
                <a:gd name="connsiteY1" fmla="*/ 2263902 h 2257425"/>
                <a:gd name="connsiteX2" fmla="*/ 2895981 w 2895600"/>
                <a:gd name="connsiteY2" fmla="*/ 0 h 2257425"/>
                <a:gd name="connsiteX3" fmla="*/ 0 w 2895600"/>
                <a:gd name="connsiteY3" fmla="*/ 0 h 225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5600" h="2257425">
                  <a:moveTo>
                    <a:pt x="0" y="0"/>
                  </a:moveTo>
                  <a:lnTo>
                    <a:pt x="1805940" y="2263902"/>
                  </a:lnTo>
                  <a:cubicBezTo>
                    <a:pt x="2470309" y="1733264"/>
                    <a:pt x="2895981" y="916400"/>
                    <a:pt x="289598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28196"/>
            </a:solidFill>
            <a:ln w="12700" cap="flat">
              <a:solidFill>
                <a:srgbClr val="F4F3E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01BDB65-71F8-4D3A-B3D6-E55BF1FCDDA3}"/>
                </a:ext>
              </a:extLst>
            </p:cNvPr>
            <p:cNvSpPr txBox="1"/>
            <p:nvPr/>
          </p:nvSpPr>
          <p:spPr>
            <a:xfrm>
              <a:off x="9552318" y="4185301"/>
              <a:ext cx="81785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Physical</a:t>
              </a:r>
            </a:p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Evidence</a:t>
              </a:r>
            </a:p>
          </p:txBody>
        </p:sp>
        <p:sp>
          <p:nvSpPr>
            <p:cNvPr id="78" name="Shape 2565">
              <a:extLst>
                <a:ext uri="{FF2B5EF4-FFF2-40B4-BE49-F238E27FC236}">
                  <a16:creationId xmlns:a16="http://schemas.microsoft.com/office/drawing/2014/main" id="{750D5DA4-B5FA-4805-810C-56542C94F5E6}"/>
                </a:ext>
              </a:extLst>
            </p:cNvPr>
            <p:cNvSpPr/>
            <p:nvPr/>
          </p:nvSpPr>
          <p:spPr>
            <a:xfrm>
              <a:off x="9836540" y="3901297"/>
              <a:ext cx="249402" cy="20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5" y="8400"/>
                  </a:moveTo>
                  <a:lnTo>
                    <a:pt x="13745" y="8400"/>
                  </a:lnTo>
                  <a:lnTo>
                    <a:pt x="13745" y="9600"/>
                  </a:lnTo>
                  <a:lnTo>
                    <a:pt x="7855" y="9600"/>
                  </a:lnTo>
                  <a:cubicBezTo>
                    <a:pt x="7855" y="9600"/>
                    <a:pt x="7855" y="8400"/>
                    <a:pt x="7855" y="8400"/>
                  </a:cubicBezTo>
                  <a:close/>
                  <a:moveTo>
                    <a:pt x="7855" y="10800"/>
                  </a:moveTo>
                  <a:lnTo>
                    <a:pt x="13745" y="10800"/>
                  </a:lnTo>
                  <a:cubicBezTo>
                    <a:pt x="14287" y="10800"/>
                    <a:pt x="14727" y="10262"/>
                    <a:pt x="14727" y="9600"/>
                  </a:cubicBezTo>
                  <a:lnTo>
                    <a:pt x="14727" y="8400"/>
                  </a:lnTo>
                  <a:cubicBezTo>
                    <a:pt x="14727" y="7737"/>
                    <a:pt x="14287" y="7200"/>
                    <a:pt x="13745" y="7200"/>
                  </a:cubicBezTo>
                  <a:lnTo>
                    <a:pt x="7855" y="7200"/>
                  </a:lnTo>
                  <a:cubicBezTo>
                    <a:pt x="7313" y="7200"/>
                    <a:pt x="6873" y="7737"/>
                    <a:pt x="6873" y="8400"/>
                  </a:cubicBezTo>
                  <a:lnTo>
                    <a:pt x="6873" y="9600"/>
                  </a:lnTo>
                  <a:cubicBezTo>
                    <a:pt x="6873" y="10262"/>
                    <a:pt x="7313" y="10800"/>
                    <a:pt x="7855" y="10800"/>
                  </a:cubicBezTo>
                  <a:moveTo>
                    <a:pt x="20618" y="3600"/>
                  </a:moveTo>
                  <a:lnTo>
                    <a:pt x="982" y="3600"/>
                  </a:lnTo>
                  <a:lnTo>
                    <a:pt x="982" y="1200"/>
                  </a:lnTo>
                  <a:lnTo>
                    <a:pt x="20618" y="1200"/>
                  </a:lnTo>
                  <a:cubicBezTo>
                    <a:pt x="20618" y="1200"/>
                    <a:pt x="20618" y="3600"/>
                    <a:pt x="20618" y="3600"/>
                  </a:cubicBezTo>
                  <a:close/>
                  <a:moveTo>
                    <a:pt x="18655" y="20399"/>
                  </a:moveTo>
                  <a:lnTo>
                    <a:pt x="2945" y="20399"/>
                  </a:lnTo>
                  <a:lnTo>
                    <a:pt x="2945" y="4800"/>
                  </a:lnTo>
                  <a:lnTo>
                    <a:pt x="18655" y="4800"/>
                  </a:lnTo>
                  <a:cubicBezTo>
                    <a:pt x="18655" y="4800"/>
                    <a:pt x="18655" y="20399"/>
                    <a:pt x="18655" y="20399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538"/>
                    <a:pt x="0" y="1200"/>
                  </a:cubicBezTo>
                  <a:lnTo>
                    <a:pt x="0" y="3600"/>
                  </a:lnTo>
                  <a:cubicBezTo>
                    <a:pt x="0" y="4263"/>
                    <a:pt x="440" y="4800"/>
                    <a:pt x="982" y="4800"/>
                  </a:cubicBezTo>
                  <a:lnTo>
                    <a:pt x="1964" y="4800"/>
                  </a:lnTo>
                  <a:lnTo>
                    <a:pt x="1964" y="20399"/>
                  </a:lnTo>
                  <a:cubicBezTo>
                    <a:pt x="1964" y="21062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062"/>
                    <a:pt x="19636" y="20399"/>
                  </a:cubicBezTo>
                  <a:lnTo>
                    <a:pt x="19636" y="4800"/>
                  </a:lnTo>
                  <a:lnTo>
                    <a:pt x="20618" y="4800"/>
                  </a:lnTo>
                  <a:cubicBezTo>
                    <a:pt x="21160" y="4800"/>
                    <a:pt x="21600" y="4263"/>
                    <a:pt x="21600" y="3600"/>
                  </a:cubicBezTo>
                  <a:lnTo>
                    <a:pt x="21600" y="1200"/>
                  </a:lnTo>
                  <a:cubicBezTo>
                    <a:pt x="21600" y="538"/>
                    <a:pt x="21160" y="0"/>
                    <a:pt x="20618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121917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sym typeface="Gill Sans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9B679A-761E-3643-83C6-BA3E95F52E72}"/>
              </a:ext>
            </a:extLst>
          </p:cNvPr>
          <p:cNvGrpSpPr/>
          <p:nvPr/>
        </p:nvGrpSpPr>
        <p:grpSpPr>
          <a:xfrm>
            <a:off x="8280237" y="3834351"/>
            <a:ext cx="1649109" cy="1950696"/>
            <a:chOff x="8280237" y="3672987"/>
            <a:chExt cx="1649109" cy="195069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7E54F64-064E-4113-9B66-085A9265D758}"/>
                </a:ext>
              </a:extLst>
            </p:cNvPr>
            <p:cNvSpPr/>
            <p:nvPr/>
          </p:nvSpPr>
          <p:spPr>
            <a:xfrm>
              <a:off x="8280237" y="3672987"/>
              <a:ext cx="1649109" cy="1950696"/>
            </a:xfrm>
            <a:custGeom>
              <a:avLst/>
              <a:gdLst>
                <a:gd name="connsiteX0" fmla="*/ 0 w 2447925"/>
                <a:gd name="connsiteY0" fmla="*/ 2824068 h 2895600"/>
                <a:gd name="connsiteX1" fmla="*/ 644176 w 2447925"/>
                <a:gd name="connsiteY1" fmla="*/ 2896077 h 2895600"/>
                <a:gd name="connsiteX2" fmla="*/ 2450116 w 2447925"/>
                <a:gd name="connsiteY2" fmla="*/ 2263902 h 2895600"/>
                <a:gd name="connsiteX3" fmla="*/ 644176 w 2447925"/>
                <a:gd name="connsiteY3" fmla="*/ 0 h 2895600"/>
                <a:gd name="connsiteX4" fmla="*/ 0 w 2447925"/>
                <a:gd name="connsiteY4" fmla="*/ 2824068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7925" h="2895600">
                  <a:moveTo>
                    <a:pt x="0" y="2824068"/>
                  </a:moveTo>
                  <a:cubicBezTo>
                    <a:pt x="207169" y="2871121"/>
                    <a:pt x="422720" y="2896077"/>
                    <a:pt x="644176" y="2896077"/>
                  </a:cubicBezTo>
                  <a:cubicBezTo>
                    <a:pt x="1327214" y="2896077"/>
                    <a:pt x="1954911" y="2659475"/>
                    <a:pt x="2450116" y="2263902"/>
                  </a:cubicBezTo>
                  <a:lnTo>
                    <a:pt x="644176" y="0"/>
                  </a:lnTo>
                  <a:lnTo>
                    <a:pt x="0" y="2824068"/>
                  </a:lnTo>
                  <a:close/>
                </a:path>
              </a:pathLst>
            </a:custGeom>
            <a:solidFill>
              <a:srgbClr val="628196"/>
            </a:solidFill>
            <a:ln w="12700" cap="flat">
              <a:solidFill>
                <a:srgbClr val="F4F3E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A6F2219-C71E-4950-90EF-204306DF92ED}"/>
                </a:ext>
              </a:extLst>
            </p:cNvPr>
            <p:cNvSpPr txBox="1"/>
            <p:nvPr/>
          </p:nvSpPr>
          <p:spPr>
            <a:xfrm>
              <a:off x="8671634" y="4963313"/>
              <a:ext cx="7024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Process</a:t>
              </a:r>
            </a:p>
          </p:txBody>
        </p:sp>
        <p:sp>
          <p:nvSpPr>
            <p:cNvPr id="80" name="Shape 4902">
              <a:extLst>
                <a:ext uri="{FF2B5EF4-FFF2-40B4-BE49-F238E27FC236}">
                  <a16:creationId xmlns:a16="http://schemas.microsoft.com/office/drawing/2014/main" id="{683A28D7-9384-4AE4-BEE9-7D699E8E9579}"/>
                </a:ext>
              </a:extLst>
            </p:cNvPr>
            <p:cNvSpPr/>
            <p:nvPr/>
          </p:nvSpPr>
          <p:spPr>
            <a:xfrm>
              <a:off x="8898067" y="4716418"/>
              <a:ext cx="249570" cy="15881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8638" y="8572"/>
                  </a:moveTo>
                  <a:cubicBezTo>
                    <a:pt x="71316" y="8572"/>
                    <a:pt x="57272" y="30638"/>
                    <a:pt x="57272" y="57855"/>
                  </a:cubicBezTo>
                  <a:lnTo>
                    <a:pt x="57272" y="62144"/>
                  </a:lnTo>
                  <a:cubicBezTo>
                    <a:pt x="57272" y="84627"/>
                    <a:pt x="45672" y="102855"/>
                    <a:pt x="31361" y="102855"/>
                  </a:cubicBezTo>
                  <a:cubicBezTo>
                    <a:pt x="17055" y="102855"/>
                    <a:pt x="5455" y="84627"/>
                    <a:pt x="5455" y="62144"/>
                  </a:cubicBezTo>
                  <a:lnTo>
                    <a:pt x="5455" y="57855"/>
                  </a:lnTo>
                  <a:cubicBezTo>
                    <a:pt x="5455" y="35372"/>
                    <a:pt x="17055" y="17144"/>
                    <a:pt x="31361" y="17144"/>
                  </a:cubicBezTo>
                  <a:cubicBezTo>
                    <a:pt x="37055" y="17144"/>
                    <a:pt x="42083" y="20166"/>
                    <a:pt x="46227" y="25716"/>
                  </a:cubicBezTo>
                  <a:lnTo>
                    <a:pt x="35455" y="25716"/>
                  </a:lnTo>
                  <a:cubicBezTo>
                    <a:pt x="33944" y="25716"/>
                    <a:pt x="32727" y="27633"/>
                    <a:pt x="32727" y="30000"/>
                  </a:cubicBezTo>
                  <a:cubicBezTo>
                    <a:pt x="32727" y="32366"/>
                    <a:pt x="33944" y="34283"/>
                    <a:pt x="35455" y="34283"/>
                  </a:cubicBezTo>
                  <a:lnTo>
                    <a:pt x="51816" y="34283"/>
                  </a:lnTo>
                  <a:cubicBezTo>
                    <a:pt x="53327" y="34283"/>
                    <a:pt x="54544" y="32366"/>
                    <a:pt x="54544" y="30000"/>
                  </a:cubicBezTo>
                  <a:lnTo>
                    <a:pt x="54544" y="4283"/>
                  </a:lnTo>
                  <a:cubicBezTo>
                    <a:pt x="54544" y="1922"/>
                    <a:pt x="53327" y="0"/>
                    <a:pt x="51816" y="0"/>
                  </a:cubicBezTo>
                  <a:cubicBezTo>
                    <a:pt x="50311" y="0"/>
                    <a:pt x="49088" y="1922"/>
                    <a:pt x="49088" y="4283"/>
                  </a:cubicBezTo>
                  <a:lnTo>
                    <a:pt x="49088" y="18450"/>
                  </a:lnTo>
                  <a:cubicBezTo>
                    <a:pt x="43772" y="12000"/>
                    <a:pt x="37255" y="8572"/>
                    <a:pt x="31361" y="8572"/>
                  </a:cubicBezTo>
                  <a:cubicBezTo>
                    <a:pt x="14038" y="8572"/>
                    <a:pt x="0" y="30638"/>
                    <a:pt x="0" y="57855"/>
                  </a:cubicBezTo>
                  <a:lnTo>
                    <a:pt x="0" y="62144"/>
                  </a:lnTo>
                  <a:cubicBezTo>
                    <a:pt x="0" y="89361"/>
                    <a:pt x="14038" y="111427"/>
                    <a:pt x="31361" y="111427"/>
                  </a:cubicBezTo>
                  <a:cubicBezTo>
                    <a:pt x="48683" y="111427"/>
                    <a:pt x="62727" y="89361"/>
                    <a:pt x="62727" y="62144"/>
                  </a:cubicBezTo>
                  <a:lnTo>
                    <a:pt x="62727" y="57855"/>
                  </a:lnTo>
                  <a:cubicBezTo>
                    <a:pt x="62727" y="35372"/>
                    <a:pt x="74327" y="17144"/>
                    <a:pt x="88638" y="17144"/>
                  </a:cubicBezTo>
                  <a:cubicBezTo>
                    <a:pt x="102944" y="17144"/>
                    <a:pt x="114544" y="35372"/>
                    <a:pt x="114544" y="57855"/>
                  </a:cubicBezTo>
                  <a:lnTo>
                    <a:pt x="114544" y="62144"/>
                  </a:lnTo>
                  <a:cubicBezTo>
                    <a:pt x="114544" y="84627"/>
                    <a:pt x="102944" y="102855"/>
                    <a:pt x="88638" y="102855"/>
                  </a:cubicBezTo>
                  <a:cubicBezTo>
                    <a:pt x="82944" y="102855"/>
                    <a:pt x="77916" y="99833"/>
                    <a:pt x="73772" y="94283"/>
                  </a:cubicBezTo>
                  <a:lnTo>
                    <a:pt x="84544" y="94283"/>
                  </a:lnTo>
                  <a:cubicBezTo>
                    <a:pt x="86055" y="94283"/>
                    <a:pt x="87272" y="92366"/>
                    <a:pt x="87272" y="90000"/>
                  </a:cubicBezTo>
                  <a:cubicBezTo>
                    <a:pt x="87272" y="87633"/>
                    <a:pt x="86055" y="85716"/>
                    <a:pt x="84544" y="85716"/>
                  </a:cubicBezTo>
                  <a:lnTo>
                    <a:pt x="68183" y="85716"/>
                  </a:lnTo>
                  <a:cubicBezTo>
                    <a:pt x="66672" y="85716"/>
                    <a:pt x="65455" y="87633"/>
                    <a:pt x="65455" y="90000"/>
                  </a:cubicBezTo>
                  <a:lnTo>
                    <a:pt x="65455" y="115716"/>
                  </a:lnTo>
                  <a:cubicBezTo>
                    <a:pt x="65455" y="118083"/>
                    <a:pt x="66672" y="120000"/>
                    <a:pt x="68183" y="120000"/>
                  </a:cubicBezTo>
                  <a:cubicBezTo>
                    <a:pt x="69688" y="120000"/>
                    <a:pt x="70911" y="118083"/>
                    <a:pt x="70911" y="115716"/>
                  </a:cubicBezTo>
                  <a:lnTo>
                    <a:pt x="70911" y="101550"/>
                  </a:lnTo>
                  <a:cubicBezTo>
                    <a:pt x="76227" y="108005"/>
                    <a:pt x="82744" y="111427"/>
                    <a:pt x="88638" y="111427"/>
                  </a:cubicBezTo>
                  <a:cubicBezTo>
                    <a:pt x="105961" y="111427"/>
                    <a:pt x="120000" y="89361"/>
                    <a:pt x="120000" y="62144"/>
                  </a:cubicBezTo>
                  <a:lnTo>
                    <a:pt x="120000" y="57855"/>
                  </a:lnTo>
                  <a:cubicBezTo>
                    <a:pt x="120000" y="30638"/>
                    <a:pt x="105961" y="8572"/>
                    <a:pt x="88638" y="857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734" tIns="121867" rIns="243734" bIns="121867" anchor="ctr"/>
            <a:lstStyle/>
            <a:p>
              <a:pPr marL="0" marR="0" lvl="0" indent="0" defTabSz="121917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799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sym typeface="Lato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46BAA8E-495E-004E-9839-239CEA6C335F}"/>
              </a:ext>
            </a:extLst>
          </p:cNvPr>
          <p:cNvGrpSpPr/>
          <p:nvPr/>
        </p:nvGrpSpPr>
        <p:grpSpPr>
          <a:xfrm>
            <a:off x="6956201" y="3834414"/>
            <a:ext cx="1751778" cy="1899362"/>
            <a:chOff x="6956201" y="3673050"/>
            <a:chExt cx="1751778" cy="1899362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EB688CD-E2F8-44E0-B16A-3B7F95F08CBC}"/>
                </a:ext>
              </a:extLst>
            </p:cNvPr>
            <p:cNvSpPr/>
            <p:nvPr/>
          </p:nvSpPr>
          <p:spPr>
            <a:xfrm>
              <a:off x="6956201" y="3673050"/>
              <a:ext cx="1751778" cy="1899362"/>
            </a:xfrm>
            <a:custGeom>
              <a:avLst/>
              <a:gdLst>
                <a:gd name="connsiteX0" fmla="*/ 1965389 w 2600325"/>
                <a:gd name="connsiteY0" fmla="*/ 2823973 h 2819400"/>
                <a:gd name="connsiteX1" fmla="*/ 2609564 w 2600325"/>
                <a:gd name="connsiteY1" fmla="*/ 0 h 2819400"/>
                <a:gd name="connsiteX2" fmla="*/ 0 w 2600325"/>
                <a:gd name="connsiteY2" fmla="*/ 1257014 h 2819400"/>
                <a:gd name="connsiteX3" fmla="*/ 1965389 w 2600325"/>
                <a:gd name="connsiteY3" fmla="*/ 2823973 h 281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0325" h="2819400">
                  <a:moveTo>
                    <a:pt x="1965389" y="2823973"/>
                  </a:moveTo>
                  <a:lnTo>
                    <a:pt x="2609564" y="0"/>
                  </a:lnTo>
                  <a:lnTo>
                    <a:pt x="0" y="1257014"/>
                  </a:lnTo>
                  <a:cubicBezTo>
                    <a:pt x="377762" y="2039874"/>
                    <a:pt x="1097566" y="2626805"/>
                    <a:pt x="1965389" y="2823973"/>
                  </a:cubicBezTo>
                  <a:close/>
                </a:path>
              </a:pathLst>
            </a:custGeom>
            <a:solidFill>
              <a:srgbClr val="628196"/>
            </a:solidFill>
            <a:ln w="12700" cap="flat">
              <a:solidFill>
                <a:srgbClr val="F4F3E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180E79E-08E4-4987-99FE-D7E72AD3ECE7}"/>
                </a:ext>
              </a:extLst>
            </p:cNvPr>
            <p:cNvSpPr txBox="1"/>
            <p:nvPr/>
          </p:nvSpPr>
          <p:spPr>
            <a:xfrm>
              <a:off x="7543152" y="4730846"/>
              <a:ext cx="6591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People</a:t>
              </a:r>
            </a:p>
          </p:txBody>
        </p:sp>
        <p:sp>
          <p:nvSpPr>
            <p:cNvPr id="82" name="AutoShape 130">
              <a:extLst>
                <a:ext uri="{FF2B5EF4-FFF2-40B4-BE49-F238E27FC236}">
                  <a16:creationId xmlns:a16="http://schemas.microsoft.com/office/drawing/2014/main" id="{28E0E70F-67D6-4ADF-93D1-73F827D57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2759" y="4420596"/>
              <a:ext cx="250348" cy="250348"/>
            </a:xfrm>
            <a:custGeom>
              <a:avLst/>
              <a:gdLst>
                <a:gd name="T0" fmla="+- 0 10799 113"/>
                <a:gd name="T1" fmla="*/ T0 w 21373"/>
                <a:gd name="T2" fmla="*/ 10800 h 21600"/>
                <a:gd name="T3" fmla="+- 0 10799 113"/>
                <a:gd name="T4" fmla="*/ T3 w 21373"/>
                <a:gd name="T5" fmla="*/ 10800 h 21600"/>
                <a:gd name="T6" fmla="+- 0 10799 113"/>
                <a:gd name="T7" fmla="*/ T6 w 21373"/>
                <a:gd name="T8" fmla="*/ 10800 h 21600"/>
                <a:gd name="T9" fmla="+- 0 10799 113"/>
                <a:gd name="T10" fmla="*/ T9 w 2137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3" h="21600">
                  <a:moveTo>
                    <a:pt x="1336" y="20249"/>
                  </a:moveTo>
                  <a:cubicBezTo>
                    <a:pt x="1428" y="20188"/>
                    <a:pt x="3691" y="18688"/>
                    <a:pt x="7070" y="17950"/>
                  </a:cubicBezTo>
                  <a:lnTo>
                    <a:pt x="8729" y="17587"/>
                  </a:lnTo>
                  <a:cubicBezTo>
                    <a:pt x="9321" y="17980"/>
                    <a:pt x="9972" y="18225"/>
                    <a:pt x="10686" y="18225"/>
                  </a:cubicBezTo>
                  <a:cubicBezTo>
                    <a:pt x="11401" y="18225"/>
                    <a:pt x="12052" y="17980"/>
                    <a:pt x="12644" y="17587"/>
                  </a:cubicBezTo>
                  <a:lnTo>
                    <a:pt x="14303" y="17950"/>
                  </a:lnTo>
                  <a:cubicBezTo>
                    <a:pt x="17656" y="18682"/>
                    <a:pt x="19911" y="20165"/>
                    <a:pt x="20037" y="20249"/>
                  </a:cubicBezTo>
                  <a:cubicBezTo>
                    <a:pt x="20037" y="20249"/>
                    <a:pt x="1336" y="20249"/>
                    <a:pt x="1336" y="20249"/>
                  </a:cubicBezTo>
                  <a:close/>
                  <a:moveTo>
                    <a:pt x="13537" y="15793"/>
                  </a:moveTo>
                  <a:lnTo>
                    <a:pt x="13317" y="16073"/>
                  </a:lnTo>
                  <a:cubicBezTo>
                    <a:pt x="11725" y="17923"/>
                    <a:pt x="9648" y="17923"/>
                    <a:pt x="8056" y="16073"/>
                  </a:cubicBezTo>
                  <a:lnTo>
                    <a:pt x="7836" y="15793"/>
                  </a:lnTo>
                  <a:cubicBezTo>
                    <a:pt x="5977" y="13411"/>
                    <a:pt x="5053" y="10261"/>
                    <a:pt x="5451" y="7255"/>
                  </a:cubicBezTo>
                  <a:cubicBezTo>
                    <a:pt x="5815" y="4367"/>
                    <a:pt x="7453" y="1350"/>
                    <a:pt x="10686" y="1350"/>
                  </a:cubicBezTo>
                  <a:cubicBezTo>
                    <a:pt x="13920" y="1350"/>
                    <a:pt x="15558" y="4367"/>
                    <a:pt x="15922" y="7255"/>
                  </a:cubicBezTo>
                  <a:cubicBezTo>
                    <a:pt x="16318" y="10262"/>
                    <a:pt x="15398" y="13411"/>
                    <a:pt x="13537" y="15793"/>
                  </a:cubicBezTo>
                  <a:moveTo>
                    <a:pt x="20778" y="19126"/>
                  </a:moveTo>
                  <a:cubicBezTo>
                    <a:pt x="20644" y="19037"/>
                    <a:pt x="18209" y="17422"/>
                    <a:pt x="14585" y="16630"/>
                  </a:cubicBezTo>
                  <a:cubicBezTo>
                    <a:pt x="15914" y="14927"/>
                    <a:pt x="16767" y="12639"/>
                    <a:pt x="17130" y="11115"/>
                  </a:cubicBezTo>
                  <a:cubicBezTo>
                    <a:pt x="17633" y="9004"/>
                    <a:pt x="17438" y="4873"/>
                    <a:pt x="15431" y="2299"/>
                  </a:cubicBezTo>
                  <a:cubicBezTo>
                    <a:pt x="14259" y="795"/>
                    <a:pt x="12618" y="0"/>
                    <a:pt x="10686" y="0"/>
                  </a:cubicBezTo>
                  <a:cubicBezTo>
                    <a:pt x="8755" y="0"/>
                    <a:pt x="7114" y="795"/>
                    <a:pt x="5942" y="2299"/>
                  </a:cubicBezTo>
                  <a:cubicBezTo>
                    <a:pt x="3935" y="4873"/>
                    <a:pt x="3740" y="9004"/>
                    <a:pt x="4243" y="11115"/>
                  </a:cubicBezTo>
                  <a:cubicBezTo>
                    <a:pt x="4606" y="12639"/>
                    <a:pt x="5459" y="14927"/>
                    <a:pt x="6788" y="16630"/>
                  </a:cubicBezTo>
                  <a:cubicBezTo>
                    <a:pt x="3164" y="17422"/>
                    <a:pt x="729" y="19037"/>
                    <a:pt x="595" y="19126"/>
                  </a:cubicBezTo>
                  <a:cubicBezTo>
                    <a:pt x="105" y="19457"/>
                    <a:pt x="-113" y="20071"/>
                    <a:pt x="57" y="20640"/>
                  </a:cubicBezTo>
                  <a:cubicBezTo>
                    <a:pt x="228" y="21210"/>
                    <a:pt x="747" y="21599"/>
                    <a:pt x="1336" y="21599"/>
                  </a:cubicBezTo>
                  <a:lnTo>
                    <a:pt x="20037" y="21599"/>
                  </a:lnTo>
                  <a:cubicBezTo>
                    <a:pt x="20626" y="21599"/>
                    <a:pt x="21145" y="21210"/>
                    <a:pt x="21316" y="20640"/>
                  </a:cubicBezTo>
                  <a:cubicBezTo>
                    <a:pt x="21487" y="20071"/>
                    <a:pt x="21268" y="19457"/>
                    <a:pt x="20778" y="191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34" tIns="121867" rIns="243734" bIns="121867" anchor="ctr"/>
            <a:lstStyle/>
            <a:p>
              <a:pPr marL="0" marR="0" lvl="0" indent="0" defTabSz="121917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799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sym typeface="Gill Sans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3B747DD-3774-DA46-9E1F-5575498AED9E}"/>
              </a:ext>
            </a:extLst>
          </p:cNvPr>
          <p:cNvGrpSpPr/>
          <p:nvPr/>
        </p:nvGrpSpPr>
        <p:grpSpPr>
          <a:xfrm>
            <a:off x="7951180" y="3069408"/>
            <a:ext cx="1519921" cy="1089825"/>
            <a:chOff x="7951180" y="2908044"/>
            <a:chExt cx="1519921" cy="1089825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2175D2E-22C9-41D0-82EB-17B259DFC682}"/>
                </a:ext>
              </a:extLst>
            </p:cNvPr>
            <p:cNvSpPr/>
            <p:nvPr/>
          </p:nvSpPr>
          <p:spPr>
            <a:xfrm>
              <a:off x="7951180" y="2908044"/>
              <a:ext cx="1519921" cy="1089825"/>
            </a:xfrm>
            <a:custGeom>
              <a:avLst/>
              <a:gdLst>
                <a:gd name="connsiteX0" fmla="*/ 759960 w 1519921"/>
                <a:gd name="connsiteY0" fmla="*/ 0 h 1089825"/>
                <a:gd name="connsiteX1" fmla="*/ 1130130 w 1519921"/>
                <a:gd name="connsiteY1" fmla="*/ 96128 h 1089825"/>
                <a:gd name="connsiteX2" fmla="*/ 1233773 w 1519921"/>
                <a:gd name="connsiteY2" fmla="*/ 165794 h 1089825"/>
                <a:gd name="connsiteX3" fmla="*/ 1233773 w 1519921"/>
                <a:gd name="connsiteY3" fmla="*/ 165794 h 1089825"/>
                <a:gd name="connsiteX4" fmla="*/ 1519921 w 1519921"/>
                <a:gd name="connsiteY4" fmla="*/ 759960 h 1089825"/>
                <a:gd name="connsiteX5" fmla="*/ 759986 w 1519921"/>
                <a:gd name="connsiteY5" fmla="*/ 759960 h 1089825"/>
                <a:gd name="connsiteX6" fmla="*/ 759986 w 1519921"/>
                <a:gd name="connsiteY6" fmla="*/ 759960 h 1089825"/>
                <a:gd name="connsiteX7" fmla="*/ 759986 w 1519921"/>
                <a:gd name="connsiteY7" fmla="*/ 759960 h 1089825"/>
                <a:gd name="connsiteX8" fmla="*/ 759985 w 1519921"/>
                <a:gd name="connsiteY8" fmla="*/ 759960 h 1089825"/>
                <a:gd name="connsiteX9" fmla="*/ 759986 w 1519921"/>
                <a:gd name="connsiteY9" fmla="*/ 759960 h 1089825"/>
                <a:gd name="connsiteX10" fmla="*/ 75162 w 1519921"/>
                <a:gd name="connsiteY10" fmla="*/ 1089825 h 1089825"/>
                <a:gd name="connsiteX11" fmla="*/ 0 w 1519921"/>
                <a:gd name="connsiteY11" fmla="*/ 759960 h 1089825"/>
                <a:gd name="connsiteX12" fmla="*/ 75087 w 1519921"/>
                <a:gd name="connsiteY12" fmla="*/ 430196 h 1089825"/>
                <a:gd name="connsiteX13" fmla="*/ 759957 w 1519921"/>
                <a:gd name="connsiteY13" fmla="*/ 759946 h 1089825"/>
                <a:gd name="connsiteX14" fmla="*/ 759957 w 1519921"/>
                <a:gd name="connsiteY14" fmla="*/ 759946 h 1089825"/>
                <a:gd name="connsiteX15" fmla="*/ 75086 w 1519921"/>
                <a:gd name="connsiteY15" fmla="*/ 430195 h 1089825"/>
                <a:gd name="connsiteX16" fmla="*/ 590792 w 1519921"/>
                <a:gd name="connsiteY16" fmla="*/ 18921 h 1089825"/>
                <a:gd name="connsiteX17" fmla="*/ 590792 w 1519921"/>
                <a:gd name="connsiteY17" fmla="*/ 18921 h 1089825"/>
                <a:gd name="connsiteX18" fmla="*/ 673960 w 1519921"/>
                <a:gd name="connsiteY18" fmla="*/ 4821 h 1089825"/>
                <a:gd name="connsiteX19" fmla="*/ 759960 w 1519921"/>
                <a:gd name="connsiteY19" fmla="*/ 0 h 108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19921" h="1089825">
                  <a:moveTo>
                    <a:pt x="759960" y="0"/>
                  </a:moveTo>
                  <a:cubicBezTo>
                    <a:pt x="894373" y="0"/>
                    <a:pt x="1020603" y="34911"/>
                    <a:pt x="1130130" y="96128"/>
                  </a:cubicBezTo>
                  <a:lnTo>
                    <a:pt x="1233773" y="165794"/>
                  </a:lnTo>
                  <a:lnTo>
                    <a:pt x="1233773" y="165794"/>
                  </a:lnTo>
                  <a:cubicBezTo>
                    <a:pt x="1408166" y="305068"/>
                    <a:pt x="1519946" y="519454"/>
                    <a:pt x="1519921" y="759960"/>
                  </a:cubicBezTo>
                  <a:lnTo>
                    <a:pt x="759986" y="759960"/>
                  </a:lnTo>
                  <a:lnTo>
                    <a:pt x="759986" y="759960"/>
                  </a:lnTo>
                  <a:lnTo>
                    <a:pt x="759986" y="759960"/>
                  </a:lnTo>
                  <a:lnTo>
                    <a:pt x="759985" y="759960"/>
                  </a:lnTo>
                  <a:lnTo>
                    <a:pt x="759986" y="759960"/>
                  </a:lnTo>
                  <a:lnTo>
                    <a:pt x="75162" y="1089825"/>
                  </a:lnTo>
                  <a:cubicBezTo>
                    <a:pt x="26995" y="990068"/>
                    <a:pt x="0" y="878164"/>
                    <a:pt x="0" y="759960"/>
                  </a:cubicBezTo>
                  <a:cubicBezTo>
                    <a:pt x="0" y="641807"/>
                    <a:pt x="26970" y="529953"/>
                    <a:pt x="75087" y="430196"/>
                  </a:cubicBezTo>
                  <a:lnTo>
                    <a:pt x="759957" y="759946"/>
                  </a:lnTo>
                  <a:lnTo>
                    <a:pt x="759957" y="759946"/>
                  </a:lnTo>
                  <a:lnTo>
                    <a:pt x="75086" y="430195"/>
                  </a:lnTo>
                  <a:cubicBezTo>
                    <a:pt x="174193" y="224733"/>
                    <a:pt x="363058" y="70711"/>
                    <a:pt x="590792" y="18921"/>
                  </a:cubicBezTo>
                  <a:lnTo>
                    <a:pt x="590792" y="18921"/>
                  </a:lnTo>
                  <a:lnTo>
                    <a:pt x="673960" y="4821"/>
                  </a:lnTo>
                  <a:cubicBezTo>
                    <a:pt x="702183" y="1637"/>
                    <a:pt x="730878" y="0"/>
                    <a:pt x="759960" y="0"/>
                  </a:cubicBezTo>
                  <a:close/>
                </a:path>
              </a:pathLst>
            </a:custGeom>
            <a:solidFill>
              <a:schemeClr val="bg1"/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E71DD1D-DE0F-45A6-9B49-678AF2609A97}"/>
                </a:ext>
              </a:extLst>
            </p:cNvPr>
            <p:cNvSpPr txBox="1"/>
            <p:nvPr/>
          </p:nvSpPr>
          <p:spPr>
            <a:xfrm rot="20750932">
              <a:off x="8398778" y="2938297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A09999"/>
                  </a:solidFill>
                  <a:latin typeface="Century Gothic" panose="020B0502020202020204" pitchFamily="34" charset="0"/>
                </a:rPr>
                <a:t>4P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A424C58-1A37-3246-9B94-987ACAD727E7}"/>
              </a:ext>
            </a:extLst>
          </p:cNvPr>
          <p:cNvGrpSpPr/>
          <p:nvPr/>
        </p:nvGrpSpPr>
        <p:grpSpPr>
          <a:xfrm>
            <a:off x="8026340" y="3829368"/>
            <a:ext cx="1444760" cy="759986"/>
            <a:chOff x="8026340" y="3668004"/>
            <a:chExt cx="1444760" cy="759986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087E38A-2113-4691-B953-8B133DDCE3EC}"/>
                </a:ext>
              </a:extLst>
            </p:cNvPr>
            <p:cNvSpPr/>
            <p:nvPr/>
          </p:nvSpPr>
          <p:spPr>
            <a:xfrm>
              <a:off x="8026340" y="3668004"/>
              <a:ext cx="1444760" cy="759986"/>
            </a:xfrm>
            <a:custGeom>
              <a:avLst/>
              <a:gdLst>
                <a:gd name="connsiteX0" fmla="*/ 684799 w 1444760"/>
                <a:gd name="connsiteY0" fmla="*/ 0 h 759986"/>
                <a:gd name="connsiteX1" fmla="*/ 684800 w 1444760"/>
                <a:gd name="connsiteY1" fmla="*/ 0 h 759986"/>
                <a:gd name="connsiteX2" fmla="*/ 1444760 w 1444760"/>
                <a:gd name="connsiteY2" fmla="*/ 0 h 759986"/>
                <a:gd name="connsiteX3" fmla="*/ 1276958 w 1444760"/>
                <a:gd name="connsiteY3" fmla="*/ 476336 h 759986"/>
                <a:gd name="connsiteX4" fmla="*/ 1158712 w 1444760"/>
                <a:gd name="connsiteY4" fmla="*/ 594091 h 759986"/>
                <a:gd name="connsiteX5" fmla="*/ 1158713 w 1444760"/>
                <a:gd name="connsiteY5" fmla="*/ 594092 h 759986"/>
                <a:gd name="connsiteX6" fmla="*/ 684800 w 1444760"/>
                <a:gd name="connsiteY6" fmla="*/ 759986 h 759986"/>
                <a:gd name="connsiteX7" fmla="*/ 515756 w 1444760"/>
                <a:gd name="connsiteY7" fmla="*/ 741090 h 759986"/>
                <a:gd name="connsiteX8" fmla="*/ 519748 w 1444760"/>
                <a:gd name="connsiteY8" fmla="*/ 723590 h 759986"/>
                <a:gd name="connsiteX9" fmla="*/ 515756 w 1444760"/>
                <a:gd name="connsiteY9" fmla="*/ 741089 h 759986"/>
                <a:gd name="connsiteX10" fmla="*/ 0 w 1444760"/>
                <a:gd name="connsiteY10" fmla="*/ 329890 h 759986"/>
                <a:gd name="connsiteX11" fmla="*/ 684794 w 1444760"/>
                <a:gd name="connsiteY11" fmla="*/ 28 h 759986"/>
                <a:gd name="connsiteX12" fmla="*/ 684800 w 1444760"/>
                <a:gd name="connsiteY12" fmla="*/ 1 h 75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4760" h="759986">
                  <a:moveTo>
                    <a:pt x="684799" y="0"/>
                  </a:moveTo>
                  <a:lnTo>
                    <a:pt x="684800" y="0"/>
                  </a:lnTo>
                  <a:lnTo>
                    <a:pt x="1444760" y="0"/>
                  </a:lnTo>
                  <a:cubicBezTo>
                    <a:pt x="1444760" y="180361"/>
                    <a:pt x="1381926" y="346029"/>
                    <a:pt x="1276958" y="476336"/>
                  </a:cubicBezTo>
                  <a:lnTo>
                    <a:pt x="1158712" y="594091"/>
                  </a:lnTo>
                  <a:lnTo>
                    <a:pt x="1158713" y="594092"/>
                  </a:lnTo>
                  <a:cubicBezTo>
                    <a:pt x="1028762" y="697897"/>
                    <a:pt x="864042" y="759986"/>
                    <a:pt x="684800" y="759986"/>
                  </a:cubicBezTo>
                  <a:cubicBezTo>
                    <a:pt x="626686" y="759986"/>
                    <a:pt x="570121" y="753437"/>
                    <a:pt x="515756" y="741090"/>
                  </a:cubicBezTo>
                  <a:lnTo>
                    <a:pt x="519748" y="723590"/>
                  </a:lnTo>
                  <a:lnTo>
                    <a:pt x="515756" y="741089"/>
                  </a:lnTo>
                  <a:cubicBezTo>
                    <a:pt x="288022" y="689349"/>
                    <a:pt x="99132" y="535327"/>
                    <a:pt x="0" y="329890"/>
                  </a:cubicBezTo>
                  <a:lnTo>
                    <a:pt x="684794" y="28"/>
                  </a:lnTo>
                  <a:lnTo>
                    <a:pt x="684800" y="1"/>
                  </a:lnTo>
                  <a:close/>
                </a:path>
              </a:pathLst>
            </a:custGeom>
            <a:solidFill>
              <a:srgbClr val="DAE1E6"/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0420A03-C3E4-40ED-811A-9C93738CB537}"/>
                </a:ext>
              </a:extLst>
            </p:cNvPr>
            <p:cNvSpPr txBox="1"/>
            <p:nvPr/>
          </p:nvSpPr>
          <p:spPr>
            <a:xfrm rot="20815051">
              <a:off x="8676449" y="4112971"/>
              <a:ext cx="357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628196"/>
                  </a:solidFill>
                  <a:latin typeface="Century Gothic" panose="020B0502020202020204" pitchFamily="34" charset="0"/>
                </a:rPr>
                <a:t>3P</a:t>
              </a: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E68772F2-7FB2-46A6-8A18-26AD7213DB8D}"/>
              </a:ext>
            </a:extLst>
          </p:cNvPr>
          <p:cNvSpPr txBox="1"/>
          <p:nvPr/>
        </p:nvSpPr>
        <p:spPr>
          <a:xfrm>
            <a:off x="1734481" y="5976368"/>
            <a:ext cx="3300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Classic Consumer Goods Marketing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7187F1A-41BB-48F9-A8A9-459734EA704F}"/>
              </a:ext>
            </a:extLst>
          </p:cNvPr>
          <p:cNvSpPr txBox="1"/>
          <p:nvPr/>
        </p:nvSpPr>
        <p:spPr>
          <a:xfrm>
            <a:off x="7402213" y="5976368"/>
            <a:ext cx="2747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Expanded Service Marketing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F66849B6-0CB3-5A41-BE00-2545E9F22E19}"/>
              </a:ext>
            </a:extLst>
          </p:cNvPr>
          <p:cNvSpPr/>
          <p:nvPr/>
        </p:nvSpPr>
        <p:spPr>
          <a:xfrm rot="16200000">
            <a:off x="4023872" y="1806384"/>
            <a:ext cx="3163372" cy="4060842"/>
          </a:xfrm>
          <a:prstGeom prst="triangle">
            <a:avLst/>
          </a:prstGeom>
          <a:gradFill flip="none" rotWithShape="1">
            <a:gsLst>
              <a:gs pos="10000">
                <a:schemeClr val="bg1">
                  <a:alpha val="0"/>
                </a:schemeClr>
              </a:gs>
              <a:gs pos="81000">
                <a:schemeClr val="bg1">
                  <a:alpha val="0"/>
                </a:schemeClr>
              </a:gs>
              <a:gs pos="61000">
                <a:srgbClr val="F5F4EF"/>
              </a:gs>
              <a:gs pos="46000">
                <a:srgbClr val="F5F4E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2AC939C-1E21-4F9B-A0F8-E87F9DACBF30}"/>
              </a:ext>
            </a:extLst>
          </p:cNvPr>
          <p:cNvSpPr/>
          <p:nvPr/>
        </p:nvSpPr>
        <p:spPr>
          <a:xfrm>
            <a:off x="8267594" y="3384728"/>
            <a:ext cx="893216" cy="893214"/>
          </a:xfrm>
          <a:prstGeom prst="ellipse">
            <a:avLst/>
          </a:prstGeom>
          <a:solidFill>
            <a:schemeClr val="bg1"/>
          </a:solidFill>
          <a:ln>
            <a:solidFill>
              <a:srgbClr val="F4F3EE"/>
            </a:solidFill>
          </a:ln>
          <a:effectLst>
            <a:outerShdw blurRad="4191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7P</a:t>
            </a:r>
          </a:p>
        </p:txBody>
      </p:sp>
    </p:spTree>
    <p:extLst>
      <p:ext uri="{BB962C8B-B14F-4D97-AF65-F5344CB8AC3E}">
        <p14:creationId xmlns:p14="http://schemas.microsoft.com/office/powerpoint/2010/main" val="244706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25 0.10509 L -6.25E-7 -1.85185E-6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" y="-525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42 0.10509 L 2.29167E-6 -1.85185E-6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525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99 -0.10764 L -6.25E-7 -3.7037E-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" y="537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42 -0.10764 L 2.29167E-6 -3.7037E-6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537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7" grpId="0" animBg="1"/>
      <p:bldP spid="27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64" grpId="0" animBg="1"/>
      <p:bldP spid="96" grpId="0"/>
      <p:bldP spid="99" grpId="0"/>
      <p:bldP spid="5" grpId="0" animBg="1"/>
      <p:bldP spid="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67BA4680-F354-425A-9E0B-CD7E6F14C6CE}"/>
              </a:ext>
            </a:extLst>
          </p:cNvPr>
          <p:cNvSpPr/>
          <p:nvPr/>
        </p:nvSpPr>
        <p:spPr>
          <a:xfrm>
            <a:off x="4535819" y="1"/>
            <a:ext cx="7656181" cy="6859588"/>
          </a:xfrm>
          <a:prstGeom prst="rect">
            <a:avLst/>
          </a:prstGeom>
          <a:solidFill>
            <a:srgbClr val="F4F3E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EB168DB-D12A-4174-BA82-7B9A8051D9C5}"/>
              </a:ext>
            </a:extLst>
          </p:cNvPr>
          <p:cNvGrpSpPr/>
          <p:nvPr/>
        </p:nvGrpSpPr>
        <p:grpSpPr>
          <a:xfrm>
            <a:off x="1122046" y="3001283"/>
            <a:ext cx="3093501" cy="2953573"/>
            <a:chOff x="952392" y="3001283"/>
            <a:chExt cx="3093501" cy="295357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A8C92BC-A5DE-4331-B4BD-3DCB1748FA0E}"/>
                </a:ext>
              </a:extLst>
            </p:cNvPr>
            <p:cNvSpPr txBox="1"/>
            <p:nvPr/>
          </p:nvSpPr>
          <p:spPr>
            <a:xfrm>
              <a:off x="952393" y="4478257"/>
              <a:ext cx="3093500" cy="43210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900" dirty="0">
                  <a:latin typeface="Century Gothic" panose="020B0502020202020204" pitchFamily="34" charset="0"/>
                </a:rPr>
                <a:t>Reduce customer churn with more effective experiences increase conversion rates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CD1FEFF-359B-4EE8-9CA1-499D4DAD49A9}"/>
                </a:ext>
              </a:extLst>
            </p:cNvPr>
            <p:cNvGrpSpPr/>
            <p:nvPr/>
          </p:nvGrpSpPr>
          <p:grpSpPr>
            <a:xfrm>
              <a:off x="952392" y="3001283"/>
              <a:ext cx="2978585" cy="2953573"/>
              <a:chOff x="952392" y="3001283"/>
              <a:chExt cx="2978585" cy="2953573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868003-A39C-4DB7-AC27-6757BE0C70E3}"/>
                  </a:ext>
                </a:extLst>
              </p:cNvPr>
              <p:cNvSpPr txBox="1"/>
              <p:nvPr/>
            </p:nvSpPr>
            <p:spPr>
              <a:xfrm>
                <a:off x="952392" y="3001283"/>
                <a:ext cx="1842171" cy="252570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00" dirty="0">
                    <a:latin typeface="Century Gothic" panose="020B0502020202020204" pitchFamily="34" charset="0"/>
                  </a:rPr>
                  <a:t>Build greater customer loyalty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A9F558-4065-4C2F-BA4C-9EFE1DC180A1}"/>
                  </a:ext>
                </a:extLst>
              </p:cNvPr>
              <p:cNvSpPr txBox="1"/>
              <p:nvPr/>
            </p:nvSpPr>
            <p:spPr>
              <a:xfrm>
                <a:off x="952392" y="5522750"/>
                <a:ext cx="2761662" cy="432106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00" dirty="0">
                    <a:latin typeface="Century Gothic" panose="020B0502020202020204" pitchFamily="34" charset="0"/>
                  </a:rPr>
                  <a:t>Increase relevancy of the branded experience; increase brand relevancy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BF8BDE2-6E36-4C19-B386-7EA5C0804596}"/>
                  </a:ext>
                </a:extLst>
              </p:cNvPr>
              <p:cNvSpPr txBox="1"/>
              <p:nvPr/>
            </p:nvSpPr>
            <p:spPr>
              <a:xfrm>
                <a:off x="952392" y="3433763"/>
                <a:ext cx="2978585" cy="432106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00" dirty="0">
                    <a:latin typeface="Century Gothic" panose="020B0502020202020204" pitchFamily="34" charset="0"/>
                  </a:rPr>
                  <a:t>Target new customers with more effective digital campaigns increase customer satisfaction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1E7F4AD-BC62-4107-AF50-D7924C1D2C36}"/>
                  </a:ext>
                </a:extLst>
              </p:cNvPr>
              <p:cNvSpPr txBox="1"/>
              <p:nvPr/>
            </p:nvSpPr>
            <p:spPr>
              <a:xfrm>
                <a:off x="952392" y="4045777"/>
                <a:ext cx="2595582" cy="252570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00" dirty="0">
                    <a:latin typeface="Century Gothic" panose="020B0502020202020204" pitchFamily="34" charset="0"/>
                  </a:rPr>
                  <a:t>Increase order values (e.g. cross-sell/upsell)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A1E034F-21B6-4EBE-B8CC-8D7500579B01}"/>
                  </a:ext>
                </a:extLst>
              </p:cNvPr>
              <p:cNvSpPr txBox="1"/>
              <p:nvPr/>
            </p:nvSpPr>
            <p:spPr>
              <a:xfrm>
                <a:off x="952392" y="5090271"/>
                <a:ext cx="2467342" cy="252570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00" dirty="0">
                    <a:latin typeface="Century Gothic" panose="020B0502020202020204" pitchFamily="34" charset="0"/>
                  </a:rPr>
                  <a:t>Reduce markets’ effort in personalization</a:t>
                </a:r>
              </a:p>
            </p:txBody>
          </p:sp>
        </p:grpSp>
      </p:grp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F2D8569-F95C-4E5A-B39F-18022B688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8185918"/>
              </p:ext>
            </p:extLst>
          </p:nvPr>
        </p:nvGraphicFramePr>
        <p:xfrm>
          <a:off x="5321138" y="2422689"/>
          <a:ext cx="5451819" cy="374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B942E79D-19C1-427E-B350-C3C941D64524}"/>
              </a:ext>
            </a:extLst>
          </p:cNvPr>
          <p:cNvSpPr>
            <a:spLocks noChangeAspect="1"/>
          </p:cNvSpPr>
          <p:nvPr/>
        </p:nvSpPr>
        <p:spPr>
          <a:xfrm>
            <a:off x="10716575" y="2941892"/>
            <a:ext cx="531305" cy="384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58%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6949A2-AB51-49A6-8D39-9515C883D5DA}"/>
              </a:ext>
            </a:extLst>
          </p:cNvPr>
          <p:cNvSpPr>
            <a:spLocks noChangeAspect="1"/>
          </p:cNvSpPr>
          <p:nvPr/>
        </p:nvSpPr>
        <p:spPr>
          <a:xfrm>
            <a:off x="10716575" y="5562652"/>
            <a:ext cx="531305" cy="384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32%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3696E5-D4B5-4F71-AA76-C64B5CBCE8A4}"/>
              </a:ext>
            </a:extLst>
          </p:cNvPr>
          <p:cNvSpPr>
            <a:spLocks noChangeAspect="1"/>
          </p:cNvSpPr>
          <p:nvPr/>
        </p:nvSpPr>
        <p:spPr>
          <a:xfrm>
            <a:off x="10716575" y="5038500"/>
            <a:ext cx="531305" cy="384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33%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6A4992-68D0-4BA0-AF39-AC5C05E1654F}"/>
              </a:ext>
            </a:extLst>
          </p:cNvPr>
          <p:cNvSpPr>
            <a:spLocks noChangeAspect="1"/>
          </p:cNvSpPr>
          <p:nvPr/>
        </p:nvSpPr>
        <p:spPr>
          <a:xfrm>
            <a:off x="10716575" y="4514348"/>
            <a:ext cx="531305" cy="384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36%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0CDC488-F1C3-4C29-86E9-DEFA3946C3FF}"/>
              </a:ext>
            </a:extLst>
          </p:cNvPr>
          <p:cNvSpPr>
            <a:spLocks noChangeAspect="1"/>
          </p:cNvSpPr>
          <p:nvPr/>
        </p:nvSpPr>
        <p:spPr>
          <a:xfrm>
            <a:off x="10716575" y="3990196"/>
            <a:ext cx="531305" cy="384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42%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866C5AD-872F-494E-9F5E-CFF5D59DA55C}"/>
              </a:ext>
            </a:extLst>
          </p:cNvPr>
          <p:cNvSpPr>
            <a:spLocks noChangeAspect="1"/>
          </p:cNvSpPr>
          <p:nvPr/>
        </p:nvSpPr>
        <p:spPr>
          <a:xfrm>
            <a:off x="10716575" y="3466044"/>
            <a:ext cx="531305" cy="384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52%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2559F1C-DF60-43B9-8489-1BFC85BEEFFC}"/>
              </a:ext>
            </a:extLst>
          </p:cNvPr>
          <p:cNvSpPr txBox="1"/>
          <p:nvPr/>
        </p:nvSpPr>
        <p:spPr>
          <a:xfrm>
            <a:off x="10702342" y="2389079"/>
            <a:ext cx="5597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Century Gothic" panose="020B0502020202020204" pitchFamily="34" charset="0"/>
              </a:rPr>
              <a:t>TOTAL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A58A8-CE27-431C-97E4-2F78F70F55D8}"/>
              </a:ext>
            </a:extLst>
          </p:cNvPr>
          <p:cNvSpPr txBox="1"/>
          <p:nvPr/>
        </p:nvSpPr>
        <p:spPr>
          <a:xfrm>
            <a:off x="6315912" y="844668"/>
            <a:ext cx="409599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MARKETING MIX - PEOPLE</a:t>
            </a: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C75DA433-4EFD-496C-98DB-3300CBA2EEE4}"/>
              </a:ext>
            </a:extLst>
          </p:cNvPr>
          <p:cNvSpPr/>
          <p:nvPr/>
        </p:nvSpPr>
        <p:spPr>
          <a:xfrm>
            <a:off x="1122047" y="644329"/>
            <a:ext cx="3713026" cy="1766030"/>
          </a:xfrm>
          <a:prstGeom prst="rect">
            <a:avLst/>
          </a:prstGeom>
          <a:solidFill>
            <a:srgbClr val="ECE7E3"/>
          </a:solidFill>
          <a:ln w="25400" cap="flat" cmpd="sng" algn="ctr">
            <a:noFill/>
            <a:prstDash val="solid"/>
          </a:ln>
          <a:effectLst/>
        </p:spPr>
        <p:txBody>
          <a:bodyPr lIns="274320" rIns="274320" rtlCol="0" anchor="ctr"/>
          <a:lstStyle/>
          <a:p>
            <a:pPr marL="0" marR="0" lvl="0" indent="0" algn="ctr" defTabSz="1219170" eaLnBrk="1" fontAlgn="auto" latinLnBrk="1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What are the primary goals of our </a:t>
            </a:r>
          </a:p>
          <a:p>
            <a:pPr marL="0" marR="0" lvl="0" indent="0" algn="ctr" defTabSz="1219170" eaLnBrk="1" fontAlgn="auto" latinLnBrk="1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organization’s personalization </a:t>
            </a:r>
          </a:p>
          <a:p>
            <a:pPr marL="0" marR="0" lvl="0" indent="0" algn="ctr" defTabSz="1219170" eaLnBrk="1" fontAlgn="auto" latinLnBrk="1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investments and initiatives?</a:t>
            </a:r>
          </a:p>
        </p:txBody>
      </p:sp>
    </p:spTree>
    <p:extLst>
      <p:ext uri="{BB962C8B-B14F-4D97-AF65-F5344CB8AC3E}">
        <p14:creationId xmlns:p14="http://schemas.microsoft.com/office/powerpoint/2010/main" val="78701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ircle: Hollow 53">
            <a:extLst>
              <a:ext uri="{FF2B5EF4-FFF2-40B4-BE49-F238E27FC236}">
                <a16:creationId xmlns:a16="http://schemas.microsoft.com/office/drawing/2014/main" id="{A0CB9FF0-A56B-B64D-80BE-EBDB7E2F2D7E}"/>
              </a:ext>
            </a:extLst>
          </p:cNvPr>
          <p:cNvSpPr>
            <a:spLocks noChangeAspect="1"/>
          </p:cNvSpPr>
          <p:nvPr/>
        </p:nvSpPr>
        <p:spPr>
          <a:xfrm>
            <a:off x="3335788" y="618071"/>
            <a:ext cx="5556345" cy="5556345"/>
          </a:xfrm>
          <a:prstGeom prst="donut">
            <a:avLst>
              <a:gd name="adj" fmla="val 10925"/>
            </a:avLst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A35CE39-DE4E-8545-9CB2-D7B4BD40CE08}"/>
              </a:ext>
            </a:extLst>
          </p:cNvPr>
          <p:cNvSpPr/>
          <p:nvPr/>
        </p:nvSpPr>
        <p:spPr>
          <a:xfrm rot="10800000">
            <a:off x="6534476" y="3943130"/>
            <a:ext cx="5671795" cy="2140256"/>
          </a:xfrm>
          <a:prstGeom prst="rect">
            <a:avLst/>
          </a:prstGeom>
          <a:gradFill flip="none" rotWithShape="1">
            <a:gsLst>
              <a:gs pos="85000">
                <a:srgbClr val="ECE7E3"/>
              </a:gs>
              <a:gs pos="41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D52F8A1-D845-B344-A51C-7557CDA316CF}"/>
              </a:ext>
            </a:extLst>
          </p:cNvPr>
          <p:cNvSpPr/>
          <p:nvPr/>
        </p:nvSpPr>
        <p:spPr>
          <a:xfrm rot="10800000">
            <a:off x="6534476" y="734259"/>
            <a:ext cx="5671795" cy="2140256"/>
          </a:xfrm>
          <a:prstGeom prst="rect">
            <a:avLst/>
          </a:prstGeom>
          <a:gradFill flip="none" rotWithShape="1">
            <a:gsLst>
              <a:gs pos="85000">
                <a:srgbClr val="F1EEEA"/>
              </a:gs>
              <a:gs pos="41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F36BE07-8C4C-0D4E-8A37-69804ABA6503}"/>
              </a:ext>
            </a:extLst>
          </p:cNvPr>
          <p:cNvSpPr/>
          <p:nvPr/>
        </p:nvSpPr>
        <p:spPr>
          <a:xfrm>
            <a:off x="0" y="3928818"/>
            <a:ext cx="5657526" cy="2140256"/>
          </a:xfrm>
          <a:prstGeom prst="rect">
            <a:avLst/>
          </a:prstGeom>
          <a:gradFill flip="none" rotWithShape="1">
            <a:gsLst>
              <a:gs pos="85000">
                <a:srgbClr val="ECE7E3"/>
              </a:gs>
              <a:gs pos="41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A7CA90-7499-1346-9CA7-5228A152CE86}"/>
              </a:ext>
            </a:extLst>
          </p:cNvPr>
          <p:cNvSpPr/>
          <p:nvPr/>
        </p:nvSpPr>
        <p:spPr>
          <a:xfrm>
            <a:off x="0" y="719947"/>
            <a:ext cx="5657526" cy="2140256"/>
          </a:xfrm>
          <a:prstGeom prst="rect">
            <a:avLst/>
          </a:prstGeom>
          <a:gradFill flip="none" rotWithShape="1">
            <a:gsLst>
              <a:gs pos="85000">
                <a:srgbClr val="F1EEEA"/>
              </a:gs>
              <a:gs pos="41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ircle: Hollow 53">
            <a:extLst>
              <a:ext uri="{FF2B5EF4-FFF2-40B4-BE49-F238E27FC236}">
                <a16:creationId xmlns:a16="http://schemas.microsoft.com/office/drawing/2014/main" id="{321CC460-AEB5-42D8-8857-E17A2CACC247}"/>
              </a:ext>
            </a:extLst>
          </p:cNvPr>
          <p:cNvSpPr/>
          <p:nvPr/>
        </p:nvSpPr>
        <p:spPr>
          <a:xfrm>
            <a:off x="3435751" y="722451"/>
            <a:ext cx="5349240" cy="5349240"/>
          </a:xfrm>
          <a:prstGeom prst="donut">
            <a:avLst>
              <a:gd name="adj" fmla="val 10925"/>
            </a:avLst>
          </a:prstGeom>
          <a:solidFill>
            <a:srgbClr val="F4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7252D5-1386-4795-810C-B34E30D3B946}"/>
              </a:ext>
            </a:extLst>
          </p:cNvPr>
          <p:cNvSpPr txBox="1"/>
          <p:nvPr/>
        </p:nvSpPr>
        <p:spPr>
          <a:xfrm>
            <a:off x="927277" y="4416404"/>
            <a:ext cx="1598515" cy="1165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Sales promotion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Advertising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Public relations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Direct marketing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9361C3-323F-4B95-A62A-CA60826B242D}"/>
              </a:ext>
            </a:extLst>
          </p:cNvPr>
          <p:cNvSpPr txBox="1"/>
          <p:nvPr/>
        </p:nvSpPr>
        <p:spPr>
          <a:xfrm>
            <a:off x="9407966" y="4416318"/>
            <a:ext cx="2082621" cy="116525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Century Gothic" panose="020B0502020202020204" pitchFamily="34" charset="0"/>
              </a:rPr>
              <a:t>•  Location &amp; Transport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entury Gothic" panose="020B0502020202020204" pitchFamily="34" charset="0"/>
              </a:rPr>
              <a:t>•  Assortment &amp; Inventory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entury Gothic" panose="020B0502020202020204" pitchFamily="34" charset="0"/>
              </a:rPr>
              <a:t>•  Market Coverage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entury Gothic" panose="020B0502020202020204" pitchFamily="34" charset="0"/>
              </a:rPr>
              <a:t>•  Channels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C9C45E-37A5-4D44-9997-236D6CEB9D18}"/>
              </a:ext>
            </a:extLst>
          </p:cNvPr>
          <p:cNvSpPr txBox="1"/>
          <p:nvPr/>
        </p:nvSpPr>
        <p:spPr>
          <a:xfrm>
            <a:off x="927277" y="1207533"/>
            <a:ext cx="2056973" cy="1165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Features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Quality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Branding &amp; packaging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Services &amp; warranties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D6F27EB-B681-4BD0-A6CE-7A4C2876F43D}"/>
              </a:ext>
            </a:extLst>
          </p:cNvPr>
          <p:cNvSpPr txBox="1"/>
          <p:nvPr/>
        </p:nvSpPr>
        <p:spPr>
          <a:xfrm>
            <a:off x="9407966" y="1207779"/>
            <a:ext cx="1685077" cy="116525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Century Gothic" panose="020B0502020202020204" pitchFamily="34" charset="0"/>
              </a:rPr>
              <a:t>•  Payment Terms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entury Gothic" panose="020B0502020202020204" pitchFamily="34" charset="0"/>
              </a:rPr>
              <a:t>•  Discounts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entury Gothic" panose="020B0502020202020204" pitchFamily="34" charset="0"/>
              </a:rPr>
              <a:t>•  Allowances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entury Gothic" panose="020B0502020202020204" pitchFamily="34" charset="0"/>
              </a:rPr>
              <a:t>•  Pricing &amp; Strategy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FE1250F-8D97-42A8-970F-4676142FB7C7}"/>
              </a:ext>
            </a:extLst>
          </p:cNvPr>
          <p:cNvGrpSpPr/>
          <p:nvPr/>
        </p:nvGrpSpPr>
        <p:grpSpPr>
          <a:xfrm>
            <a:off x="3812083" y="1144595"/>
            <a:ext cx="4567834" cy="4568810"/>
            <a:chOff x="4105448" y="2012124"/>
            <a:chExt cx="3975864" cy="397671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A463E40-4105-4882-93EB-FF775D5F9D93}"/>
                </a:ext>
              </a:extLst>
            </p:cNvPr>
            <p:cNvGrpSpPr/>
            <p:nvPr/>
          </p:nvGrpSpPr>
          <p:grpSpPr>
            <a:xfrm>
              <a:off x="4105448" y="2012124"/>
              <a:ext cx="3975864" cy="3976714"/>
              <a:chOff x="4206722" y="2113419"/>
              <a:chExt cx="3773318" cy="377412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F64CFD4-4D33-4B25-A08F-D251D5C3A165}"/>
                  </a:ext>
                </a:extLst>
              </p:cNvPr>
              <p:cNvSpPr/>
              <p:nvPr/>
            </p:nvSpPr>
            <p:spPr>
              <a:xfrm>
                <a:off x="4219827" y="4039360"/>
                <a:ext cx="1848183" cy="1848183"/>
              </a:xfrm>
              <a:custGeom>
                <a:avLst/>
                <a:gdLst>
                  <a:gd name="connsiteX0" fmla="*/ 267938 w 2619375"/>
                  <a:gd name="connsiteY0" fmla="*/ 94202 h 2619375"/>
                  <a:gd name="connsiteX1" fmla="*/ 464534 w 2619375"/>
                  <a:gd name="connsiteY1" fmla="*/ 290703 h 2619375"/>
                  <a:gd name="connsiteX2" fmla="*/ 612362 w 2619375"/>
                  <a:gd name="connsiteY2" fmla="*/ 810387 h 2619375"/>
                  <a:gd name="connsiteX3" fmla="*/ 1088136 w 2619375"/>
                  <a:gd name="connsiteY3" fmla="*/ 1515999 h 2619375"/>
                  <a:gd name="connsiteX4" fmla="*/ 1793748 w 2619375"/>
                  <a:gd name="connsiteY4" fmla="*/ 1991773 h 2619375"/>
                  <a:gd name="connsiteX5" fmla="*/ 2413064 w 2619375"/>
                  <a:gd name="connsiteY5" fmla="*/ 2152745 h 2619375"/>
                  <a:gd name="connsiteX6" fmla="*/ 2281238 w 2619375"/>
                  <a:gd name="connsiteY6" fmla="*/ 2284571 h 2619375"/>
                  <a:gd name="connsiteX7" fmla="*/ 2234089 w 2619375"/>
                  <a:gd name="connsiteY7" fmla="*/ 2331720 h 2619375"/>
                  <a:gd name="connsiteX8" fmla="*/ 2281238 w 2619375"/>
                  <a:gd name="connsiteY8" fmla="*/ 2378869 h 2619375"/>
                  <a:gd name="connsiteX9" fmla="*/ 2450687 w 2619375"/>
                  <a:gd name="connsiteY9" fmla="*/ 2548318 h 2619375"/>
                  <a:gd name="connsiteX10" fmla="*/ 906018 w 2619375"/>
                  <a:gd name="connsiteY10" fmla="*/ 1881568 h 2619375"/>
                  <a:gd name="connsiteX11" fmla="*/ 70199 w 2619375"/>
                  <a:gd name="connsiteY11" fmla="*/ 291179 h 2619375"/>
                  <a:gd name="connsiteX12" fmla="*/ 267938 w 2619375"/>
                  <a:gd name="connsiteY12" fmla="*/ 94202 h 2619375"/>
                  <a:gd name="connsiteX13" fmla="*/ 268034 w 2619375"/>
                  <a:gd name="connsiteY13" fmla="*/ 0 h 2619375"/>
                  <a:gd name="connsiteX14" fmla="*/ 0 w 2619375"/>
                  <a:gd name="connsiteY14" fmla="*/ 267081 h 2619375"/>
                  <a:gd name="connsiteX15" fmla="*/ 2619566 w 2619375"/>
                  <a:gd name="connsiteY15" fmla="*/ 2622899 h 2619375"/>
                  <a:gd name="connsiteX16" fmla="*/ 2328386 w 2619375"/>
                  <a:gd name="connsiteY16" fmla="*/ 2331720 h 2619375"/>
                  <a:gd name="connsiteX17" fmla="*/ 2562892 w 2619375"/>
                  <a:gd name="connsiteY17" fmla="*/ 2097215 h 2619375"/>
                  <a:gd name="connsiteX18" fmla="*/ 1819751 w 2619375"/>
                  <a:gd name="connsiteY18" fmla="*/ 1930337 h 2619375"/>
                  <a:gd name="connsiteX19" fmla="*/ 1135285 w 2619375"/>
                  <a:gd name="connsiteY19" fmla="*/ 1468850 h 2619375"/>
                  <a:gd name="connsiteX20" fmla="*/ 673799 w 2619375"/>
                  <a:gd name="connsiteY20" fmla="*/ 784384 h 2619375"/>
                  <a:gd name="connsiteX21" fmla="*/ 527209 w 2619375"/>
                  <a:gd name="connsiteY21" fmla="*/ 259080 h 2619375"/>
                  <a:gd name="connsiteX22" fmla="*/ 268034 w 2619375"/>
                  <a:gd name="connsiteY22" fmla="*/ 0 h 2619375"/>
                  <a:gd name="connsiteX23" fmla="*/ 268034 w 2619375"/>
                  <a:gd name="connsiteY23" fmla="*/ 0 h 261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619375" h="2619375">
                    <a:moveTo>
                      <a:pt x="267938" y="94202"/>
                    </a:moveTo>
                    <a:lnTo>
                      <a:pt x="464534" y="290703"/>
                    </a:lnTo>
                    <a:cubicBezTo>
                      <a:pt x="492157" y="468916"/>
                      <a:pt x="541877" y="643604"/>
                      <a:pt x="612362" y="810387"/>
                    </a:cubicBezTo>
                    <a:cubicBezTo>
                      <a:pt x="724091" y="1074515"/>
                      <a:pt x="884110" y="1311973"/>
                      <a:pt x="1088136" y="1515999"/>
                    </a:cubicBezTo>
                    <a:cubicBezTo>
                      <a:pt x="1292162" y="1719929"/>
                      <a:pt x="1529620" y="1880045"/>
                      <a:pt x="1793748" y="1991773"/>
                    </a:cubicBezTo>
                    <a:cubicBezTo>
                      <a:pt x="1991773" y="2075593"/>
                      <a:pt x="2199513" y="2129504"/>
                      <a:pt x="2413064" y="2152745"/>
                    </a:cubicBezTo>
                    <a:lnTo>
                      <a:pt x="2281238" y="2284571"/>
                    </a:lnTo>
                    <a:lnTo>
                      <a:pt x="2234089" y="2331720"/>
                    </a:lnTo>
                    <a:lnTo>
                      <a:pt x="2281238" y="2378869"/>
                    </a:lnTo>
                    <a:lnTo>
                      <a:pt x="2450687" y="2548318"/>
                    </a:lnTo>
                    <a:cubicBezTo>
                      <a:pt x="1877663" y="2502979"/>
                      <a:pt x="1334548" y="2269617"/>
                      <a:pt x="906018" y="1881568"/>
                    </a:cubicBezTo>
                    <a:cubicBezTo>
                      <a:pt x="446723" y="1465612"/>
                      <a:pt x="150686" y="901827"/>
                      <a:pt x="70199" y="291179"/>
                    </a:cubicBezTo>
                    <a:lnTo>
                      <a:pt x="267938" y="94202"/>
                    </a:lnTo>
                    <a:moveTo>
                      <a:pt x="268034" y="0"/>
                    </a:moveTo>
                    <a:lnTo>
                      <a:pt x="0" y="267081"/>
                    </a:lnTo>
                    <a:cubicBezTo>
                      <a:pt x="156782" y="1581912"/>
                      <a:pt x="1266920" y="2604135"/>
                      <a:pt x="2619566" y="2622899"/>
                    </a:cubicBezTo>
                    <a:lnTo>
                      <a:pt x="2328386" y="2331720"/>
                    </a:lnTo>
                    <a:lnTo>
                      <a:pt x="2562892" y="2097215"/>
                    </a:lnTo>
                    <a:cubicBezTo>
                      <a:pt x="2305526" y="2086261"/>
                      <a:pt x="2055876" y="2030254"/>
                      <a:pt x="1819751" y="1930337"/>
                    </a:cubicBezTo>
                    <a:cubicBezTo>
                      <a:pt x="1563434" y="1821942"/>
                      <a:pt x="1333214" y="1666684"/>
                      <a:pt x="1135285" y="1468850"/>
                    </a:cubicBezTo>
                    <a:cubicBezTo>
                      <a:pt x="937451" y="1270921"/>
                      <a:pt x="782193" y="1040701"/>
                      <a:pt x="673799" y="784384"/>
                    </a:cubicBezTo>
                    <a:cubicBezTo>
                      <a:pt x="602361" y="615505"/>
                      <a:pt x="553307" y="439674"/>
                      <a:pt x="527209" y="259080"/>
                    </a:cubicBezTo>
                    <a:lnTo>
                      <a:pt x="268034" y="0"/>
                    </a:lnTo>
                    <a:lnTo>
                      <a:pt x="268034" y="0"/>
                    </a:lnTo>
                    <a:close/>
                  </a:path>
                </a:pathLst>
              </a:custGeom>
              <a:solidFill>
                <a:srgbClr val="628196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92898A"/>
                  </a:solidFill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55EDB06F-CBAA-41F5-A5D7-65BD38446A9A}"/>
                  </a:ext>
                </a:extLst>
              </p:cNvPr>
              <p:cNvSpPr/>
              <p:nvPr/>
            </p:nvSpPr>
            <p:spPr>
              <a:xfrm>
                <a:off x="4206722" y="2126323"/>
                <a:ext cx="1848183" cy="1841462"/>
              </a:xfrm>
              <a:custGeom>
                <a:avLst/>
                <a:gdLst>
                  <a:gd name="connsiteX0" fmla="*/ 2334959 w 2619375"/>
                  <a:gd name="connsiteY0" fmla="*/ 70199 h 2609850"/>
                  <a:gd name="connsiteX1" fmla="*/ 2527459 w 2619375"/>
                  <a:gd name="connsiteY1" fmla="*/ 262700 h 2609850"/>
                  <a:gd name="connsiteX2" fmla="*/ 2335721 w 2619375"/>
                  <a:gd name="connsiteY2" fmla="*/ 464344 h 2609850"/>
                  <a:gd name="connsiteX3" fmla="*/ 1812322 w 2619375"/>
                  <a:gd name="connsiteY3" fmla="*/ 612839 h 2609850"/>
                  <a:gd name="connsiteX4" fmla="*/ 1106710 w 2619375"/>
                  <a:gd name="connsiteY4" fmla="*/ 1088612 h 2609850"/>
                  <a:gd name="connsiteX5" fmla="*/ 630936 w 2619375"/>
                  <a:gd name="connsiteY5" fmla="*/ 1794224 h 2609850"/>
                  <a:gd name="connsiteX6" fmla="*/ 469487 w 2619375"/>
                  <a:gd name="connsiteY6" fmla="*/ 2418302 h 2609850"/>
                  <a:gd name="connsiteX7" fmla="*/ 333756 w 2619375"/>
                  <a:gd name="connsiteY7" fmla="*/ 2282571 h 2609850"/>
                  <a:gd name="connsiteX8" fmla="*/ 286607 w 2619375"/>
                  <a:gd name="connsiteY8" fmla="*/ 2235422 h 2609850"/>
                  <a:gd name="connsiteX9" fmla="*/ 239459 w 2619375"/>
                  <a:gd name="connsiteY9" fmla="*/ 2282571 h 2609850"/>
                  <a:gd name="connsiteX10" fmla="*/ 74771 w 2619375"/>
                  <a:gd name="connsiteY10" fmla="*/ 2447353 h 2609850"/>
                  <a:gd name="connsiteX11" fmla="*/ 743236 w 2619375"/>
                  <a:gd name="connsiteY11" fmla="*/ 904208 h 2609850"/>
                  <a:gd name="connsiteX12" fmla="*/ 2334959 w 2619375"/>
                  <a:gd name="connsiteY12" fmla="*/ 70199 h 2609850"/>
                  <a:gd name="connsiteX13" fmla="*/ 2359057 w 2619375"/>
                  <a:gd name="connsiteY13" fmla="*/ 0 h 2609850"/>
                  <a:gd name="connsiteX14" fmla="*/ 0 w 2619375"/>
                  <a:gd name="connsiteY14" fmla="*/ 2616422 h 2609850"/>
                  <a:gd name="connsiteX15" fmla="*/ 286607 w 2619375"/>
                  <a:gd name="connsiteY15" fmla="*/ 2329815 h 2609850"/>
                  <a:gd name="connsiteX16" fmla="*/ 525304 w 2619375"/>
                  <a:gd name="connsiteY16" fmla="*/ 2568416 h 2609850"/>
                  <a:gd name="connsiteX17" fmla="*/ 692372 w 2619375"/>
                  <a:gd name="connsiteY17" fmla="*/ 1820228 h 2609850"/>
                  <a:gd name="connsiteX18" fmla="*/ 1153859 w 2619375"/>
                  <a:gd name="connsiteY18" fmla="*/ 1135761 h 2609850"/>
                  <a:gd name="connsiteX19" fmla="*/ 1838325 w 2619375"/>
                  <a:gd name="connsiteY19" fmla="*/ 674275 h 2609850"/>
                  <a:gd name="connsiteX20" fmla="*/ 2368201 w 2619375"/>
                  <a:gd name="connsiteY20" fmla="*/ 527018 h 2609850"/>
                  <a:gd name="connsiteX21" fmla="*/ 2620613 w 2619375"/>
                  <a:gd name="connsiteY21" fmla="*/ 261557 h 2609850"/>
                  <a:gd name="connsiteX22" fmla="*/ 2359057 w 2619375"/>
                  <a:gd name="connsiteY22" fmla="*/ 0 h 2609850"/>
                  <a:gd name="connsiteX23" fmla="*/ 2359057 w 2619375"/>
                  <a:gd name="connsiteY23" fmla="*/ 0 h 260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619375" h="2609850">
                    <a:moveTo>
                      <a:pt x="2334959" y="70199"/>
                    </a:moveTo>
                    <a:lnTo>
                      <a:pt x="2527459" y="262700"/>
                    </a:lnTo>
                    <a:lnTo>
                      <a:pt x="2335721" y="464344"/>
                    </a:lnTo>
                    <a:cubicBezTo>
                      <a:pt x="2156079" y="491871"/>
                      <a:pt x="1980152" y="541782"/>
                      <a:pt x="1812322" y="612839"/>
                    </a:cubicBezTo>
                    <a:cubicBezTo>
                      <a:pt x="1548193" y="724567"/>
                      <a:pt x="1310735" y="884587"/>
                      <a:pt x="1106710" y="1088612"/>
                    </a:cubicBezTo>
                    <a:cubicBezTo>
                      <a:pt x="902780" y="1292638"/>
                      <a:pt x="742664" y="1530096"/>
                      <a:pt x="630936" y="1794224"/>
                    </a:cubicBezTo>
                    <a:cubicBezTo>
                      <a:pt x="546545" y="1993678"/>
                      <a:pt x="492443" y="2203037"/>
                      <a:pt x="469487" y="2418302"/>
                    </a:cubicBezTo>
                    <a:lnTo>
                      <a:pt x="333756" y="2282571"/>
                    </a:lnTo>
                    <a:lnTo>
                      <a:pt x="286607" y="2235422"/>
                    </a:lnTo>
                    <a:lnTo>
                      <a:pt x="239459" y="2282571"/>
                    </a:lnTo>
                    <a:lnTo>
                      <a:pt x="74771" y="2447353"/>
                    </a:lnTo>
                    <a:cubicBezTo>
                      <a:pt x="120872" y="1874615"/>
                      <a:pt x="354806" y="1332071"/>
                      <a:pt x="743236" y="904208"/>
                    </a:cubicBezTo>
                    <a:cubicBezTo>
                      <a:pt x="1159859" y="445389"/>
                      <a:pt x="1724025" y="150019"/>
                      <a:pt x="2334959" y="70199"/>
                    </a:cubicBezTo>
                    <a:moveTo>
                      <a:pt x="2359057" y="0"/>
                    </a:moveTo>
                    <a:cubicBezTo>
                      <a:pt x="1043654" y="155258"/>
                      <a:pt x="20479" y="1264253"/>
                      <a:pt x="0" y="2616422"/>
                    </a:cubicBezTo>
                    <a:lnTo>
                      <a:pt x="286607" y="2329815"/>
                    </a:lnTo>
                    <a:lnTo>
                      <a:pt x="525304" y="2568416"/>
                    </a:lnTo>
                    <a:cubicBezTo>
                      <a:pt x="535781" y="2309241"/>
                      <a:pt x="591788" y="2057972"/>
                      <a:pt x="692372" y="1820228"/>
                    </a:cubicBezTo>
                    <a:cubicBezTo>
                      <a:pt x="800767" y="1563910"/>
                      <a:pt x="956024" y="1333691"/>
                      <a:pt x="1153859" y="1135761"/>
                    </a:cubicBezTo>
                    <a:cubicBezTo>
                      <a:pt x="1351788" y="937927"/>
                      <a:pt x="1582007" y="782669"/>
                      <a:pt x="1838325" y="674275"/>
                    </a:cubicBezTo>
                    <a:cubicBezTo>
                      <a:pt x="2008632" y="602171"/>
                      <a:pt x="2185988" y="552926"/>
                      <a:pt x="2368201" y="527018"/>
                    </a:cubicBezTo>
                    <a:lnTo>
                      <a:pt x="2620613" y="261557"/>
                    </a:lnTo>
                    <a:lnTo>
                      <a:pt x="2359057" y="0"/>
                    </a:lnTo>
                    <a:lnTo>
                      <a:pt x="2359057" y="0"/>
                    </a:lnTo>
                    <a:close/>
                  </a:path>
                </a:pathLst>
              </a:custGeom>
              <a:solidFill>
                <a:srgbClr val="628196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92898A"/>
                  </a:solidFill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9E90732-5236-4C8B-BB03-F76D7E66EAC1}"/>
                  </a:ext>
                </a:extLst>
              </p:cNvPr>
              <p:cNvSpPr/>
              <p:nvPr/>
            </p:nvSpPr>
            <p:spPr>
              <a:xfrm>
                <a:off x="6122918" y="2113419"/>
                <a:ext cx="1841463" cy="1848183"/>
              </a:xfrm>
              <a:custGeom>
                <a:avLst/>
                <a:gdLst>
                  <a:gd name="connsiteX0" fmla="*/ 168973 w 2609850"/>
                  <a:gd name="connsiteY0" fmla="*/ 74676 h 2619375"/>
                  <a:gd name="connsiteX1" fmla="*/ 1713452 w 2609850"/>
                  <a:gd name="connsiteY1" fmla="*/ 742950 h 2619375"/>
                  <a:gd name="connsiteX2" fmla="*/ 2547557 w 2609850"/>
                  <a:gd name="connsiteY2" fmla="*/ 2332196 h 2619375"/>
                  <a:gd name="connsiteX3" fmla="*/ 2351246 w 2609850"/>
                  <a:gd name="connsiteY3" fmla="*/ 2528507 h 2619375"/>
                  <a:gd name="connsiteX4" fmla="*/ 2154555 w 2609850"/>
                  <a:gd name="connsiteY4" fmla="*/ 2341531 h 2619375"/>
                  <a:gd name="connsiteX5" fmla="*/ 2005394 w 2609850"/>
                  <a:gd name="connsiteY5" fmla="*/ 1812512 h 2619375"/>
                  <a:gd name="connsiteX6" fmla="*/ 1529620 w 2609850"/>
                  <a:gd name="connsiteY6" fmla="*/ 1106900 h 2619375"/>
                  <a:gd name="connsiteX7" fmla="*/ 824008 w 2609850"/>
                  <a:gd name="connsiteY7" fmla="*/ 631127 h 2619375"/>
                  <a:gd name="connsiteX8" fmla="*/ 185833 w 2609850"/>
                  <a:gd name="connsiteY8" fmla="*/ 468154 h 2619375"/>
                  <a:gd name="connsiteX9" fmla="*/ 327088 w 2609850"/>
                  <a:gd name="connsiteY9" fmla="*/ 326898 h 2619375"/>
                  <a:gd name="connsiteX10" fmla="*/ 374237 w 2609850"/>
                  <a:gd name="connsiteY10" fmla="*/ 279749 h 2619375"/>
                  <a:gd name="connsiteX11" fmla="*/ 327088 w 2609850"/>
                  <a:gd name="connsiteY11" fmla="*/ 232601 h 2619375"/>
                  <a:gd name="connsiteX12" fmla="*/ 168973 w 2609850"/>
                  <a:gd name="connsiteY12" fmla="*/ 74676 h 2619375"/>
                  <a:gd name="connsiteX13" fmla="*/ 0 w 2609850"/>
                  <a:gd name="connsiteY13" fmla="*/ 0 h 2619375"/>
                  <a:gd name="connsiteX14" fmla="*/ 279845 w 2609850"/>
                  <a:gd name="connsiteY14" fmla="*/ 279845 h 2619375"/>
                  <a:gd name="connsiteX15" fmla="*/ 34766 w 2609850"/>
                  <a:gd name="connsiteY15" fmla="*/ 524923 h 2619375"/>
                  <a:gd name="connsiteX16" fmla="*/ 798005 w 2609850"/>
                  <a:gd name="connsiteY16" fmla="*/ 692563 h 2619375"/>
                  <a:gd name="connsiteX17" fmla="*/ 1482471 w 2609850"/>
                  <a:gd name="connsiteY17" fmla="*/ 1154049 h 2619375"/>
                  <a:gd name="connsiteX18" fmla="*/ 1943957 w 2609850"/>
                  <a:gd name="connsiteY18" fmla="*/ 1838516 h 2619375"/>
                  <a:gd name="connsiteX19" fmla="*/ 2091881 w 2609850"/>
                  <a:gd name="connsiteY19" fmla="*/ 2374011 h 2619375"/>
                  <a:gd name="connsiteX20" fmla="*/ 2352390 w 2609850"/>
                  <a:gd name="connsiteY20" fmla="*/ 2621661 h 2619375"/>
                  <a:gd name="connsiteX21" fmla="*/ 2616422 w 2609850"/>
                  <a:gd name="connsiteY21" fmla="*/ 2357628 h 2619375"/>
                  <a:gd name="connsiteX22" fmla="*/ 2618137 w 2609850"/>
                  <a:gd name="connsiteY22" fmla="*/ 2359343 h 2619375"/>
                  <a:gd name="connsiteX23" fmla="*/ 0 w 2609850"/>
                  <a:gd name="connsiteY23" fmla="*/ 0 h 2619375"/>
                  <a:gd name="connsiteX24" fmla="*/ 0 w 2609850"/>
                  <a:gd name="connsiteY24" fmla="*/ 0 h 261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609850" h="2619375">
                    <a:moveTo>
                      <a:pt x="168973" y="74676"/>
                    </a:moveTo>
                    <a:cubicBezTo>
                      <a:pt x="742188" y="120396"/>
                      <a:pt x="1285208" y="354330"/>
                      <a:pt x="1713452" y="742950"/>
                    </a:cubicBezTo>
                    <a:cubicBezTo>
                      <a:pt x="2171891" y="1158907"/>
                      <a:pt x="2467166" y="1722215"/>
                      <a:pt x="2547557" y="2332196"/>
                    </a:cubicBezTo>
                    <a:lnTo>
                      <a:pt x="2351246" y="2528507"/>
                    </a:lnTo>
                    <a:lnTo>
                      <a:pt x="2154555" y="2341531"/>
                    </a:lnTo>
                    <a:cubicBezTo>
                      <a:pt x="2127314" y="2160270"/>
                      <a:pt x="2077212" y="1982343"/>
                      <a:pt x="2005394" y="1812512"/>
                    </a:cubicBezTo>
                    <a:cubicBezTo>
                      <a:pt x="1893665" y="1548384"/>
                      <a:pt x="1733645" y="1310926"/>
                      <a:pt x="1529620" y="1106900"/>
                    </a:cubicBezTo>
                    <a:cubicBezTo>
                      <a:pt x="1325594" y="902970"/>
                      <a:pt x="1088136" y="742855"/>
                      <a:pt x="824008" y="631127"/>
                    </a:cubicBezTo>
                    <a:cubicBezTo>
                      <a:pt x="620078" y="544830"/>
                      <a:pt x="405955" y="490252"/>
                      <a:pt x="185833" y="468154"/>
                    </a:cubicBezTo>
                    <a:lnTo>
                      <a:pt x="327088" y="326898"/>
                    </a:lnTo>
                    <a:lnTo>
                      <a:pt x="374237" y="279749"/>
                    </a:lnTo>
                    <a:lnTo>
                      <a:pt x="327088" y="232601"/>
                    </a:lnTo>
                    <a:lnTo>
                      <a:pt x="168973" y="74676"/>
                    </a:lnTo>
                    <a:moveTo>
                      <a:pt x="0" y="0"/>
                    </a:moveTo>
                    <a:lnTo>
                      <a:pt x="279845" y="279845"/>
                    </a:lnTo>
                    <a:lnTo>
                      <a:pt x="34766" y="524923"/>
                    </a:lnTo>
                    <a:cubicBezTo>
                      <a:pt x="299276" y="533781"/>
                      <a:pt x="555688" y="590074"/>
                      <a:pt x="798005" y="692563"/>
                    </a:cubicBezTo>
                    <a:cubicBezTo>
                      <a:pt x="1054322" y="800957"/>
                      <a:pt x="1284542" y="956215"/>
                      <a:pt x="1482471" y="1154049"/>
                    </a:cubicBezTo>
                    <a:cubicBezTo>
                      <a:pt x="1680305" y="1351979"/>
                      <a:pt x="1835563" y="1582198"/>
                      <a:pt x="1943957" y="1838516"/>
                    </a:cubicBezTo>
                    <a:cubicBezTo>
                      <a:pt x="2016728" y="2010632"/>
                      <a:pt x="2066258" y="2189798"/>
                      <a:pt x="2091881" y="2374011"/>
                    </a:cubicBezTo>
                    <a:lnTo>
                      <a:pt x="2352390" y="2621661"/>
                    </a:lnTo>
                    <a:lnTo>
                      <a:pt x="2616422" y="2357628"/>
                    </a:lnTo>
                    <a:lnTo>
                      <a:pt x="2618137" y="2359343"/>
                    </a:lnTo>
                    <a:cubicBezTo>
                      <a:pt x="2462975" y="1043369"/>
                      <a:pt x="1353122" y="19717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2819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92898A"/>
                  </a:solidFill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62F8F8D8-21E2-45EE-BE4F-BA5D8420CBF8}"/>
                  </a:ext>
                </a:extLst>
              </p:cNvPr>
              <p:cNvSpPr/>
              <p:nvPr/>
            </p:nvSpPr>
            <p:spPr>
              <a:xfrm>
                <a:off x="6131857" y="4027263"/>
                <a:ext cx="1848183" cy="1848183"/>
              </a:xfrm>
              <a:custGeom>
                <a:avLst/>
                <a:gdLst>
                  <a:gd name="connsiteX0" fmla="*/ 2549461 w 2619375"/>
                  <a:gd name="connsiteY0" fmla="*/ 168688 h 2619375"/>
                  <a:gd name="connsiteX1" fmla="*/ 1884045 w 2619375"/>
                  <a:gd name="connsiteY1" fmla="*/ 1713452 h 2619375"/>
                  <a:gd name="connsiteX2" fmla="*/ 295180 w 2619375"/>
                  <a:gd name="connsiteY2" fmla="*/ 2550509 h 2619375"/>
                  <a:gd name="connsiteX3" fmla="*/ 94202 w 2619375"/>
                  <a:gd name="connsiteY3" fmla="*/ 2348865 h 2619375"/>
                  <a:gd name="connsiteX4" fmla="*/ 285464 w 2619375"/>
                  <a:gd name="connsiteY4" fmla="*/ 2157603 h 2619375"/>
                  <a:gd name="connsiteX5" fmla="*/ 811339 w 2619375"/>
                  <a:gd name="connsiteY5" fmla="*/ 2008823 h 2619375"/>
                  <a:gd name="connsiteX6" fmla="*/ 1516951 w 2619375"/>
                  <a:gd name="connsiteY6" fmla="*/ 1533049 h 2619375"/>
                  <a:gd name="connsiteX7" fmla="*/ 1992725 w 2619375"/>
                  <a:gd name="connsiteY7" fmla="*/ 827437 h 2619375"/>
                  <a:gd name="connsiteX8" fmla="*/ 2155221 w 2619375"/>
                  <a:gd name="connsiteY8" fmla="*/ 193929 h 2619375"/>
                  <a:gd name="connsiteX9" fmla="*/ 2292572 w 2619375"/>
                  <a:gd name="connsiteY9" fmla="*/ 331280 h 2619375"/>
                  <a:gd name="connsiteX10" fmla="*/ 2339721 w 2619375"/>
                  <a:gd name="connsiteY10" fmla="*/ 378428 h 2619375"/>
                  <a:gd name="connsiteX11" fmla="*/ 2386870 w 2619375"/>
                  <a:gd name="connsiteY11" fmla="*/ 331280 h 2619375"/>
                  <a:gd name="connsiteX12" fmla="*/ 2549461 w 2619375"/>
                  <a:gd name="connsiteY12" fmla="*/ 168688 h 2619375"/>
                  <a:gd name="connsiteX13" fmla="*/ 2623947 w 2619375"/>
                  <a:gd name="connsiteY13" fmla="*/ 0 h 2619375"/>
                  <a:gd name="connsiteX14" fmla="*/ 2339721 w 2619375"/>
                  <a:gd name="connsiteY14" fmla="*/ 284226 h 2619375"/>
                  <a:gd name="connsiteX15" fmla="*/ 2098834 w 2619375"/>
                  <a:gd name="connsiteY15" fmla="*/ 43244 h 2619375"/>
                  <a:gd name="connsiteX16" fmla="*/ 1931289 w 2619375"/>
                  <a:gd name="connsiteY16" fmla="*/ 801529 h 2619375"/>
                  <a:gd name="connsiteX17" fmla="*/ 1469803 w 2619375"/>
                  <a:gd name="connsiteY17" fmla="*/ 1485995 h 2619375"/>
                  <a:gd name="connsiteX18" fmla="*/ 785336 w 2619375"/>
                  <a:gd name="connsiteY18" fmla="*/ 1947482 h 2619375"/>
                  <a:gd name="connsiteX19" fmla="*/ 253936 w 2619375"/>
                  <a:gd name="connsiteY19" fmla="*/ 2094929 h 2619375"/>
                  <a:gd name="connsiteX20" fmla="*/ 0 w 2619375"/>
                  <a:gd name="connsiteY20" fmla="*/ 2348865 h 2619375"/>
                  <a:gd name="connsiteX21" fmla="*/ 271081 w 2619375"/>
                  <a:gd name="connsiteY21" fmla="*/ 2620899 h 2619375"/>
                  <a:gd name="connsiteX22" fmla="*/ 2623947 w 2619375"/>
                  <a:gd name="connsiteY22" fmla="*/ 0 h 2619375"/>
                  <a:gd name="connsiteX23" fmla="*/ 2623947 w 2619375"/>
                  <a:gd name="connsiteY23" fmla="*/ 0 h 261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619375" h="2619375">
                    <a:moveTo>
                      <a:pt x="2549461" y="168688"/>
                    </a:moveTo>
                    <a:cubicBezTo>
                      <a:pt x="2504504" y="741617"/>
                      <a:pt x="2271617" y="1284827"/>
                      <a:pt x="1884045" y="1713452"/>
                    </a:cubicBezTo>
                    <a:cubicBezTo>
                      <a:pt x="1468660" y="2172843"/>
                      <a:pt x="905447" y="2469357"/>
                      <a:pt x="295180" y="2550509"/>
                    </a:cubicBezTo>
                    <a:lnTo>
                      <a:pt x="94202" y="2348865"/>
                    </a:lnTo>
                    <a:lnTo>
                      <a:pt x="285464" y="2157603"/>
                    </a:lnTo>
                    <a:cubicBezTo>
                      <a:pt x="466154" y="2130076"/>
                      <a:pt x="642938" y="2080070"/>
                      <a:pt x="811339" y="2008823"/>
                    </a:cubicBezTo>
                    <a:cubicBezTo>
                      <a:pt x="1075468" y="1897094"/>
                      <a:pt x="1312926" y="1737075"/>
                      <a:pt x="1516951" y="1533049"/>
                    </a:cubicBezTo>
                    <a:cubicBezTo>
                      <a:pt x="1720882" y="1329023"/>
                      <a:pt x="1880997" y="1091565"/>
                      <a:pt x="1992725" y="827437"/>
                    </a:cubicBezTo>
                    <a:cubicBezTo>
                      <a:pt x="2078355" y="624840"/>
                      <a:pt x="2132838" y="412433"/>
                      <a:pt x="2155221" y="193929"/>
                    </a:cubicBezTo>
                    <a:lnTo>
                      <a:pt x="2292572" y="331280"/>
                    </a:lnTo>
                    <a:lnTo>
                      <a:pt x="2339721" y="378428"/>
                    </a:lnTo>
                    <a:lnTo>
                      <a:pt x="2386870" y="331280"/>
                    </a:lnTo>
                    <a:lnTo>
                      <a:pt x="2549461" y="168688"/>
                    </a:lnTo>
                    <a:moveTo>
                      <a:pt x="2623947" y="0"/>
                    </a:moveTo>
                    <a:lnTo>
                      <a:pt x="2339721" y="284226"/>
                    </a:lnTo>
                    <a:lnTo>
                      <a:pt x="2098834" y="43244"/>
                    </a:lnTo>
                    <a:cubicBezTo>
                      <a:pt x="2089404" y="305943"/>
                      <a:pt x="2033111" y="560737"/>
                      <a:pt x="1931289" y="801529"/>
                    </a:cubicBezTo>
                    <a:cubicBezTo>
                      <a:pt x="1822894" y="1057847"/>
                      <a:pt x="1667637" y="1288066"/>
                      <a:pt x="1469803" y="1485995"/>
                    </a:cubicBezTo>
                    <a:cubicBezTo>
                      <a:pt x="1271873" y="1683830"/>
                      <a:pt x="1041654" y="1839087"/>
                      <a:pt x="785336" y="1947482"/>
                    </a:cubicBezTo>
                    <a:cubicBezTo>
                      <a:pt x="614553" y="2019776"/>
                      <a:pt x="436626" y="2069021"/>
                      <a:pt x="253936" y="2094929"/>
                    </a:cubicBezTo>
                    <a:lnTo>
                      <a:pt x="0" y="2348865"/>
                    </a:lnTo>
                    <a:lnTo>
                      <a:pt x="271081" y="2620899"/>
                    </a:lnTo>
                    <a:cubicBezTo>
                      <a:pt x="1585055" y="2462689"/>
                      <a:pt x="2605945" y="1352360"/>
                      <a:pt x="2623947" y="0"/>
                    </a:cubicBezTo>
                    <a:lnTo>
                      <a:pt x="2623947" y="0"/>
                    </a:lnTo>
                    <a:close/>
                  </a:path>
                </a:pathLst>
              </a:custGeom>
              <a:solidFill>
                <a:srgbClr val="62819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92898A"/>
                  </a:solidFill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77F7238-78C2-4E70-A5D5-D29732BA71B4}"/>
                </a:ext>
              </a:extLst>
            </p:cNvPr>
            <p:cNvSpPr txBox="1"/>
            <p:nvPr/>
          </p:nvSpPr>
          <p:spPr>
            <a:xfrm rot="18900000">
              <a:off x="4348439" y="2215678"/>
              <a:ext cx="3566836" cy="3572626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628196"/>
                  </a:solidFill>
                  <a:latin typeface="Century Gothic" panose="020B0502020202020204" pitchFamily="34" charset="0"/>
                </a:rPr>
                <a:t>PRODUCT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8E5A6C1-C3AE-4601-A769-15568C3C2531}"/>
                </a:ext>
              </a:extLst>
            </p:cNvPr>
            <p:cNvSpPr txBox="1"/>
            <p:nvPr/>
          </p:nvSpPr>
          <p:spPr>
            <a:xfrm rot="2700000">
              <a:off x="4392253" y="2259563"/>
              <a:ext cx="3479208" cy="3484856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628196"/>
                  </a:solidFill>
                  <a:latin typeface="Century Gothic" panose="020B0502020202020204" pitchFamily="34" charset="0"/>
                </a:rPr>
                <a:t>PRICE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BDA317A-94C0-42A9-A63C-76302BAEC7EF}"/>
                </a:ext>
              </a:extLst>
            </p:cNvPr>
            <p:cNvSpPr txBox="1"/>
            <p:nvPr/>
          </p:nvSpPr>
          <p:spPr>
            <a:xfrm rot="2700000">
              <a:off x="4317959" y="2267510"/>
              <a:ext cx="3566836" cy="357262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628196"/>
                  </a:solidFill>
                  <a:latin typeface="Century Gothic" panose="020B0502020202020204" pitchFamily="34" charset="0"/>
                </a:rPr>
                <a:t>PROMOTION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60A6BA4-07BE-454F-9186-95B7CB7FB9C5}"/>
                </a:ext>
              </a:extLst>
            </p:cNvPr>
            <p:cNvSpPr txBox="1"/>
            <p:nvPr/>
          </p:nvSpPr>
          <p:spPr>
            <a:xfrm rot="18900000">
              <a:off x="4317959" y="2267510"/>
              <a:ext cx="3566836" cy="357262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628196"/>
                  </a:solidFill>
                  <a:latin typeface="Century Gothic" panose="020B0502020202020204" pitchFamily="34" charset="0"/>
                </a:rPr>
                <a:t>PLACE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CA96C67-9DCB-3642-A21B-7D96609A6ED9}"/>
              </a:ext>
            </a:extLst>
          </p:cNvPr>
          <p:cNvSpPr/>
          <p:nvPr/>
        </p:nvSpPr>
        <p:spPr>
          <a:xfrm>
            <a:off x="4316809" y="1552408"/>
            <a:ext cx="3592650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0" b="1" spc="-150" dirty="0">
                <a:solidFill>
                  <a:srgbClr val="628196">
                    <a:alpha val="12000"/>
                  </a:srgbClr>
                </a:solidFill>
                <a:latin typeface="Century Gothic" panose="020B0502020202020204" pitchFamily="34" charset="0"/>
              </a:rPr>
              <a:t>4P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A9B6448-5847-43C8-8994-80C8C5353895}"/>
              </a:ext>
            </a:extLst>
          </p:cNvPr>
          <p:cNvSpPr txBox="1"/>
          <p:nvPr/>
        </p:nvSpPr>
        <p:spPr>
          <a:xfrm>
            <a:off x="4756532" y="3193120"/>
            <a:ext cx="26789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MARKETING MIX</a:t>
            </a:r>
          </a:p>
        </p:txBody>
      </p:sp>
    </p:spTree>
    <p:extLst>
      <p:ext uri="{BB962C8B-B14F-4D97-AF65-F5344CB8AC3E}">
        <p14:creationId xmlns:p14="http://schemas.microsoft.com/office/powerpoint/2010/main" val="59405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4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2" grpId="0" animBg="1"/>
      <p:bldP spid="50" grpId="0" animBg="1"/>
      <p:bldP spid="40" grpId="0" animBg="1"/>
      <p:bldP spid="3" grpId="0" animBg="1"/>
      <p:bldP spid="54" grpId="0" animBg="1"/>
      <p:bldP spid="34" grpId="0"/>
      <p:bldP spid="38" grpId="0"/>
      <p:bldP spid="36" grpId="0"/>
      <p:bldP spid="39" grpId="0"/>
      <p:bldP spid="2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DEB3A7C-5355-4376-A97E-38349886CFCB}"/>
              </a:ext>
            </a:extLst>
          </p:cNvPr>
          <p:cNvSpPr txBox="1"/>
          <p:nvPr/>
        </p:nvSpPr>
        <p:spPr>
          <a:xfrm>
            <a:off x="981423" y="620005"/>
            <a:ext cx="347402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latin typeface="Century Gothic" panose="020B0502020202020204" pitchFamily="34" charset="0"/>
              </a:rPr>
              <a:t>4 P’S MARKETING MIX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857527-4338-4A72-8782-02A0BCC992F0}"/>
              </a:ext>
            </a:extLst>
          </p:cNvPr>
          <p:cNvSpPr/>
          <p:nvPr/>
        </p:nvSpPr>
        <p:spPr>
          <a:xfrm>
            <a:off x="1682750" y="1484088"/>
            <a:ext cx="4254500" cy="2180492"/>
          </a:xfrm>
          <a:prstGeom prst="rect">
            <a:avLst/>
          </a:prstGeom>
          <a:solidFill>
            <a:srgbClr val="ECE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A54A57-B5CD-435D-8F17-E08ED710EADE}"/>
              </a:ext>
            </a:extLst>
          </p:cNvPr>
          <p:cNvSpPr/>
          <p:nvPr/>
        </p:nvSpPr>
        <p:spPr>
          <a:xfrm>
            <a:off x="6156960" y="1484088"/>
            <a:ext cx="4352290" cy="2180492"/>
          </a:xfrm>
          <a:prstGeom prst="rect">
            <a:avLst/>
          </a:prstGeom>
          <a:solidFill>
            <a:srgbClr val="F4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32BC40-6C18-4690-86E0-04686D86DA4D}"/>
              </a:ext>
            </a:extLst>
          </p:cNvPr>
          <p:cNvSpPr/>
          <p:nvPr/>
        </p:nvSpPr>
        <p:spPr>
          <a:xfrm>
            <a:off x="1682750" y="3904701"/>
            <a:ext cx="4254500" cy="2185416"/>
          </a:xfrm>
          <a:prstGeom prst="rect">
            <a:avLst/>
          </a:prstGeom>
          <a:solidFill>
            <a:srgbClr val="F4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847B41-8298-42A9-87D5-1B26DC8A437B}"/>
              </a:ext>
            </a:extLst>
          </p:cNvPr>
          <p:cNvSpPr/>
          <p:nvPr/>
        </p:nvSpPr>
        <p:spPr>
          <a:xfrm>
            <a:off x="6156960" y="3904701"/>
            <a:ext cx="4352290" cy="2185416"/>
          </a:xfrm>
          <a:prstGeom prst="rect">
            <a:avLst/>
          </a:prstGeom>
          <a:solidFill>
            <a:srgbClr val="ECE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045240F-DBE6-4860-A0C8-F2C5F8980619}"/>
              </a:ext>
            </a:extLst>
          </p:cNvPr>
          <p:cNvGrpSpPr/>
          <p:nvPr/>
        </p:nvGrpSpPr>
        <p:grpSpPr>
          <a:xfrm>
            <a:off x="2147227" y="2090269"/>
            <a:ext cx="1628635" cy="527858"/>
            <a:chOff x="4205676" y="4107136"/>
            <a:chExt cx="1454725" cy="544720"/>
          </a:xfrm>
        </p:grpSpPr>
        <p:sp>
          <p:nvSpPr>
            <p:cNvPr id="6" name="Freeform: Shape 37">
              <a:extLst>
                <a:ext uri="{FF2B5EF4-FFF2-40B4-BE49-F238E27FC236}">
                  <a16:creationId xmlns:a16="http://schemas.microsoft.com/office/drawing/2014/main" id="{DC6B085D-723F-45B7-A0FD-0291A765C78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B611CA9-F099-42AC-BE75-43929DC4DFF8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897F75"/>
                </a:gs>
                <a:gs pos="100000">
                  <a:srgbClr val="897F75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Features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23354C-B21C-4C97-B91B-0B1CF27FCCE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4A8F0EF-B408-4511-AAC2-6E98D59F67FB}"/>
              </a:ext>
            </a:extLst>
          </p:cNvPr>
          <p:cNvGrpSpPr/>
          <p:nvPr/>
        </p:nvGrpSpPr>
        <p:grpSpPr>
          <a:xfrm>
            <a:off x="2923094" y="2795371"/>
            <a:ext cx="1628635" cy="527858"/>
            <a:chOff x="4205676" y="4107136"/>
            <a:chExt cx="1454725" cy="544720"/>
          </a:xfrm>
        </p:grpSpPr>
        <p:sp>
          <p:nvSpPr>
            <p:cNvPr id="47" name="Freeform: Shape 37">
              <a:extLst>
                <a:ext uri="{FF2B5EF4-FFF2-40B4-BE49-F238E27FC236}">
                  <a16:creationId xmlns:a16="http://schemas.microsoft.com/office/drawing/2014/main" id="{AC29F902-22E1-41A2-8C40-53F297EE8500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7DF7992-3BEB-4606-977F-5BAAC8CA5F63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628196"/>
                </a:gs>
                <a:gs pos="100000">
                  <a:srgbClr val="628196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Packaging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6B15697-F2F0-4AC2-81DA-995742958E56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8A18E84-8867-4AAD-A7A8-4038790DE456}"/>
              </a:ext>
            </a:extLst>
          </p:cNvPr>
          <p:cNvGrpSpPr/>
          <p:nvPr/>
        </p:nvGrpSpPr>
        <p:grpSpPr>
          <a:xfrm>
            <a:off x="4026827" y="2090269"/>
            <a:ext cx="1628635" cy="527858"/>
            <a:chOff x="4205676" y="4107136"/>
            <a:chExt cx="1454725" cy="544720"/>
          </a:xfrm>
        </p:grpSpPr>
        <p:sp>
          <p:nvSpPr>
            <p:cNvPr id="55" name="Freeform: Shape 37">
              <a:extLst>
                <a:ext uri="{FF2B5EF4-FFF2-40B4-BE49-F238E27FC236}">
                  <a16:creationId xmlns:a16="http://schemas.microsoft.com/office/drawing/2014/main" id="{4549B829-FF24-451A-A4CA-4BA012DFD41F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7D99B84-227E-4BCE-B896-073C7F7CA4D1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897F75"/>
                </a:gs>
                <a:gs pos="100000">
                  <a:srgbClr val="897F75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Quality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5E2E775-8101-435A-BA80-4C430FC80616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898B48B-FEF8-4A0F-A11B-1432A7991590}"/>
              </a:ext>
            </a:extLst>
          </p:cNvPr>
          <p:cNvGrpSpPr/>
          <p:nvPr/>
        </p:nvGrpSpPr>
        <p:grpSpPr>
          <a:xfrm>
            <a:off x="3562770" y="5209516"/>
            <a:ext cx="1628635" cy="527858"/>
            <a:chOff x="4205676" y="4107136"/>
            <a:chExt cx="1454725" cy="544720"/>
          </a:xfrm>
        </p:grpSpPr>
        <p:sp>
          <p:nvSpPr>
            <p:cNvPr id="59" name="Freeform: Shape 37">
              <a:extLst>
                <a:ext uri="{FF2B5EF4-FFF2-40B4-BE49-F238E27FC236}">
                  <a16:creationId xmlns:a16="http://schemas.microsoft.com/office/drawing/2014/main" id="{3192AAE4-1048-4BB5-AC6C-50FB0BF0C71A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C4CDD27-932F-4BF4-8DE2-09DEE5524BEE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897F75"/>
                </a:gs>
                <a:gs pos="100000">
                  <a:srgbClr val="897F75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Market coverage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16F1A09-2DC6-45AD-BFCF-4F5E6A084BA0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01BDCE4-5D9A-447E-8BD0-B4B63D75F096}"/>
              </a:ext>
            </a:extLst>
          </p:cNvPr>
          <p:cNvGrpSpPr/>
          <p:nvPr/>
        </p:nvGrpSpPr>
        <p:grpSpPr>
          <a:xfrm>
            <a:off x="1904120" y="4702803"/>
            <a:ext cx="1628635" cy="527858"/>
            <a:chOff x="4205676" y="4107136"/>
            <a:chExt cx="1454725" cy="544720"/>
          </a:xfrm>
        </p:grpSpPr>
        <p:sp>
          <p:nvSpPr>
            <p:cNvPr id="63" name="Freeform: Shape 37">
              <a:extLst>
                <a:ext uri="{FF2B5EF4-FFF2-40B4-BE49-F238E27FC236}">
                  <a16:creationId xmlns:a16="http://schemas.microsoft.com/office/drawing/2014/main" id="{BC116A0E-F77D-4DDD-8266-1A9629174AD6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80402F9-6097-438A-993B-0AAFB65E86C9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628196"/>
                </a:gs>
                <a:gs pos="100000">
                  <a:srgbClr val="628196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Transportation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7945720-2437-4291-B0DB-A843965887E1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66BED7F-F546-4287-8476-04ACDD9DC225}"/>
              </a:ext>
            </a:extLst>
          </p:cNvPr>
          <p:cNvGrpSpPr/>
          <p:nvPr/>
        </p:nvGrpSpPr>
        <p:grpSpPr>
          <a:xfrm>
            <a:off x="3736185" y="4304208"/>
            <a:ext cx="1628635" cy="527858"/>
            <a:chOff x="4205676" y="4107136"/>
            <a:chExt cx="1454725" cy="544720"/>
          </a:xfrm>
        </p:grpSpPr>
        <p:sp>
          <p:nvSpPr>
            <p:cNvPr id="67" name="Freeform: Shape 37">
              <a:extLst>
                <a:ext uri="{FF2B5EF4-FFF2-40B4-BE49-F238E27FC236}">
                  <a16:creationId xmlns:a16="http://schemas.microsoft.com/office/drawing/2014/main" id="{92D7BB74-DD36-483F-BB35-66A1831B80DA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2C53D86-B0EA-44AF-B05A-5A584382516A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897F75"/>
                </a:gs>
                <a:gs pos="100000">
                  <a:srgbClr val="897F75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Inventory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AAF6D10-E8B1-4AF2-97A2-3035A35BE58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4F453B8-9AA7-4B2C-8F48-FC5E001CA9AC}"/>
              </a:ext>
            </a:extLst>
          </p:cNvPr>
          <p:cNvGrpSpPr/>
          <p:nvPr/>
        </p:nvGrpSpPr>
        <p:grpSpPr>
          <a:xfrm>
            <a:off x="6590002" y="4522381"/>
            <a:ext cx="1628635" cy="527858"/>
            <a:chOff x="4205676" y="4107136"/>
            <a:chExt cx="1454725" cy="544720"/>
          </a:xfrm>
        </p:grpSpPr>
        <p:sp>
          <p:nvSpPr>
            <p:cNvPr id="71" name="Freeform: Shape 37">
              <a:extLst>
                <a:ext uri="{FF2B5EF4-FFF2-40B4-BE49-F238E27FC236}">
                  <a16:creationId xmlns:a16="http://schemas.microsoft.com/office/drawing/2014/main" id="{B59DE3A7-8E08-40BE-AE6A-27236A6E5671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9B6302F-4BAE-4307-B346-2E26619A64FC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897F75"/>
                </a:gs>
                <a:gs pos="100000">
                  <a:srgbClr val="897F75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Public relations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EF7E982-BA85-4995-885C-2AF8175B3E41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55A7CCE-97D4-4621-BC37-D2213492970E}"/>
              </a:ext>
            </a:extLst>
          </p:cNvPr>
          <p:cNvGrpSpPr/>
          <p:nvPr/>
        </p:nvGrpSpPr>
        <p:grpSpPr>
          <a:xfrm>
            <a:off x="7365869" y="5227483"/>
            <a:ext cx="1628635" cy="527858"/>
            <a:chOff x="4205676" y="4107136"/>
            <a:chExt cx="1454725" cy="544720"/>
          </a:xfrm>
        </p:grpSpPr>
        <p:sp>
          <p:nvSpPr>
            <p:cNvPr id="75" name="Freeform: Shape 37">
              <a:extLst>
                <a:ext uri="{FF2B5EF4-FFF2-40B4-BE49-F238E27FC236}">
                  <a16:creationId xmlns:a16="http://schemas.microsoft.com/office/drawing/2014/main" id="{2A4E7CE3-0EC4-43C2-8BB3-32330BAC29F9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0A8FC8E-81AC-4CB1-9EF2-E2809BEF1D3C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628196"/>
                </a:gs>
                <a:gs pos="100000">
                  <a:srgbClr val="628196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Advertising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4879543-DF43-4DF5-88E5-215A3F9EAE5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45A12A4-6772-47FA-AAA7-822AD83893AD}"/>
              </a:ext>
            </a:extLst>
          </p:cNvPr>
          <p:cNvGrpSpPr/>
          <p:nvPr/>
        </p:nvGrpSpPr>
        <p:grpSpPr>
          <a:xfrm>
            <a:off x="8469602" y="4522381"/>
            <a:ext cx="1628635" cy="527858"/>
            <a:chOff x="4205676" y="4107136"/>
            <a:chExt cx="1454725" cy="544720"/>
          </a:xfrm>
        </p:grpSpPr>
        <p:sp>
          <p:nvSpPr>
            <p:cNvPr id="79" name="Freeform: Shape 37">
              <a:extLst>
                <a:ext uri="{FF2B5EF4-FFF2-40B4-BE49-F238E27FC236}">
                  <a16:creationId xmlns:a16="http://schemas.microsoft.com/office/drawing/2014/main" id="{025BDAA3-F767-4A49-B037-8758C2885CBA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00A1480-3B91-445C-BDFD-7FC3810FEAC8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897F75"/>
                </a:gs>
                <a:gs pos="100000">
                  <a:srgbClr val="897F75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Direct marketing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3846103-7350-453F-81EA-B6E5CEC2A9DB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0F95DE3-D975-476E-B586-4A69482EFBA2}"/>
              </a:ext>
            </a:extLst>
          </p:cNvPr>
          <p:cNvGrpSpPr/>
          <p:nvPr/>
        </p:nvGrpSpPr>
        <p:grpSpPr>
          <a:xfrm>
            <a:off x="8222358" y="2847902"/>
            <a:ext cx="1628635" cy="527858"/>
            <a:chOff x="4205676" y="4107136"/>
            <a:chExt cx="1454725" cy="544720"/>
          </a:xfrm>
        </p:grpSpPr>
        <p:sp>
          <p:nvSpPr>
            <p:cNvPr id="83" name="Freeform: Shape 37">
              <a:extLst>
                <a:ext uri="{FF2B5EF4-FFF2-40B4-BE49-F238E27FC236}">
                  <a16:creationId xmlns:a16="http://schemas.microsoft.com/office/drawing/2014/main" id="{0BA2CB9E-A3BC-4C27-BF9E-4C31586A89CF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EABA217-0D52-48F6-AE73-BF882A955FC5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897F75"/>
                </a:gs>
                <a:gs pos="100000">
                  <a:srgbClr val="897F75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Allowances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D91A44E-B7EF-4B3A-B5E1-D38D1951BF3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923D3E3-BA88-4311-BB18-28A7244D22AF}"/>
              </a:ext>
            </a:extLst>
          </p:cNvPr>
          <p:cNvGrpSpPr/>
          <p:nvPr/>
        </p:nvGrpSpPr>
        <p:grpSpPr>
          <a:xfrm>
            <a:off x="6563708" y="2341189"/>
            <a:ext cx="1628635" cy="527858"/>
            <a:chOff x="4205676" y="4107136"/>
            <a:chExt cx="1454725" cy="544720"/>
          </a:xfrm>
        </p:grpSpPr>
        <p:sp>
          <p:nvSpPr>
            <p:cNvPr id="87" name="Freeform: Shape 37">
              <a:extLst>
                <a:ext uri="{FF2B5EF4-FFF2-40B4-BE49-F238E27FC236}">
                  <a16:creationId xmlns:a16="http://schemas.microsoft.com/office/drawing/2014/main" id="{7583C432-3F21-4125-8461-278B24C5824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76AB349-5980-4326-B00C-D0687781BC35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628196"/>
                </a:gs>
                <a:gs pos="100000">
                  <a:srgbClr val="628196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Payment terms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3204742-DC30-4C01-AF1C-01336D45B943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EDDB88F-EFE9-4B41-BC06-7AD5742EA0D9}"/>
              </a:ext>
            </a:extLst>
          </p:cNvPr>
          <p:cNvGrpSpPr/>
          <p:nvPr/>
        </p:nvGrpSpPr>
        <p:grpSpPr>
          <a:xfrm>
            <a:off x="8395773" y="1942594"/>
            <a:ext cx="1628635" cy="527858"/>
            <a:chOff x="4205676" y="4107136"/>
            <a:chExt cx="1454725" cy="544720"/>
          </a:xfrm>
        </p:grpSpPr>
        <p:sp>
          <p:nvSpPr>
            <p:cNvPr id="91" name="Freeform: Shape 37">
              <a:extLst>
                <a:ext uri="{FF2B5EF4-FFF2-40B4-BE49-F238E27FC236}">
                  <a16:creationId xmlns:a16="http://schemas.microsoft.com/office/drawing/2014/main" id="{76958DB3-EE04-4C62-BA46-8070C5D683D5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783592C-8241-4A6F-92DB-E2435BD5D634}"/>
                </a:ext>
              </a:extLst>
            </p:cNvPr>
            <p:cNvSpPr/>
            <p:nvPr/>
          </p:nvSpPr>
          <p:spPr>
            <a:xfrm>
              <a:off x="4205676" y="4107140"/>
              <a:ext cx="1454725" cy="544716"/>
            </a:xfrm>
            <a:prstGeom prst="rect">
              <a:avLst/>
            </a:prstGeom>
            <a:gradFill flip="none" rotWithShape="1">
              <a:gsLst>
                <a:gs pos="0">
                  <a:srgbClr val="897F75"/>
                </a:gs>
                <a:gs pos="100000">
                  <a:srgbClr val="897F75">
                    <a:lumMod val="60000"/>
                    <a:lumOff val="4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  <a:latin typeface="Century Gothic" panose="020B0502020202020204" pitchFamily="34" charset="0"/>
                </a:rPr>
                <a:t>Discounts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A92C8334-8E19-40B8-8B97-89B19694697C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177A132-8134-FF44-BCFD-B301D4F3E222}"/>
              </a:ext>
            </a:extLst>
          </p:cNvPr>
          <p:cNvGrpSpPr/>
          <p:nvPr/>
        </p:nvGrpSpPr>
        <p:grpSpPr>
          <a:xfrm>
            <a:off x="1042235" y="1484088"/>
            <a:ext cx="639289" cy="2180493"/>
            <a:chOff x="1042235" y="1484088"/>
            <a:chExt cx="639289" cy="2180493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35F4B76-517D-AB48-9250-481102CFCEE7}"/>
                </a:ext>
              </a:extLst>
            </p:cNvPr>
            <p:cNvSpPr/>
            <p:nvPr/>
          </p:nvSpPr>
          <p:spPr>
            <a:xfrm>
              <a:off x="1042235" y="1484088"/>
              <a:ext cx="639289" cy="2180493"/>
            </a:xfrm>
            <a:prstGeom prst="rect">
              <a:avLst/>
            </a:prstGeom>
            <a:solidFill>
              <a:srgbClr val="F4F3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CF81382-45C0-4BE7-940F-BA3CFD10B331}"/>
                </a:ext>
              </a:extLst>
            </p:cNvPr>
            <p:cNvSpPr txBox="1"/>
            <p:nvPr/>
          </p:nvSpPr>
          <p:spPr>
            <a:xfrm rot="16200000">
              <a:off x="701974" y="2393667"/>
              <a:ext cx="1324402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PRODUCT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F5DB2DF-90CF-B242-8EBF-A1B7CC4EB21B}"/>
              </a:ext>
            </a:extLst>
          </p:cNvPr>
          <p:cNvGrpSpPr/>
          <p:nvPr/>
        </p:nvGrpSpPr>
        <p:grpSpPr>
          <a:xfrm>
            <a:off x="1044634" y="3913398"/>
            <a:ext cx="639289" cy="2180493"/>
            <a:chOff x="1042235" y="1484088"/>
            <a:chExt cx="639289" cy="218049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A216B2C8-6FE0-B245-B8F2-A3C1BCE3CEA7}"/>
                </a:ext>
              </a:extLst>
            </p:cNvPr>
            <p:cNvSpPr/>
            <p:nvPr/>
          </p:nvSpPr>
          <p:spPr>
            <a:xfrm>
              <a:off x="1042235" y="1484088"/>
              <a:ext cx="639289" cy="2180493"/>
            </a:xfrm>
            <a:prstGeom prst="rect">
              <a:avLst/>
            </a:prstGeom>
            <a:solidFill>
              <a:srgbClr val="ECE7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E29237E-626E-0549-BD9C-8F470FE1F98F}"/>
                </a:ext>
              </a:extLst>
            </p:cNvPr>
            <p:cNvSpPr txBox="1"/>
            <p:nvPr/>
          </p:nvSpPr>
          <p:spPr>
            <a:xfrm rot="16200000">
              <a:off x="883115" y="2393667"/>
              <a:ext cx="96212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PLACE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EEE3CB9-AAEF-7C4F-8215-7AEFBD172133}"/>
              </a:ext>
            </a:extLst>
          </p:cNvPr>
          <p:cNvGrpSpPr/>
          <p:nvPr/>
        </p:nvGrpSpPr>
        <p:grpSpPr>
          <a:xfrm rot="10800000">
            <a:off x="10508077" y="3913398"/>
            <a:ext cx="639289" cy="2180493"/>
            <a:chOff x="1042235" y="1484088"/>
            <a:chExt cx="639289" cy="2180493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33EE30C2-3DCE-3E4C-94EF-FE8882BE058D}"/>
                </a:ext>
              </a:extLst>
            </p:cNvPr>
            <p:cNvSpPr/>
            <p:nvPr/>
          </p:nvSpPr>
          <p:spPr>
            <a:xfrm>
              <a:off x="1042235" y="1484088"/>
              <a:ext cx="639289" cy="2180493"/>
            </a:xfrm>
            <a:prstGeom prst="rect">
              <a:avLst/>
            </a:prstGeom>
            <a:solidFill>
              <a:srgbClr val="F4F3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570D84E-5AB8-0142-80CA-D4A5637B4D3A}"/>
                </a:ext>
              </a:extLst>
            </p:cNvPr>
            <p:cNvSpPr txBox="1"/>
            <p:nvPr/>
          </p:nvSpPr>
          <p:spPr>
            <a:xfrm rot="16200000">
              <a:off x="520834" y="2393667"/>
              <a:ext cx="168668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PROMOTION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ADD7067-2A0B-0143-B494-2DDA1A7C99DE}"/>
              </a:ext>
            </a:extLst>
          </p:cNvPr>
          <p:cNvGrpSpPr/>
          <p:nvPr/>
        </p:nvGrpSpPr>
        <p:grpSpPr>
          <a:xfrm rot="10800000">
            <a:off x="10508299" y="1480313"/>
            <a:ext cx="639289" cy="2180493"/>
            <a:chOff x="1042235" y="1484088"/>
            <a:chExt cx="639289" cy="2180493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4CB28BC-1393-FA4F-934E-0892283DE609}"/>
                </a:ext>
              </a:extLst>
            </p:cNvPr>
            <p:cNvSpPr/>
            <p:nvPr/>
          </p:nvSpPr>
          <p:spPr>
            <a:xfrm>
              <a:off x="1042235" y="1484088"/>
              <a:ext cx="639289" cy="2180493"/>
            </a:xfrm>
            <a:prstGeom prst="rect">
              <a:avLst/>
            </a:prstGeom>
            <a:solidFill>
              <a:srgbClr val="ECE7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A862618-AEBF-BB42-8E57-4F6A18F9F667}"/>
                </a:ext>
              </a:extLst>
            </p:cNvPr>
            <p:cNvSpPr txBox="1"/>
            <p:nvPr/>
          </p:nvSpPr>
          <p:spPr>
            <a:xfrm rot="16200000">
              <a:off x="913569" y="2393667"/>
              <a:ext cx="90120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PRICE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043D593D-758F-1D47-94C2-4F14BAE8AA1B}"/>
              </a:ext>
            </a:extLst>
          </p:cNvPr>
          <p:cNvSpPr/>
          <p:nvPr/>
        </p:nvSpPr>
        <p:spPr>
          <a:xfrm>
            <a:off x="8589438" y="767883"/>
            <a:ext cx="234475" cy="234475"/>
          </a:xfrm>
          <a:prstGeom prst="ellipse">
            <a:avLst/>
          </a:prstGeom>
          <a:solidFill>
            <a:srgbClr val="628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990904E-A68E-CD48-8672-35B1EB5CC437}"/>
              </a:ext>
            </a:extLst>
          </p:cNvPr>
          <p:cNvSpPr txBox="1"/>
          <p:nvPr/>
        </p:nvSpPr>
        <p:spPr>
          <a:xfrm>
            <a:off x="8868998" y="761712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EXISTING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6B69944-447B-C542-A609-1DC1BD374070}"/>
              </a:ext>
            </a:extLst>
          </p:cNvPr>
          <p:cNvSpPr/>
          <p:nvPr/>
        </p:nvSpPr>
        <p:spPr>
          <a:xfrm>
            <a:off x="9870417" y="771943"/>
            <a:ext cx="234475" cy="234475"/>
          </a:xfrm>
          <a:prstGeom prst="ellipse">
            <a:avLst/>
          </a:prstGeom>
          <a:solidFill>
            <a:srgbClr val="938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301991F-FD17-2447-9C81-373A96B533A9}"/>
              </a:ext>
            </a:extLst>
          </p:cNvPr>
          <p:cNvSpPr txBox="1"/>
          <p:nvPr/>
        </p:nvSpPr>
        <p:spPr>
          <a:xfrm>
            <a:off x="10149977" y="765772"/>
            <a:ext cx="9973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IN PROGRESS</a:t>
            </a:r>
          </a:p>
        </p:txBody>
      </p:sp>
    </p:spTree>
    <p:extLst>
      <p:ext uri="{BB962C8B-B14F-4D97-AF65-F5344CB8AC3E}">
        <p14:creationId xmlns:p14="http://schemas.microsoft.com/office/powerpoint/2010/main" val="91653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>
            <a:extLst>
              <a:ext uri="{FF2B5EF4-FFF2-40B4-BE49-F238E27FC236}">
                <a16:creationId xmlns:a16="http://schemas.microsoft.com/office/drawing/2014/main" id="{B127C984-3F9D-444E-82A4-8D38FE1D805F}"/>
              </a:ext>
            </a:extLst>
          </p:cNvPr>
          <p:cNvSpPr/>
          <p:nvPr/>
        </p:nvSpPr>
        <p:spPr>
          <a:xfrm>
            <a:off x="0" y="0"/>
            <a:ext cx="3112238" cy="6858000"/>
          </a:xfrm>
          <a:prstGeom prst="rect">
            <a:avLst/>
          </a:prstGeom>
          <a:solidFill>
            <a:srgbClr val="F2EE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200" kern="0">
              <a:solidFill>
                <a:prstClr val="white"/>
              </a:solidFill>
              <a:latin typeface="Roboto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0889A664-140F-423D-B41A-22D5E581DCE9}"/>
              </a:ext>
            </a:extLst>
          </p:cNvPr>
          <p:cNvSpPr/>
          <p:nvPr/>
        </p:nvSpPr>
        <p:spPr>
          <a:xfrm>
            <a:off x="9079762" y="0"/>
            <a:ext cx="3112238" cy="6858000"/>
          </a:xfrm>
          <a:prstGeom prst="rect">
            <a:avLst/>
          </a:prstGeom>
          <a:solidFill>
            <a:srgbClr val="F2EE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200" kern="0">
              <a:solidFill>
                <a:prstClr val="white"/>
              </a:solidFill>
              <a:latin typeface="Roboto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776C11-6574-9546-9547-F3393F3D5257}"/>
              </a:ext>
            </a:extLst>
          </p:cNvPr>
          <p:cNvGrpSpPr/>
          <p:nvPr/>
        </p:nvGrpSpPr>
        <p:grpSpPr>
          <a:xfrm>
            <a:off x="4909453" y="5473722"/>
            <a:ext cx="894422" cy="583330"/>
            <a:chOff x="4909453" y="5473722"/>
            <a:chExt cx="894422" cy="583330"/>
          </a:xfrm>
        </p:grpSpPr>
        <p:sp>
          <p:nvSpPr>
            <p:cNvPr id="26" name="Shape 2617">
              <a:extLst>
                <a:ext uri="{FF2B5EF4-FFF2-40B4-BE49-F238E27FC236}">
                  <a16:creationId xmlns:a16="http://schemas.microsoft.com/office/drawing/2014/main" id="{38159354-D0FF-4A53-B83F-3E7CF6C73C20}"/>
                </a:ext>
              </a:extLst>
            </p:cNvPr>
            <p:cNvSpPr/>
            <p:nvPr/>
          </p:nvSpPr>
          <p:spPr>
            <a:xfrm>
              <a:off x="5130376" y="5846934"/>
              <a:ext cx="256781" cy="21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57" y="20400"/>
                  </a:moveTo>
                  <a:cubicBezTo>
                    <a:pt x="4686" y="18711"/>
                    <a:pt x="5897" y="18036"/>
                    <a:pt x="7134" y="17493"/>
                  </a:cubicBezTo>
                  <a:lnTo>
                    <a:pt x="7173" y="17477"/>
                  </a:lnTo>
                  <a:cubicBezTo>
                    <a:pt x="8055" y="17190"/>
                    <a:pt x="9626" y="16039"/>
                    <a:pt x="9626" y="13569"/>
                  </a:cubicBezTo>
                  <a:cubicBezTo>
                    <a:pt x="9626" y="11474"/>
                    <a:pt x="8932" y="10452"/>
                    <a:pt x="8558" y="9902"/>
                  </a:cubicBezTo>
                  <a:cubicBezTo>
                    <a:pt x="8484" y="9791"/>
                    <a:pt x="8394" y="9649"/>
                    <a:pt x="8414" y="9680"/>
                  </a:cubicBezTo>
                  <a:cubicBezTo>
                    <a:pt x="8384" y="9599"/>
                    <a:pt x="8237" y="9129"/>
                    <a:pt x="8449" y="8035"/>
                  </a:cubicBezTo>
                  <a:cubicBezTo>
                    <a:pt x="8549" y="7522"/>
                    <a:pt x="8380" y="7241"/>
                    <a:pt x="8380" y="7241"/>
                  </a:cubicBezTo>
                  <a:cubicBezTo>
                    <a:pt x="8112" y="6505"/>
                    <a:pt x="7614" y="5133"/>
                    <a:pt x="7988" y="4025"/>
                  </a:cubicBezTo>
                  <a:cubicBezTo>
                    <a:pt x="8490" y="2492"/>
                    <a:pt x="8935" y="2190"/>
                    <a:pt x="9741" y="1747"/>
                  </a:cubicBezTo>
                  <a:cubicBezTo>
                    <a:pt x="9788" y="1721"/>
                    <a:pt x="9834" y="1691"/>
                    <a:pt x="9877" y="1657"/>
                  </a:cubicBezTo>
                  <a:cubicBezTo>
                    <a:pt x="10029" y="1535"/>
                    <a:pt x="10674" y="1200"/>
                    <a:pt x="11403" y="1200"/>
                  </a:cubicBezTo>
                  <a:cubicBezTo>
                    <a:pt x="11768" y="1200"/>
                    <a:pt x="12075" y="1285"/>
                    <a:pt x="12318" y="1454"/>
                  </a:cubicBezTo>
                  <a:cubicBezTo>
                    <a:pt x="12610" y="1655"/>
                    <a:pt x="12890" y="2039"/>
                    <a:pt x="13313" y="3271"/>
                  </a:cubicBezTo>
                  <a:cubicBezTo>
                    <a:pt x="14101" y="5469"/>
                    <a:pt x="13602" y="6698"/>
                    <a:pt x="13350" y="7124"/>
                  </a:cubicBezTo>
                  <a:cubicBezTo>
                    <a:pt x="13183" y="7407"/>
                    <a:pt x="13126" y="7764"/>
                    <a:pt x="13191" y="8102"/>
                  </a:cubicBezTo>
                  <a:cubicBezTo>
                    <a:pt x="13386" y="9109"/>
                    <a:pt x="13260" y="9534"/>
                    <a:pt x="13227" y="9619"/>
                  </a:cubicBezTo>
                  <a:cubicBezTo>
                    <a:pt x="13219" y="9631"/>
                    <a:pt x="13101" y="9814"/>
                    <a:pt x="13041" y="9902"/>
                  </a:cubicBezTo>
                  <a:cubicBezTo>
                    <a:pt x="12668" y="10452"/>
                    <a:pt x="11973" y="11474"/>
                    <a:pt x="11973" y="13569"/>
                  </a:cubicBezTo>
                  <a:cubicBezTo>
                    <a:pt x="11973" y="16039"/>
                    <a:pt x="13545" y="17190"/>
                    <a:pt x="14427" y="17477"/>
                  </a:cubicBezTo>
                  <a:lnTo>
                    <a:pt x="14466" y="17493"/>
                  </a:lnTo>
                  <a:cubicBezTo>
                    <a:pt x="15703" y="18036"/>
                    <a:pt x="16914" y="18711"/>
                    <a:pt x="17143" y="20400"/>
                  </a:cubicBezTo>
                  <a:cubicBezTo>
                    <a:pt x="17143" y="20400"/>
                    <a:pt x="4457" y="20400"/>
                    <a:pt x="4457" y="20400"/>
                  </a:cubicBezTo>
                  <a:close/>
                  <a:moveTo>
                    <a:pt x="14715" y="16328"/>
                  </a:moveTo>
                  <a:cubicBezTo>
                    <a:pt x="14715" y="16328"/>
                    <a:pt x="12955" y="15815"/>
                    <a:pt x="12955" y="13569"/>
                  </a:cubicBezTo>
                  <a:cubicBezTo>
                    <a:pt x="12955" y="11596"/>
                    <a:pt x="13678" y="10901"/>
                    <a:pt x="13957" y="10421"/>
                  </a:cubicBezTo>
                  <a:cubicBezTo>
                    <a:pt x="13957" y="10421"/>
                    <a:pt x="14531" y="9807"/>
                    <a:pt x="14146" y="7826"/>
                  </a:cubicBezTo>
                  <a:cubicBezTo>
                    <a:pt x="14787" y="6740"/>
                    <a:pt x="14995" y="4972"/>
                    <a:pt x="14211" y="2789"/>
                  </a:cubicBezTo>
                  <a:cubicBezTo>
                    <a:pt x="13774" y="1514"/>
                    <a:pt x="13389" y="815"/>
                    <a:pt x="12801" y="409"/>
                  </a:cubicBezTo>
                  <a:cubicBezTo>
                    <a:pt x="12370" y="110"/>
                    <a:pt x="11880" y="0"/>
                    <a:pt x="11403" y="0"/>
                  </a:cubicBezTo>
                  <a:cubicBezTo>
                    <a:pt x="10516" y="0"/>
                    <a:pt x="9675" y="384"/>
                    <a:pt x="9339" y="653"/>
                  </a:cubicBezTo>
                  <a:cubicBezTo>
                    <a:pt x="8357" y="1192"/>
                    <a:pt x="7697" y="1688"/>
                    <a:pt x="7077" y="3579"/>
                  </a:cubicBezTo>
                  <a:cubicBezTo>
                    <a:pt x="6540" y="5168"/>
                    <a:pt x="7179" y="6892"/>
                    <a:pt x="7494" y="7758"/>
                  </a:cubicBezTo>
                  <a:cubicBezTo>
                    <a:pt x="7110" y="9740"/>
                    <a:pt x="7642" y="10421"/>
                    <a:pt x="7642" y="10421"/>
                  </a:cubicBezTo>
                  <a:cubicBezTo>
                    <a:pt x="7922" y="10901"/>
                    <a:pt x="8644" y="11596"/>
                    <a:pt x="8644" y="13569"/>
                  </a:cubicBezTo>
                  <a:cubicBezTo>
                    <a:pt x="8644" y="15815"/>
                    <a:pt x="6885" y="16328"/>
                    <a:pt x="6885" y="16328"/>
                  </a:cubicBezTo>
                  <a:cubicBezTo>
                    <a:pt x="5768" y="16819"/>
                    <a:pt x="3436" y="17760"/>
                    <a:pt x="3436" y="21000"/>
                  </a:cubicBezTo>
                  <a:cubicBezTo>
                    <a:pt x="3436" y="21000"/>
                    <a:pt x="3436" y="21600"/>
                    <a:pt x="3927" y="21600"/>
                  </a:cubicBezTo>
                  <a:lnTo>
                    <a:pt x="17673" y="21600"/>
                  </a:lnTo>
                  <a:cubicBezTo>
                    <a:pt x="18164" y="21600"/>
                    <a:pt x="18164" y="21000"/>
                    <a:pt x="18164" y="21000"/>
                  </a:cubicBezTo>
                  <a:cubicBezTo>
                    <a:pt x="18164" y="17760"/>
                    <a:pt x="15832" y="16819"/>
                    <a:pt x="14715" y="16328"/>
                  </a:cubicBezTo>
                  <a:moveTo>
                    <a:pt x="19516" y="15006"/>
                  </a:moveTo>
                  <a:cubicBezTo>
                    <a:pt x="19516" y="15006"/>
                    <a:pt x="18416" y="14701"/>
                    <a:pt x="18416" y="12954"/>
                  </a:cubicBezTo>
                  <a:cubicBezTo>
                    <a:pt x="18416" y="11419"/>
                    <a:pt x="18794" y="10879"/>
                    <a:pt x="19017" y="10506"/>
                  </a:cubicBezTo>
                  <a:cubicBezTo>
                    <a:pt x="19017" y="10506"/>
                    <a:pt x="19443" y="9975"/>
                    <a:pt x="19136" y="8435"/>
                  </a:cubicBezTo>
                  <a:cubicBezTo>
                    <a:pt x="19388" y="7760"/>
                    <a:pt x="19900" y="6419"/>
                    <a:pt x="19470" y="5184"/>
                  </a:cubicBezTo>
                  <a:cubicBezTo>
                    <a:pt x="18974" y="3714"/>
                    <a:pt x="18645" y="3327"/>
                    <a:pt x="17860" y="2908"/>
                  </a:cubicBezTo>
                  <a:cubicBezTo>
                    <a:pt x="17591" y="2699"/>
                    <a:pt x="16918" y="2400"/>
                    <a:pt x="16208" y="2400"/>
                  </a:cubicBezTo>
                  <a:cubicBezTo>
                    <a:pt x="15873" y="2400"/>
                    <a:pt x="15531" y="2473"/>
                    <a:pt x="15218" y="2647"/>
                  </a:cubicBezTo>
                  <a:cubicBezTo>
                    <a:pt x="15343" y="3035"/>
                    <a:pt x="15449" y="3420"/>
                    <a:pt x="15525" y="3799"/>
                  </a:cubicBezTo>
                  <a:cubicBezTo>
                    <a:pt x="15537" y="3790"/>
                    <a:pt x="15550" y="3779"/>
                    <a:pt x="15563" y="3770"/>
                  </a:cubicBezTo>
                  <a:cubicBezTo>
                    <a:pt x="15730" y="3657"/>
                    <a:pt x="15948" y="3600"/>
                    <a:pt x="16208" y="3600"/>
                  </a:cubicBezTo>
                  <a:cubicBezTo>
                    <a:pt x="16716" y="3600"/>
                    <a:pt x="17211" y="3825"/>
                    <a:pt x="17332" y="3919"/>
                  </a:cubicBezTo>
                  <a:cubicBezTo>
                    <a:pt x="17375" y="3953"/>
                    <a:pt x="17421" y="3983"/>
                    <a:pt x="17467" y="4008"/>
                  </a:cubicBezTo>
                  <a:cubicBezTo>
                    <a:pt x="17950" y="4265"/>
                    <a:pt x="18131" y="4362"/>
                    <a:pt x="18562" y="5641"/>
                  </a:cubicBezTo>
                  <a:cubicBezTo>
                    <a:pt x="18822" y="6387"/>
                    <a:pt x="18452" y="7378"/>
                    <a:pt x="18253" y="7911"/>
                  </a:cubicBezTo>
                  <a:cubicBezTo>
                    <a:pt x="18161" y="8156"/>
                    <a:pt x="18130" y="8457"/>
                    <a:pt x="18182" y="8718"/>
                  </a:cubicBezTo>
                  <a:cubicBezTo>
                    <a:pt x="18316" y="9392"/>
                    <a:pt x="18254" y="9706"/>
                    <a:pt x="18232" y="9784"/>
                  </a:cubicBezTo>
                  <a:cubicBezTo>
                    <a:pt x="18230" y="9788"/>
                    <a:pt x="18227" y="9793"/>
                    <a:pt x="18224" y="9798"/>
                  </a:cubicBezTo>
                  <a:lnTo>
                    <a:pt x="18191" y="9853"/>
                  </a:lnTo>
                  <a:cubicBezTo>
                    <a:pt x="17926" y="10290"/>
                    <a:pt x="17434" y="11106"/>
                    <a:pt x="17434" y="12954"/>
                  </a:cubicBezTo>
                  <a:cubicBezTo>
                    <a:pt x="17434" y="15019"/>
                    <a:pt x="18570" y="15933"/>
                    <a:pt x="19229" y="16155"/>
                  </a:cubicBezTo>
                  <a:cubicBezTo>
                    <a:pt x="19856" y="16429"/>
                    <a:pt x="20435" y="16859"/>
                    <a:pt x="20582" y="17999"/>
                  </a:cubicBezTo>
                  <a:lnTo>
                    <a:pt x="18459" y="18000"/>
                  </a:lnTo>
                  <a:cubicBezTo>
                    <a:pt x="18647" y="18353"/>
                    <a:pt x="18802" y="18755"/>
                    <a:pt x="18920" y="19200"/>
                  </a:cubicBezTo>
                  <a:lnTo>
                    <a:pt x="21109" y="19199"/>
                  </a:lnTo>
                  <a:cubicBezTo>
                    <a:pt x="21600" y="19199"/>
                    <a:pt x="21600" y="18599"/>
                    <a:pt x="21600" y="18599"/>
                  </a:cubicBezTo>
                  <a:cubicBezTo>
                    <a:pt x="21600" y="16199"/>
                    <a:pt x="20410" y="15388"/>
                    <a:pt x="19516" y="15006"/>
                  </a:cubicBezTo>
                  <a:moveTo>
                    <a:pt x="2371" y="16155"/>
                  </a:moveTo>
                  <a:cubicBezTo>
                    <a:pt x="3030" y="15933"/>
                    <a:pt x="4166" y="15019"/>
                    <a:pt x="4166" y="12954"/>
                  </a:cubicBezTo>
                  <a:cubicBezTo>
                    <a:pt x="4166" y="11106"/>
                    <a:pt x="3673" y="10290"/>
                    <a:pt x="3409" y="9853"/>
                  </a:cubicBezTo>
                  <a:lnTo>
                    <a:pt x="3376" y="9798"/>
                  </a:lnTo>
                  <a:cubicBezTo>
                    <a:pt x="3373" y="9793"/>
                    <a:pt x="3370" y="9788"/>
                    <a:pt x="3367" y="9784"/>
                  </a:cubicBezTo>
                  <a:cubicBezTo>
                    <a:pt x="3346" y="9706"/>
                    <a:pt x="3283" y="9392"/>
                    <a:pt x="3418" y="8718"/>
                  </a:cubicBezTo>
                  <a:cubicBezTo>
                    <a:pt x="3470" y="8457"/>
                    <a:pt x="3439" y="8156"/>
                    <a:pt x="3347" y="7911"/>
                  </a:cubicBezTo>
                  <a:cubicBezTo>
                    <a:pt x="3148" y="7378"/>
                    <a:pt x="2778" y="6387"/>
                    <a:pt x="3038" y="5641"/>
                  </a:cubicBezTo>
                  <a:cubicBezTo>
                    <a:pt x="3469" y="4362"/>
                    <a:pt x="3649" y="4265"/>
                    <a:pt x="4133" y="4008"/>
                  </a:cubicBezTo>
                  <a:cubicBezTo>
                    <a:pt x="4180" y="3983"/>
                    <a:pt x="4225" y="3953"/>
                    <a:pt x="4268" y="3919"/>
                  </a:cubicBezTo>
                  <a:cubicBezTo>
                    <a:pt x="4389" y="3825"/>
                    <a:pt x="4884" y="3600"/>
                    <a:pt x="5392" y="3600"/>
                  </a:cubicBezTo>
                  <a:cubicBezTo>
                    <a:pt x="5636" y="3600"/>
                    <a:pt x="5839" y="3655"/>
                    <a:pt x="6002" y="3755"/>
                  </a:cubicBezTo>
                  <a:cubicBezTo>
                    <a:pt x="6045" y="3548"/>
                    <a:pt x="6096" y="3341"/>
                    <a:pt x="6165" y="3134"/>
                  </a:cubicBezTo>
                  <a:cubicBezTo>
                    <a:pt x="6225" y="2950"/>
                    <a:pt x="6289" y="2793"/>
                    <a:pt x="6351" y="2630"/>
                  </a:cubicBezTo>
                  <a:cubicBezTo>
                    <a:pt x="6046" y="2468"/>
                    <a:pt x="5716" y="2400"/>
                    <a:pt x="5392" y="2400"/>
                  </a:cubicBezTo>
                  <a:cubicBezTo>
                    <a:pt x="4682" y="2400"/>
                    <a:pt x="4009" y="2699"/>
                    <a:pt x="3740" y="2908"/>
                  </a:cubicBezTo>
                  <a:cubicBezTo>
                    <a:pt x="2955" y="3327"/>
                    <a:pt x="2625" y="3714"/>
                    <a:pt x="2130" y="5184"/>
                  </a:cubicBezTo>
                  <a:cubicBezTo>
                    <a:pt x="1700" y="6419"/>
                    <a:pt x="2212" y="7760"/>
                    <a:pt x="2464" y="8435"/>
                  </a:cubicBezTo>
                  <a:cubicBezTo>
                    <a:pt x="2156" y="9975"/>
                    <a:pt x="2583" y="10506"/>
                    <a:pt x="2583" y="10506"/>
                  </a:cubicBezTo>
                  <a:cubicBezTo>
                    <a:pt x="2806" y="10879"/>
                    <a:pt x="3185" y="11419"/>
                    <a:pt x="3185" y="12954"/>
                  </a:cubicBezTo>
                  <a:cubicBezTo>
                    <a:pt x="3185" y="14701"/>
                    <a:pt x="2084" y="15006"/>
                    <a:pt x="2084" y="15006"/>
                  </a:cubicBezTo>
                  <a:cubicBezTo>
                    <a:pt x="1191" y="15388"/>
                    <a:pt x="0" y="16199"/>
                    <a:pt x="0" y="18599"/>
                  </a:cubicBezTo>
                  <a:cubicBezTo>
                    <a:pt x="0" y="18599"/>
                    <a:pt x="0" y="19199"/>
                    <a:pt x="491" y="19199"/>
                  </a:cubicBezTo>
                  <a:lnTo>
                    <a:pt x="2680" y="19200"/>
                  </a:lnTo>
                  <a:cubicBezTo>
                    <a:pt x="2798" y="18755"/>
                    <a:pt x="2952" y="18353"/>
                    <a:pt x="3141" y="18000"/>
                  </a:cubicBezTo>
                  <a:lnTo>
                    <a:pt x="1018" y="17999"/>
                  </a:lnTo>
                  <a:cubicBezTo>
                    <a:pt x="1165" y="16859"/>
                    <a:pt x="1744" y="16429"/>
                    <a:pt x="2371" y="16155"/>
                  </a:cubicBezTo>
                </a:path>
              </a:pathLst>
            </a:custGeom>
            <a:solidFill>
              <a:srgbClr val="2B556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 anchorCtr="0"/>
            <a:lstStyle/>
            <a:p>
              <a:pPr marL="0" marR="0" lvl="0" indent="0" algn="ctr" defTabSz="121917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Roboto"/>
                <a:cs typeface="+mn-cs"/>
                <a:sym typeface="Gill Sans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AA1166A-EBA7-48F9-9BCB-FB2A36F0D5E9}"/>
                </a:ext>
              </a:extLst>
            </p:cNvPr>
            <p:cNvSpPr txBox="1"/>
            <p:nvPr/>
          </p:nvSpPr>
          <p:spPr>
            <a:xfrm>
              <a:off x="4909453" y="5473722"/>
              <a:ext cx="894422" cy="2489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1219170" latinLnBrk="1"/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rPr>
                <a:t>People</a:t>
              </a:r>
              <a:endParaRPr lang="ko-KR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</p:grpSp>
      <p:sp>
        <p:nvSpPr>
          <p:cNvPr id="21" name="원호 45">
            <a:extLst>
              <a:ext uri="{FF2B5EF4-FFF2-40B4-BE49-F238E27FC236}">
                <a16:creationId xmlns:a16="http://schemas.microsoft.com/office/drawing/2014/main" id="{D653F1A9-6C72-43CC-A708-3A74A50DCFF2}"/>
              </a:ext>
            </a:extLst>
          </p:cNvPr>
          <p:cNvSpPr/>
          <p:nvPr/>
        </p:nvSpPr>
        <p:spPr>
          <a:xfrm flipH="1">
            <a:off x="4326710" y="2296013"/>
            <a:ext cx="3506871" cy="3506869"/>
          </a:xfrm>
          <a:prstGeom prst="arc">
            <a:avLst>
              <a:gd name="adj1" fmla="val 17070517"/>
              <a:gd name="adj2" fmla="val 18459967"/>
            </a:avLst>
          </a:prstGeom>
          <a:noFill/>
          <a:ln w="6350" cap="flat" cmpd="sng" algn="ctr">
            <a:solidFill>
              <a:srgbClr val="628196"/>
            </a:solidFill>
            <a:prstDash val="solid"/>
            <a:headEnd type="arrow"/>
            <a:tailEnd type="arrow"/>
          </a:ln>
          <a:effectLst/>
        </p:spPr>
        <p:txBody>
          <a:bodyPr rtlCol="0" anchor="ctr" anchorCtr="0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64" name="원호 45">
            <a:extLst>
              <a:ext uri="{FF2B5EF4-FFF2-40B4-BE49-F238E27FC236}">
                <a16:creationId xmlns:a16="http://schemas.microsoft.com/office/drawing/2014/main" id="{9AE0362C-A76A-4A7C-A941-37332E63B0BA}"/>
              </a:ext>
            </a:extLst>
          </p:cNvPr>
          <p:cNvSpPr/>
          <p:nvPr/>
        </p:nvSpPr>
        <p:spPr>
          <a:xfrm flipH="1">
            <a:off x="4326710" y="2296013"/>
            <a:ext cx="3506871" cy="3506869"/>
          </a:xfrm>
          <a:prstGeom prst="arc">
            <a:avLst>
              <a:gd name="adj1" fmla="val 13657676"/>
              <a:gd name="adj2" fmla="val 15527389"/>
            </a:avLst>
          </a:prstGeom>
          <a:noFill/>
          <a:ln w="6350" cap="flat" cmpd="sng" algn="ctr">
            <a:solidFill>
              <a:srgbClr val="628196"/>
            </a:solidFill>
            <a:prstDash val="solid"/>
            <a:headEnd type="arrow"/>
            <a:tailEnd type="arrow"/>
          </a:ln>
          <a:effectLst/>
        </p:spPr>
        <p:txBody>
          <a:bodyPr rtlCol="0" anchor="ctr" anchorCtr="0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65" name="원호 45">
            <a:extLst>
              <a:ext uri="{FF2B5EF4-FFF2-40B4-BE49-F238E27FC236}">
                <a16:creationId xmlns:a16="http://schemas.microsoft.com/office/drawing/2014/main" id="{EDC5FFEB-F3E0-42FB-98DE-EE3A69993872}"/>
              </a:ext>
            </a:extLst>
          </p:cNvPr>
          <p:cNvSpPr/>
          <p:nvPr/>
        </p:nvSpPr>
        <p:spPr>
          <a:xfrm flipH="1">
            <a:off x="4326710" y="2296013"/>
            <a:ext cx="3506871" cy="3506869"/>
          </a:xfrm>
          <a:prstGeom prst="arc">
            <a:avLst>
              <a:gd name="adj1" fmla="val 10468725"/>
              <a:gd name="adj2" fmla="val 12557959"/>
            </a:avLst>
          </a:prstGeom>
          <a:noFill/>
          <a:ln w="6350" cap="flat" cmpd="sng" algn="ctr">
            <a:solidFill>
              <a:srgbClr val="628196"/>
            </a:solidFill>
            <a:prstDash val="solid"/>
            <a:headEnd type="arrow"/>
            <a:tailEnd type="arrow"/>
          </a:ln>
          <a:effectLst/>
        </p:spPr>
        <p:txBody>
          <a:bodyPr rtlCol="0" anchor="ctr" anchorCtr="0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66" name="원호 45">
            <a:extLst>
              <a:ext uri="{FF2B5EF4-FFF2-40B4-BE49-F238E27FC236}">
                <a16:creationId xmlns:a16="http://schemas.microsoft.com/office/drawing/2014/main" id="{CD78A09C-B3DD-4A39-BA7D-A8CBE5FF295F}"/>
              </a:ext>
            </a:extLst>
          </p:cNvPr>
          <p:cNvSpPr/>
          <p:nvPr/>
        </p:nvSpPr>
        <p:spPr>
          <a:xfrm flipH="1">
            <a:off x="4326710" y="2296013"/>
            <a:ext cx="3506871" cy="3506869"/>
          </a:xfrm>
          <a:prstGeom prst="arc">
            <a:avLst>
              <a:gd name="adj1" fmla="val 7759544"/>
              <a:gd name="adj2" fmla="val 9630584"/>
            </a:avLst>
          </a:prstGeom>
          <a:noFill/>
          <a:ln w="6350" cap="flat" cmpd="sng" algn="ctr">
            <a:solidFill>
              <a:srgbClr val="628196"/>
            </a:solidFill>
            <a:prstDash val="solid"/>
            <a:headEnd type="arrow"/>
            <a:tailEnd type="arrow"/>
          </a:ln>
          <a:effectLst/>
        </p:spPr>
        <p:txBody>
          <a:bodyPr rtlCol="0" anchor="ctr" anchorCtr="0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67" name="원호 45">
            <a:extLst>
              <a:ext uri="{FF2B5EF4-FFF2-40B4-BE49-F238E27FC236}">
                <a16:creationId xmlns:a16="http://schemas.microsoft.com/office/drawing/2014/main" id="{B30E4E52-B56A-4E58-A305-E4F8025C113E}"/>
              </a:ext>
            </a:extLst>
          </p:cNvPr>
          <p:cNvSpPr/>
          <p:nvPr/>
        </p:nvSpPr>
        <p:spPr>
          <a:xfrm flipH="1">
            <a:off x="4326710" y="2296013"/>
            <a:ext cx="3506871" cy="3506869"/>
          </a:xfrm>
          <a:prstGeom prst="arc">
            <a:avLst>
              <a:gd name="adj1" fmla="val 4604841"/>
              <a:gd name="adj2" fmla="val 6326114"/>
            </a:avLst>
          </a:prstGeom>
          <a:noFill/>
          <a:ln w="6350" cap="flat" cmpd="sng" algn="ctr">
            <a:solidFill>
              <a:srgbClr val="628196"/>
            </a:solidFill>
            <a:prstDash val="solid"/>
            <a:headEnd type="arrow"/>
            <a:tailEnd type="arrow"/>
          </a:ln>
          <a:effectLst/>
        </p:spPr>
        <p:txBody>
          <a:bodyPr rtlCol="0" anchor="ctr" anchorCtr="0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68" name="원호 45">
            <a:extLst>
              <a:ext uri="{FF2B5EF4-FFF2-40B4-BE49-F238E27FC236}">
                <a16:creationId xmlns:a16="http://schemas.microsoft.com/office/drawing/2014/main" id="{9B93498F-5259-4483-A348-26C184D5E9BD}"/>
              </a:ext>
            </a:extLst>
          </p:cNvPr>
          <p:cNvSpPr/>
          <p:nvPr/>
        </p:nvSpPr>
        <p:spPr>
          <a:xfrm flipH="1">
            <a:off x="4326710" y="2296013"/>
            <a:ext cx="3506871" cy="3506869"/>
          </a:xfrm>
          <a:prstGeom prst="arc">
            <a:avLst>
              <a:gd name="adj1" fmla="val 1259771"/>
              <a:gd name="adj2" fmla="val 3222188"/>
            </a:avLst>
          </a:prstGeom>
          <a:noFill/>
          <a:ln w="6350" cap="flat" cmpd="sng" algn="ctr">
            <a:solidFill>
              <a:srgbClr val="628196"/>
            </a:solidFill>
            <a:prstDash val="solid"/>
            <a:headEnd type="arrow"/>
            <a:tailEnd type="arrow"/>
          </a:ln>
          <a:effectLst/>
        </p:spPr>
        <p:txBody>
          <a:bodyPr rtlCol="0" anchor="ctr" anchorCtr="0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sp>
        <p:nvSpPr>
          <p:cNvPr id="69" name="원호 45">
            <a:extLst>
              <a:ext uri="{FF2B5EF4-FFF2-40B4-BE49-F238E27FC236}">
                <a16:creationId xmlns:a16="http://schemas.microsoft.com/office/drawing/2014/main" id="{6F44E6C0-7C1D-4609-B0CE-AC72697967D9}"/>
              </a:ext>
            </a:extLst>
          </p:cNvPr>
          <p:cNvSpPr/>
          <p:nvPr/>
        </p:nvSpPr>
        <p:spPr>
          <a:xfrm flipH="1">
            <a:off x="4326710" y="2296013"/>
            <a:ext cx="3506871" cy="3506869"/>
          </a:xfrm>
          <a:prstGeom prst="arc">
            <a:avLst>
              <a:gd name="adj1" fmla="val 20057503"/>
              <a:gd name="adj2" fmla="val 261891"/>
            </a:avLst>
          </a:prstGeom>
          <a:noFill/>
          <a:ln w="6350" cap="flat" cmpd="sng" algn="ctr">
            <a:solidFill>
              <a:srgbClr val="628196"/>
            </a:solidFill>
            <a:prstDash val="solid"/>
            <a:headEnd type="arrow"/>
            <a:tailEnd type="arrow"/>
          </a:ln>
          <a:effectLst/>
        </p:spPr>
        <p:txBody>
          <a:bodyPr rtlCol="0" anchor="ctr" anchorCtr="0"/>
          <a:lstStyle/>
          <a:p>
            <a:pPr marL="0" marR="0" lvl="0" indent="0" algn="ctr" defTabSz="121917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40BE4D2-16AB-5446-87F1-5E08EBB89621}"/>
              </a:ext>
            </a:extLst>
          </p:cNvPr>
          <p:cNvGrpSpPr/>
          <p:nvPr/>
        </p:nvGrpSpPr>
        <p:grpSpPr>
          <a:xfrm>
            <a:off x="7343331" y="4269563"/>
            <a:ext cx="1208455" cy="286965"/>
            <a:chOff x="7343331" y="4269563"/>
            <a:chExt cx="1208455" cy="28696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C8C14C0-A4DA-48AD-83C4-B4FB0D6CD3FD}"/>
                </a:ext>
              </a:extLst>
            </p:cNvPr>
            <p:cNvSpPr txBox="1"/>
            <p:nvPr/>
          </p:nvSpPr>
          <p:spPr>
            <a:xfrm>
              <a:off x="7343331" y="4269563"/>
              <a:ext cx="930442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1219170" latinLnBrk="1"/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rPr>
                <a:t>Promotion</a:t>
              </a:r>
            </a:p>
          </p:txBody>
        </p:sp>
        <p:sp>
          <p:nvSpPr>
            <p:cNvPr id="94" name="Freeform 120">
              <a:extLst>
                <a:ext uri="{FF2B5EF4-FFF2-40B4-BE49-F238E27FC236}">
                  <a16:creationId xmlns:a16="http://schemas.microsoft.com/office/drawing/2014/main" id="{2E8D0EC3-A49D-4941-A3C1-AA2AAAAD99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08312" y="4325935"/>
              <a:ext cx="243474" cy="230593"/>
            </a:xfrm>
            <a:custGeom>
              <a:avLst/>
              <a:gdLst>
                <a:gd name="T0" fmla="*/ 38 w 80"/>
                <a:gd name="T1" fmla="*/ 54 h 73"/>
                <a:gd name="T2" fmla="*/ 28 w 80"/>
                <a:gd name="T3" fmla="*/ 46 h 73"/>
                <a:gd name="T4" fmla="*/ 41 w 80"/>
                <a:gd name="T5" fmla="*/ 30 h 73"/>
                <a:gd name="T6" fmla="*/ 50 w 80"/>
                <a:gd name="T7" fmla="*/ 30 h 73"/>
                <a:gd name="T8" fmla="*/ 41 w 80"/>
                <a:gd name="T9" fmla="*/ 30 h 73"/>
                <a:gd name="T10" fmla="*/ 34 w 80"/>
                <a:gd name="T11" fmla="*/ 31 h 73"/>
                <a:gd name="T12" fmla="*/ 26 w 80"/>
                <a:gd name="T13" fmla="*/ 31 h 73"/>
                <a:gd name="T14" fmla="*/ 24 w 80"/>
                <a:gd name="T15" fmla="*/ 13 h 73"/>
                <a:gd name="T16" fmla="*/ 20 w 80"/>
                <a:gd name="T17" fmla="*/ 15 h 73"/>
                <a:gd name="T18" fmla="*/ 21 w 80"/>
                <a:gd name="T19" fmla="*/ 10 h 73"/>
                <a:gd name="T20" fmla="*/ 13 w 80"/>
                <a:gd name="T21" fmla="*/ 16 h 73"/>
                <a:gd name="T22" fmla="*/ 8 w 80"/>
                <a:gd name="T23" fmla="*/ 18 h 73"/>
                <a:gd name="T24" fmla="*/ 10 w 80"/>
                <a:gd name="T25" fmla="*/ 13 h 73"/>
                <a:gd name="T26" fmla="*/ 70 w 80"/>
                <a:gd name="T27" fmla="*/ 55 h 73"/>
                <a:gd name="T28" fmla="*/ 71 w 80"/>
                <a:gd name="T29" fmla="*/ 59 h 73"/>
                <a:gd name="T30" fmla="*/ 66 w 80"/>
                <a:gd name="T31" fmla="*/ 58 h 73"/>
                <a:gd name="T32" fmla="*/ 60 w 80"/>
                <a:gd name="T33" fmla="*/ 51 h 73"/>
                <a:gd name="T34" fmla="*/ 60 w 80"/>
                <a:gd name="T35" fmla="*/ 54 h 73"/>
                <a:gd name="T36" fmla="*/ 55 w 80"/>
                <a:gd name="T37" fmla="*/ 53 h 73"/>
                <a:gd name="T38" fmla="*/ 55 w 80"/>
                <a:gd name="T39" fmla="*/ 58 h 73"/>
                <a:gd name="T40" fmla="*/ 71 w 80"/>
                <a:gd name="T41" fmla="*/ 65 h 73"/>
                <a:gd name="T42" fmla="*/ 53 w 80"/>
                <a:gd name="T43" fmla="*/ 17 h 73"/>
                <a:gd name="T44" fmla="*/ 53 w 80"/>
                <a:gd name="T45" fmla="*/ 17 h 73"/>
                <a:gd name="T46" fmla="*/ 50 w 80"/>
                <a:gd name="T47" fmla="*/ 12 h 73"/>
                <a:gd name="T48" fmla="*/ 10 w 80"/>
                <a:gd name="T49" fmla="*/ 43 h 73"/>
                <a:gd name="T50" fmla="*/ 9 w 80"/>
                <a:gd name="T51" fmla="*/ 40 h 73"/>
                <a:gd name="T52" fmla="*/ 21 w 80"/>
                <a:gd name="T53" fmla="*/ 58 h 73"/>
                <a:gd name="T54" fmla="*/ 21 w 80"/>
                <a:gd name="T55" fmla="*/ 58 h 73"/>
                <a:gd name="T56" fmla="*/ 25 w 80"/>
                <a:gd name="T57" fmla="*/ 64 h 73"/>
                <a:gd name="T58" fmla="*/ 40 w 80"/>
                <a:gd name="T59" fmla="*/ 66 h 73"/>
                <a:gd name="T60" fmla="*/ 40 w 80"/>
                <a:gd name="T61" fmla="*/ 63 h 73"/>
                <a:gd name="T62" fmla="*/ 75 w 80"/>
                <a:gd name="T63" fmla="*/ 23 h 73"/>
                <a:gd name="T64" fmla="*/ 68 w 80"/>
                <a:gd name="T65" fmla="*/ 18 h 73"/>
                <a:gd name="T66" fmla="*/ 68 w 80"/>
                <a:gd name="T67" fmla="*/ 18 h 73"/>
                <a:gd name="T68" fmla="*/ 60 w 80"/>
                <a:gd name="T69" fmla="*/ 41 h 73"/>
                <a:gd name="T70" fmla="*/ 33 w 80"/>
                <a:gd name="T71" fmla="*/ 12 h 73"/>
                <a:gd name="T72" fmla="*/ 1 w 80"/>
                <a:gd name="T73" fmla="*/ 20 h 73"/>
                <a:gd name="T74" fmla="*/ 47 w 80"/>
                <a:gd name="T75" fmla="*/ 56 h 73"/>
                <a:gd name="T76" fmla="*/ 78 w 80"/>
                <a:gd name="T77" fmla="*/ 51 h 73"/>
                <a:gd name="T78" fmla="*/ 19 w 80"/>
                <a:gd name="T79" fmla="*/ 35 h 73"/>
                <a:gd name="T80" fmla="*/ 32 w 80"/>
                <a:gd name="T81" fmla="*/ 17 h 73"/>
                <a:gd name="T82" fmla="*/ 56 w 80"/>
                <a:gd name="T83" fmla="*/ 44 h 73"/>
                <a:gd name="T84" fmla="*/ 50 w 80"/>
                <a:gd name="T85" fmla="*/ 51 h 73"/>
                <a:gd name="T86" fmla="*/ 24 w 80"/>
                <a:gd name="T87" fmla="*/ 18 h 73"/>
                <a:gd name="T88" fmla="*/ 24 w 80"/>
                <a:gd name="T89" fmla="*/ 20 h 73"/>
                <a:gd name="T90" fmla="*/ 13 w 80"/>
                <a:gd name="T91" fmla="*/ 22 h 73"/>
                <a:gd name="T92" fmla="*/ 10 w 80"/>
                <a:gd name="T93" fmla="*/ 25 h 73"/>
                <a:gd name="T94" fmla="*/ 17 w 80"/>
                <a:gd name="T95" fmla="*/ 26 h 73"/>
                <a:gd name="T96" fmla="*/ 17 w 80"/>
                <a:gd name="T97" fmla="*/ 29 h 73"/>
                <a:gd name="T98" fmla="*/ 30 w 80"/>
                <a:gd name="T99" fmla="*/ 13 h 73"/>
                <a:gd name="T100" fmla="*/ 63 w 80"/>
                <a:gd name="T101" fmla="*/ 44 h 73"/>
                <a:gd name="T102" fmla="*/ 59 w 80"/>
                <a:gd name="T103" fmla="*/ 6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" h="73">
                  <a:moveTo>
                    <a:pt x="52" y="38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3" y="38"/>
                    <a:pt x="23" y="39"/>
                  </a:cubicBezTo>
                  <a:cubicBezTo>
                    <a:pt x="23" y="47"/>
                    <a:pt x="30" y="54"/>
                    <a:pt x="38" y="54"/>
                  </a:cubicBezTo>
                  <a:cubicBezTo>
                    <a:pt x="47" y="54"/>
                    <a:pt x="53" y="47"/>
                    <a:pt x="53" y="39"/>
                  </a:cubicBezTo>
                  <a:cubicBezTo>
                    <a:pt x="53" y="38"/>
                    <a:pt x="53" y="38"/>
                    <a:pt x="52" y="38"/>
                  </a:cubicBezTo>
                  <a:close/>
                  <a:moveTo>
                    <a:pt x="38" y="52"/>
                  </a:moveTo>
                  <a:cubicBezTo>
                    <a:pt x="34" y="52"/>
                    <a:pt x="30" y="50"/>
                    <a:pt x="28" y="46"/>
                  </a:cubicBezTo>
                  <a:cubicBezTo>
                    <a:pt x="30" y="43"/>
                    <a:pt x="34" y="41"/>
                    <a:pt x="38" y="41"/>
                  </a:cubicBezTo>
                  <a:cubicBezTo>
                    <a:pt x="43" y="41"/>
                    <a:pt x="46" y="43"/>
                    <a:pt x="49" y="46"/>
                  </a:cubicBezTo>
                  <a:cubicBezTo>
                    <a:pt x="46" y="50"/>
                    <a:pt x="43" y="52"/>
                    <a:pt x="38" y="52"/>
                  </a:cubicBezTo>
                  <a:close/>
                  <a:moveTo>
                    <a:pt x="41" y="30"/>
                  </a:moveTo>
                  <a:cubicBezTo>
                    <a:pt x="41" y="27"/>
                    <a:pt x="44" y="26"/>
                    <a:pt x="47" y="26"/>
                  </a:cubicBezTo>
                  <a:cubicBezTo>
                    <a:pt x="50" y="26"/>
                    <a:pt x="52" y="27"/>
                    <a:pt x="52" y="30"/>
                  </a:cubicBezTo>
                  <a:cubicBezTo>
                    <a:pt x="52" y="30"/>
                    <a:pt x="52" y="31"/>
                    <a:pt x="51" y="31"/>
                  </a:cubicBezTo>
                  <a:cubicBezTo>
                    <a:pt x="51" y="31"/>
                    <a:pt x="50" y="30"/>
                    <a:pt x="50" y="30"/>
                  </a:cubicBezTo>
                  <a:cubicBezTo>
                    <a:pt x="50" y="29"/>
                    <a:pt x="49" y="28"/>
                    <a:pt x="47" y="28"/>
                  </a:cubicBezTo>
                  <a:cubicBezTo>
                    <a:pt x="45" y="28"/>
                    <a:pt x="43" y="29"/>
                    <a:pt x="43" y="30"/>
                  </a:cubicBezTo>
                  <a:cubicBezTo>
                    <a:pt x="43" y="30"/>
                    <a:pt x="43" y="31"/>
                    <a:pt x="42" y="31"/>
                  </a:cubicBezTo>
                  <a:cubicBezTo>
                    <a:pt x="42" y="31"/>
                    <a:pt x="41" y="30"/>
                    <a:pt x="41" y="30"/>
                  </a:cubicBezTo>
                  <a:close/>
                  <a:moveTo>
                    <a:pt x="25" y="30"/>
                  </a:moveTo>
                  <a:cubicBezTo>
                    <a:pt x="25" y="27"/>
                    <a:pt x="27" y="26"/>
                    <a:pt x="30" y="26"/>
                  </a:cubicBezTo>
                  <a:cubicBezTo>
                    <a:pt x="33" y="26"/>
                    <a:pt x="35" y="27"/>
                    <a:pt x="35" y="30"/>
                  </a:cubicBezTo>
                  <a:cubicBezTo>
                    <a:pt x="35" y="30"/>
                    <a:pt x="35" y="31"/>
                    <a:pt x="34" y="31"/>
                  </a:cubicBezTo>
                  <a:cubicBezTo>
                    <a:pt x="34" y="31"/>
                    <a:pt x="33" y="30"/>
                    <a:pt x="33" y="30"/>
                  </a:cubicBezTo>
                  <a:cubicBezTo>
                    <a:pt x="33" y="29"/>
                    <a:pt x="32" y="28"/>
                    <a:pt x="30" y="28"/>
                  </a:cubicBezTo>
                  <a:cubicBezTo>
                    <a:pt x="28" y="28"/>
                    <a:pt x="27" y="29"/>
                    <a:pt x="27" y="30"/>
                  </a:cubicBezTo>
                  <a:cubicBezTo>
                    <a:pt x="27" y="30"/>
                    <a:pt x="26" y="31"/>
                    <a:pt x="26" y="31"/>
                  </a:cubicBezTo>
                  <a:cubicBezTo>
                    <a:pt x="25" y="31"/>
                    <a:pt x="25" y="30"/>
                    <a:pt x="25" y="30"/>
                  </a:cubicBezTo>
                  <a:close/>
                  <a:moveTo>
                    <a:pt x="26" y="12"/>
                  </a:moveTo>
                  <a:cubicBezTo>
                    <a:pt x="26" y="13"/>
                    <a:pt x="26" y="13"/>
                    <a:pt x="25" y="14"/>
                  </a:cubicBezTo>
                  <a:cubicBezTo>
                    <a:pt x="25" y="14"/>
                    <a:pt x="24" y="13"/>
                    <a:pt x="24" y="13"/>
                  </a:cubicBezTo>
                  <a:cubicBezTo>
                    <a:pt x="24" y="12"/>
                    <a:pt x="23" y="12"/>
                    <a:pt x="22" y="12"/>
                  </a:cubicBezTo>
                  <a:cubicBezTo>
                    <a:pt x="21" y="12"/>
                    <a:pt x="21" y="13"/>
                    <a:pt x="20" y="13"/>
                  </a:cubicBezTo>
                  <a:cubicBezTo>
                    <a:pt x="20" y="13"/>
                    <a:pt x="20" y="14"/>
                    <a:pt x="20" y="14"/>
                  </a:cubicBezTo>
                  <a:cubicBezTo>
                    <a:pt x="20" y="14"/>
                    <a:pt x="20" y="15"/>
                    <a:pt x="20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5"/>
                    <a:pt x="18" y="15"/>
                    <a:pt x="18" y="14"/>
                  </a:cubicBezTo>
                  <a:cubicBezTo>
                    <a:pt x="18" y="14"/>
                    <a:pt x="18" y="13"/>
                    <a:pt x="19" y="12"/>
                  </a:cubicBezTo>
                  <a:cubicBezTo>
                    <a:pt x="19" y="11"/>
                    <a:pt x="20" y="11"/>
                    <a:pt x="21" y="10"/>
                  </a:cubicBezTo>
                  <a:cubicBezTo>
                    <a:pt x="24" y="10"/>
                    <a:pt x="26" y="11"/>
                    <a:pt x="26" y="12"/>
                  </a:cubicBezTo>
                  <a:close/>
                  <a:moveTo>
                    <a:pt x="15" y="15"/>
                  </a:moveTo>
                  <a:cubicBezTo>
                    <a:pt x="15" y="16"/>
                    <a:pt x="15" y="16"/>
                    <a:pt x="14" y="16"/>
                  </a:cubicBezTo>
                  <a:cubicBezTo>
                    <a:pt x="14" y="17"/>
                    <a:pt x="13" y="16"/>
                    <a:pt x="13" y="16"/>
                  </a:cubicBezTo>
                  <a:cubicBezTo>
                    <a:pt x="13" y="15"/>
                    <a:pt x="12" y="15"/>
                    <a:pt x="11" y="15"/>
                  </a:cubicBezTo>
                  <a:cubicBezTo>
                    <a:pt x="10" y="15"/>
                    <a:pt x="9" y="16"/>
                    <a:pt x="9" y="16"/>
                  </a:cubicBezTo>
                  <a:cubicBezTo>
                    <a:pt x="9" y="16"/>
                    <a:pt x="9" y="16"/>
                    <a:pt x="9" y="17"/>
                  </a:cubicBez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7" y="18"/>
                    <a:pt x="7" y="17"/>
                  </a:cubicBezTo>
                  <a:cubicBezTo>
                    <a:pt x="7" y="16"/>
                    <a:pt x="7" y="16"/>
                    <a:pt x="7" y="15"/>
                  </a:cubicBezTo>
                  <a:cubicBezTo>
                    <a:pt x="8" y="14"/>
                    <a:pt x="9" y="13"/>
                    <a:pt x="10" y="13"/>
                  </a:cubicBezTo>
                  <a:cubicBezTo>
                    <a:pt x="12" y="13"/>
                    <a:pt x="14" y="14"/>
                    <a:pt x="15" y="15"/>
                  </a:cubicBezTo>
                  <a:close/>
                  <a:moveTo>
                    <a:pt x="66" y="56"/>
                  </a:moveTo>
                  <a:cubicBezTo>
                    <a:pt x="66" y="56"/>
                    <a:pt x="67" y="55"/>
                    <a:pt x="68" y="55"/>
                  </a:cubicBezTo>
                  <a:cubicBezTo>
                    <a:pt x="68" y="55"/>
                    <a:pt x="69" y="55"/>
                    <a:pt x="70" y="55"/>
                  </a:cubicBezTo>
                  <a:cubicBezTo>
                    <a:pt x="72" y="56"/>
                    <a:pt x="74" y="58"/>
                    <a:pt x="73" y="59"/>
                  </a:cubicBezTo>
                  <a:cubicBezTo>
                    <a:pt x="73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1" y="60"/>
                    <a:pt x="71" y="59"/>
                    <a:pt x="71" y="59"/>
                  </a:cubicBezTo>
                  <a:cubicBezTo>
                    <a:pt x="71" y="58"/>
                    <a:pt x="71" y="57"/>
                    <a:pt x="70" y="57"/>
                  </a:cubicBezTo>
                  <a:cubicBezTo>
                    <a:pt x="69" y="57"/>
                    <a:pt x="69" y="57"/>
                    <a:pt x="68" y="57"/>
                  </a:cubicBezTo>
                  <a:cubicBezTo>
                    <a:pt x="68" y="57"/>
                    <a:pt x="68" y="57"/>
                    <a:pt x="67" y="57"/>
                  </a:cubicBezTo>
                  <a:cubicBezTo>
                    <a:pt x="67" y="58"/>
                    <a:pt x="67" y="58"/>
                    <a:pt x="66" y="58"/>
                  </a:cubicBezTo>
                  <a:cubicBezTo>
                    <a:pt x="66" y="58"/>
                    <a:pt x="65" y="57"/>
                    <a:pt x="66" y="56"/>
                  </a:cubicBezTo>
                  <a:close/>
                  <a:moveTo>
                    <a:pt x="55" y="52"/>
                  </a:moveTo>
                  <a:cubicBezTo>
                    <a:pt x="55" y="51"/>
                    <a:pt x="56" y="51"/>
                    <a:pt x="57" y="51"/>
                  </a:cubicBezTo>
                  <a:cubicBezTo>
                    <a:pt x="58" y="50"/>
                    <a:pt x="59" y="50"/>
                    <a:pt x="60" y="51"/>
                  </a:cubicBezTo>
                  <a:cubicBezTo>
                    <a:pt x="62" y="52"/>
                    <a:pt x="63" y="54"/>
                    <a:pt x="62" y="55"/>
                  </a:cubicBezTo>
                  <a:cubicBezTo>
                    <a:pt x="62" y="55"/>
                    <a:pt x="62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0" y="54"/>
                    <a:pt x="60" y="53"/>
                    <a:pt x="59" y="53"/>
                  </a:cubicBezTo>
                  <a:cubicBezTo>
                    <a:pt x="58" y="52"/>
                    <a:pt x="58" y="52"/>
                    <a:pt x="57" y="52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3"/>
                    <a:pt x="56" y="54"/>
                    <a:pt x="55" y="53"/>
                  </a:cubicBezTo>
                  <a:cubicBezTo>
                    <a:pt x="55" y="53"/>
                    <a:pt x="55" y="53"/>
                    <a:pt x="55" y="52"/>
                  </a:cubicBezTo>
                  <a:close/>
                  <a:moveTo>
                    <a:pt x="53" y="58"/>
                  </a:moveTo>
                  <a:cubicBezTo>
                    <a:pt x="53" y="57"/>
                    <a:pt x="53" y="57"/>
                    <a:pt x="54" y="57"/>
                  </a:cubicBezTo>
                  <a:cubicBezTo>
                    <a:pt x="54" y="57"/>
                    <a:pt x="55" y="57"/>
                    <a:pt x="55" y="58"/>
                  </a:cubicBezTo>
                  <a:cubicBezTo>
                    <a:pt x="55" y="61"/>
                    <a:pt x="57" y="64"/>
                    <a:pt x="60" y="65"/>
                  </a:cubicBezTo>
                  <a:cubicBezTo>
                    <a:pt x="63" y="66"/>
                    <a:pt x="67" y="66"/>
                    <a:pt x="69" y="63"/>
                  </a:cubicBezTo>
                  <a:cubicBezTo>
                    <a:pt x="70" y="63"/>
                    <a:pt x="70" y="63"/>
                    <a:pt x="71" y="63"/>
                  </a:cubicBezTo>
                  <a:cubicBezTo>
                    <a:pt x="71" y="64"/>
                    <a:pt x="71" y="64"/>
                    <a:pt x="71" y="65"/>
                  </a:cubicBezTo>
                  <a:cubicBezTo>
                    <a:pt x="69" y="67"/>
                    <a:pt x="66" y="68"/>
                    <a:pt x="63" y="68"/>
                  </a:cubicBezTo>
                  <a:cubicBezTo>
                    <a:pt x="62" y="68"/>
                    <a:pt x="61" y="67"/>
                    <a:pt x="59" y="67"/>
                  </a:cubicBezTo>
                  <a:cubicBezTo>
                    <a:pt x="56" y="65"/>
                    <a:pt x="53" y="62"/>
                    <a:pt x="53" y="58"/>
                  </a:cubicBezTo>
                  <a:close/>
                  <a:moveTo>
                    <a:pt x="53" y="17"/>
                  </a:moveTo>
                  <a:cubicBezTo>
                    <a:pt x="56" y="17"/>
                    <a:pt x="58" y="15"/>
                    <a:pt x="58" y="12"/>
                  </a:cubicBezTo>
                  <a:cubicBezTo>
                    <a:pt x="58" y="9"/>
                    <a:pt x="56" y="7"/>
                    <a:pt x="53" y="7"/>
                  </a:cubicBezTo>
                  <a:cubicBezTo>
                    <a:pt x="50" y="7"/>
                    <a:pt x="48" y="9"/>
                    <a:pt x="48" y="12"/>
                  </a:cubicBezTo>
                  <a:cubicBezTo>
                    <a:pt x="48" y="15"/>
                    <a:pt x="50" y="17"/>
                    <a:pt x="53" y="17"/>
                  </a:cubicBezTo>
                  <a:close/>
                  <a:moveTo>
                    <a:pt x="53" y="9"/>
                  </a:moveTo>
                  <a:cubicBezTo>
                    <a:pt x="55" y="9"/>
                    <a:pt x="56" y="10"/>
                    <a:pt x="56" y="12"/>
                  </a:cubicBezTo>
                  <a:cubicBezTo>
                    <a:pt x="56" y="14"/>
                    <a:pt x="55" y="15"/>
                    <a:pt x="53" y="15"/>
                  </a:cubicBezTo>
                  <a:cubicBezTo>
                    <a:pt x="51" y="15"/>
                    <a:pt x="50" y="14"/>
                    <a:pt x="50" y="12"/>
                  </a:cubicBezTo>
                  <a:cubicBezTo>
                    <a:pt x="50" y="10"/>
                    <a:pt x="51" y="9"/>
                    <a:pt x="53" y="9"/>
                  </a:cubicBezTo>
                  <a:close/>
                  <a:moveTo>
                    <a:pt x="10" y="37"/>
                  </a:moveTo>
                  <a:cubicBezTo>
                    <a:pt x="8" y="37"/>
                    <a:pt x="7" y="39"/>
                    <a:pt x="7" y="40"/>
                  </a:cubicBezTo>
                  <a:cubicBezTo>
                    <a:pt x="7" y="42"/>
                    <a:pt x="8" y="43"/>
                    <a:pt x="10" y="43"/>
                  </a:cubicBezTo>
                  <a:cubicBezTo>
                    <a:pt x="11" y="43"/>
                    <a:pt x="13" y="42"/>
                    <a:pt x="13" y="40"/>
                  </a:cubicBezTo>
                  <a:cubicBezTo>
                    <a:pt x="13" y="39"/>
                    <a:pt x="11" y="37"/>
                    <a:pt x="10" y="37"/>
                  </a:cubicBezTo>
                  <a:close/>
                  <a:moveTo>
                    <a:pt x="10" y="41"/>
                  </a:moveTo>
                  <a:cubicBezTo>
                    <a:pt x="9" y="41"/>
                    <a:pt x="9" y="41"/>
                    <a:pt x="9" y="40"/>
                  </a:cubicBezTo>
                  <a:cubicBezTo>
                    <a:pt x="9" y="40"/>
                    <a:pt x="9" y="39"/>
                    <a:pt x="10" y="39"/>
                  </a:cubicBezTo>
                  <a:cubicBezTo>
                    <a:pt x="10" y="39"/>
                    <a:pt x="11" y="40"/>
                    <a:pt x="11" y="40"/>
                  </a:cubicBezTo>
                  <a:cubicBezTo>
                    <a:pt x="11" y="41"/>
                    <a:pt x="10" y="41"/>
                    <a:pt x="10" y="41"/>
                  </a:cubicBezTo>
                  <a:close/>
                  <a:moveTo>
                    <a:pt x="21" y="58"/>
                  </a:moveTo>
                  <a:cubicBezTo>
                    <a:pt x="17" y="58"/>
                    <a:pt x="15" y="60"/>
                    <a:pt x="15" y="64"/>
                  </a:cubicBezTo>
                  <a:cubicBezTo>
                    <a:pt x="15" y="67"/>
                    <a:pt x="17" y="70"/>
                    <a:pt x="21" y="70"/>
                  </a:cubicBezTo>
                  <a:cubicBezTo>
                    <a:pt x="24" y="70"/>
                    <a:pt x="27" y="67"/>
                    <a:pt x="27" y="64"/>
                  </a:cubicBezTo>
                  <a:cubicBezTo>
                    <a:pt x="27" y="60"/>
                    <a:pt x="24" y="58"/>
                    <a:pt x="21" y="58"/>
                  </a:cubicBezTo>
                  <a:close/>
                  <a:moveTo>
                    <a:pt x="21" y="68"/>
                  </a:moveTo>
                  <a:cubicBezTo>
                    <a:pt x="19" y="68"/>
                    <a:pt x="17" y="66"/>
                    <a:pt x="17" y="64"/>
                  </a:cubicBezTo>
                  <a:cubicBezTo>
                    <a:pt x="17" y="62"/>
                    <a:pt x="19" y="60"/>
                    <a:pt x="21" y="60"/>
                  </a:cubicBezTo>
                  <a:cubicBezTo>
                    <a:pt x="23" y="60"/>
                    <a:pt x="25" y="62"/>
                    <a:pt x="25" y="64"/>
                  </a:cubicBezTo>
                  <a:cubicBezTo>
                    <a:pt x="25" y="66"/>
                    <a:pt x="23" y="68"/>
                    <a:pt x="21" y="68"/>
                  </a:cubicBezTo>
                  <a:close/>
                  <a:moveTo>
                    <a:pt x="40" y="61"/>
                  </a:moveTo>
                  <a:cubicBezTo>
                    <a:pt x="39" y="61"/>
                    <a:pt x="37" y="62"/>
                    <a:pt x="37" y="63"/>
                  </a:cubicBezTo>
                  <a:cubicBezTo>
                    <a:pt x="37" y="65"/>
                    <a:pt x="39" y="66"/>
                    <a:pt x="40" y="66"/>
                  </a:cubicBezTo>
                  <a:cubicBezTo>
                    <a:pt x="42" y="66"/>
                    <a:pt x="43" y="65"/>
                    <a:pt x="43" y="63"/>
                  </a:cubicBezTo>
                  <a:cubicBezTo>
                    <a:pt x="43" y="62"/>
                    <a:pt x="42" y="61"/>
                    <a:pt x="40" y="61"/>
                  </a:cubicBezTo>
                  <a:close/>
                  <a:moveTo>
                    <a:pt x="39" y="63"/>
                  </a:moveTo>
                  <a:cubicBezTo>
                    <a:pt x="39" y="63"/>
                    <a:pt x="40" y="63"/>
                    <a:pt x="40" y="63"/>
                  </a:cubicBezTo>
                  <a:cubicBezTo>
                    <a:pt x="40" y="63"/>
                    <a:pt x="41" y="63"/>
                    <a:pt x="41" y="63"/>
                  </a:cubicBezTo>
                  <a:cubicBezTo>
                    <a:pt x="41" y="64"/>
                    <a:pt x="39" y="64"/>
                    <a:pt x="39" y="63"/>
                  </a:cubicBezTo>
                  <a:close/>
                  <a:moveTo>
                    <a:pt x="68" y="30"/>
                  </a:moveTo>
                  <a:cubicBezTo>
                    <a:pt x="72" y="30"/>
                    <a:pt x="75" y="27"/>
                    <a:pt x="75" y="23"/>
                  </a:cubicBezTo>
                  <a:cubicBezTo>
                    <a:pt x="75" y="19"/>
                    <a:pt x="72" y="16"/>
                    <a:pt x="68" y="16"/>
                  </a:cubicBezTo>
                  <a:cubicBezTo>
                    <a:pt x="64" y="16"/>
                    <a:pt x="61" y="19"/>
                    <a:pt x="61" y="23"/>
                  </a:cubicBezTo>
                  <a:cubicBezTo>
                    <a:pt x="61" y="27"/>
                    <a:pt x="64" y="30"/>
                    <a:pt x="68" y="30"/>
                  </a:cubicBezTo>
                  <a:close/>
                  <a:moveTo>
                    <a:pt x="68" y="18"/>
                  </a:moveTo>
                  <a:cubicBezTo>
                    <a:pt x="71" y="18"/>
                    <a:pt x="73" y="20"/>
                    <a:pt x="73" y="23"/>
                  </a:cubicBezTo>
                  <a:cubicBezTo>
                    <a:pt x="73" y="25"/>
                    <a:pt x="71" y="28"/>
                    <a:pt x="68" y="28"/>
                  </a:cubicBezTo>
                  <a:cubicBezTo>
                    <a:pt x="66" y="28"/>
                    <a:pt x="63" y="25"/>
                    <a:pt x="63" y="23"/>
                  </a:cubicBezTo>
                  <a:cubicBezTo>
                    <a:pt x="63" y="20"/>
                    <a:pt x="66" y="18"/>
                    <a:pt x="68" y="18"/>
                  </a:cubicBezTo>
                  <a:close/>
                  <a:moveTo>
                    <a:pt x="78" y="51"/>
                  </a:moveTo>
                  <a:cubicBezTo>
                    <a:pt x="77" y="47"/>
                    <a:pt x="73" y="44"/>
                    <a:pt x="69" y="42"/>
                  </a:cubicBezTo>
                  <a:cubicBezTo>
                    <a:pt x="68" y="41"/>
                    <a:pt x="66" y="41"/>
                    <a:pt x="64" y="41"/>
                  </a:cubicBezTo>
                  <a:cubicBezTo>
                    <a:pt x="62" y="41"/>
                    <a:pt x="61" y="41"/>
                    <a:pt x="60" y="41"/>
                  </a:cubicBezTo>
                  <a:cubicBezTo>
                    <a:pt x="61" y="39"/>
                    <a:pt x="61" y="37"/>
                    <a:pt x="61" y="35"/>
                  </a:cubicBezTo>
                  <a:cubicBezTo>
                    <a:pt x="61" y="23"/>
                    <a:pt x="51" y="13"/>
                    <a:pt x="38" y="13"/>
                  </a:cubicBezTo>
                  <a:cubicBezTo>
                    <a:pt x="37" y="13"/>
                    <a:pt x="35" y="13"/>
                    <a:pt x="33" y="14"/>
                  </a:cubicBezTo>
                  <a:cubicBezTo>
                    <a:pt x="33" y="13"/>
                    <a:pt x="33" y="12"/>
                    <a:pt x="33" y="12"/>
                  </a:cubicBezTo>
                  <a:cubicBezTo>
                    <a:pt x="31" y="5"/>
                    <a:pt x="24" y="0"/>
                    <a:pt x="17" y="0"/>
                  </a:cubicBezTo>
                  <a:cubicBezTo>
                    <a:pt x="16" y="0"/>
                    <a:pt x="14" y="0"/>
                    <a:pt x="13" y="0"/>
                  </a:cubicBezTo>
                  <a:cubicBezTo>
                    <a:pt x="9" y="1"/>
                    <a:pt x="5" y="4"/>
                    <a:pt x="3" y="8"/>
                  </a:cubicBezTo>
                  <a:cubicBezTo>
                    <a:pt x="1" y="11"/>
                    <a:pt x="0" y="16"/>
                    <a:pt x="1" y="20"/>
                  </a:cubicBezTo>
                  <a:cubicBezTo>
                    <a:pt x="3" y="27"/>
                    <a:pt x="9" y="32"/>
                    <a:pt x="16" y="32"/>
                  </a:cubicBezTo>
                  <a:cubicBezTo>
                    <a:pt x="16" y="33"/>
                    <a:pt x="16" y="34"/>
                    <a:pt x="16" y="35"/>
                  </a:cubicBezTo>
                  <a:cubicBezTo>
                    <a:pt x="16" y="48"/>
                    <a:pt x="26" y="58"/>
                    <a:pt x="38" y="58"/>
                  </a:cubicBezTo>
                  <a:cubicBezTo>
                    <a:pt x="41" y="58"/>
                    <a:pt x="44" y="57"/>
                    <a:pt x="47" y="56"/>
                  </a:cubicBezTo>
                  <a:cubicBezTo>
                    <a:pt x="47" y="63"/>
                    <a:pt x="51" y="69"/>
                    <a:pt x="57" y="72"/>
                  </a:cubicBezTo>
                  <a:cubicBezTo>
                    <a:pt x="59" y="73"/>
                    <a:pt x="61" y="73"/>
                    <a:pt x="63" y="73"/>
                  </a:cubicBezTo>
                  <a:cubicBezTo>
                    <a:pt x="70" y="73"/>
                    <a:pt x="76" y="69"/>
                    <a:pt x="78" y="63"/>
                  </a:cubicBezTo>
                  <a:cubicBezTo>
                    <a:pt x="80" y="59"/>
                    <a:pt x="80" y="55"/>
                    <a:pt x="78" y="51"/>
                  </a:cubicBezTo>
                  <a:close/>
                  <a:moveTo>
                    <a:pt x="49" y="52"/>
                  </a:moveTo>
                  <a:cubicBezTo>
                    <a:pt x="49" y="52"/>
                    <a:pt x="49" y="52"/>
                    <a:pt x="49" y="52"/>
                  </a:cubicBezTo>
                  <a:cubicBezTo>
                    <a:pt x="46" y="54"/>
                    <a:pt x="42" y="55"/>
                    <a:pt x="38" y="55"/>
                  </a:cubicBezTo>
                  <a:cubicBezTo>
                    <a:pt x="28" y="55"/>
                    <a:pt x="19" y="46"/>
                    <a:pt x="19" y="35"/>
                  </a:cubicBezTo>
                  <a:cubicBezTo>
                    <a:pt x="19" y="28"/>
                    <a:pt x="23" y="21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1" y="17"/>
                    <a:pt x="31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4" y="16"/>
                    <a:pt x="36" y="16"/>
                    <a:pt x="38" y="16"/>
                  </a:cubicBezTo>
                  <a:cubicBezTo>
                    <a:pt x="49" y="16"/>
                    <a:pt x="58" y="25"/>
                    <a:pt x="58" y="35"/>
                  </a:cubicBezTo>
                  <a:cubicBezTo>
                    <a:pt x="58" y="38"/>
                    <a:pt x="57" y="41"/>
                    <a:pt x="56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5" y="45"/>
                    <a:pt x="55" y="46"/>
                    <a:pt x="54" y="47"/>
                  </a:cubicBezTo>
                  <a:cubicBezTo>
                    <a:pt x="53" y="48"/>
                    <a:pt x="53" y="48"/>
                    <a:pt x="53" y="49"/>
                  </a:cubicBezTo>
                  <a:cubicBezTo>
                    <a:pt x="52" y="49"/>
                    <a:pt x="52" y="49"/>
                    <a:pt x="52" y="50"/>
                  </a:cubicBezTo>
                  <a:cubicBezTo>
                    <a:pt x="51" y="50"/>
                    <a:pt x="50" y="51"/>
                    <a:pt x="50" y="51"/>
                  </a:cubicBezTo>
                  <a:cubicBezTo>
                    <a:pt x="49" y="51"/>
                    <a:pt x="49" y="51"/>
                    <a:pt x="49" y="52"/>
                  </a:cubicBezTo>
                  <a:close/>
                  <a:moveTo>
                    <a:pt x="30" y="15"/>
                  </a:moveTo>
                  <a:cubicBezTo>
                    <a:pt x="28" y="16"/>
                    <a:pt x="27" y="17"/>
                    <a:pt x="25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3" y="17"/>
                    <a:pt x="23" y="18"/>
                  </a:cubicBezTo>
                  <a:cubicBezTo>
                    <a:pt x="22" y="18"/>
                    <a:pt x="22" y="19"/>
                    <a:pt x="23" y="19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3" y="20"/>
                    <a:pt x="23" y="21"/>
                    <a:pt x="22" y="21"/>
                  </a:cubicBezTo>
                  <a:cubicBezTo>
                    <a:pt x="21" y="22"/>
                    <a:pt x="20" y="23"/>
                    <a:pt x="19" y="23"/>
                  </a:cubicBezTo>
                  <a:cubicBezTo>
                    <a:pt x="16" y="24"/>
                    <a:pt x="14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2" y="20"/>
                    <a:pt x="12" y="20"/>
                    <a:pt x="11" y="2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9" y="24"/>
                    <a:pt x="10" y="25"/>
                    <a:pt x="10" y="25"/>
                  </a:cubicBezTo>
                  <a:cubicBezTo>
                    <a:pt x="10" y="25"/>
                    <a:pt x="10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3" y="25"/>
                    <a:pt x="15" y="26"/>
                    <a:pt x="17" y="26"/>
                  </a:cubicBezTo>
                  <a:cubicBezTo>
                    <a:pt x="18" y="26"/>
                    <a:pt x="18" y="25"/>
                    <a:pt x="19" y="25"/>
                  </a:cubicBezTo>
                  <a:cubicBezTo>
                    <a:pt x="19" y="25"/>
                    <a:pt x="19" y="25"/>
                    <a:pt x="20" y="25"/>
                  </a:cubicBezTo>
                  <a:cubicBezTo>
                    <a:pt x="19" y="26"/>
                    <a:pt x="18" y="28"/>
                    <a:pt x="18" y="29"/>
                  </a:cubicBezTo>
                  <a:cubicBezTo>
                    <a:pt x="18" y="29"/>
                    <a:pt x="17" y="29"/>
                    <a:pt x="17" y="29"/>
                  </a:cubicBezTo>
                  <a:cubicBezTo>
                    <a:pt x="11" y="29"/>
                    <a:pt x="6" y="25"/>
                    <a:pt x="4" y="19"/>
                  </a:cubicBezTo>
                  <a:cubicBezTo>
                    <a:pt x="2" y="12"/>
                    <a:pt x="7" y="5"/>
                    <a:pt x="14" y="3"/>
                  </a:cubicBezTo>
                  <a:cubicBezTo>
                    <a:pt x="15" y="3"/>
                    <a:pt x="16" y="3"/>
                    <a:pt x="17" y="3"/>
                  </a:cubicBezTo>
                  <a:cubicBezTo>
                    <a:pt x="23" y="3"/>
                    <a:pt x="28" y="7"/>
                    <a:pt x="30" y="13"/>
                  </a:cubicBezTo>
                  <a:cubicBezTo>
                    <a:pt x="30" y="14"/>
                    <a:pt x="30" y="15"/>
                    <a:pt x="30" y="15"/>
                  </a:cubicBezTo>
                  <a:close/>
                  <a:moveTo>
                    <a:pt x="51" y="53"/>
                  </a:moveTo>
                  <a:cubicBezTo>
                    <a:pt x="54" y="51"/>
                    <a:pt x="56" y="48"/>
                    <a:pt x="57" y="45"/>
                  </a:cubicBezTo>
                  <a:cubicBezTo>
                    <a:pt x="59" y="44"/>
                    <a:pt x="61" y="44"/>
                    <a:pt x="63" y="44"/>
                  </a:cubicBezTo>
                  <a:cubicBezTo>
                    <a:pt x="65" y="44"/>
                    <a:pt x="67" y="44"/>
                    <a:pt x="68" y="45"/>
                  </a:cubicBezTo>
                  <a:cubicBezTo>
                    <a:pt x="75" y="47"/>
                    <a:pt x="78" y="55"/>
                    <a:pt x="76" y="62"/>
                  </a:cubicBezTo>
                  <a:cubicBezTo>
                    <a:pt x="74" y="67"/>
                    <a:pt x="69" y="70"/>
                    <a:pt x="63" y="70"/>
                  </a:cubicBezTo>
                  <a:cubicBezTo>
                    <a:pt x="62" y="70"/>
                    <a:pt x="60" y="70"/>
                    <a:pt x="59" y="69"/>
                  </a:cubicBezTo>
                  <a:cubicBezTo>
                    <a:pt x="55" y="68"/>
                    <a:pt x="53" y="65"/>
                    <a:pt x="51" y="62"/>
                  </a:cubicBezTo>
                  <a:cubicBezTo>
                    <a:pt x="50" y="59"/>
                    <a:pt x="50" y="56"/>
                    <a:pt x="51" y="53"/>
                  </a:cubicBezTo>
                  <a:close/>
                </a:path>
              </a:pathLst>
            </a:custGeom>
            <a:solidFill>
              <a:srgbClr val="2B556B"/>
            </a:solidFill>
            <a:ln>
              <a:noFill/>
            </a:ln>
            <a:effectLst/>
          </p:spPr>
          <p:txBody>
            <a:bodyPr wrap="none" lIns="243734" tIns="121867" rIns="243734" bIns="121867" anchor="ctr" anchorCtr="0"/>
            <a:lstStyle/>
            <a:p>
              <a:pPr marL="0" marR="0" lvl="0" indent="0" defTabSz="121917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79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sym typeface="Gill Sans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EA8FA61-7774-8647-90B5-254235601131}"/>
              </a:ext>
            </a:extLst>
          </p:cNvPr>
          <p:cNvGrpSpPr/>
          <p:nvPr/>
        </p:nvGrpSpPr>
        <p:grpSpPr>
          <a:xfrm>
            <a:off x="5622553" y="1831395"/>
            <a:ext cx="894422" cy="569666"/>
            <a:chOff x="5622553" y="1831395"/>
            <a:chExt cx="894422" cy="56966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B22DBC-A7D7-40F5-99BD-93B80779698F}"/>
                </a:ext>
              </a:extLst>
            </p:cNvPr>
            <p:cNvSpPr txBox="1"/>
            <p:nvPr/>
          </p:nvSpPr>
          <p:spPr>
            <a:xfrm>
              <a:off x="5622553" y="2152090"/>
              <a:ext cx="894422" cy="2489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1219170" latinLnBrk="1"/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rPr>
                <a:t>Place</a:t>
              </a:r>
              <a:endParaRPr lang="ko-KR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92" name="Freeform 118">
              <a:extLst>
                <a:ext uri="{FF2B5EF4-FFF2-40B4-BE49-F238E27FC236}">
                  <a16:creationId xmlns:a16="http://schemas.microsoft.com/office/drawing/2014/main" id="{4B0AEFEC-9FA6-4CF6-8359-365511E192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60877" y="1831395"/>
              <a:ext cx="217774" cy="233145"/>
            </a:xfrm>
            <a:custGeom>
              <a:avLst/>
              <a:gdLst>
                <a:gd name="T0" fmla="*/ 18 w 72"/>
                <a:gd name="T1" fmla="*/ 23 h 74"/>
                <a:gd name="T2" fmla="*/ 25 w 72"/>
                <a:gd name="T3" fmla="*/ 23 h 74"/>
                <a:gd name="T4" fmla="*/ 25 w 72"/>
                <a:gd name="T5" fmla="*/ 16 h 74"/>
                <a:gd name="T6" fmla="*/ 18 w 72"/>
                <a:gd name="T7" fmla="*/ 37 h 74"/>
                <a:gd name="T8" fmla="*/ 12 w 72"/>
                <a:gd name="T9" fmla="*/ 37 h 74"/>
                <a:gd name="T10" fmla="*/ 30 w 72"/>
                <a:gd name="T11" fmla="*/ 29 h 74"/>
                <a:gd name="T12" fmla="*/ 12 w 72"/>
                <a:gd name="T13" fmla="*/ 50 h 74"/>
                <a:gd name="T14" fmla="*/ 12 w 72"/>
                <a:gd name="T15" fmla="*/ 43 h 74"/>
                <a:gd name="T16" fmla="*/ 30 w 72"/>
                <a:gd name="T17" fmla="*/ 50 h 74"/>
                <a:gd name="T18" fmla="*/ 25 w 72"/>
                <a:gd name="T19" fmla="*/ 50 h 74"/>
                <a:gd name="T20" fmla="*/ 70 w 72"/>
                <a:gd name="T21" fmla="*/ 64 h 74"/>
                <a:gd name="T22" fmla="*/ 70 w 72"/>
                <a:gd name="T23" fmla="*/ 74 h 74"/>
                <a:gd name="T24" fmla="*/ 2 w 72"/>
                <a:gd name="T25" fmla="*/ 74 h 74"/>
                <a:gd name="T26" fmla="*/ 2 w 72"/>
                <a:gd name="T27" fmla="*/ 64 h 74"/>
                <a:gd name="T28" fmla="*/ 2 w 72"/>
                <a:gd name="T29" fmla="*/ 10 h 74"/>
                <a:gd name="T30" fmla="*/ 2 w 72"/>
                <a:gd name="T31" fmla="*/ 0 h 74"/>
                <a:gd name="T32" fmla="*/ 42 w 72"/>
                <a:gd name="T33" fmla="*/ 8 h 74"/>
                <a:gd name="T34" fmla="*/ 39 w 72"/>
                <a:gd name="T35" fmla="*/ 19 h 74"/>
                <a:gd name="T36" fmla="*/ 42 w 72"/>
                <a:gd name="T37" fmla="*/ 15 h 74"/>
                <a:gd name="T38" fmla="*/ 54 w 72"/>
                <a:gd name="T39" fmla="*/ 19 h 74"/>
                <a:gd name="T40" fmla="*/ 58 w 72"/>
                <a:gd name="T41" fmla="*/ 11 h 74"/>
                <a:gd name="T42" fmla="*/ 65 w 72"/>
                <a:gd name="T43" fmla="*/ 19 h 74"/>
                <a:gd name="T44" fmla="*/ 72 w 72"/>
                <a:gd name="T45" fmla="*/ 27 h 74"/>
                <a:gd name="T46" fmla="*/ 31 w 72"/>
                <a:gd name="T47" fmla="*/ 71 h 74"/>
                <a:gd name="T48" fmla="*/ 39 w 72"/>
                <a:gd name="T49" fmla="*/ 67 h 74"/>
                <a:gd name="T50" fmla="*/ 33 w 72"/>
                <a:gd name="T51" fmla="*/ 67 h 74"/>
                <a:gd name="T52" fmla="*/ 3 w 72"/>
                <a:gd name="T53" fmla="*/ 67 h 74"/>
                <a:gd name="T54" fmla="*/ 36 w 72"/>
                <a:gd name="T55" fmla="*/ 22 h 74"/>
                <a:gd name="T56" fmla="*/ 6 w 72"/>
                <a:gd name="T57" fmla="*/ 9 h 74"/>
                <a:gd name="T58" fmla="*/ 33 w 72"/>
                <a:gd name="T59" fmla="*/ 65 h 74"/>
                <a:gd name="T60" fmla="*/ 36 w 72"/>
                <a:gd name="T61" fmla="*/ 28 h 74"/>
                <a:gd name="T62" fmla="*/ 39 w 72"/>
                <a:gd name="T63" fmla="*/ 3 h 74"/>
                <a:gd name="T64" fmla="*/ 5 w 72"/>
                <a:gd name="T65" fmla="*/ 7 h 74"/>
                <a:gd name="T66" fmla="*/ 39 w 72"/>
                <a:gd name="T67" fmla="*/ 3 h 74"/>
                <a:gd name="T68" fmla="*/ 69 w 72"/>
                <a:gd name="T69" fmla="*/ 67 h 74"/>
                <a:gd name="T70" fmla="*/ 41 w 72"/>
                <a:gd name="T71" fmla="*/ 71 h 74"/>
                <a:gd name="T72" fmla="*/ 38 w 72"/>
                <a:gd name="T73" fmla="*/ 65 h 74"/>
                <a:gd name="T74" fmla="*/ 66 w 72"/>
                <a:gd name="T75" fmla="*/ 28 h 74"/>
                <a:gd name="T76" fmla="*/ 69 w 72"/>
                <a:gd name="T77" fmla="*/ 22 h 74"/>
                <a:gd name="T78" fmla="*/ 52 w 72"/>
                <a:gd name="T79" fmla="*/ 22 h 74"/>
                <a:gd name="T80" fmla="*/ 38 w 72"/>
                <a:gd name="T81" fmla="*/ 26 h 74"/>
                <a:gd name="T82" fmla="*/ 51 w 72"/>
                <a:gd name="T83" fmla="*/ 18 h 74"/>
                <a:gd name="T84" fmla="*/ 51 w 72"/>
                <a:gd name="T85" fmla="*/ 20 h 74"/>
                <a:gd name="T86" fmla="*/ 59 w 72"/>
                <a:gd name="T87" fmla="*/ 14 h 74"/>
                <a:gd name="T88" fmla="*/ 60 w 72"/>
                <a:gd name="T89" fmla="*/ 33 h 74"/>
                <a:gd name="T90" fmla="*/ 60 w 72"/>
                <a:gd name="T91" fmla="*/ 41 h 74"/>
                <a:gd name="T92" fmla="*/ 44 w 72"/>
                <a:gd name="T93" fmla="*/ 33 h 74"/>
                <a:gd name="T94" fmla="*/ 49 w 72"/>
                <a:gd name="T95" fmla="*/ 33 h 74"/>
                <a:gd name="T96" fmla="*/ 54 w 72"/>
                <a:gd name="T97" fmla="*/ 54 h 74"/>
                <a:gd name="T98" fmla="*/ 49 w 72"/>
                <a:gd name="T99" fmla="*/ 47 h 74"/>
                <a:gd name="T100" fmla="*/ 49 w 72"/>
                <a:gd name="T101" fmla="*/ 5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" h="74">
                  <a:moveTo>
                    <a:pt x="12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2" y="23"/>
                    <a:pt x="12" y="23"/>
                    <a:pt x="12" y="23"/>
                  </a:cubicBezTo>
                  <a:lnTo>
                    <a:pt x="12" y="16"/>
                  </a:lnTo>
                  <a:close/>
                  <a:moveTo>
                    <a:pt x="25" y="23"/>
                  </a:moveTo>
                  <a:cubicBezTo>
                    <a:pt x="30" y="23"/>
                    <a:pt x="30" y="23"/>
                    <a:pt x="30" y="23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25" y="16"/>
                    <a:pt x="25" y="16"/>
                    <a:pt x="25" y="16"/>
                  </a:cubicBezTo>
                  <a:lnTo>
                    <a:pt x="25" y="23"/>
                  </a:lnTo>
                  <a:close/>
                  <a:moveTo>
                    <a:pt x="12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2" y="29"/>
                    <a:pt x="12" y="29"/>
                    <a:pt x="12" y="29"/>
                  </a:cubicBezTo>
                  <a:lnTo>
                    <a:pt x="12" y="37"/>
                  </a:lnTo>
                  <a:close/>
                  <a:moveTo>
                    <a:pt x="25" y="37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25" y="29"/>
                    <a:pt x="25" y="29"/>
                    <a:pt x="25" y="29"/>
                  </a:cubicBezTo>
                  <a:lnTo>
                    <a:pt x="25" y="37"/>
                  </a:lnTo>
                  <a:close/>
                  <a:moveTo>
                    <a:pt x="12" y="50"/>
                  </a:moveTo>
                  <a:cubicBezTo>
                    <a:pt x="18" y="50"/>
                    <a:pt x="18" y="50"/>
                    <a:pt x="18" y="50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2" y="43"/>
                    <a:pt x="12" y="43"/>
                    <a:pt x="12" y="43"/>
                  </a:cubicBezTo>
                  <a:lnTo>
                    <a:pt x="12" y="50"/>
                  </a:lnTo>
                  <a:close/>
                  <a:moveTo>
                    <a:pt x="25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5" y="43"/>
                    <a:pt x="25" y="43"/>
                    <a:pt x="25" y="43"/>
                  </a:cubicBezTo>
                  <a:lnTo>
                    <a:pt x="25" y="50"/>
                  </a:lnTo>
                  <a:close/>
                  <a:moveTo>
                    <a:pt x="69" y="29"/>
                  </a:move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1" y="64"/>
                    <a:pt x="72" y="65"/>
                    <a:pt x="72" y="66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2" y="73"/>
                    <a:pt x="71" y="74"/>
                    <a:pt x="70" y="74"/>
                  </a:cubicBezTo>
                  <a:cubicBezTo>
                    <a:pt x="40" y="74"/>
                    <a:pt x="40" y="74"/>
                    <a:pt x="40" y="74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1" y="74"/>
                    <a:pt x="0" y="73"/>
                    <a:pt x="0" y="72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5"/>
                    <a:pt x="1" y="64"/>
                    <a:pt x="2" y="64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0"/>
                    <a:pt x="42" y="1"/>
                    <a:pt x="42" y="2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1" y="10"/>
                    <a:pt x="40" y="10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0" y="16"/>
                    <a:pt x="41" y="15"/>
                    <a:pt x="42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3" y="15"/>
                    <a:pt x="54" y="16"/>
                    <a:pt x="54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6" y="12"/>
                    <a:pt x="57" y="11"/>
                    <a:pt x="58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4" y="11"/>
                    <a:pt x="65" y="12"/>
                    <a:pt x="65" y="1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1" y="19"/>
                    <a:pt x="72" y="20"/>
                    <a:pt x="72" y="21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8"/>
                    <a:pt x="71" y="29"/>
                    <a:pt x="70" y="29"/>
                  </a:cubicBezTo>
                  <a:lnTo>
                    <a:pt x="69" y="29"/>
                  </a:lnTo>
                  <a:close/>
                  <a:moveTo>
                    <a:pt x="31" y="71"/>
                  </a:moveTo>
                  <a:cubicBezTo>
                    <a:pt x="33" y="71"/>
                    <a:pt x="33" y="71"/>
                    <a:pt x="33" y="71"/>
                  </a:cubicBezTo>
                  <a:cubicBezTo>
                    <a:pt x="39" y="71"/>
                    <a:pt x="39" y="71"/>
                    <a:pt x="39" y="71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7" y="67"/>
                    <a:pt x="37" y="67"/>
                    <a:pt x="37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71"/>
                    <a:pt x="3" y="71"/>
                    <a:pt x="3" y="71"/>
                  </a:cubicBezTo>
                  <a:lnTo>
                    <a:pt x="31" y="71"/>
                  </a:lnTo>
                  <a:close/>
                  <a:moveTo>
                    <a:pt x="36" y="22"/>
                  </a:moveTo>
                  <a:cubicBezTo>
                    <a:pt x="36" y="20"/>
                    <a:pt x="36" y="20"/>
                    <a:pt x="36" y="20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6"/>
                    <a:pt x="36" y="26"/>
                    <a:pt x="36" y="26"/>
                  </a:cubicBezTo>
                  <a:lnTo>
                    <a:pt x="36" y="22"/>
                  </a:lnTo>
                  <a:close/>
                  <a:moveTo>
                    <a:pt x="39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9" y="7"/>
                    <a:pt x="39" y="7"/>
                    <a:pt x="39" y="7"/>
                  </a:cubicBezTo>
                  <a:lnTo>
                    <a:pt x="39" y="3"/>
                  </a:lnTo>
                  <a:close/>
                  <a:moveTo>
                    <a:pt x="41" y="71"/>
                  </a:moveTo>
                  <a:cubicBezTo>
                    <a:pt x="69" y="71"/>
                    <a:pt x="69" y="71"/>
                    <a:pt x="69" y="71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41" y="67"/>
                    <a:pt x="41" y="67"/>
                    <a:pt x="41" y="67"/>
                  </a:cubicBezTo>
                  <a:lnTo>
                    <a:pt x="41" y="71"/>
                  </a:lnTo>
                  <a:close/>
                  <a:moveTo>
                    <a:pt x="66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66" y="65"/>
                    <a:pt x="66" y="65"/>
                    <a:pt x="66" y="65"/>
                  </a:cubicBezTo>
                  <a:lnTo>
                    <a:pt x="66" y="28"/>
                  </a:lnTo>
                  <a:close/>
                  <a:moveTo>
                    <a:pt x="67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8" y="26"/>
                    <a:pt x="38" y="26"/>
                    <a:pt x="38" y="26"/>
                  </a:cubicBezTo>
                  <a:lnTo>
                    <a:pt x="67" y="26"/>
                  </a:lnTo>
                  <a:close/>
                  <a:moveTo>
                    <a:pt x="51" y="20"/>
                  </a:moveTo>
                  <a:cubicBezTo>
                    <a:pt x="51" y="18"/>
                    <a:pt x="51" y="18"/>
                    <a:pt x="51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3" y="20"/>
                    <a:pt x="43" y="20"/>
                    <a:pt x="43" y="20"/>
                  </a:cubicBezTo>
                  <a:lnTo>
                    <a:pt x="51" y="20"/>
                  </a:lnTo>
                  <a:close/>
                  <a:moveTo>
                    <a:pt x="62" y="20"/>
                  </a:moveTo>
                  <a:cubicBezTo>
                    <a:pt x="62" y="14"/>
                    <a:pt x="62" y="14"/>
                    <a:pt x="62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62" y="20"/>
                  </a:lnTo>
                  <a:close/>
                  <a:moveTo>
                    <a:pt x="60" y="33"/>
                  </a:moveTo>
                  <a:cubicBezTo>
                    <a:pt x="54" y="33"/>
                    <a:pt x="54" y="33"/>
                    <a:pt x="54" y="33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60" y="41"/>
                    <a:pt x="60" y="41"/>
                    <a:pt x="60" y="41"/>
                  </a:cubicBezTo>
                  <a:lnTo>
                    <a:pt x="60" y="33"/>
                  </a:lnTo>
                  <a:close/>
                  <a:moveTo>
                    <a:pt x="49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49" y="41"/>
                    <a:pt x="49" y="41"/>
                    <a:pt x="49" y="41"/>
                  </a:cubicBezTo>
                  <a:lnTo>
                    <a:pt x="49" y="33"/>
                  </a:lnTo>
                  <a:close/>
                  <a:moveTo>
                    <a:pt x="60" y="47"/>
                  </a:moveTo>
                  <a:cubicBezTo>
                    <a:pt x="54" y="47"/>
                    <a:pt x="54" y="47"/>
                    <a:pt x="54" y="47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60" y="54"/>
                    <a:pt x="60" y="54"/>
                    <a:pt x="60" y="54"/>
                  </a:cubicBezTo>
                  <a:lnTo>
                    <a:pt x="60" y="47"/>
                  </a:lnTo>
                  <a:close/>
                  <a:moveTo>
                    <a:pt x="49" y="47"/>
                  </a:moveTo>
                  <a:cubicBezTo>
                    <a:pt x="44" y="47"/>
                    <a:pt x="44" y="47"/>
                    <a:pt x="44" y="47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9" y="54"/>
                    <a:pt x="49" y="54"/>
                    <a:pt x="49" y="54"/>
                  </a:cubicBezTo>
                  <a:lnTo>
                    <a:pt x="49" y="47"/>
                  </a:lnTo>
                  <a:close/>
                </a:path>
              </a:pathLst>
            </a:custGeom>
            <a:solidFill>
              <a:srgbClr val="2B556B"/>
            </a:solidFill>
            <a:ln>
              <a:noFill/>
            </a:ln>
            <a:effectLst/>
          </p:spPr>
          <p:txBody>
            <a:bodyPr wrap="none" lIns="243734" tIns="121867" rIns="243734" bIns="121867" anchor="ctr" anchorCtr="0"/>
            <a:lstStyle/>
            <a:p>
              <a:pPr marL="0" marR="0" lvl="0" indent="0" defTabSz="121917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79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sym typeface="Gill Sans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3958BF1-96FE-C541-A875-A30DEA6F85DB}"/>
              </a:ext>
            </a:extLst>
          </p:cNvPr>
          <p:cNvGrpSpPr/>
          <p:nvPr/>
        </p:nvGrpSpPr>
        <p:grpSpPr>
          <a:xfrm>
            <a:off x="7142446" y="2719231"/>
            <a:ext cx="842835" cy="347432"/>
            <a:chOff x="7142446" y="2719231"/>
            <a:chExt cx="842835" cy="3474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33CA32-08E6-496B-8364-FE0567A3BEAA}"/>
                </a:ext>
              </a:extLst>
            </p:cNvPr>
            <p:cNvSpPr txBox="1"/>
            <p:nvPr/>
          </p:nvSpPr>
          <p:spPr>
            <a:xfrm>
              <a:off x="7142446" y="2817692"/>
              <a:ext cx="639938" cy="2489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1219170" latinLnBrk="1"/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rPr>
                <a:t>Price</a:t>
              </a:r>
            </a:p>
          </p:txBody>
        </p:sp>
        <p:sp>
          <p:nvSpPr>
            <p:cNvPr id="90" name="Shape 2800">
              <a:extLst>
                <a:ext uri="{FF2B5EF4-FFF2-40B4-BE49-F238E27FC236}">
                  <a16:creationId xmlns:a16="http://schemas.microsoft.com/office/drawing/2014/main" id="{2E10E915-83F6-4801-A3BB-E3D74397E32D}"/>
                </a:ext>
              </a:extLst>
            </p:cNvPr>
            <p:cNvSpPr/>
            <p:nvPr/>
          </p:nvSpPr>
          <p:spPr>
            <a:xfrm>
              <a:off x="7743716" y="2719231"/>
              <a:ext cx="241565" cy="15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08" y="15258"/>
                  </a:moveTo>
                  <a:cubicBezTo>
                    <a:pt x="10138" y="15500"/>
                    <a:pt x="10044" y="15701"/>
                    <a:pt x="9923" y="15861"/>
                  </a:cubicBezTo>
                  <a:cubicBezTo>
                    <a:pt x="9802" y="16022"/>
                    <a:pt x="9660" y="16144"/>
                    <a:pt x="9499" y="16228"/>
                  </a:cubicBezTo>
                  <a:cubicBezTo>
                    <a:pt x="9362" y="16300"/>
                    <a:pt x="9243" y="16340"/>
                    <a:pt x="9097" y="16360"/>
                  </a:cubicBezTo>
                  <a:lnTo>
                    <a:pt x="9097" y="16971"/>
                  </a:lnTo>
                  <a:lnTo>
                    <a:pt x="8606" y="16971"/>
                  </a:lnTo>
                  <a:lnTo>
                    <a:pt x="8606" y="16361"/>
                  </a:lnTo>
                  <a:cubicBezTo>
                    <a:pt x="8446" y="16345"/>
                    <a:pt x="8316" y="16304"/>
                    <a:pt x="8171" y="16224"/>
                  </a:cubicBezTo>
                  <a:cubicBezTo>
                    <a:pt x="8001" y="16130"/>
                    <a:pt x="7856" y="15998"/>
                    <a:pt x="7736" y="15826"/>
                  </a:cubicBezTo>
                  <a:cubicBezTo>
                    <a:pt x="7615" y="15655"/>
                    <a:pt x="7522" y="15443"/>
                    <a:pt x="7456" y="15193"/>
                  </a:cubicBezTo>
                  <a:cubicBezTo>
                    <a:pt x="7390" y="14942"/>
                    <a:pt x="7359" y="14654"/>
                    <a:pt x="7363" y="14327"/>
                  </a:cubicBezTo>
                  <a:lnTo>
                    <a:pt x="8007" y="14327"/>
                  </a:lnTo>
                  <a:cubicBezTo>
                    <a:pt x="8003" y="14712"/>
                    <a:pt x="8058" y="15015"/>
                    <a:pt x="8171" y="15236"/>
                  </a:cubicBezTo>
                  <a:cubicBezTo>
                    <a:pt x="8270" y="15431"/>
                    <a:pt x="8403" y="15530"/>
                    <a:pt x="8606" y="15563"/>
                  </a:cubicBezTo>
                  <a:lnTo>
                    <a:pt x="8606" y="13432"/>
                  </a:lnTo>
                  <a:cubicBezTo>
                    <a:pt x="8492" y="13376"/>
                    <a:pt x="8395" y="13313"/>
                    <a:pt x="8270" y="13239"/>
                  </a:cubicBezTo>
                  <a:cubicBezTo>
                    <a:pt x="8118" y="13149"/>
                    <a:pt x="7980" y="13033"/>
                    <a:pt x="7857" y="12890"/>
                  </a:cubicBezTo>
                  <a:cubicBezTo>
                    <a:pt x="7735" y="12746"/>
                    <a:pt x="7636" y="12568"/>
                    <a:pt x="7561" y="12352"/>
                  </a:cubicBezTo>
                  <a:cubicBezTo>
                    <a:pt x="7485" y="12136"/>
                    <a:pt x="7448" y="11868"/>
                    <a:pt x="7448" y="11548"/>
                  </a:cubicBezTo>
                  <a:cubicBezTo>
                    <a:pt x="7448" y="11268"/>
                    <a:pt x="7483" y="11023"/>
                    <a:pt x="7553" y="10809"/>
                  </a:cubicBezTo>
                  <a:cubicBezTo>
                    <a:pt x="7622" y="10596"/>
                    <a:pt x="7716" y="10419"/>
                    <a:pt x="7835" y="10276"/>
                  </a:cubicBezTo>
                  <a:cubicBezTo>
                    <a:pt x="7954" y="10134"/>
                    <a:pt x="8090" y="10024"/>
                    <a:pt x="8244" y="9948"/>
                  </a:cubicBezTo>
                  <a:cubicBezTo>
                    <a:pt x="8373" y="9885"/>
                    <a:pt x="8479" y="9855"/>
                    <a:pt x="8606" y="9844"/>
                  </a:cubicBezTo>
                  <a:lnTo>
                    <a:pt x="8606" y="9257"/>
                  </a:lnTo>
                  <a:lnTo>
                    <a:pt x="9097" y="9257"/>
                  </a:lnTo>
                  <a:lnTo>
                    <a:pt x="9097" y="9844"/>
                  </a:lnTo>
                  <a:cubicBezTo>
                    <a:pt x="9224" y="9853"/>
                    <a:pt x="9328" y="9881"/>
                    <a:pt x="9453" y="9939"/>
                  </a:cubicBezTo>
                  <a:cubicBezTo>
                    <a:pt x="9605" y="10009"/>
                    <a:pt x="9735" y="10114"/>
                    <a:pt x="9847" y="10255"/>
                  </a:cubicBezTo>
                  <a:cubicBezTo>
                    <a:pt x="9957" y="10394"/>
                    <a:pt x="10046" y="10572"/>
                    <a:pt x="10112" y="10788"/>
                  </a:cubicBezTo>
                  <a:cubicBezTo>
                    <a:pt x="10178" y="11003"/>
                    <a:pt x="10211" y="11254"/>
                    <a:pt x="10211" y="11540"/>
                  </a:cubicBezTo>
                  <a:lnTo>
                    <a:pt x="9567" y="11540"/>
                  </a:lnTo>
                  <a:cubicBezTo>
                    <a:pt x="9559" y="11242"/>
                    <a:pt x="9509" y="11015"/>
                    <a:pt x="9417" y="10857"/>
                  </a:cubicBezTo>
                  <a:cubicBezTo>
                    <a:pt x="9339" y="10725"/>
                    <a:pt x="9243" y="10661"/>
                    <a:pt x="9097" y="10640"/>
                  </a:cubicBezTo>
                  <a:lnTo>
                    <a:pt x="9097" y="12504"/>
                  </a:lnTo>
                  <a:cubicBezTo>
                    <a:pt x="9226" y="12565"/>
                    <a:pt x="9336" y="12633"/>
                    <a:pt x="9471" y="12710"/>
                  </a:cubicBezTo>
                  <a:cubicBezTo>
                    <a:pt x="9633" y="12804"/>
                    <a:pt x="9776" y="12923"/>
                    <a:pt x="9900" y="13069"/>
                  </a:cubicBezTo>
                  <a:cubicBezTo>
                    <a:pt x="10024" y="13215"/>
                    <a:pt x="10124" y="13395"/>
                    <a:pt x="10200" y="13610"/>
                  </a:cubicBezTo>
                  <a:cubicBezTo>
                    <a:pt x="10275" y="13827"/>
                    <a:pt x="10312" y="14091"/>
                    <a:pt x="10312" y="14407"/>
                  </a:cubicBezTo>
                  <a:cubicBezTo>
                    <a:pt x="10312" y="14732"/>
                    <a:pt x="10278" y="15016"/>
                    <a:pt x="10208" y="15258"/>
                  </a:cubicBezTo>
                  <a:moveTo>
                    <a:pt x="8836" y="7714"/>
                  </a:moveTo>
                  <a:cubicBezTo>
                    <a:pt x="6938" y="7714"/>
                    <a:pt x="5400" y="10132"/>
                    <a:pt x="5400" y="13114"/>
                  </a:cubicBezTo>
                  <a:cubicBezTo>
                    <a:pt x="5400" y="16096"/>
                    <a:pt x="6938" y="18514"/>
                    <a:pt x="8836" y="18514"/>
                  </a:cubicBezTo>
                  <a:cubicBezTo>
                    <a:pt x="10734" y="18514"/>
                    <a:pt x="12273" y="16096"/>
                    <a:pt x="12273" y="13114"/>
                  </a:cubicBezTo>
                  <a:cubicBezTo>
                    <a:pt x="12273" y="10132"/>
                    <a:pt x="10734" y="7714"/>
                    <a:pt x="8836" y="7714"/>
                  </a:cubicBezTo>
                  <a:moveTo>
                    <a:pt x="20618" y="0"/>
                  </a:moveTo>
                  <a:lnTo>
                    <a:pt x="4909" y="0"/>
                  </a:lnTo>
                  <a:cubicBezTo>
                    <a:pt x="4367" y="0"/>
                    <a:pt x="3927" y="690"/>
                    <a:pt x="3927" y="1543"/>
                  </a:cubicBezTo>
                  <a:lnTo>
                    <a:pt x="3927" y="2314"/>
                  </a:lnTo>
                  <a:cubicBezTo>
                    <a:pt x="3927" y="2740"/>
                    <a:pt x="4147" y="3086"/>
                    <a:pt x="4418" y="3086"/>
                  </a:cubicBezTo>
                  <a:cubicBezTo>
                    <a:pt x="4689" y="3086"/>
                    <a:pt x="4909" y="2740"/>
                    <a:pt x="4909" y="2314"/>
                  </a:cubicBezTo>
                  <a:lnTo>
                    <a:pt x="4909" y="1543"/>
                  </a:lnTo>
                  <a:lnTo>
                    <a:pt x="20618" y="1543"/>
                  </a:lnTo>
                  <a:lnTo>
                    <a:pt x="20618" y="15429"/>
                  </a:lnTo>
                  <a:lnTo>
                    <a:pt x="19145" y="15429"/>
                  </a:lnTo>
                  <a:cubicBezTo>
                    <a:pt x="18874" y="15429"/>
                    <a:pt x="18655" y="15774"/>
                    <a:pt x="18655" y="16200"/>
                  </a:cubicBezTo>
                  <a:cubicBezTo>
                    <a:pt x="18655" y="16626"/>
                    <a:pt x="18874" y="16971"/>
                    <a:pt x="19145" y="16971"/>
                  </a:cubicBezTo>
                  <a:lnTo>
                    <a:pt x="20618" y="16971"/>
                  </a:lnTo>
                  <a:cubicBezTo>
                    <a:pt x="21160" y="16971"/>
                    <a:pt x="21600" y="16280"/>
                    <a:pt x="21600" y="15429"/>
                  </a:cubicBezTo>
                  <a:lnTo>
                    <a:pt x="21600" y="1543"/>
                  </a:lnTo>
                  <a:cubicBezTo>
                    <a:pt x="21600" y="690"/>
                    <a:pt x="21160" y="0"/>
                    <a:pt x="20618" y="0"/>
                  </a:cubicBezTo>
                  <a:moveTo>
                    <a:pt x="9451" y="13856"/>
                  </a:moveTo>
                  <a:cubicBezTo>
                    <a:pt x="9385" y="13780"/>
                    <a:pt x="9310" y="13718"/>
                    <a:pt x="9228" y="13671"/>
                  </a:cubicBezTo>
                  <a:cubicBezTo>
                    <a:pt x="9175" y="13642"/>
                    <a:pt x="9137" y="13616"/>
                    <a:pt x="9097" y="13590"/>
                  </a:cubicBezTo>
                  <a:lnTo>
                    <a:pt x="9097" y="15560"/>
                  </a:lnTo>
                  <a:cubicBezTo>
                    <a:pt x="9250" y="15523"/>
                    <a:pt x="9363" y="15447"/>
                    <a:pt x="9473" y="15311"/>
                  </a:cubicBezTo>
                  <a:cubicBezTo>
                    <a:pt x="9604" y="15151"/>
                    <a:pt x="9668" y="14896"/>
                    <a:pt x="9668" y="14545"/>
                  </a:cubicBezTo>
                  <a:cubicBezTo>
                    <a:pt x="9668" y="14383"/>
                    <a:pt x="9649" y="14246"/>
                    <a:pt x="9609" y="14135"/>
                  </a:cubicBezTo>
                  <a:cubicBezTo>
                    <a:pt x="9570" y="14024"/>
                    <a:pt x="9517" y="13931"/>
                    <a:pt x="9451" y="13856"/>
                  </a:cubicBezTo>
                  <a:moveTo>
                    <a:pt x="13255" y="16971"/>
                  </a:moveTo>
                  <a:cubicBezTo>
                    <a:pt x="12983" y="16971"/>
                    <a:pt x="12764" y="17316"/>
                    <a:pt x="12764" y="17743"/>
                  </a:cubicBezTo>
                  <a:cubicBezTo>
                    <a:pt x="12764" y="18169"/>
                    <a:pt x="12983" y="18514"/>
                    <a:pt x="13255" y="18514"/>
                  </a:cubicBezTo>
                  <a:cubicBezTo>
                    <a:pt x="13525" y="18514"/>
                    <a:pt x="13745" y="18169"/>
                    <a:pt x="13745" y="17743"/>
                  </a:cubicBezTo>
                  <a:cubicBezTo>
                    <a:pt x="13745" y="17316"/>
                    <a:pt x="13525" y="16971"/>
                    <a:pt x="13255" y="16971"/>
                  </a:cubicBezTo>
                  <a:moveTo>
                    <a:pt x="16200" y="7714"/>
                  </a:moveTo>
                  <a:cubicBezTo>
                    <a:pt x="15928" y="7714"/>
                    <a:pt x="15709" y="7369"/>
                    <a:pt x="15709" y="6943"/>
                  </a:cubicBezTo>
                  <a:cubicBezTo>
                    <a:pt x="15709" y="6516"/>
                    <a:pt x="15928" y="6171"/>
                    <a:pt x="16200" y="6171"/>
                  </a:cubicBezTo>
                  <a:cubicBezTo>
                    <a:pt x="16471" y="6171"/>
                    <a:pt x="16691" y="6516"/>
                    <a:pt x="16691" y="6943"/>
                  </a:cubicBezTo>
                  <a:cubicBezTo>
                    <a:pt x="16691" y="7369"/>
                    <a:pt x="16471" y="7714"/>
                    <a:pt x="16200" y="7714"/>
                  </a:cubicBezTo>
                  <a:moveTo>
                    <a:pt x="16691" y="17113"/>
                  </a:moveTo>
                  <a:cubicBezTo>
                    <a:pt x="16537" y="17027"/>
                    <a:pt x="16373" y="16971"/>
                    <a:pt x="16200" y="16971"/>
                  </a:cubicBezTo>
                  <a:cubicBezTo>
                    <a:pt x="15386" y="16971"/>
                    <a:pt x="14727" y="18008"/>
                    <a:pt x="14727" y="19286"/>
                  </a:cubicBezTo>
                  <a:cubicBezTo>
                    <a:pt x="14727" y="19557"/>
                    <a:pt x="14762" y="19814"/>
                    <a:pt x="14817" y="20057"/>
                  </a:cubicBezTo>
                  <a:lnTo>
                    <a:pt x="2855" y="20057"/>
                  </a:lnTo>
                  <a:cubicBezTo>
                    <a:pt x="2910" y="19814"/>
                    <a:pt x="2945" y="19557"/>
                    <a:pt x="2945" y="19286"/>
                  </a:cubicBezTo>
                  <a:cubicBezTo>
                    <a:pt x="2945" y="18008"/>
                    <a:pt x="2286" y="16971"/>
                    <a:pt x="1473" y="16971"/>
                  </a:cubicBezTo>
                  <a:cubicBezTo>
                    <a:pt x="1299" y="16971"/>
                    <a:pt x="1136" y="17027"/>
                    <a:pt x="982" y="17113"/>
                  </a:cubicBezTo>
                  <a:lnTo>
                    <a:pt x="982" y="9115"/>
                  </a:lnTo>
                  <a:cubicBezTo>
                    <a:pt x="1136" y="9202"/>
                    <a:pt x="1299" y="9257"/>
                    <a:pt x="1473" y="9257"/>
                  </a:cubicBezTo>
                  <a:cubicBezTo>
                    <a:pt x="2286" y="9257"/>
                    <a:pt x="2945" y="8221"/>
                    <a:pt x="2945" y="6943"/>
                  </a:cubicBezTo>
                  <a:cubicBezTo>
                    <a:pt x="2945" y="6671"/>
                    <a:pt x="2910" y="6414"/>
                    <a:pt x="2855" y="6171"/>
                  </a:cubicBezTo>
                  <a:lnTo>
                    <a:pt x="14817" y="6171"/>
                  </a:lnTo>
                  <a:cubicBezTo>
                    <a:pt x="14762" y="6414"/>
                    <a:pt x="14727" y="6671"/>
                    <a:pt x="14727" y="6943"/>
                  </a:cubicBezTo>
                  <a:cubicBezTo>
                    <a:pt x="14727" y="8221"/>
                    <a:pt x="15386" y="9257"/>
                    <a:pt x="16200" y="9257"/>
                  </a:cubicBezTo>
                  <a:cubicBezTo>
                    <a:pt x="16373" y="9257"/>
                    <a:pt x="16537" y="9202"/>
                    <a:pt x="16691" y="9115"/>
                  </a:cubicBezTo>
                  <a:cubicBezTo>
                    <a:pt x="16691" y="9115"/>
                    <a:pt x="16691" y="17113"/>
                    <a:pt x="16691" y="17113"/>
                  </a:cubicBezTo>
                  <a:close/>
                  <a:moveTo>
                    <a:pt x="16200" y="20057"/>
                  </a:moveTo>
                  <a:cubicBezTo>
                    <a:pt x="15928" y="20057"/>
                    <a:pt x="15709" y="19712"/>
                    <a:pt x="15709" y="19286"/>
                  </a:cubicBezTo>
                  <a:cubicBezTo>
                    <a:pt x="15709" y="18859"/>
                    <a:pt x="15928" y="18514"/>
                    <a:pt x="16200" y="18514"/>
                  </a:cubicBezTo>
                  <a:cubicBezTo>
                    <a:pt x="16471" y="18514"/>
                    <a:pt x="16691" y="18859"/>
                    <a:pt x="16691" y="19286"/>
                  </a:cubicBezTo>
                  <a:cubicBezTo>
                    <a:pt x="16691" y="19712"/>
                    <a:pt x="16471" y="20057"/>
                    <a:pt x="16200" y="20057"/>
                  </a:cubicBezTo>
                  <a:moveTo>
                    <a:pt x="1473" y="20057"/>
                  </a:moveTo>
                  <a:cubicBezTo>
                    <a:pt x="1201" y="20057"/>
                    <a:pt x="982" y="19712"/>
                    <a:pt x="982" y="19286"/>
                  </a:cubicBezTo>
                  <a:cubicBezTo>
                    <a:pt x="982" y="18859"/>
                    <a:pt x="1201" y="18514"/>
                    <a:pt x="1473" y="18514"/>
                  </a:cubicBezTo>
                  <a:cubicBezTo>
                    <a:pt x="1744" y="18514"/>
                    <a:pt x="1964" y="18859"/>
                    <a:pt x="1964" y="19286"/>
                  </a:cubicBezTo>
                  <a:cubicBezTo>
                    <a:pt x="1964" y="19712"/>
                    <a:pt x="1744" y="20057"/>
                    <a:pt x="1473" y="20057"/>
                  </a:cubicBezTo>
                  <a:moveTo>
                    <a:pt x="1473" y="6171"/>
                  </a:moveTo>
                  <a:cubicBezTo>
                    <a:pt x="1744" y="6171"/>
                    <a:pt x="1964" y="6516"/>
                    <a:pt x="1964" y="6943"/>
                  </a:cubicBezTo>
                  <a:cubicBezTo>
                    <a:pt x="1964" y="7369"/>
                    <a:pt x="1744" y="7714"/>
                    <a:pt x="1473" y="7714"/>
                  </a:cubicBezTo>
                  <a:cubicBezTo>
                    <a:pt x="1201" y="7714"/>
                    <a:pt x="982" y="7369"/>
                    <a:pt x="982" y="6943"/>
                  </a:cubicBezTo>
                  <a:cubicBezTo>
                    <a:pt x="982" y="6516"/>
                    <a:pt x="1201" y="6171"/>
                    <a:pt x="1473" y="6171"/>
                  </a:cubicBezTo>
                  <a:moveTo>
                    <a:pt x="16691" y="4629"/>
                  </a:moveTo>
                  <a:lnTo>
                    <a:pt x="982" y="4629"/>
                  </a:lnTo>
                  <a:cubicBezTo>
                    <a:pt x="439" y="4629"/>
                    <a:pt x="0" y="5319"/>
                    <a:pt x="0" y="6171"/>
                  </a:cubicBezTo>
                  <a:lnTo>
                    <a:pt x="0" y="20057"/>
                  </a:lnTo>
                  <a:cubicBezTo>
                    <a:pt x="0" y="20909"/>
                    <a:pt x="439" y="21600"/>
                    <a:pt x="982" y="21600"/>
                  </a:cubicBezTo>
                  <a:lnTo>
                    <a:pt x="16691" y="21600"/>
                  </a:lnTo>
                  <a:cubicBezTo>
                    <a:pt x="17233" y="21600"/>
                    <a:pt x="17673" y="20909"/>
                    <a:pt x="17673" y="20057"/>
                  </a:cubicBezTo>
                  <a:lnTo>
                    <a:pt x="17673" y="6171"/>
                  </a:lnTo>
                  <a:cubicBezTo>
                    <a:pt x="17673" y="5319"/>
                    <a:pt x="17233" y="4629"/>
                    <a:pt x="16691" y="4629"/>
                  </a:cubicBezTo>
                  <a:moveTo>
                    <a:pt x="8092" y="11478"/>
                  </a:moveTo>
                  <a:cubicBezTo>
                    <a:pt x="8092" y="11618"/>
                    <a:pt x="8111" y="11738"/>
                    <a:pt x="8149" y="11836"/>
                  </a:cubicBezTo>
                  <a:cubicBezTo>
                    <a:pt x="8186" y="11936"/>
                    <a:pt x="8234" y="12020"/>
                    <a:pt x="8293" y="12090"/>
                  </a:cubicBezTo>
                  <a:cubicBezTo>
                    <a:pt x="8351" y="12160"/>
                    <a:pt x="8419" y="12217"/>
                    <a:pt x="8496" y="12260"/>
                  </a:cubicBezTo>
                  <a:cubicBezTo>
                    <a:pt x="8542" y="12286"/>
                    <a:pt x="8573" y="12310"/>
                    <a:pt x="8606" y="12330"/>
                  </a:cubicBezTo>
                  <a:lnTo>
                    <a:pt x="8606" y="10637"/>
                  </a:lnTo>
                  <a:cubicBezTo>
                    <a:pt x="8457" y="10653"/>
                    <a:pt x="8353" y="10708"/>
                    <a:pt x="8258" y="10818"/>
                  </a:cubicBezTo>
                  <a:cubicBezTo>
                    <a:pt x="8147" y="10949"/>
                    <a:pt x="8092" y="11170"/>
                    <a:pt x="8092" y="11478"/>
                  </a:cubicBezTo>
                  <a:moveTo>
                    <a:pt x="4418" y="7714"/>
                  </a:moveTo>
                  <a:cubicBezTo>
                    <a:pt x="4147" y="7714"/>
                    <a:pt x="3927" y="8060"/>
                    <a:pt x="3927" y="8486"/>
                  </a:cubicBezTo>
                  <a:cubicBezTo>
                    <a:pt x="3927" y="8912"/>
                    <a:pt x="4147" y="9257"/>
                    <a:pt x="4418" y="9257"/>
                  </a:cubicBezTo>
                  <a:cubicBezTo>
                    <a:pt x="4689" y="9257"/>
                    <a:pt x="4909" y="8912"/>
                    <a:pt x="4909" y="8486"/>
                  </a:cubicBezTo>
                  <a:cubicBezTo>
                    <a:pt x="4909" y="8060"/>
                    <a:pt x="4689" y="7714"/>
                    <a:pt x="4418" y="7714"/>
                  </a:cubicBezTo>
                </a:path>
              </a:pathLst>
            </a:custGeom>
            <a:solidFill>
              <a:srgbClr val="2B556B"/>
            </a:solidFill>
            <a:ln>
              <a:noFill/>
            </a:ln>
            <a:effectLst/>
          </p:spPr>
          <p:txBody>
            <a:bodyPr wrap="none" lIns="243734" tIns="121867" rIns="243734" bIns="121867" anchor="ctr" anchorCtr="0"/>
            <a:lstStyle/>
            <a:p>
              <a:pPr marL="0" marR="0" lvl="0" indent="0" defTabSz="121917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79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sym typeface="Gill Sans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33FCAC6-C3E0-4246-9EF9-28E6397590B7}"/>
              </a:ext>
            </a:extLst>
          </p:cNvPr>
          <p:cNvGrpSpPr/>
          <p:nvPr/>
        </p:nvGrpSpPr>
        <p:grpSpPr>
          <a:xfrm>
            <a:off x="6448909" y="5475852"/>
            <a:ext cx="894422" cy="551971"/>
            <a:chOff x="6448909" y="5475852"/>
            <a:chExt cx="894422" cy="55197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8F2B8C7-24E0-4C64-AD89-9A01B5F352CB}"/>
                </a:ext>
              </a:extLst>
            </p:cNvPr>
            <p:cNvSpPr txBox="1"/>
            <p:nvPr/>
          </p:nvSpPr>
          <p:spPr>
            <a:xfrm>
              <a:off x="6448909" y="5475852"/>
              <a:ext cx="894422" cy="2489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1219170" latinLnBrk="1"/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rPr>
                <a:t>Product</a:t>
              </a:r>
              <a:endParaRPr lang="ko-KR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88" name="Shape 2620">
              <a:extLst>
                <a:ext uri="{FF2B5EF4-FFF2-40B4-BE49-F238E27FC236}">
                  <a16:creationId xmlns:a16="http://schemas.microsoft.com/office/drawing/2014/main" id="{3AC92D8C-250E-4A30-936A-77B1A2ECA1FB}"/>
                </a:ext>
              </a:extLst>
            </p:cNvPr>
            <p:cNvSpPr/>
            <p:nvPr/>
          </p:nvSpPr>
          <p:spPr>
            <a:xfrm>
              <a:off x="6964274" y="5865787"/>
              <a:ext cx="178172" cy="16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extrusionOk="0">
                  <a:moveTo>
                    <a:pt x="20618" y="7406"/>
                  </a:moveTo>
                  <a:lnTo>
                    <a:pt x="13580" y="7406"/>
                  </a:lnTo>
                  <a:cubicBezTo>
                    <a:pt x="13156" y="6803"/>
                    <a:pt x="12718" y="6095"/>
                    <a:pt x="12319" y="5293"/>
                  </a:cubicBezTo>
                  <a:lnTo>
                    <a:pt x="20618" y="5293"/>
                  </a:lnTo>
                  <a:cubicBezTo>
                    <a:pt x="20618" y="5293"/>
                    <a:pt x="20618" y="7406"/>
                    <a:pt x="20618" y="7406"/>
                  </a:cubicBezTo>
                  <a:close/>
                  <a:moveTo>
                    <a:pt x="19636" y="13747"/>
                  </a:moveTo>
                  <a:lnTo>
                    <a:pt x="11291" y="13747"/>
                  </a:lnTo>
                  <a:lnTo>
                    <a:pt x="11291" y="8463"/>
                  </a:lnTo>
                  <a:lnTo>
                    <a:pt x="13090" y="8463"/>
                  </a:lnTo>
                  <a:cubicBezTo>
                    <a:pt x="14022" y="9712"/>
                    <a:pt x="14815" y="10437"/>
                    <a:pt x="14882" y="10497"/>
                  </a:cubicBezTo>
                  <a:cubicBezTo>
                    <a:pt x="15009" y="10610"/>
                    <a:pt x="15174" y="10644"/>
                    <a:pt x="15323" y="10601"/>
                  </a:cubicBezTo>
                  <a:cubicBezTo>
                    <a:pt x="15418" y="10574"/>
                    <a:pt x="15505" y="10516"/>
                    <a:pt x="15573" y="10429"/>
                  </a:cubicBezTo>
                  <a:cubicBezTo>
                    <a:pt x="15746" y="10205"/>
                    <a:pt x="15718" y="9871"/>
                    <a:pt x="15510" y="9684"/>
                  </a:cubicBezTo>
                  <a:cubicBezTo>
                    <a:pt x="15498" y="9674"/>
                    <a:pt x="15023" y="9238"/>
                    <a:pt x="14383" y="8463"/>
                  </a:cubicBezTo>
                  <a:lnTo>
                    <a:pt x="19636" y="8463"/>
                  </a:lnTo>
                  <a:cubicBezTo>
                    <a:pt x="19636" y="8463"/>
                    <a:pt x="19636" y="13747"/>
                    <a:pt x="19636" y="13747"/>
                  </a:cubicBezTo>
                  <a:close/>
                  <a:moveTo>
                    <a:pt x="19636" y="20087"/>
                  </a:moveTo>
                  <a:lnTo>
                    <a:pt x="11291" y="20087"/>
                  </a:lnTo>
                  <a:lnTo>
                    <a:pt x="11291" y="14803"/>
                  </a:lnTo>
                  <a:lnTo>
                    <a:pt x="19636" y="14803"/>
                  </a:lnTo>
                  <a:cubicBezTo>
                    <a:pt x="19636" y="14803"/>
                    <a:pt x="19636" y="20087"/>
                    <a:pt x="19636" y="20087"/>
                  </a:cubicBezTo>
                  <a:close/>
                  <a:moveTo>
                    <a:pt x="11291" y="5461"/>
                  </a:moveTo>
                  <a:cubicBezTo>
                    <a:pt x="11626" y="6178"/>
                    <a:pt x="11991" y="6828"/>
                    <a:pt x="12360" y="7406"/>
                  </a:cubicBezTo>
                  <a:lnTo>
                    <a:pt x="11291" y="7406"/>
                  </a:lnTo>
                  <a:cubicBezTo>
                    <a:pt x="11291" y="7406"/>
                    <a:pt x="11291" y="5461"/>
                    <a:pt x="11291" y="5461"/>
                  </a:cubicBezTo>
                  <a:close/>
                  <a:moveTo>
                    <a:pt x="12871" y="1481"/>
                  </a:moveTo>
                  <a:cubicBezTo>
                    <a:pt x="14045" y="751"/>
                    <a:pt x="15436" y="979"/>
                    <a:pt x="15979" y="1990"/>
                  </a:cubicBezTo>
                  <a:cubicBezTo>
                    <a:pt x="16343" y="2668"/>
                    <a:pt x="16223" y="3523"/>
                    <a:pt x="15755" y="4236"/>
                  </a:cubicBezTo>
                  <a:lnTo>
                    <a:pt x="11845" y="4236"/>
                  </a:lnTo>
                  <a:cubicBezTo>
                    <a:pt x="11740" y="3975"/>
                    <a:pt x="11641" y="3708"/>
                    <a:pt x="11550" y="3432"/>
                  </a:cubicBezTo>
                  <a:cubicBezTo>
                    <a:pt x="11653" y="2691"/>
                    <a:pt x="12120" y="1947"/>
                    <a:pt x="12871" y="1481"/>
                  </a:cubicBezTo>
                  <a:moveTo>
                    <a:pt x="10309" y="7406"/>
                  </a:moveTo>
                  <a:lnTo>
                    <a:pt x="9224" y="7406"/>
                  </a:lnTo>
                  <a:cubicBezTo>
                    <a:pt x="9600" y="6819"/>
                    <a:pt x="9970" y="6158"/>
                    <a:pt x="10309" y="5429"/>
                  </a:cubicBezTo>
                  <a:cubicBezTo>
                    <a:pt x="10309" y="5429"/>
                    <a:pt x="10309" y="7406"/>
                    <a:pt x="10309" y="7406"/>
                  </a:cubicBezTo>
                  <a:close/>
                  <a:moveTo>
                    <a:pt x="10309" y="13747"/>
                  </a:moveTo>
                  <a:lnTo>
                    <a:pt x="1964" y="13747"/>
                  </a:lnTo>
                  <a:lnTo>
                    <a:pt x="1964" y="8463"/>
                  </a:lnTo>
                  <a:lnTo>
                    <a:pt x="7202" y="8463"/>
                  </a:lnTo>
                  <a:cubicBezTo>
                    <a:pt x="6563" y="9238"/>
                    <a:pt x="6087" y="9674"/>
                    <a:pt x="6075" y="9684"/>
                  </a:cubicBezTo>
                  <a:cubicBezTo>
                    <a:pt x="5867" y="9871"/>
                    <a:pt x="5839" y="10205"/>
                    <a:pt x="6012" y="10429"/>
                  </a:cubicBezTo>
                  <a:cubicBezTo>
                    <a:pt x="6080" y="10516"/>
                    <a:pt x="6167" y="10574"/>
                    <a:pt x="6261" y="10601"/>
                  </a:cubicBezTo>
                  <a:cubicBezTo>
                    <a:pt x="6411" y="10644"/>
                    <a:pt x="6575" y="10610"/>
                    <a:pt x="6703" y="10497"/>
                  </a:cubicBezTo>
                  <a:cubicBezTo>
                    <a:pt x="6770" y="10437"/>
                    <a:pt x="7563" y="9712"/>
                    <a:pt x="8495" y="8463"/>
                  </a:cubicBezTo>
                  <a:lnTo>
                    <a:pt x="10309" y="8463"/>
                  </a:lnTo>
                  <a:cubicBezTo>
                    <a:pt x="10309" y="8463"/>
                    <a:pt x="10309" y="13747"/>
                    <a:pt x="10309" y="13747"/>
                  </a:cubicBezTo>
                  <a:close/>
                  <a:moveTo>
                    <a:pt x="10309" y="20087"/>
                  </a:moveTo>
                  <a:lnTo>
                    <a:pt x="1964" y="20087"/>
                  </a:lnTo>
                  <a:lnTo>
                    <a:pt x="1964" y="14803"/>
                  </a:lnTo>
                  <a:lnTo>
                    <a:pt x="10309" y="14803"/>
                  </a:lnTo>
                  <a:cubicBezTo>
                    <a:pt x="10309" y="14803"/>
                    <a:pt x="10309" y="20087"/>
                    <a:pt x="10309" y="20087"/>
                  </a:cubicBezTo>
                  <a:close/>
                  <a:moveTo>
                    <a:pt x="982" y="7406"/>
                  </a:moveTo>
                  <a:lnTo>
                    <a:pt x="982" y="5293"/>
                  </a:lnTo>
                  <a:lnTo>
                    <a:pt x="9266" y="5293"/>
                  </a:lnTo>
                  <a:cubicBezTo>
                    <a:pt x="8867" y="6095"/>
                    <a:pt x="8429" y="6803"/>
                    <a:pt x="8005" y="7406"/>
                  </a:cubicBezTo>
                  <a:cubicBezTo>
                    <a:pt x="8005" y="7406"/>
                    <a:pt x="982" y="7406"/>
                    <a:pt x="982" y="7406"/>
                  </a:cubicBezTo>
                  <a:close/>
                  <a:moveTo>
                    <a:pt x="5606" y="1990"/>
                  </a:moveTo>
                  <a:cubicBezTo>
                    <a:pt x="6148" y="980"/>
                    <a:pt x="7540" y="751"/>
                    <a:pt x="8714" y="1481"/>
                  </a:cubicBezTo>
                  <a:cubicBezTo>
                    <a:pt x="9465" y="1948"/>
                    <a:pt x="9931" y="2692"/>
                    <a:pt x="10035" y="3433"/>
                  </a:cubicBezTo>
                  <a:cubicBezTo>
                    <a:pt x="9944" y="3708"/>
                    <a:pt x="9845" y="3975"/>
                    <a:pt x="9740" y="4236"/>
                  </a:cubicBezTo>
                  <a:lnTo>
                    <a:pt x="5830" y="4236"/>
                  </a:lnTo>
                  <a:cubicBezTo>
                    <a:pt x="5362" y="3523"/>
                    <a:pt x="5242" y="2668"/>
                    <a:pt x="5606" y="1990"/>
                  </a:cubicBezTo>
                  <a:moveTo>
                    <a:pt x="20618" y="4236"/>
                  </a:moveTo>
                  <a:lnTo>
                    <a:pt x="16874" y="4236"/>
                  </a:lnTo>
                  <a:cubicBezTo>
                    <a:pt x="17259" y="3325"/>
                    <a:pt x="17284" y="2310"/>
                    <a:pt x="16829" y="1461"/>
                  </a:cubicBezTo>
                  <a:cubicBezTo>
                    <a:pt x="16015" y="-54"/>
                    <a:pt x="14024" y="-456"/>
                    <a:pt x="12380" y="565"/>
                  </a:cubicBezTo>
                  <a:cubicBezTo>
                    <a:pt x="11747" y="959"/>
                    <a:pt x="11277" y="1511"/>
                    <a:pt x="10965" y="2122"/>
                  </a:cubicBezTo>
                  <a:cubicBezTo>
                    <a:pt x="10949" y="2115"/>
                    <a:pt x="10937" y="2103"/>
                    <a:pt x="10920" y="2098"/>
                  </a:cubicBezTo>
                  <a:cubicBezTo>
                    <a:pt x="10909" y="2095"/>
                    <a:pt x="10899" y="2097"/>
                    <a:pt x="10888" y="2095"/>
                  </a:cubicBezTo>
                  <a:cubicBezTo>
                    <a:pt x="10861" y="2089"/>
                    <a:pt x="10834" y="2089"/>
                    <a:pt x="10806" y="2088"/>
                  </a:cubicBezTo>
                  <a:cubicBezTo>
                    <a:pt x="10782" y="2089"/>
                    <a:pt x="10759" y="2089"/>
                    <a:pt x="10735" y="2093"/>
                  </a:cubicBezTo>
                  <a:cubicBezTo>
                    <a:pt x="10712" y="2096"/>
                    <a:pt x="10689" y="2090"/>
                    <a:pt x="10665" y="2098"/>
                  </a:cubicBezTo>
                  <a:cubicBezTo>
                    <a:pt x="10648" y="2103"/>
                    <a:pt x="10636" y="2115"/>
                    <a:pt x="10620" y="2122"/>
                  </a:cubicBezTo>
                  <a:cubicBezTo>
                    <a:pt x="10307" y="1511"/>
                    <a:pt x="9837" y="959"/>
                    <a:pt x="9205" y="566"/>
                  </a:cubicBezTo>
                  <a:cubicBezTo>
                    <a:pt x="7561" y="-456"/>
                    <a:pt x="5569" y="-54"/>
                    <a:pt x="4755" y="1461"/>
                  </a:cubicBezTo>
                  <a:cubicBezTo>
                    <a:pt x="4301" y="2310"/>
                    <a:pt x="4325" y="3325"/>
                    <a:pt x="4711" y="4236"/>
                  </a:cubicBezTo>
                  <a:lnTo>
                    <a:pt x="982" y="4236"/>
                  </a:lnTo>
                  <a:cubicBezTo>
                    <a:pt x="440" y="4236"/>
                    <a:pt x="0" y="4709"/>
                    <a:pt x="0" y="5293"/>
                  </a:cubicBezTo>
                  <a:lnTo>
                    <a:pt x="0" y="7406"/>
                  </a:lnTo>
                  <a:cubicBezTo>
                    <a:pt x="0" y="7990"/>
                    <a:pt x="440" y="8463"/>
                    <a:pt x="982" y="8463"/>
                  </a:cubicBezTo>
                  <a:lnTo>
                    <a:pt x="982" y="20087"/>
                  </a:lnTo>
                  <a:cubicBezTo>
                    <a:pt x="982" y="20671"/>
                    <a:pt x="1422" y="21144"/>
                    <a:pt x="1964" y="21144"/>
                  </a:cubicBezTo>
                  <a:lnTo>
                    <a:pt x="19636" y="21144"/>
                  </a:lnTo>
                  <a:cubicBezTo>
                    <a:pt x="20178" y="21144"/>
                    <a:pt x="20618" y="20671"/>
                    <a:pt x="20618" y="20087"/>
                  </a:cubicBezTo>
                  <a:lnTo>
                    <a:pt x="20618" y="8463"/>
                  </a:lnTo>
                  <a:cubicBezTo>
                    <a:pt x="21160" y="8463"/>
                    <a:pt x="21600" y="7990"/>
                    <a:pt x="21600" y="7406"/>
                  </a:cubicBezTo>
                  <a:lnTo>
                    <a:pt x="21600" y="5293"/>
                  </a:lnTo>
                  <a:cubicBezTo>
                    <a:pt x="21600" y="4709"/>
                    <a:pt x="21160" y="4236"/>
                    <a:pt x="20618" y="4236"/>
                  </a:cubicBezTo>
                </a:path>
              </a:pathLst>
            </a:custGeom>
            <a:solidFill>
              <a:srgbClr val="2B55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121917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sym typeface="Gill Sans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0CFA9B-8271-D444-9F0A-5B1019C21A81}"/>
              </a:ext>
            </a:extLst>
          </p:cNvPr>
          <p:cNvGrpSpPr/>
          <p:nvPr/>
        </p:nvGrpSpPr>
        <p:grpSpPr>
          <a:xfrm>
            <a:off x="4175009" y="2535819"/>
            <a:ext cx="1015205" cy="645938"/>
            <a:chOff x="4175009" y="2535819"/>
            <a:chExt cx="1015205" cy="64593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06BAF47-EF58-401B-94CE-DE506C29A668}"/>
                </a:ext>
              </a:extLst>
            </p:cNvPr>
            <p:cNvSpPr txBox="1"/>
            <p:nvPr/>
          </p:nvSpPr>
          <p:spPr>
            <a:xfrm>
              <a:off x="4295792" y="2720092"/>
              <a:ext cx="894422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>
              <a:defPPr>
                <a:defRPr lang="en-US"/>
              </a:defPPr>
              <a:lvl1pPr algn="ctr" defTabSz="1219170" latinLnBrk="1">
                <a:defRPr sz="1100" b="1">
                  <a:solidFill>
                    <a:prstClr val="black">
                      <a:lumMod val="65000"/>
                      <a:lumOff val="35000"/>
                    </a:prstClr>
                  </a:solidFill>
                  <a:latin typeface="Roboto"/>
                  <a:cs typeface="Arial" pitchFamily="34" charset="0"/>
                </a:defRPr>
              </a:lvl1pPr>
            </a:lstStyle>
            <a:p>
              <a:r>
                <a:rPr lang="en-US" altLang="ko-KR" sz="1200" dirty="0">
                  <a:solidFill>
                    <a:srgbClr val="595959"/>
                  </a:solidFill>
                  <a:latin typeface="Century Gothic" panose="020B0502020202020204" pitchFamily="34" charset="0"/>
                </a:rPr>
                <a:t>Physical Evidence</a:t>
              </a:r>
              <a:endParaRPr lang="ko-KR" altLang="en-US" sz="1200" dirty="0">
                <a:solidFill>
                  <a:srgbClr val="595959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9" name="Shape 2565">
              <a:extLst>
                <a:ext uri="{FF2B5EF4-FFF2-40B4-BE49-F238E27FC236}">
                  <a16:creationId xmlns:a16="http://schemas.microsoft.com/office/drawing/2014/main" id="{E3BBDD3F-C1DA-4B05-99E7-DF9B926F6094}"/>
                </a:ext>
              </a:extLst>
            </p:cNvPr>
            <p:cNvSpPr/>
            <p:nvPr/>
          </p:nvSpPr>
          <p:spPr>
            <a:xfrm>
              <a:off x="4175009" y="2535819"/>
              <a:ext cx="224167" cy="18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5" y="8400"/>
                  </a:moveTo>
                  <a:lnTo>
                    <a:pt x="13745" y="8400"/>
                  </a:lnTo>
                  <a:lnTo>
                    <a:pt x="13745" y="9600"/>
                  </a:lnTo>
                  <a:lnTo>
                    <a:pt x="7855" y="9600"/>
                  </a:lnTo>
                  <a:cubicBezTo>
                    <a:pt x="7855" y="9600"/>
                    <a:pt x="7855" y="8400"/>
                    <a:pt x="7855" y="8400"/>
                  </a:cubicBezTo>
                  <a:close/>
                  <a:moveTo>
                    <a:pt x="7855" y="10800"/>
                  </a:moveTo>
                  <a:lnTo>
                    <a:pt x="13745" y="10800"/>
                  </a:lnTo>
                  <a:cubicBezTo>
                    <a:pt x="14287" y="10800"/>
                    <a:pt x="14727" y="10262"/>
                    <a:pt x="14727" y="9600"/>
                  </a:cubicBezTo>
                  <a:lnTo>
                    <a:pt x="14727" y="8400"/>
                  </a:lnTo>
                  <a:cubicBezTo>
                    <a:pt x="14727" y="7737"/>
                    <a:pt x="14287" y="7200"/>
                    <a:pt x="13745" y="7200"/>
                  </a:cubicBezTo>
                  <a:lnTo>
                    <a:pt x="7855" y="7200"/>
                  </a:lnTo>
                  <a:cubicBezTo>
                    <a:pt x="7313" y="7200"/>
                    <a:pt x="6873" y="7737"/>
                    <a:pt x="6873" y="8400"/>
                  </a:cubicBezTo>
                  <a:lnTo>
                    <a:pt x="6873" y="9600"/>
                  </a:lnTo>
                  <a:cubicBezTo>
                    <a:pt x="6873" y="10262"/>
                    <a:pt x="7313" y="10800"/>
                    <a:pt x="7855" y="10800"/>
                  </a:cubicBezTo>
                  <a:moveTo>
                    <a:pt x="20618" y="3600"/>
                  </a:moveTo>
                  <a:lnTo>
                    <a:pt x="982" y="3600"/>
                  </a:lnTo>
                  <a:lnTo>
                    <a:pt x="982" y="1200"/>
                  </a:lnTo>
                  <a:lnTo>
                    <a:pt x="20618" y="1200"/>
                  </a:lnTo>
                  <a:cubicBezTo>
                    <a:pt x="20618" y="1200"/>
                    <a:pt x="20618" y="3600"/>
                    <a:pt x="20618" y="3600"/>
                  </a:cubicBezTo>
                  <a:close/>
                  <a:moveTo>
                    <a:pt x="18655" y="20399"/>
                  </a:moveTo>
                  <a:lnTo>
                    <a:pt x="2945" y="20399"/>
                  </a:lnTo>
                  <a:lnTo>
                    <a:pt x="2945" y="4800"/>
                  </a:lnTo>
                  <a:lnTo>
                    <a:pt x="18655" y="4800"/>
                  </a:lnTo>
                  <a:cubicBezTo>
                    <a:pt x="18655" y="4800"/>
                    <a:pt x="18655" y="20399"/>
                    <a:pt x="18655" y="20399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538"/>
                    <a:pt x="0" y="1200"/>
                  </a:cubicBezTo>
                  <a:lnTo>
                    <a:pt x="0" y="3600"/>
                  </a:lnTo>
                  <a:cubicBezTo>
                    <a:pt x="0" y="4263"/>
                    <a:pt x="440" y="4800"/>
                    <a:pt x="982" y="4800"/>
                  </a:cubicBezTo>
                  <a:lnTo>
                    <a:pt x="1964" y="4800"/>
                  </a:lnTo>
                  <a:lnTo>
                    <a:pt x="1964" y="20399"/>
                  </a:lnTo>
                  <a:cubicBezTo>
                    <a:pt x="1964" y="21062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062"/>
                    <a:pt x="19636" y="20399"/>
                  </a:cubicBezTo>
                  <a:lnTo>
                    <a:pt x="19636" y="4800"/>
                  </a:lnTo>
                  <a:lnTo>
                    <a:pt x="20618" y="4800"/>
                  </a:lnTo>
                  <a:cubicBezTo>
                    <a:pt x="21160" y="4800"/>
                    <a:pt x="21600" y="4263"/>
                    <a:pt x="21600" y="3600"/>
                  </a:cubicBezTo>
                  <a:lnTo>
                    <a:pt x="21600" y="1200"/>
                  </a:lnTo>
                  <a:cubicBezTo>
                    <a:pt x="21600" y="538"/>
                    <a:pt x="21160" y="0"/>
                    <a:pt x="20618" y="0"/>
                  </a:cubicBezTo>
                </a:path>
              </a:pathLst>
            </a:custGeom>
            <a:solidFill>
              <a:srgbClr val="2B55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121917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/>
                <a:sym typeface="Gill Sans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E14D1A-412A-9740-A552-936C0F679034}"/>
              </a:ext>
            </a:extLst>
          </p:cNvPr>
          <p:cNvGrpSpPr/>
          <p:nvPr/>
        </p:nvGrpSpPr>
        <p:grpSpPr>
          <a:xfrm>
            <a:off x="3739226" y="4305331"/>
            <a:ext cx="1099082" cy="248971"/>
            <a:chOff x="3739226" y="4305331"/>
            <a:chExt cx="1099082" cy="24897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D79ED6-B4BA-4F61-8876-059BF7F51A43}"/>
                </a:ext>
              </a:extLst>
            </p:cNvPr>
            <p:cNvSpPr txBox="1"/>
            <p:nvPr/>
          </p:nvSpPr>
          <p:spPr>
            <a:xfrm>
              <a:off x="3943886" y="4305331"/>
              <a:ext cx="894422" cy="2489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1219170" latinLnBrk="1"/>
              <a:r>
                <a:rPr lang="en-US" altLang="ko-KR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entury Gothic" panose="020B0502020202020204" pitchFamily="34" charset="0"/>
                  <a:cs typeface="Arial" pitchFamily="34" charset="0"/>
                </a:rPr>
                <a:t>Process</a:t>
              </a:r>
              <a:endParaRPr lang="ko-KR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80" name="Shape 4902">
              <a:extLst>
                <a:ext uri="{FF2B5EF4-FFF2-40B4-BE49-F238E27FC236}">
                  <a16:creationId xmlns:a16="http://schemas.microsoft.com/office/drawing/2014/main" id="{3ED8B494-B4F7-4952-A8F1-ADE2359CF8ED}"/>
                </a:ext>
              </a:extLst>
            </p:cNvPr>
            <p:cNvSpPr/>
            <p:nvPr/>
          </p:nvSpPr>
          <p:spPr>
            <a:xfrm>
              <a:off x="3739226" y="4369858"/>
              <a:ext cx="224318" cy="1427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8638" y="8572"/>
                  </a:moveTo>
                  <a:cubicBezTo>
                    <a:pt x="71316" y="8572"/>
                    <a:pt x="57272" y="30638"/>
                    <a:pt x="57272" y="57855"/>
                  </a:cubicBezTo>
                  <a:lnTo>
                    <a:pt x="57272" y="62144"/>
                  </a:lnTo>
                  <a:cubicBezTo>
                    <a:pt x="57272" y="84627"/>
                    <a:pt x="45672" y="102855"/>
                    <a:pt x="31361" y="102855"/>
                  </a:cubicBezTo>
                  <a:cubicBezTo>
                    <a:pt x="17055" y="102855"/>
                    <a:pt x="5455" y="84627"/>
                    <a:pt x="5455" y="62144"/>
                  </a:cubicBezTo>
                  <a:lnTo>
                    <a:pt x="5455" y="57855"/>
                  </a:lnTo>
                  <a:cubicBezTo>
                    <a:pt x="5455" y="35372"/>
                    <a:pt x="17055" y="17144"/>
                    <a:pt x="31361" y="17144"/>
                  </a:cubicBezTo>
                  <a:cubicBezTo>
                    <a:pt x="37055" y="17144"/>
                    <a:pt x="42083" y="20166"/>
                    <a:pt x="46227" y="25716"/>
                  </a:cubicBezTo>
                  <a:lnTo>
                    <a:pt x="35455" y="25716"/>
                  </a:lnTo>
                  <a:cubicBezTo>
                    <a:pt x="33944" y="25716"/>
                    <a:pt x="32727" y="27633"/>
                    <a:pt x="32727" y="30000"/>
                  </a:cubicBezTo>
                  <a:cubicBezTo>
                    <a:pt x="32727" y="32366"/>
                    <a:pt x="33944" y="34283"/>
                    <a:pt x="35455" y="34283"/>
                  </a:cubicBezTo>
                  <a:lnTo>
                    <a:pt x="51816" y="34283"/>
                  </a:lnTo>
                  <a:cubicBezTo>
                    <a:pt x="53327" y="34283"/>
                    <a:pt x="54544" y="32366"/>
                    <a:pt x="54544" y="30000"/>
                  </a:cubicBezTo>
                  <a:lnTo>
                    <a:pt x="54544" y="4283"/>
                  </a:lnTo>
                  <a:cubicBezTo>
                    <a:pt x="54544" y="1922"/>
                    <a:pt x="53327" y="0"/>
                    <a:pt x="51816" y="0"/>
                  </a:cubicBezTo>
                  <a:cubicBezTo>
                    <a:pt x="50311" y="0"/>
                    <a:pt x="49088" y="1922"/>
                    <a:pt x="49088" y="4283"/>
                  </a:cubicBezTo>
                  <a:lnTo>
                    <a:pt x="49088" y="18450"/>
                  </a:lnTo>
                  <a:cubicBezTo>
                    <a:pt x="43772" y="12000"/>
                    <a:pt x="37255" y="8572"/>
                    <a:pt x="31361" y="8572"/>
                  </a:cubicBezTo>
                  <a:cubicBezTo>
                    <a:pt x="14038" y="8572"/>
                    <a:pt x="0" y="30638"/>
                    <a:pt x="0" y="57855"/>
                  </a:cubicBezTo>
                  <a:lnTo>
                    <a:pt x="0" y="62144"/>
                  </a:lnTo>
                  <a:cubicBezTo>
                    <a:pt x="0" y="89361"/>
                    <a:pt x="14038" y="111427"/>
                    <a:pt x="31361" y="111427"/>
                  </a:cubicBezTo>
                  <a:cubicBezTo>
                    <a:pt x="48683" y="111427"/>
                    <a:pt x="62727" y="89361"/>
                    <a:pt x="62727" y="62144"/>
                  </a:cubicBezTo>
                  <a:lnTo>
                    <a:pt x="62727" y="57855"/>
                  </a:lnTo>
                  <a:cubicBezTo>
                    <a:pt x="62727" y="35372"/>
                    <a:pt x="74327" y="17144"/>
                    <a:pt x="88638" y="17144"/>
                  </a:cubicBezTo>
                  <a:cubicBezTo>
                    <a:pt x="102944" y="17144"/>
                    <a:pt x="114544" y="35372"/>
                    <a:pt x="114544" y="57855"/>
                  </a:cubicBezTo>
                  <a:lnTo>
                    <a:pt x="114544" y="62144"/>
                  </a:lnTo>
                  <a:cubicBezTo>
                    <a:pt x="114544" y="84627"/>
                    <a:pt x="102944" y="102855"/>
                    <a:pt x="88638" y="102855"/>
                  </a:cubicBezTo>
                  <a:cubicBezTo>
                    <a:pt x="82944" y="102855"/>
                    <a:pt x="77916" y="99833"/>
                    <a:pt x="73772" y="94283"/>
                  </a:cubicBezTo>
                  <a:lnTo>
                    <a:pt x="84544" y="94283"/>
                  </a:lnTo>
                  <a:cubicBezTo>
                    <a:pt x="86055" y="94283"/>
                    <a:pt x="87272" y="92366"/>
                    <a:pt x="87272" y="90000"/>
                  </a:cubicBezTo>
                  <a:cubicBezTo>
                    <a:pt x="87272" y="87633"/>
                    <a:pt x="86055" y="85716"/>
                    <a:pt x="84544" y="85716"/>
                  </a:cubicBezTo>
                  <a:lnTo>
                    <a:pt x="68183" y="85716"/>
                  </a:lnTo>
                  <a:cubicBezTo>
                    <a:pt x="66672" y="85716"/>
                    <a:pt x="65455" y="87633"/>
                    <a:pt x="65455" y="90000"/>
                  </a:cubicBezTo>
                  <a:lnTo>
                    <a:pt x="65455" y="115716"/>
                  </a:lnTo>
                  <a:cubicBezTo>
                    <a:pt x="65455" y="118083"/>
                    <a:pt x="66672" y="120000"/>
                    <a:pt x="68183" y="120000"/>
                  </a:cubicBezTo>
                  <a:cubicBezTo>
                    <a:pt x="69688" y="120000"/>
                    <a:pt x="70911" y="118083"/>
                    <a:pt x="70911" y="115716"/>
                  </a:cubicBezTo>
                  <a:lnTo>
                    <a:pt x="70911" y="101550"/>
                  </a:lnTo>
                  <a:cubicBezTo>
                    <a:pt x="76227" y="108005"/>
                    <a:pt x="82744" y="111427"/>
                    <a:pt x="88638" y="111427"/>
                  </a:cubicBezTo>
                  <a:cubicBezTo>
                    <a:pt x="105961" y="111427"/>
                    <a:pt x="120000" y="89361"/>
                    <a:pt x="120000" y="62144"/>
                  </a:cubicBezTo>
                  <a:lnTo>
                    <a:pt x="120000" y="57855"/>
                  </a:lnTo>
                  <a:cubicBezTo>
                    <a:pt x="120000" y="30638"/>
                    <a:pt x="105961" y="8572"/>
                    <a:pt x="88638" y="8572"/>
                  </a:cubicBezTo>
                </a:path>
              </a:pathLst>
            </a:custGeom>
            <a:solidFill>
              <a:srgbClr val="2B556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 anchorCtr="0"/>
            <a:lstStyle/>
            <a:p>
              <a:pPr algn="ctr" defTabSz="1219170" fontAlgn="base" latinLnBrk="1">
                <a:spcBef>
                  <a:spcPct val="0"/>
                </a:spcBef>
                <a:spcAft>
                  <a:spcPct val="0"/>
                </a:spcAft>
              </a:pPr>
              <a:endParaRPr lang="en-US" altLang="en-US" sz="1050" kern="0" dirty="0">
                <a:solidFill>
                  <a:prstClr val="white">
                    <a:lumMod val="95000"/>
                  </a:prstClr>
                </a:solidFill>
                <a:latin typeface="Roboto"/>
                <a:sym typeface="Lato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41238B5-9F5A-7A47-B9AB-B16D3EB6E39E}"/>
              </a:ext>
            </a:extLst>
          </p:cNvPr>
          <p:cNvGrpSpPr/>
          <p:nvPr/>
        </p:nvGrpSpPr>
        <p:grpSpPr>
          <a:xfrm>
            <a:off x="5177688" y="3166918"/>
            <a:ext cx="1774060" cy="1774060"/>
            <a:chOff x="5177688" y="3166918"/>
            <a:chExt cx="1774060" cy="177406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AA70BB57-45A1-CC47-8F19-8C82E0C862BF}"/>
                </a:ext>
              </a:extLst>
            </p:cNvPr>
            <p:cNvSpPr/>
            <p:nvPr/>
          </p:nvSpPr>
          <p:spPr>
            <a:xfrm>
              <a:off x="5177688" y="3166918"/>
              <a:ext cx="1774060" cy="1774060"/>
            </a:xfrm>
            <a:prstGeom prst="ellipse">
              <a:avLst/>
            </a:prstGeom>
            <a:solidFill>
              <a:srgbClr val="628196"/>
            </a:solidFill>
            <a:ln w="254000">
              <a:solidFill>
                <a:srgbClr val="F2EE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8" name="TextBox 11267">
              <a:extLst>
                <a:ext uri="{FF2B5EF4-FFF2-40B4-BE49-F238E27FC236}">
                  <a16:creationId xmlns:a16="http://schemas.microsoft.com/office/drawing/2014/main" id="{51390119-363A-44FF-B571-870EEF44D7B3}"/>
                </a:ext>
              </a:extLst>
            </p:cNvPr>
            <p:cNvSpPr txBox="1"/>
            <p:nvPr/>
          </p:nvSpPr>
          <p:spPr>
            <a:xfrm>
              <a:off x="5367624" y="3701983"/>
              <a:ext cx="1412486" cy="66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13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TARGET MARKET</a:t>
              </a:r>
            </a:p>
          </p:txBody>
        </p: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EEA2C331-965A-4AB0-8D38-0B8E7C930A90}"/>
              </a:ext>
            </a:extLst>
          </p:cNvPr>
          <p:cNvSpPr txBox="1"/>
          <p:nvPr/>
        </p:nvSpPr>
        <p:spPr>
          <a:xfrm>
            <a:off x="1107236" y="1743141"/>
            <a:ext cx="1086673" cy="9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Retail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Wholesale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Mail Order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Internet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Direct Sales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66EA45-D56B-3F4D-AFD1-47BF83CE6C6D}"/>
              </a:ext>
            </a:extLst>
          </p:cNvPr>
          <p:cNvGrpSpPr/>
          <p:nvPr/>
        </p:nvGrpSpPr>
        <p:grpSpPr>
          <a:xfrm>
            <a:off x="-13863" y="1276715"/>
            <a:ext cx="3112238" cy="418284"/>
            <a:chOff x="-13863" y="1276715"/>
            <a:chExt cx="3112238" cy="418284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C676D33-35F0-3B48-9FE4-20322244F105}"/>
                </a:ext>
              </a:extLst>
            </p:cNvPr>
            <p:cNvSpPr/>
            <p:nvPr/>
          </p:nvSpPr>
          <p:spPr>
            <a:xfrm>
              <a:off x="-13863" y="1276715"/>
              <a:ext cx="3112238" cy="411062"/>
            </a:xfrm>
            <a:prstGeom prst="rect">
              <a:avLst/>
            </a:prstGeom>
            <a:solidFill>
              <a:srgbClr val="928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88ADD52-2837-4D77-9F65-AC09F1EDA81B}"/>
                </a:ext>
              </a:extLst>
            </p:cNvPr>
            <p:cNvSpPr txBox="1"/>
            <p:nvPr/>
          </p:nvSpPr>
          <p:spPr>
            <a:xfrm>
              <a:off x="542892" y="1294889"/>
              <a:ext cx="6169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 latinLnBrk="1"/>
              <a:r>
                <a:rPr lang="en-US" altLang="ko-KR" sz="2000" dirty="0">
                  <a:solidFill>
                    <a:srgbClr val="CFC7C3"/>
                  </a:solidFill>
                  <a:latin typeface="Century Gothic" panose="020B0502020202020204" pitchFamily="34" charset="0"/>
                  <a:cs typeface="Arial" pitchFamily="34" charset="0"/>
                </a:rPr>
                <a:t>01</a:t>
              </a:r>
              <a:endParaRPr lang="ko-KR" altLang="en-US" sz="2000" dirty="0">
                <a:solidFill>
                  <a:srgbClr val="CFC7C3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BB04FDC-B18B-4CE5-9CC0-FDF2FD176AB1}"/>
                </a:ext>
              </a:extLst>
            </p:cNvPr>
            <p:cNvSpPr txBox="1"/>
            <p:nvPr/>
          </p:nvSpPr>
          <p:spPr>
            <a:xfrm>
              <a:off x="1094710" y="1359169"/>
              <a:ext cx="895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en-US" altLang="ko-KR" sz="12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itchFamily="34" charset="0"/>
                </a:rPr>
                <a:t>PLACE</a:t>
              </a: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F6AADC8D-A003-404B-91D1-B1227AB57F5F}"/>
              </a:ext>
            </a:extLst>
          </p:cNvPr>
          <p:cNvSpPr txBox="1"/>
          <p:nvPr/>
        </p:nvSpPr>
        <p:spPr>
          <a:xfrm>
            <a:off x="1107236" y="3252629"/>
            <a:ext cx="1160619" cy="9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Skimming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Penetration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Psychological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Cost-Plus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Loss leader, etc.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88FA5AD-E7DB-524B-92C6-FB201B15D9AE}"/>
              </a:ext>
            </a:extLst>
          </p:cNvPr>
          <p:cNvGrpSpPr/>
          <p:nvPr/>
        </p:nvGrpSpPr>
        <p:grpSpPr>
          <a:xfrm>
            <a:off x="-1337" y="2796003"/>
            <a:ext cx="3112238" cy="411062"/>
            <a:chOff x="-1337" y="2796003"/>
            <a:chExt cx="3112238" cy="411062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6DB8602-7DB3-E14B-9C2F-BBD8CC91422E}"/>
                </a:ext>
              </a:extLst>
            </p:cNvPr>
            <p:cNvSpPr/>
            <p:nvPr/>
          </p:nvSpPr>
          <p:spPr>
            <a:xfrm>
              <a:off x="-1337" y="2796003"/>
              <a:ext cx="3112238" cy="411062"/>
            </a:xfrm>
            <a:prstGeom prst="rect">
              <a:avLst/>
            </a:prstGeom>
            <a:solidFill>
              <a:srgbClr val="928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E15DD7E-2F95-423D-81F9-90F94B10CB29}"/>
                </a:ext>
              </a:extLst>
            </p:cNvPr>
            <p:cNvSpPr txBox="1"/>
            <p:nvPr/>
          </p:nvSpPr>
          <p:spPr>
            <a:xfrm>
              <a:off x="542892" y="2804377"/>
              <a:ext cx="6169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 latinLnBrk="1"/>
              <a:r>
                <a:rPr lang="en-US" altLang="ko-KR" sz="2000" dirty="0">
                  <a:solidFill>
                    <a:srgbClr val="CFC7C3"/>
                  </a:solidFill>
                  <a:latin typeface="Century Gothic" panose="020B0502020202020204" pitchFamily="34" charset="0"/>
                  <a:cs typeface="Arial" pitchFamily="34" charset="0"/>
                </a:rPr>
                <a:t>02</a:t>
              </a:r>
              <a:endParaRPr lang="ko-KR" altLang="en-US" sz="2000" dirty="0">
                <a:solidFill>
                  <a:srgbClr val="CFC7C3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3578EB5-F296-4A18-865A-174374C139E0}"/>
                </a:ext>
              </a:extLst>
            </p:cNvPr>
            <p:cNvSpPr txBox="1"/>
            <p:nvPr/>
          </p:nvSpPr>
          <p:spPr>
            <a:xfrm>
              <a:off x="1094710" y="2868657"/>
              <a:ext cx="14070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en-US" altLang="ko-KR" sz="12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itchFamily="34" charset="0"/>
                </a:rPr>
                <a:t>PRICE</a:t>
              </a:r>
              <a:endParaRPr lang="en-US" altLang="ko-KR" sz="9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628398AB-F1C3-4697-B6A0-D1C1D09272A8}"/>
              </a:ext>
            </a:extLst>
          </p:cNvPr>
          <p:cNvSpPr txBox="1"/>
          <p:nvPr/>
        </p:nvSpPr>
        <p:spPr>
          <a:xfrm>
            <a:off x="1107236" y="4762116"/>
            <a:ext cx="1160619" cy="9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Special Offers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Advertising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Endorsement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User Trials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Leaflets/posters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E31EDD7-02AF-8646-998E-5EE6C76B31D2}"/>
              </a:ext>
            </a:extLst>
          </p:cNvPr>
          <p:cNvGrpSpPr/>
          <p:nvPr/>
        </p:nvGrpSpPr>
        <p:grpSpPr>
          <a:xfrm>
            <a:off x="-1337" y="4313520"/>
            <a:ext cx="3112238" cy="411062"/>
            <a:chOff x="-1337" y="4313520"/>
            <a:chExt cx="3112238" cy="411062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87B7A38-4C51-C24B-8D1C-75C75B5E3E94}"/>
                </a:ext>
              </a:extLst>
            </p:cNvPr>
            <p:cNvSpPr/>
            <p:nvPr/>
          </p:nvSpPr>
          <p:spPr>
            <a:xfrm>
              <a:off x="-1337" y="4313520"/>
              <a:ext cx="3112238" cy="411062"/>
            </a:xfrm>
            <a:prstGeom prst="rect">
              <a:avLst/>
            </a:prstGeom>
            <a:solidFill>
              <a:srgbClr val="928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C5CA43E-32DD-4DB8-A2D5-58571844AE26}"/>
                </a:ext>
              </a:extLst>
            </p:cNvPr>
            <p:cNvSpPr txBox="1"/>
            <p:nvPr/>
          </p:nvSpPr>
          <p:spPr>
            <a:xfrm>
              <a:off x="542892" y="4313864"/>
              <a:ext cx="6169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 latinLnBrk="1"/>
              <a:r>
                <a:rPr lang="en-US" altLang="ko-KR" sz="2000" dirty="0">
                  <a:solidFill>
                    <a:srgbClr val="CFC7C3"/>
                  </a:solidFill>
                  <a:latin typeface="Century Gothic" panose="020B0502020202020204" pitchFamily="34" charset="0"/>
                  <a:cs typeface="Arial" pitchFamily="34" charset="0"/>
                </a:rPr>
                <a:t>03</a:t>
              </a:r>
              <a:endParaRPr lang="ko-KR" altLang="en-US" sz="2000" dirty="0">
                <a:solidFill>
                  <a:srgbClr val="CFC7C3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55C9258-807E-47ED-84DC-C4A1CF43B355}"/>
                </a:ext>
              </a:extLst>
            </p:cNvPr>
            <p:cNvSpPr txBox="1"/>
            <p:nvPr/>
          </p:nvSpPr>
          <p:spPr>
            <a:xfrm>
              <a:off x="1094710" y="4378144"/>
              <a:ext cx="14070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en-US" altLang="ko-KR" sz="12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itchFamily="34" charset="0"/>
                </a:rPr>
                <a:t>PROMOTION</a:t>
              </a:r>
              <a:endParaRPr lang="en-US" altLang="ko-KR" sz="9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77144C16-A71C-4347-966A-C46C4DBAF84B}"/>
              </a:ext>
            </a:extLst>
          </p:cNvPr>
          <p:cNvSpPr txBox="1"/>
          <p:nvPr/>
        </p:nvSpPr>
        <p:spPr>
          <a:xfrm>
            <a:off x="9967247" y="988397"/>
            <a:ext cx="1086673" cy="9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Design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Technology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Usefulness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Convenience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Warranties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B67EC1E-4A7E-DB49-ACD1-CCE5CFFEC428}"/>
              </a:ext>
            </a:extLst>
          </p:cNvPr>
          <p:cNvGrpSpPr/>
          <p:nvPr/>
        </p:nvGrpSpPr>
        <p:grpSpPr>
          <a:xfrm>
            <a:off x="9079762" y="529193"/>
            <a:ext cx="3112238" cy="411062"/>
            <a:chOff x="9079762" y="529193"/>
            <a:chExt cx="3112238" cy="41106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E6410DA-3009-F941-AB5A-2E8C8D021F31}"/>
                </a:ext>
              </a:extLst>
            </p:cNvPr>
            <p:cNvSpPr/>
            <p:nvPr/>
          </p:nvSpPr>
          <p:spPr>
            <a:xfrm>
              <a:off x="9079762" y="529193"/>
              <a:ext cx="3112238" cy="411062"/>
            </a:xfrm>
            <a:prstGeom prst="rect">
              <a:avLst/>
            </a:prstGeom>
            <a:solidFill>
              <a:srgbClr val="928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BB03294-DA8B-4CED-AFA2-7C2011B97CA0}"/>
                </a:ext>
              </a:extLst>
            </p:cNvPr>
            <p:cNvSpPr txBox="1"/>
            <p:nvPr/>
          </p:nvSpPr>
          <p:spPr>
            <a:xfrm>
              <a:off x="9402903" y="540145"/>
              <a:ext cx="6169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 latinLnBrk="1"/>
              <a:r>
                <a:rPr lang="en-US" altLang="ko-KR" sz="2000" dirty="0">
                  <a:solidFill>
                    <a:srgbClr val="CFC7C3"/>
                  </a:solidFill>
                  <a:latin typeface="Century Gothic" panose="020B0502020202020204" pitchFamily="34" charset="0"/>
                  <a:cs typeface="Arial" pitchFamily="34" charset="0"/>
                </a:rPr>
                <a:t>04</a:t>
              </a:r>
              <a:endParaRPr lang="ko-KR" altLang="en-US" sz="2000" dirty="0">
                <a:solidFill>
                  <a:srgbClr val="CFC7C3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F5B2368-40D7-4D08-A40A-22AF5BFD1B9B}"/>
                </a:ext>
              </a:extLst>
            </p:cNvPr>
            <p:cNvSpPr txBox="1"/>
            <p:nvPr/>
          </p:nvSpPr>
          <p:spPr>
            <a:xfrm>
              <a:off x="9954721" y="604425"/>
              <a:ext cx="895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en-US" altLang="ko-KR" sz="12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itchFamily="34" charset="0"/>
                </a:rPr>
                <a:t>PRODUCT</a:t>
              </a:r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2F75B7CA-21FA-46E5-80A2-DAEFC5A368E9}"/>
              </a:ext>
            </a:extLst>
          </p:cNvPr>
          <p:cNvSpPr txBox="1"/>
          <p:nvPr/>
        </p:nvSpPr>
        <p:spPr>
          <a:xfrm>
            <a:off x="9967247" y="2497885"/>
            <a:ext cx="1282626" cy="9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Employees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Management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Culture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Customer Service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Personnel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BBED94-9846-1247-922B-C5A8C2A5BECA}"/>
              </a:ext>
            </a:extLst>
          </p:cNvPr>
          <p:cNvGrpSpPr/>
          <p:nvPr/>
        </p:nvGrpSpPr>
        <p:grpSpPr>
          <a:xfrm>
            <a:off x="9079762" y="2037838"/>
            <a:ext cx="3112238" cy="411905"/>
            <a:chOff x="9079762" y="2037838"/>
            <a:chExt cx="3112238" cy="41190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2A9EECE-E701-3843-BD1C-F652023957EE}"/>
                </a:ext>
              </a:extLst>
            </p:cNvPr>
            <p:cNvSpPr/>
            <p:nvPr/>
          </p:nvSpPr>
          <p:spPr>
            <a:xfrm>
              <a:off x="9079762" y="2037838"/>
              <a:ext cx="3112238" cy="411062"/>
            </a:xfrm>
            <a:prstGeom prst="rect">
              <a:avLst/>
            </a:prstGeom>
            <a:solidFill>
              <a:srgbClr val="928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8CFEEBB0-15FF-4AE6-855D-6CF95DED8C55}"/>
                </a:ext>
              </a:extLst>
            </p:cNvPr>
            <p:cNvSpPr txBox="1"/>
            <p:nvPr/>
          </p:nvSpPr>
          <p:spPr>
            <a:xfrm>
              <a:off x="9402903" y="2049633"/>
              <a:ext cx="6169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 latinLnBrk="1"/>
              <a:r>
                <a:rPr lang="en-US" altLang="ko-KR" sz="2000" dirty="0">
                  <a:solidFill>
                    <a:srgbClr val="CFC7C3"/>
                  </a:solidFill>
                  <a:latin typeface="Century Gothic" panose="020B0502020202020204" pitchFamily="34" charset="0"/>
                  <a:cs typeface="Arial" pitchFamily="34" charset="0"/>
                </a:rPr>
                <a:t>05</a:t>
              </a:r>
              <a:endParaRPr lang="ko-KR" altLang="en-US" sz="2000" dirty="0">
                <a:solidFill>
                  <a:srgbClr val="CFC7C3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D1640CBD-1263-4911-955F-B4A147417BF6}"/>
                </a:ext>
              </a:extLst>
            </p:cNvPr>
            <p:cNvSpPr txBox="1"/>
            <p:nvPr/>
          </p:nvSpPr>
          <p:spPr>
            <a:xfrm>
              <a:off x="9954721" y="2113913"/>
              <a:ext cx="14070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en-US" altLang="ko-KR" sz="12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itchFamily="34" charset="0"/>
                </a:rPr>
                <a:t>PEOPLE</a:t>
              </a:r>
              <a:endParaRPr lang="en-US" altLang="ko-KR" sz="9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F93BF9F7-1072-4DBC-A01D-B68D79134672}"/>
              </a:ext>
            </a:extLst>
          </p:cNvPr>
          <p:cNvSpPr txBox="1"/>
          <p:nvPr/>
        </p:nvSpPr>
        <p:spPr>
          <a:xfrm>
            <a:off x="9967247" y="4007373"/>
            <a:ext cx="1758876" cy="9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Especially relevant to service industries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How are services consumed?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Performance &amp; analytics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Validation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435613-DA9C-C04A-80EA-83C3ABB03E33}"/>
              </a:ext>
            </a:extLst>
          </p:cNvPr>
          <p:cNvGrpSpPr/>
          <p:nvPr/>
        </p:nvGrpSpPr>
        <p:grpSpPr>
          <a:xfrm>
            <a:off x="9079762" y="3542829"/>
            <a:ext cx="3112238" cy="416402"/>
            <a:chOff x="9079762" y="3542829"/>
            <a:chExt cx="3112238" cy="416402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C382D2B-DE8C-8840-AF42-5DE4E1A7520A}"/>
                </a:ext>
              </a:extLst>
            </p:cNvPr>
            <p:cNvSpPr/>
            <p:nvPr/>
          </p:nvSpPr>
          <p:spPr>
            <a:xfrm>
              <a:off x="9079762" y="3542829"/>
              <a:ext cx="3112238" cy="411062"/>
            </a:xfrm>
            <a:prstGeom prst="rect">
              <a:avLst/>
            </a:prstGeom>
            <a:solidFill>
              <a:srgbClr val="928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8147EFF6-015F-4E17-805F-3DC1434BF598}"/>
                </a:ext>
              </a:extLst>
            </p:cNvPr>
            <p:cNvSpPr txBox="1"/>
            <p:nvPr/>
          </p:nvSpPr>
          <p:spPr>
            <a:xfrm>
              <a:off x="9402903" y="3559121"/>
              <a:ext cx="6169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 latinLnBrk="1"/>
              <a:r>
                <a:rPr lang="en-US" altLang="ko-KR" sz="2000" dirty="0">
                  <a:solidFill>
                    <a:srgbClr val="CFC7C3"/>
                  </a:solidFill>
                  <a:latin typeface="Century Gothic" panose="020B0502020202020204" pitchFamily="34" charset="0"/>
                  <a:cs typeface="Arial" pitchFamily="34" charset="0"/>
                </a:rPr>
                <a:t>06</a:t>
              </a:r>
              <a:endParaRPr lang="ko-KR" altLang="en-US" sz="2000" dirty="0">
                <a:solidFill>
                  <a:srgbClr val="CFC7C3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80D4EE12-E4B2-4384-97A1-59103AF0E469}"/>
                </a:ext>
              </a:extLst>
            </p:cNvPr>
            <p:cNvSpPr txBox="1"/>
            <p:nvPr/>
          </p:nvSpPr>
          <p:spPr>
            <a:xfrm>
              <a:off x="9954721" y="3623401"/>
              <a:ext cx="14070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en-US" altLang="ko-KR" sz="12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itchFamily="34" charset="0"/>
                </a:rPr>
                <a:t>PROCESS</a:t>
              </a:r>
              <a:endParaRPr lang="en-US" altLang="ko-KR" sz="9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</p:grpSp>
      <p:sp>
        <p:nvSpPr>
          <p:cNvPr id="156" name="TextBox 155">
            <a:extLst>
              <a:ext uri="{FF2B5EF4-FFF2-40B4-BE49-F238E27FC236}">
                <a16:creationId xmlns:a16="http://schemas.microsoft.com/office/drawing/2014/main" id="{A31B3E34-C1E0-4258-AFA9-8CB0C5C3C1B0}"/>
              </a:ext>
            </a:extLst>
          </p:cNvPr>
          <p:cNvSpPr txBox="1"/>
          <p:nvPr/>
        </p:nvSpPr>
        <p:spPr>
          <a:xfrm>
            <a:off x="9967247" y="5516860"/>
            <a:ext cx="1758876" cy="9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Interface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Comfort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Facilities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Foot traffic</a:t>
            </a:r>
          </a:p>
          <a:p>
            <a:pPr marL="171450" indent="-171450" defTabSz="1219170" latinLnBrk="1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Store lines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D749682-BD62-B749-BA6F-3BE332D7B0DE}"/>
              </a:ext>
            </a:extLst>
          </p:cNvPr>
          <p:cNvGrpSpPr/>
          <p:nvPr/>
        </p:nvGrpSpPr>
        <p:grpSpPr>
          <a:xfrm>
            <a:off x="9079762" y="5064790"/>
            <a:ext cx="3112238" cy="411062"/>
            <a:chOff x="9079762" y="5064790"/>
            <a:chExt cx="3112238" cy="41106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6A3D988-5B5C-DF49-82B8-63801D7925A2}"/>
                </a:ext>
              </a:extLst>
            </p:cNvPr>
            <p:cNvSpPr/>
            <p:nvPr/>
          </p:nvSpPr>
          <p:spPr>
            <a:xfrm>
              <a:off x="9079762" y="5064790"/>
              <a:ext cx="3112238" cy="411062"/>
            </a:xfrm>
            <a:prstGeom prst="rect">
              <a:avLst/>
            </a:prstGeom>
            <a:solidFill>
              <a:srgbClr val="928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09F42DD-DF77-4AE4-AFE6-F0A5300EF233}"/>
                </a:ext>
              </a:extLst>
            </p:cNvPr>
            <p:cNvSpPr txBox="1"/>
            <p:nvPr/>
          </p:nvSpPr>
          <p:spPr>
            <a:xfrm>
              <a:off x="9402903" y="5068608"/>
              <a:ext cx="6169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 latinLnBrk="1"/>
              <a:r>
                <a:rPr lang="en-US" altLang="ko-KR" sz="2000" dirty="0">
                  <a:solidFill>
                    <a:srgbClr val="CFC7C3"/>
                  </a:solidFill>
                  <a:latin typeface="Century Gothic" panose="020B0502020202020204" pitchFamily="34" charset="0"/>
                  <a:cs typeface="Arial" pitchFamily="34" charset="0"/>
                </a:rPr>
                <a:t>07</a:t>
              </a:r>
              <a:endParaRPr lang="ko-KR" altLang="en-US" sz="2000" dirty="0">
                <a:solidFill>
                  <a:srgbClr val="CFC7C3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FD07FB85-21B8-468A-B03B-68440A451226}"/>
                </a:ext>
              </a:extLst>
            </p:cNvPr>
            <p:cNvSpPr txBox="1"/>
            <p:nvPr/>
          </p:nvSpPr>
          <p:spPr>
            <a:xfrm>
              <a:off x="9954721" y="5132888"/>
              <a:ext cx="17912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en-US" altLang="ko-KR" sz="12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 pitchFamily="34" charset="0"/>
                </a:rPr>
                <a:t>PHYSICAL EVIDENCE</a:t>
              </a:r>
              <a:endParaRPr lang="en-US" altLang="ko-KR" sz="9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3C832CE4-06E8-0F48-BF10-93002F00BAD2}"/>
              </a:ext>
            </a:extLst>
          </p:cNvPr>
          <p:cNvSpPr txBox="1"/>
          <p:nvPr/>
        </p:nvSpPr>
        <p:spPr>
          <a:xfrm>
            <a:off x="4358987" y="620005"/>
            <a:ext cx="347402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7 P’S MARKETING MIX</a:t>
            </a:r>
          </a:p>
        </p:txBody>
      </p:sp>
    </p:spTree>
    <p:extLst>
      <p:ext uri="{BB962C8B-B14F-4D97-AF65-F5344CB8AC3E}">
        <p14:creationId xmlns:p14="http://schemas.microsoft.com/office/powerpoint/2010/main" val="58369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3" grpId="0" animBg="1"/>
      <p:bldP spid="2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29" grpId="0"/>
      <p:bldP spid="136" grpId="0"/>
      <p:bldP spid="140" grpId="0"/>
      <p:bldP spid="144" grpId="0"/>
      <p:bldP spid="148" grpId="0"/>
      <p:bldP spid="152" grpId="0"/>
      <p:bldP spid="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A7D2726B-864E-784E-808E-436A12BD376B}"/>
              </a:ext>
            </a:extLst>
          </p:cNvPr>
          <p:cNvSpPr/>
          <p:nvPr/>
        </p:nvSpPr>
        <p:spPr>
          <a:xfrm>
            <a:off x="1736918" y="1"/>
            <a:ext cx="1746504" cy="3321816"/>
          </a:xfrm>
          <a:prstGeom prst="rect">
            <a:avLst/>
          </a:prstGeom>
          <a:solidFill>
            <a:srgbClr val="F5F4E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400" b="1" kern="0" dirty="0">
              <a:solidFill>
                <a:srgbClr val="92898A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93D8679-5F68-E441-8D0D-6C59EF427A64}"/>
              </a:ext>
            </a:extLst>
          </p:cNvPr>
          <p:cNvSpPr/>
          <p:nvPr/>
        </p:nvSpPr>
        <p:spPr>
          <a:xfrm>
            <a:off x="5222745" y="-3340"/>
            <a:ext cx="1746504" cy="3321816"/>
          </a:xfrm>
          <a:prstGeom prst="rect">
            <a:avLst/>
          </a:prstGeom>
          <a:solidFill>
            <a:srgbClr val="F5F4E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400" b="1" kern="0" dirty="0">
              <a:solidFill>
                <a:srgbClr val="92898A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9254D7F-BF37-704C-86FA-81961DDC241F}"/>
              </a:ext>
            </a:extLst>
          </p:cNvPr>
          <p:cNvSpPr/>
          <p:nvPr/>
        </p:nvSpPr>
        <p:spPr>
          <a:xfrm>
            <a:off x="8708578" y="-3340"/>
            <a:ext cx="1746504" cy="3321816"/>
          </a:xfrm>
          <a:prstGeom prst="rect">
            <a:avLst/>
          </a:prstGeom>
          <a:solidFill>
            <a:srgbClr val="F5F4E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400" b="1" kern="0" dirty="0">
              <a:solidFill>
                <a:srgbClr val="92898A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0622C63-6610-A545-9B70-0656DAC7FA0E}"/>
              </a:ext>
            </a:extLst>
          </p:cNvPr>
          <p:cNvSpPr/>
          <p:nvPr/>
        </p:nvSpPr>
        <p:spPr>
          <a:xfrm>
            <a:off x="3476894" y="3944815"/>
            <a:ext cx="1746504" cy="2913185"/>
          </a:xfrm>
          <a:prstGeom prst="rect">
            <a:avLst/>
          </a:prstGeom>
          <a:solidFill>
            <a:srgbClr val="F5F4E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400" b="1" kern="0" dirty="0">
              <a:solidFill>
                <a:srgbClr val="92898A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8290411-C888-654C-A555-1F8826719B43}"/>
              </a:ext>
            </a:extLst>
          </p:cNvPr>
          <p:cNvSpPr/>
          <p:nvPr/>
        </p:nvSpPr>
        <p:spPr>
          <a:xfrm>
            <a:off x="6962065" y="3944815"/>
            <a:ext cx="1746504" cy="2913185"/>
          </a:xfrm>
          <a:prstGeom prst="rect">
            <a:avLst/>
          </a:prstGeom>
          <a:solidFill>
            <a:srgbClr val="F5F4E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400" b="1" kern="0" dirty="0">
              <a:solidFill>
                <a:srgbClr val="92898A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455BA4F-D0F3-D64A-BD73-7A69A34016C3}"/>
              </a:ext>
            </a:extLst>
          </p:cNvPr>
          <p:cNvSpPr/>
          <p:nvPr/>
        </p:nvSpPr>
        <p:spPr>
          <a:xfrm>
            <a:off x="10447891" y="3944815"/>
            <a:ext cx="1751306" cy="2913185"/>
          </a:xfrm>
          <a:prstGeom prst="rect">
            <a:avLst/>
          </a:prstGeom>
          <a:solidFill>
            <a:srgbClr val="F5F4E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400" b="1" kern="0" dirty="0">
              <a:solidFill>
                <a:srgbClr val="92898A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90DF7C0-92E1-2043-B6DB-973D3E4A5F47}"/>
              </a:ext>
            </a:extLst>
          </p:cNvPr>
          <p:cNvSpPr/>
          <p:nvPr/>
        </p:nvSpPr>
        <p:spPr>
          <a:xfrm>
            <a:off x="-2" y="3944815"/>
            <a:ext cx="1746504" cy="2913185"/>
          </a:xfrm>
          <a:prstGeom prst="rect">
            <a:avLst/>
          </a:prstGeom>
          <a:solidFill>
            <a:srgbClr val="F5F4E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endParaRPr lang="en-US" sz="1400" b="1" kern="0" dirty="0">
              <a:solidFill>
                <a:srgbClr val="92898A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ECF8F9D-D73F-4BDD-81FA-44ECBC55F115}"/>
              </a:ext>
            </a:extLst>
          </p:cNvPr>
          <p:cNvSpPr/>
          <p:nvPr/>
        </p:nvSpPr>
        <p:spPr>
          <a:xfrm>
            <a:off x="0" y="2695477"/>
            <a:ext cx="1741714" cy="1252679"/>
          </a:xfrm>
          <a:prstGeom prst="rect">
            <a:avLst/>
          </a:prstGeom>
          <a:solidFill>
            <a:srgbClr val="EBE5E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170" latinLnBrk="1"/>
            <a:r>
              <a:rPr lang="en-US" sz="1400" b="1" kern="0" dirty="0">
                <a:solidFill>
                  <a:srgbClr val="92898A"/>
                </a:solidFill>
                <a:latin typeface="Century Gothic" panose="020B0502020202020204" pitchFamily="34" charset="0"/>
              </a:rPr>
              <a:t>PRODUCT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4912E3-6E75-40E2-B673-BD36FF443274}"/>
              </a:ext>
            </a:extLst>
          </p:cNvPr>
          <p:cNvSpPr/>
          <p:nvPr/>
        </p:nvSpPr>
        <p:spPr>
          <a:xfrm>
            <a:off x="1741714" y="3318476"/>
            <a:ext cx="1741714" cy="1252679"/>
          </a:xfrm>
          <a:prstGeom prst="rect">
            <a:avLst/>
          </a:prstGeom>
          <a:solidFill>
            <a:srgbClr val="CFC7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9170" latinLnBrk="1"/>
            <a:r>
              <a:rPr lang="en-US" sz="1400" b="1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PRICE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0FDF55-0240-471D-B98B-967C4EC05C63}"/>
              </a:ext>
            </a:extLst>
          </p:cNvPr>
          <p:cNvSpPr/>
          <p:nvPr/>
        </p:nvSpPr>
        <p:spPr>
          <a:xfrm>
            <a:off x="3483428" y="2695477"/>
            <a:ext cx="1741714" cy="1252679"/>
          </a:xfrm>
          <a:prstGeom prst="rect">
            <a:avLst/>
          </a:prstGeom>
          <a:solidFill>
            <a:srgbClr val="BBAEA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9170" latinLnBrk="1"/>
            <a:r>
              <a:rPr lang="en-US" sz="1400" b="1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PROMOTION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B5D422-EB2B-446C-A031-5E182D4F4796}"/>
              </a:ext>
            </a:extLst>
          </p:cNvPr>
          <p:cNvSpPr/>
          <p:nvPr/>
        </p:nvSpPr>
        <p:spPr>
          <a:xfrm>
            <a:off x="5225142" y="3318476"/>
            <a:ext cx="1741714" cy="1252679"/>
          </a:xfrm>
          <a:prstGeom prst="rect">
            <a:avLst/>
          </a:prstGeom>
          <a:solidFill>
            <a:srgbClr val="93898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9170" latinLnBrk="1"/>
            <a:r>
              <a:rPr lang="en-US" sz="1400" b="1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PLACE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E37847-62A4-494A-907D-7CBB3C2106F5}"/>
              </a:ext>
            </a:extLst>
          </p:cNvPr>
          <p:cNvSpPr/>
          <p:nvPr/>
        </p:nvSpPr>
        <p:spPr>
          <a:xfrm>
            <a:off x="6966856" y="2695477"/>
            <a:ext cx="1741714" cy="1252679"/>
          </a:xfrm>
          <a:prstGeom prst="rect">
            <a:avLst/>
          </a:prstGeom>
          <a:solidFill>
            <a:srgbClr val="BBAEA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9170" latinLnBrk="1"/>
            <a:r>
              <a:rPr lang="en-US" sz="1400" b="1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PEOPLE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DCB90BB-A24D-44FA-9BDA-2FF4542190A5}"/>
              </a:ext>
            </a:extLst>
          </p:cNvPr>
          <p:cNvSpPr/>
          <p:nvPr/>
        </p:nvSpPr>
        <p:spPr>
          <a:xfrm>
            <a:off x="8708570" y="3318476"/>
            <a:ext cx="1741714" cy="1252679"/>
          </a:xfrm>
          <a:prstGeom prst="rect">
            <a:avLst/>
          </a:prstGeom>
          <a:solidFill>
            <a:srgbClr val="CFC7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9170" latinLnBrk="1"/>
            <a:r>
              <a:rPr lang="en-US" sz="1400" b="1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PROCESS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14D0B6-9AC4-4C67-9320-D6A6BA7E2D11}"/>
              </a:ext>
            </a:extLst>
          </p:cNvPr>
          <p:cNvSpPr/>
          <p:nvPr/>
        </p:nvSpPr>
        <p:spPr>
          <a:xfrm>
            <a:off x="10450285" y="2695477"/>
            <a:ext cx="1746503" cy="1252679"/>
          </a:xfrm>
          <a:prstGeom prst="rect">
            <a:avLst/>
          </a:prstGeom>
          <a:solidFill>
            <a:srgbClr val="EBE5E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9170" latinLnBrk="1">
              <a:lnSpc>
                <a:spcPts val="2200"/>
              </a:lnSpc>
            </a:pPr>
            <a:r>
              <a:rPr lang="en-US" sz="1400" b="1" kern="0" dirty="0">
                <a:solidFill>
                  <a:srgbClr val="92898A"/>
                </a:solidFill>
                <a:latin typeface="Century Gothic" panose="020B0502020202020204" pitchFamily="34" charset="0"/>
              </a:rPr>
              <a:t>PHYSICAL</a:t>
            </a:r>
          </a:p>
          <a:p>
            <a:pPr lvl="0" algn="ctr" defTabSz="1219170" latinLnBrk="1">
              <a:lnSpc>
                <a:spcPts val="2200"/>
              </a:lnSpc>
            </a:pPr>
            <a:r>
              <a:rPr lang="en-US" sz="1400" b="1" kern="0" dirty="0">
                <a:solidFill>
                  <a:srgbClr val="92898A"/>
                </a:solidFill>
                <a:latin typeface="Century Gothic" panose="020B0502020202020204" pitchFamily="34" charset="0"/>
              </a:rPr>
              <a:t>EVIDENCE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A31C2D5-44E7-48A9-B07A-2F72D5E68ECC}"/>
              </a:ext>
            </a:extLst>
          </p:cNvPr>
          <p:cNvSpPr txBox="1"/>
          <p:nvPr/>
        </p:nvSpPr>
        <p:spPr>
          <a:xfrm>
            <a:off x="5552663" y="4817106"/>
            <a:ext cx="1086673" cy="12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Retail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Wholesale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Mail Order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Internet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Direct Sales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7C36B3-E039-4AA5-B985-2F27C9015ED7}"/>
              </a:ext>
            </a:extLst>
          </p:cNvPr>
          <p:cNvSpPr txBox="1"/>
          <p:nvPr/>
        </p:nvSpPr>
        <p:spPr>
          <a:xfrm>
            <a:off x="2032262" y="4817106"/>
            <a:ext cx="1160619" cy="12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Skimming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Penetration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Psychological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Cost-Plus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Loss leader, etc.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54AFAD-D0A6-497B-9D13-275896217ED5}"/>
              </a:ext>
            </a:extLst>
          </p:cNvPr>
          <p:cNvSpPr txBox="1"/>
          <p:nvPr/>
        </p:nvSpPr>
        <p:spPr>
          <a:xfrm>
            <a:off x="8763207" y="4817106"/>
            <a:ext cx="1632439" cy="1530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Especially relevant to service industries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How are services consumed?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Performance &amp; analytics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Validation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960D8A-78C0-481C-BC22-D5AF8282F39B}"/>
              </a:ext>
            </a:extLst>
          </p:cNvPr>
          <p:cNvSpPr txBox="1"/>
          <p:nvPr/>
        </p:nvSpPr>
        <p:spPr>
          <a:xfrm>
            <a:off x="3773976" y="4185344"/>
            <a:ext cx="1160619" cy="12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Special Offers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Advertising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Endorsement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User Trials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Leaflets/posters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E47967-3AE1-43BA-AD0B-F1A33D2388B7}"/>
              </a:ext>
            </a:extLst>
          </p:cNvPr>
          <p:cNvSpPr txBox="1"/>
          <p:nvPr/>
        </p:nvSpPr>
        <p:spPr>
          <a:xfrm>
            <a:off x="327521" y="4185344"/>
            <a:ext cx="1086673" cy="12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Design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Technology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Usefulness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Convenience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Warranties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9821B2-A4D2-430F-BD1B-518592E2C4D2}"/>
              </a:ext>
            </a:extLst>
          </p:cNvPr>
          <p:cNvSpPr txBox="1"/>
          <p:nvPr/>
        </p:nvSpPr>
        <p:spPr>
          <a:xfrm>
            <a:off x="7196400" y="4185344"/>
            <a:ext cx="1282626" cy="12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Employees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Management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Culture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Customer Service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Personnel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10F690C-9E53-443A-9100-702C557E91E6}"/>
              </a:ext>
            </a:extLst>
          </p:cNvPr>
          <p:cNvSpPr txBox="1"/>
          <p:nvPr/>
        </p:nvSpPr>
        <p:spPr>
          <a:xfrm>
            <a:off x="10777807" y="4185344"/>
            <a:ext cx="1086673" cy="79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Interface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Comfort</a:t>
            </a:r>
          </a:p>
          <a:p>
            <a:pPr marL="171450" indent="-171450" defTabSz="1219170" latin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ko-KR" sz="800" dirty="0">
                <a:latin typeface="Century Gothic" panose="020B0502020202020204" pitchFamily="34" charset="0"/>
                <a:cs typeface="Arial" pitchFamily="34" charset="0"/>
              </a:rPr>
              <a:t>Facilities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1262C3-631E-4351-88B8-8F75FDA9441B}"/>
              </a:ext>
            </a:extLst>
          </p:cNvPr>
          <p:cNvSpPr txBox="1"/>
          <p:nvPr/>
        </p:nvSpPr>
        <p:spPr>
          <a:xfrm>
            <a:off x="4403873" y="764274"/>
            <a:ext cx="33842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7P’S MARKETING MIX</a:t>
            </a:r>
          </a:p>
        </p:txBody>
      </p:sp>
      <p:sp>
        <p:nvSpPr>
          <p:cNvPr id="54" name="Shape 2617">
            <a:extLst>
              <a:ext uri="{FF2B5EF4-FFF2-40B4-BE49-F238E27FC236}">
                <a16:creationId xmlns:a16="http://schemas.microsoft.com/office/drawing/2014/main" id="{BCB264E6-AD05-4F8A-B096-D4F7BB4A9419}"/>
              </a:ext>
            </a:extLst>
          </p:cNvPr>
          <p:cNvSpPr/>
          <p:nvPr/>
        </p:nvSpPr>
        <p:spPr>
          <a:xfrm>
            <a:off x="7574868" y="1975410"/>
            <a:ext cx="525692" cy="430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CFC7C4"/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0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Roboto"/>
              <a:cs typeface="+mn-cs"/>
              <a:sym typeface="Gill Sans" charset="0"/>
            </a:endParaRPr>
          </a:p>
        </p:txBody>
      </p:sp>
      <p:sp>
        <p:nvSpPr>
          <p:cNvPr id="63" name="Freeform 120">
            <a:extLst>
              <a:ext uri="{FF2B5EF4-FFF2-40B4-BE49-F238E27FC236}">
                <a16:creationId xmlns:a16="http://schemas.microsoft.com/office/drawing/2014/main" id="{E7EF834A-CE76-4865-B799-3D0674873DD2}"/>
              </a:ext>
            </a:extLst>
          </p:cNvPr>
          <p:cNvSpPr>
            <a:spLocks noEditPoints="1"/>
          </p:cNvSpPr>
          <p:nvPr/>
        </p:nvSpPr>
        <p:spPr bwMode="auto">
          <a:xfrm>
            <a:off x="4105061" y="1944215"/>
            <a:ext cx="498448" cy="472076"/>
          </a:xfrm>
          <a:custGeom>
            <a:avLst/>
            <a:gdLst>
              <a:gd name="T0" fmla="*/ 38 w 80"/>
              <a:gd name="T1" fmla="*/ 54 h 73"/>
              <a:gd name="T2" fmla="*/ 28 w 80"/>
              <a:gd name="T3" fmla="*/ 46 h 73"/>
              <a:gd name="T4" fmla="*/ 41 w 80"/>
              <a:gd name="T5" fmla="*/ 30 h 73"/>
              <a:gd name="T6" fmla="*/ 50 w 80"/>
              <a:gd name="T7" fmla="*/ 30 h 73"/>
              <a:gd name="T8" fmla="*/ 41 w 80"/>
              <a:gd name="T9" fmla="*/ 30 h 73"/>
              <a:gd name="T10" fmla="*/ 34 w 80"/>
              <a:gd name="T11" fmla="*/ 31 h 73"/>
              <a:gd name="T12" fmla="*/ 26 w 80"/>
              <a:gd name="T13" fmla="*/ 31 h 73"/>
              <a:gd name="T14" fmla="*/ 24 w 80"/>
              <a:gd name="T15" fmla="*/ 13 h 73"/>
              <a:gd name="T16" fmla="*/ 20 w 80"/>
              <a:gd name="T17" fmla="*/ 15 h 73"/>
              <a:gd name="T18" fmla="*/ 21 w 80"/>
              <a:gd name="T19" fmla="*/ 10 h 73"/>
              <a:gd name="T20" fmla="*/ 13 w 80"/>
              <a:gd name="T21" fmla="*/ 16 h 73"/>
              <a:gd name="T22" fmla="*/ 8 w 80"/>
              <a:gd name="T23" fmla="*/ 18 h 73"/>
              <a:gd name="T24" fmla="*/ 10 w 80"/>
              <a:gd name="T25" fmla="*/ 13 h 73"/>
              <a:gd name="T26" fmla="*/ 70 w 80"/>
              <a:gd name="T27" fmla="*/ 55 h 73"/>
              <a:gd name="T28" fmla="*/ 71 w 80"/>
              <a:gd name="T29" fmla="*/ 59 h 73"/>
              <a:gd name="T30" fmla="*/ 66 w 80"/>
              <a:gd name="T31" fmla="*/ 58 h 73"/>
              <a:gd name="T32" fmla="*/ 60 w 80"/>
              <a:gd name="T33" fmla="*/ 51 h 73"/>
              <a:gd name="T34" fmla="*/ 60 w 80"/>
              <a:gd name="T35" fmla="*/ 54 h 73"/>
              <a:gd name="T36" fmla="*/ 55 w 80"/>
              <a:gd name="T37" fmla="*/ 53 h 73"/>
              <a:gd name="T38" fmla="*/ 55 w 80"/>
              <a:gd name="T39" fmla="*/ 58 h 73"/>
              <a:gd name="T40" fmla="*/ 71 w 80"/>
              <a:gd name="T41" fmla="*/ 65 h 73"/>
              <a:gd name="T42" fmla="*/ 53 w 80"/>
              <a:gd name="T43" fmla="*/ 17 h 73"/>
              <a:gd name="T44" fmla="*/ 53 w 80"/>
              <a:gd name="T45" fmla="*/ 17 h 73"/>
              <a:gd name="T46" fmla="*/ 50 w 80"/>
              <a:gd name="T47" fmla="*/ 12 h 73"/>
              <a:gd name="T48" fmla="*/ 10 w 80"/>
              <a:gd name="T49" fmla="*/ 43 h 73"/>
              <a:gd name="T50" fmla="*/ 9 w 80"/>
              <a:gd name="T51" fmla="*/ 40 h 73"/>
              <a:gd name="T52" fmla="*/ 21 w 80"/>
              <a:gd name="T53" fmla="*/ 58 h 73"/>
              <a:gd name="T54" fmla="*/ 21 w 80"/>
              <a:gd name="T55" fmla="*/ 58 h 73"/>
              <a:gd name="T56" fmla="*/ 25 w 80"/>
              <a:gd name="T57" fmla="*/ 64 h 73"/>
              <a:gd name="T58" fmla="*/ 40 w 80"/>
              <a:gd name="T59" fmla="*/ 66 h 73"/>
              <a:gd name="T60" fmla="*/ 40 w 80"/>
              <a:gd name="T61" fmla="*/ 63 h 73"/>
              <a:gd name="T62" fmla="*/ 75 w 80"/>
              <a:gd name="T63" fmla="*/ 23 h 73"/>
              <a:gd name="T64" fmla="*/ 68 w 80"/>
              <a:gd name="T65" fmla="*/ 18 h 73"/>
              <a:gd name="T66" fmla="*/ 68 w 80"/>
              <a:gd name="T67" fmla="*/ 18 h 73"/>
              <a:gd name="T68" fmla="*/ 60 w 80"/>
              <a:gd name="T69" fmla="*/ 41 h 73"/>
              <a:gd name="T70" fmla="*/ 33 w 80"/>
              <a:gd name="T71" fmla="*/ 12 h 73"/>
              <a:gd name="T72" fmla="*/ 1 w 80"/>
              <a:gd name="T73" fmla="*/ 20 h 73"/>
              <a:gd name="T74" fmla="*/ 47 w 80"/>
              <a:gd name="T75" fmla="*/ 56 h 73"/>
              <a:gd name="T76" fmla="*/ 78 w 80"/>
              <a:gd name="T77" fmla="*/ 51 h 73"/>
              <a:gd name="T78" fmla="*/ 19 w 80"/>
              <a:gd name="T79" fmla="*/ 35 h 73"/>
              <a:gd name="T80" fmla="*/ 32 w 80"/>
              <a:gd name="T81" fmla="*/ 17 h 73"/>
              <a:gd name="T82" fmla="*/ 56 w 80"/>
              <a:gd name="T83" fmla="*/ 44 h 73"/>
              <a:gd name="T84" fmla="*/ 50 w 80"/>
              <a:gd name="T85" fmla="*/ 51 h 73"/>
              <a:gd name="T86" fmla="*/ 24 w 80"/>
              <a:gd name="T87" fmla="*/ 18 h 73"/>
              <a:gd name="T88" fmla="*/ 24 w 80"/>
              <a:gd name="T89" fmla="*/ 20 h 73"/>
              <a:gd name="T90" fmla="*/ 13 w 80"/>
              <a:gd name="T91" fmla="*/ 22 h 73"/>
              <a:gd name="T92" fmla="*/ 10 w 80"/>
              <a:gd name="T93" fmla="*/ 25 h 73"/>
              <a:gd name="T94" fmla="*/ 17 w 80"/>
              <a:gd name="T95" fmla="*/ 26 h 73"/>
              <a:gd name="T96" fmla="*/ 17 w 80"/>
              <a:gd name="T97" fmla="*/ 29 h 73"/>
              <a:gd name="T98" fmla="*/ 30 w 80"/>
              <a:gd name="T99" fmla="*/ 13 h 73"/>
              <a:gd name="T100" fmla="*/ 63 w 80"/>
              <a:gd name="T101" fmla="*/ 44 h 73"/>
              <a:gd name="T102" fmla="*/ 59 w 80"/>
              <a:gd name="T103" fmla="*/ 69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0" h="73">
                <a:moveTo>
                  <a:pt x="52" y="38"/>
                </a:move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3" y="38"/>
                  <a:pt x="23" y="39"/>
                </a:cubicBezTo>
                <a:cubicBezTo>
                  <a:pt x="23" y="47"/>
                  <a:pt x="30" y="54"/>
                  <a:pt x="38" y="54"/>
                </a:cubicBezTo>
                <a:cubicBezTo>
                  <a:pt x="47" y="54"/>
                  <a:pt x="53" y="47"/>
                  <a:pt x="53" y="39"/>
                </a:cubicBezTo>
                <a:cubicBezTo>
                  <a:pt x="53" y="38"/>
                  <a:pt x="53" y="38"/>
                  <a:pt x="52" y="38"/>
                </a:cubicBezTo>
                <a:close/>
                <a:moveTo>
                  <a:pt x="38" y="52"/>
                </a:moveTo>
                <a:cubicBezTo>
                  <a:pt x="34" y="52"/>
                  <a:pt x="30" y="50"/>
                  <a:pt x="28" y="46"/>
                </a:cubicBezTo>
                <a:cubicBezTo>
                  <a:pt x="30" y="43"/>
                  <a:pt x="34" y="41"/>
                  <a:pt x="38" y="41"/>
                </a:cubicBezTo>
                <a:cubicBezTo>
                  <a:pt x="43" y="41"/>
                  <a:pt x="46" y="43"/>
                  <a:pt x="49" y="46"/>
                </a:cubicBezTo>
                <a:cubicBezTo>
                  <a:pt x="46" y="50"/>
                  <a:pt x="43" y="52"/>
                  <a:pt x="38" y="52"/>
                </a:cubicBezTo>
                <a:close/>
                <a:moveTo>
                  <a:pt x="41" y="30"/>
                </a:moveTo>
                <a:cubicBezTo>
                  <a:pt x="41" y="27"/>
                  <a:pt x="44" y="26"/>
                  <a:pt x="47" y="26"/>
                </a:cubicBezTo>
                <a:cubicBezTo>
                  <a:pt x="50" y="26"/>
                  <a:pt x="52" y="27"/>
                  <a:pt x="52" y="30"/>
                </a:cubicBezTo>
                <a:cubicBezTo>
                  <a:pt x="52" y="30"/>
                  <a:pt x="52" y="31"/>
                  <a:pt x="51" y="31"/>
                </a:cubicBezTo>
                <a:cubicBezTo>
                  <a:pt x="51" y="31"/>
                  <a:pt x="50" y="30"/>
                  <a:pt x="50" y="30"/>
                </a:cubicBezTo>
                <a:cubicBezTo>
                  <a:pt x="50" y="29"/>
                  <a:pt x="49" y="28"/>
                  <a:pt x="47" y="28"/>
                </a:cubicBezTo>
                <a:cubicBezTo>
                  <a:pt x="45" y="28"/>
                  <a:pt x="43" y="29"/>
                  <a:pt x="43" y="30"/>
                </a:cubicBezTo>
                <a:cubicBezTo>
                  <a:pt x="43" y="30"/>
                  <a:pt x="43" y="31"/>
                  <a:pt x="42" y="31"/>
                </a:cubicBezTo>
                <a:cubicBezTo>
                  <a:pt x="42" y="31"/>
                  <a:pt x="41" y="30"/>
                  <a:pt x="41" y="30"/>
                </a:cubicBezTo>
                <a:close/>
                <a:moveTo>
                  <a:pt x="25" y="30"/>
                </a:moveTo>
                <a:cubicBezTo>
                  <a:pt x="25" y="27"/>
                  <a:pt x="27" y="26"/>
                  <a:pt x="30" y="26"/>
                </a:cubicBezTo>
                <a:cubicBezTo>
                  <a:pt x="33" y="26"/>
                  <a:pt x="35" y="27"/>
                  <a:pt x="35" y="30"/>
                </a:cubicBezTo>
                <a:cubicBezTo>
                  <a:pt x="35" y="30"/>
                  <a:pt x="35" y="31"/>
                  <a:pt x="34" y="31"/>
                </a:cubicBezTo>
                <a:cubicBezTo>
                  <a:pt x="34" y="31"/>
                  <a:pt x="33" y="30"/>
                  <a:pt x="33" y="30"/>
                </a:cubicBezTo>
                <a:cubicBezTo>
                  <a:pt x="33" y="29"/>
                  <a:pt x="32" y="28"/>
                  <a:pt x="30" y="28"/>
                </a:cubicBezTo>
                <a:cubicBezTo>
                  <a:pt x="28" y="28"/>
                  <a:pt x="27" y="29"/>
                  <a:pt x="27" y="30"/>
                </a:cubicBezTo>
                <a:cubicBezTo>
                  <a:pt x="27" y="30"/>
                  <a:pt x="26" y="31"/>
                  <a:pt x="26" y="31"/>
                </a:cubicBezTo>
                <a:cubicBezTo>
                  <a:pt x="25" y="31"/>
                  <a:pt x="25" y="30"/>
                  <a:pt x="25" y="30"/>
                </a:cubicBezTo>
                <a:close/>
                <a:moveTo>
                  <a:pt x="26" y="12"/>
                </a:moveTo>
                <a:cubicBezTo>
                  <a:pt x="26" y="13"/>
                  <a:pt x="26" y="13"/>
                  <a:pt x="25" y="14"/>
                </a:cubicBezTo>
                <a:cubicBezTo>
                  <a:pt x="25" y="14"/>
                  <a:pt x="24" y="13"/>
                  <a:pt x="24" y="13"/>
                </a:cubicBezTo>
                <a:cubicBezTo>
                  <a:pt x="24" y="12"/>
                  <a:pt x="23" y="12"/>
                  <a:pt x="22" y="12"/>
                </a:cubicBezTo>
                <a:cubicBezTo>
                  <a:pt x="21" y="12"/>
                  <a:pt x="21" y="13"/>
                  <a:pt x="20" y="13"/>
                </a:cubicBezTo>
                <a:cubicBezTo>
                  <a:pt x="20" y="13"/>
                  <a:pt x="20" y="14"/>
                  <a:pt x="20" y="14"/>
                </a:cubicBezTo>
                <a:cubicBezTo>
                  <a:pt x="20" y="14"/>
                  <a:pt x="20" y="15"/>
                  <a:pt x="20" y="15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18" y="15"/>
                  <a:pt x="18" y="14"/>
                </a:cubicBezTo>
                <a:cubicBezTo>
                  <a:pt x="18" y="14"/>
                  <a:pt x="18" y="13"/>
                  <a:pt x="19" y="12"/>
                </a:cubicBezTo>
                <a:cubicBezTo>
                  <a:pt x="19" y="11"/>
                  <a:pt x="20" y="11"/>
                  <a:pt x="21" y="10"/>
                </a:cubicBezTo>
                <a:cubicBezTo>
                  <a:pt x="24" y="10"/>
                  <a:pt x="26" y="11"/>
                  <a:pt x="26" y="12"/>
                </a:cubicBezTo>
                <a:close/>
                <a:moveTo>
                  <a:pt x="15" y="15"/>
                </a:moveTo>
                <a:cubicBezTo>
                  <a:pt x="15" y="16"/>
                  <a:pt x="15" y="16"/>
                  <a:pt x="14" y="16"/>
                </a:cubicBezTo>
                <a:cubicBezTo>
                  <a:pt x="14" y="17"/>
                  <a:pt x="13" y="16"/>
                  <a:pt x="13" y="16"/>
                </a:cubicBezTo>
                <a:cubicBezTo>
                  <a:pt x="13" y="15"/>
                  <a:pt x="12" y="15"/>
                  <a:pt x="11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6"/>
                  <a:pt x="9" y="16"/>
                  <a:pt x="9" y="17"/>
                </a:cubicBezTo>
                <a:cubicBezTo>
                  <a:pt x="9" y="17"/>
                  <a:pt x="9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7" y="18"/>
                  <a:pt x="7" y="17"/>
                </a:cubicBezTo>
                <a:cubicBezTo>
                  <a:pt x="7" y="16"/>
                  <a:pt x="7" y="16"/>
                  <a:pt x="7" y="15"/>
                </a:cubicBezTo>
                <a:cubicBezTo>
                  <a:pt x="8" y="14"/>
                  <a:pt x="9" y="13"/>
                  <a:pt x="10" y="13"/>
                </a:cubicBezTo>
                <a:cubicBezTo>
                  <a:pt x="12" y="13"/>
                  <a:pt x="14" y="14"/>
                  <a:pt x="15" y="15"/>
                </a:cubicBezTo>
                <a:close/>
                <a:moveTo>
                  <a:pt x="66" y="56"/>
                </a:moveTo>
                <a:cubicBezTo>
                  <a:pt x="66" y="56"/>
                  <a:pt x="67" y="55"/>
                  <a:pt x="68" y="55"/>
                </a:cubicBezTo>
                <a:cubicBezTo>
                  <a:pt x="68" y="55"/>
                  <a:pt x="69" y="55"/>
                  <a:pt x="70" y="55"/>
                </a:cubicBezTo>
                <a:cubicBezTo>
                  <a:pt x="72" y="56"/>
                  <a:pt x="74" y="58"/>
                  <a:pt x="73" y="59"/>
                </a:cubicBezTo>
                <a:cubicBezTo>
                  <a:pt x="73" y="60"/>
                  <a:pt x="72" y="60"/>
                  <a:pt x="72" y="60"/>
                </a:cubicBezTo>
                <a:cubicBezTo>
                  <a:pt x="72" y="60"/>
                  <a:pt x="72" y="60"/>
                  <a:pt x="72" y="60"/>
                </a:cubicBezTo>
                <a:cubicBezTo>
                  <a:pt x="71" y="60"/>
                  <a:pt x="71" y="59"/>
                  <a:pt x="71" y="59"/>
                </a:cubicBezTo>
                <a:cubicBezTo>
                  <a:pt x="71" y="58"/>
                  <a:pt x="71" y="57"/>
                  <a:pt x="70" y="57"/>
                </a:cubicBezTo>
                <a:cubicBezTo>
                  <a:pt x="69" y="57"/>
                  <a:pt x="69" y="57"/>
                  <a:pt x="68" y="57"/>
                </a:cubicBezTo>
                <a:cubicBezTo>
                  <a:pt x="68" y="57"/>
                  <a:pt x="68" y="57"/>
                  <a:pt x="67" y="57"/>
                </a:cubicBezTo>
                <a:cubicBezTo>
                  <a:pt x="67" y="58"/>
                  <a:pt x="67" y="58"/>
                  <a:pt x="66" y="58"/>
                </a:cubicBezTo>
                <a:cubicBezTo>
                  <a:pt x="66" y="58"/>
                  <a:pt x="65" y="57"/>
                  <a:pt x="66" y="56"/>
                </a:cubicBezTo>
                <a:close/>
                <a:moveTo>
                  <a:pt x="55" y="52"/>
                </a:moveTo>
                <a:cubicBezTo>
                  <a:pt x="55" y="51"/>
                  <a:pt x="56" y="51"/>
                  <a:pt x="57" y="51"/>
                </a:cubicBezTo>
                <a:cubicBezTo>
                  <a:pt x="58" y="50"/>
                  <a:pt x="59" y="50"/>
                  <a:pt x="60" y="51"/>
                </a:cubicBezTo>
                <a:cubicBezTo>
                  <a:pt x="62" y="52"/>
                  <a:pt x="63" y="54"/>
                  <a:pt x="62" y="55"/>
                </a:cubicBezTo>
                <a:cubicBezTo>
                  <a:pt x="62" y="55"/>
                  <a:pt x="62" y="56"/>
                  <a:pt x="61" y="56"/>
                </a:cubicBezTo>
                <a:cubicBezTo>
                  <a:pt x="61" y="56"/>
                  <a:pt x="61" y="56"/>
                  <a:pt x="61" y="56"/>
                </a:cubicBezTo>
                <a:cubicBezTo>
                  <a:pt x="60" y="55"/>
                  <a:pt x="60" y="55"/>
                  <a:pt x="60" y="54"/>
                </a:cubicBezTo>
                <a:cubicBezTo>
                  <a:pt x="60" y="54"/>
                  <a:pt x="60" y="53"/>
                  <a:pt x="59" y="53"/>
                </a:cubicBezTo>
                <a:cubicBezTo>
                  <a:pt x="58" y="52"/>
                  <a:pt x="58" y="52"/>
                  <a:pt x="57" y="52"/>
                </a:cubicBezTo>
                <a:cubicBezTo>
                  <a:pt x="57" y="53"/>
                  <a:pt x="57" y="53"/>
                  <a:pt x="57" y="53"/>
                </a:cubicBezTo>
                <a:cubicBezTo>
                  <a:pt x="56" y="53"/>
                  <a:pt x="56" y="54"/>
                  <a:pt x="55" y="53"/>
                </a:cubicBezTo>
                <a:cubicBezTo>
                  <a:pt x="55" y="53"/>
                  <a:pt x="55" y="53"/>
                  <a:pt x="55" y="52"/>
                </a:cubicBezTo>
                <a:close/>
                <a:moveTo>
                  <a:pt x="53" y="58"/>
                </a:moveTo>
                <a:cubicBezTo>
                  <a:pt x="53" y="57"/>
                  <a:pt x="53" y="57"/>
                  <a:pt x="54" y="57"/>
                </a:cubicBezTo>
                <a:cubicBezTo>
                  <a:pt x="54" y="57"/>
                  <a:pt x="55" y="57"/>
                  <a:pt x="55" y="58"/>
                </a:cubicBezTo>
                <a:cubicBezTo>
                  <a:pt x="55" y="61"/>
                  <a:pt x="57" y="64"/>
                  <a:pt x="60" y="65"/>
                </a:cubicBezTo>
                <a:cubicBezTo>
                  <a:pt x="63" y="66"/>
                  <a:pt x="67" y="66"/>
                  <a:pt x="69" y="63"/>
                </a:cubicBezTo>
                <a:cubicBezTo>
                  <a:pt x="70" y="63"/>
                  <a:pt x="70" y="63"/>
                  <a:pt x="71" y="63"/>
                </a:cubicBezTo>
                <a:cubicBezTo>
                  <a:pt x="71" y="64"/>
                  <a:pt x="71" y="64"/>
                  <a:pt x="71" y="65"/>
                </a:cubicBezTo>
                <a:cubicBezTo>
                  <a:pt x="69" y="67"/>
                  <a:pt x="66" y="68"/>
                  <a:pt x="63" y="68"/>
                </a:cubicBezTo>
                <a:cubicBezTo>
                  <a:pt x="62" y="68"/>
                  <a:pt x="61" y="67"/>
                  <a:pt x="59" y="67"/>
                </a:cubicBezTo>
                <a:cubicBezTo>
                  <a:pt x="56" y="65"/>
                  <a:pt x="53" y="62"/>
                  <a:pt x="53" y="58"/>
                </a:cubicBezTo>
                <a:close/>
                <a:moveTo>
                  <a:pt x="53" y="17"/>
                </a:moveTo>
                <a:cubicBezTo>
                  <a:pt x="56" y="17"/>
                  <a:pt x="58" y="15"/>
                  <a:pt x="58" y="12"/>
                </a:cubicBezTo>
                <a:cubicBezTo>
                  <a:pt x="58" y="9"/>
                  <a:pt x="56" y="7"/>
                  <a:pt x="53" y="7"/>
                </a:cubicBezTo>
                <a:cubicBezTo>
                  <a:pt x="50" y="7"/>
                  <a:pt x="48" y="9"/>
                  <a:pt x="48" y="12"/>
                </a:cubicBezTo>
                <a:cubicBezTo>
                  <a:pt x="48" y="15"/>
                  <a:pt x="50" y="17"/>
                  <a:pt x="53" y="17"/>
                </a:cubicBezTo>
                <a:close/>
                <a:moveTo>
                  <a:pt x="53" y="9"/>
                </a:moveTo>
                <a:cubicBezTo>
                  <a:pt x="55" y="9"/>
                  <a:pt x="56" y="10"/>
                  <a:pt x="56" y="12"/>
                </a:cubicBezTo>
                <a:cubicBezTo>
                  <a:pt x="56" y="14"/>
                  <a:pt x="55" y="15"/>
                  <a:pt x="53" y="15"/>
                </a:cubicBezTo>
                <a:cubicBezTo>
                  <a:pt x="51" y="15"/>
                  <a:pt x="50" y="14"/>
                  <a:pt x="50" y="12"/>
                </a:cubicBezTo>
                <a:cubicBezTo>
                  <a:pt x="50" y="10"/>
                  <a:pt x="51" y="9"/>
                  <a:pt x="53" y="9"/>
                </a:cubicBezTo>
                <a:close/>
                <a:moveTo>
                  <a:pt x="10" y="37"/>
                </a:moveTo>
                <a:cubicBezTo>
                  <a:pt x="8" y="37"/>
                  <a:pt x="7" y="39"/>
                  <a:pt x="7" y="40"/>
                </a:cubicBezTo>
                <a:cubicBezTo>
                  <a:pt x="7" y="42"/>
                  <a:pt x="8" y="43"/>
                  <a:pt x="10" y="43"/>
                </a:cubicBezTo>
                <a:cubicBezTo>
                  <a:pt x="11" y="43"/>
                  <a:pt x="13" y="42"/>
                  <a:pt x="13" y="40"/>
                </a:cubicBezTo>
                <a:cubicBezTo>
                  <a:pt x="13" y="39"/>
                  <a:pt x="11" y="37"/>
                  <a:pt x="10" y="37"/>
                </a:cubicBezTo>
                <a:close/>
                <a:moveTo>
                  <a:pt x="10" y="41"/>
                </a:moveTo>
                <a:cubicBezTo>
                  <a:pt x="9" y="41"/>
                  <a:pt x="9" y="41"/>
                  <a:pt x="9" y="40"/>
                </a:cubicBezTo>
                <a:cubicBezTo>
                  <a:pt x="9" y="40"/>
                  <a:pt x="9" y="39"/>
                  <a:pt x="10" y="39"/>
                </a:cubicBezTo>
                <a:cubicBezTo>
                  <a:pt x="10" y="39"/>
                  <a:pt x="11" y="40"/>
                  <a:pt x="11" y="40"/>
                </a:cubicBezTo>
                <a:cubicBezTo>
                  <a:pt x="11" y="41"/>
                  <a:pt x="10" y="41"/>
                  <a:pt x="10" y="41"/>
                </a:cubicBezTo>
                <a:close/>
                <a:moveTo>
                  <a:pt x="21" y="58"/>
                </a:moveTo>
                <a:cubicBezTo>
                  <a:pt x="17" y="58"/>
                  <a:pt x="15" y="60"/>
                  <a:pt x="15" y="64"/>
                </a:cubicBezTo>
                <a:cubicBezTo>
                  <a:pt x="15" y="67"/>
                  <a:pt x="17" y="70"/>
                  <a:pt x="21" y="70"/>
                </a:cubicBezTo>
                <a:cubicBezTo>
                  <a:pt x="24" y="70"/>
                  <a:pt x="27" y="67"/>
                  <a:pt x="27" y="64"/>
                </a:cubicBezTo>
                <a:cubicBezTo>
                  <a:pt x="27" y="60"/>
                  <a:pt x="24" y="58"/>
                  <a:pt x="21" y="58"/>
                </a:cubicBezTo>
                <a:close/>
                <a:moveTo>
                  <a:pt x="21" y="68"/>
                </a:moveTo>
                <a:cubicBezTo>
                  <a:pt x="19" y="68"/>
                  <a:pt x="17" y="66"/>
                  <a:pt x="17" y="64"/>
                </a:cubicBezTo>
                <a:cubicBezTo>
                  <a:pt x="17" y="62"/>
                  <a:pt x="19" y="60"/>
                  <a:pt x="21" y="60"/>
                </a:cubicBezTo>
                <a:cubicBezTo>
                  <a:pt x="23" y="60"/>
                  <a:pt x="25" y="62"/>
                  <a:pt x="25" y="64"/>
                </a:cubicBezTo>
                <a:cubicBezTo>
                  <a:pt x="25" y="66"/>
                  <a:pt x="23" y="68"/>
                  <a:pt x="21" y="68"/>
                </a:cubicBezTo>
                <a:close/>
                <a:moveTo>
                  <a:pt x="40" y="61"/>
                </a:moveTo>
                <a:cubicBezTo>
                  <a:pt x="39" y="61"/>
                  <a:pt x="37" y="62"/>
                  <a:pt x="37" y="63"/>
                </a:cubicBezTo>
                <a:cubicBezTo>
                  <a:pt x="37" y="65"/>
                  <a:pt x="39" y="66"/>
                  <a:pt x="40" y="66"/>
                </a:cubicBezTo>
                <a:cubicBezTo>
                  <a:pt x="42" y="66"/>
                  <a:pt x="43" y="65"/>
                  <a:pt x="43" y="63"/>
                </a:cubicBezTo>
                <a:cubicBezTo>
                  <a:pt x="43" y="62"/>
                  <a:pt x="42" y="61"/>
                  <a:pt x="40" y="61"/>
                </a:cubicBezTo>
                <a:close/>
                <a:moveTo>
                  <a:pt x="39" y="63"/>
                </a:moveTo>
                <a:cubicBezTo>
                  <a:pt x="39" y="63"/>
                  <a:pt x="40" y="63"/>
                  <a:pt x="40" y="63"/>
                </a:cubicBezTo>
                <a:cubicBezTo>
                  <a:pt x="40" y="63"/>
                  <a:pt x="41" y="63"/>
                  <a:pt x="41" y="63"/>
                </a:cubicBezTo>
                <a:cubicBezTo>
                  <a:pt x="41" y="64"/>
                  <a:pt x="39" y="64"/>
                  <a:pt x="39" y="63"/>
                </a:cubicBezTo>
                <a:close/>
                <a:moveTo>
                  <a:pt x="68" y="30"/>
                </a:moveTo>
                <a:cubicBezTo>
                  <a:pt x="72" y="30"/>
                  <a:pt x="75" y="27"/>
                  <a:pt x="75" y="23"/>
                </a:cubicBezTo>
                <a:cubicBezTo>
                  <a:pt x="75" y="19"/>
                  <a:pt x="72" y="16"/>
                  <a:pt x="68" y="16"/>
                </a:cubicBezTo>
                <a:cubicBezTo>
                  <a:pt x="64" y="16"/>
                  <a:pt x="61" y="19"/>
                  <a:pt x="61" y="23"/>
                </a:cubicBezTo>
                <a:cubicBezTo>
                  <a:pt x="61" y="27"/>
                  <a:pt x="64" y="30"/>
                  <a:pt x="68" y="30"/>
                </a:cubicBezTo>
                <a:close/>
                <a:moveTo>
                  <a:pt x="68" y="18"/>
                </a:moveTo>
                <a:cubicBezTo>
                  <a:pt x="71" y="18"/>
                  <a:pt x="73" y="20"/>
                  <a:pt x="73" y="23"/>
                </a:cubicBezTo>
                <a:cubicBezTo>
                  <a:pt x="73" y="25"/>
                  <a:pt x="71" y="28"/>
                  <a:pt x="68" y="28"/>
                </a:cubicBezTo>
                <a:cubicBezTo>
                  <a:pt x="66" y="28"/>
                  <a:pt x="63" y="25"/>
                  <a:pt x="63" y="23"/>
                </a:cubicBezTo>
                <a:cubicBezTo>
                  <a:pt x="63" y="20"/>
                  <a:pt x="66" y="18"/>
                  <a:pt x="68" y="18"/>
                </a:cubicBezTo>
                <a:close/>
                <a:moveTo>
                  <a:pt x="78" y="51"/>
                </a:moveTo>
                <a:cubicBezTo>
                  <a:pt x="77" y="47"/>
                  <a:pt x="73" y="44"/>
                  <a:pt x="69" y="42"/>
                </a:cubicBezTo>
                <a:cubicBezTo>
                  <a:pt x="68" y="41"/>
                  <a:pt x="66" y="41"/>
                  <a:pt x="64" y="41"/>
                </a:cubicBezTo>
                <a:cubicBezTo>
                  <a:pt x="62" y="41"/>
                  <a:pt x="61" y="41"/>
                  <a:pt x="60" y="41"/>
                </a:cubicBezTo>
                <a:cubicBezTo>
                  <a:pt x="61" y="39"/>
                  <a:pt x="61" y="37"/>
                  <a:pt x="61" y="35"/>
                </a:cubicBezTo>
                <a:cubicBezTo>
                  <a:pt x="61" y="23"/>
                  <a:pt x="51" y="13"/>
                  <a:pt x="38" y="13"/>
                </a:cubicBezTo>
                <a:cubicBezTo>
                  <a:pt x="37" y="13"/>
                  <a:pt x="35" y="13"/>
                  <a:pt x="33" y="14"/>
                </a:cubicBezTo>
                <a:cubicBezTo>
                  <a:pt x="33" y="13"/>
                  <a:pt x="33" y="12"/>
                  <a:pt x="33" y="12"/>
                </a:cubicBezTo>
                <a:cubicBezTo>
                  <a:pt x="31" y="5"/>
                  <a:pt x="24" y="0"/>
                  <a:pt x="17" y="0"/>
                </a:cubicBezTo>
                <a:cubicBezTo>
                  <a:pt x="16" y="0"/>
                  <a:pt x="14" y="0"/>
                  <a:pt x="13" y="0"/>
                </a:cubicBezTo>
                <a:cubicBezTo>
                  <a:pt x="9" y="1"/>
                  <a:pt x="5" y="4"/>
                  <a:pt x="3" y="8"/>
                </a:cubicBezTo>
                <a:cubicBezTo>
                  <a:pt x="1" y="11"/>
                  <a:pt x="0" y="16"/>
                  <a:pt x="1" y="20"/>
                </a:cubicBezTo>
                <a:cubicBezTo>
                  <a:pt x="3" y="27"/>
                  <a:pt x="9" y="32"/>
                  <a:pt x="16" y="32"/>
                </a:cubicBezTo>
                <a:cubicBezTo>
                  <a:pt x="16" y="33"/>
                  <a:pt x="16" y="34"/>
                  <a:pt x="16" y="35"/>
                </a:cubicBezTo>
                <a:cubicBezTo>
                  <a:pt x="16" y="48"/>
                  <a:pt x="26" y="58"/>
                  <a:pt x="38" y="58"/>
                </a:cubicBezTo>
                <a:cubicBezTo>
                  <a:pt x="41" y="58"/>
                  <a:pt x="44" y="57"/>
                  <a:pt x="47" y="56"/>
                </a:cubicBezTo>
                <a:cubicBezTo>
                  <a:pt x="47" y="63"/>
                  <a:pt x="51" y="69"/>
                  <a:pt x="57" y="72"/>
                </a:cubicBezTo>
                <a:cubicBezTo>
                  <a:pt x="59" y="73"/>
                  <a:pt x="61" y="73"/>
                  <a:pt x="63" y="73"/>
                </a:cubicBezTo>
                <a:cubicBezTo>
                  <a:pt x="70" y="73"/>
                  <a:pt x="76" y="69"/>
                  <a:pt x="78" y="63"/>
                </a:cubicBezTo>
                <a:cubicBezTo>
                  <a:pt x="80" y="59"/>
                  <a:pt x="80" y="55"/>
                  <a:pt x="78" y="51"/>
                </a:cubicBezTo>
                <a:close/>
                <a:moveTo>
                  <a:pt x="49" y="52"/>
                </a:moveTo>
                <a:cubicBezTo>
                  <a:pt x="49" y="52"/>
                  <a:pt x="49" y="52"/>
                  <a:pt x="49" y="52"/>
                </a:cubicBezTo>
                <a:cubicBezTo>
                  <a:pt x="46" y="54"/>
                  <a:pt x="42" y="55"/>
                  <a:pt x="38" y="55"/>
                </a:cubicBezTo>
                <a:cubicBezTo>
                  <a:pt x="28" y="55"/>
                  <a:pt x="19" y="46"/>
                  <a:pt x="19" y="35"/>
                </a:cubicBezTo>
                <a:cubicBezTo>
                  <a:pt x="19" y="28"/>
                  <a:pt x="23" y="21"/>
                  <a:pt x="30" y="18"/>
                </a:cubicBezTo>
                <a:cubicBezTo>
                  <a:pt x="30" y="18"/>
                  <a:pt x="30" y="18"/>
                  <a:pt x="30" y="18"/>
                </a:cubicBezTo>
                <a:cubicBezTo>
                  <a:pt x="31" y="17"/>
                  <a:pt x="31" y="17"/>
                  <a:pt x="32" y="17"/>
                </a:cubicBezTo>
                <a:cubicBezTo>
                  <a:pt x="32" y="17"/>
                  <a:pt x="32" y="17"/>
                  <a:pt x="32" y="17"/>
                </a:cubicBezTo>
                <a:cubicBezTo>
                  <a:pt x="34" y="16"/>
                  <a:pt x="36" y="16"/>
                  <a:pt x="38" y="16"/>
                </a:cubicBezTo>
                <a:cubicBezTo>
                  <a:pt x="49" y="16"/>
                  <a:pt x="58" y="25"/>
                  <a:pt x="58" y="35"/>
                </a:cubicBezTo>
                <a:cubicBezTo>
                  <a:pt x="58" y="38"/>
                  <a:pt x="57" y="41"/>
                  <a:pt x="56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5" y="45"/>
                  <a:pt x="55" y="46"/>
                  <a:pt x="54" y="47"/>
                </a:cubicBezTo>
                <a:cubicBezTo>
                  <a:pt x="53" y="48"/>
                  <a:pt x="53" y="48"/>
                  <a:pt x="53" y="49"/>
                </a:cubicBezTo>
                <a:cubicBezTo>
                  <a:pt x="52" y="49"/>
                  <a:pt x="52" y="49"/>
                  <a:pt x="52" y="50"/>
                </a:cubicBezTo>
                <a:cubicBezTo>
                  <a:pt x="51" y="50"/>
                  <a:pt x="50" y="51"/>
                  <a:pt x="50" y="51"/>
                </a:cubicBezTo>
                <a:cubicBezTo>
                  <a:pt x="49" y="51"/>
                  <a:pt x="49" y="51"/>
                  <a:pt x="49" y="52"/>
                </a:cubicBezTo>
                <a:close/>
                <a:moveTo>
                  <a:pt x="30" y="15"/>
                </a:moveTo>
                <a:cubicBezTo>
                  <a:pt x="28" y="16"/>
                  <a:pt x="27" y="17"/>
                  <a:pt x="25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7"/>
                  <a:pt x="23" y="17"/>
                  <a:pt x="23" y="18"/>
                </a:cubicBezTo>
                <a:cubicBezTo>
                  <a:pt x="22" y="18"/>
                  <a:pt x="22" y="19"/>
                  <a:pt x="23" y="19"/>
                </a:cubicBezTo>
                <a:cubicBezTo>
                  <a:pt x="24" y="20"/>
                  <a:pt x="24" y="20"/>
                  <a:pt x="24" y="20"/>
                </a:cubicBezTo>
                <a:cubicBezTo>
                  <a:pt x="24" y="20"/>
                  <a:pt x="24" y="20"/>
                  <a:pt x="24" y="20"/>
                </a:cubicBezTo>
                <a:cubicBezTo>
                  <a:pt x="23" y="20"/>
                  <a:pt x="23" y="21"/>
                  <a:pt x="22" y="21"/>
                </a:cubicBezTo>
                <a:cubicBezTo>
                  <a:pt x="21" y="22"/>
                  <a:pt x="20" y="23"/>
                  <a:pt x="19" y="23"/>
                </a:cubicBezTo>
                <a:cubicBezTo>
                  <a:pt x="16" y="24"/>
                  <a:pt x="14" y="23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1"/>
                  <a:pt x="13" y="21"/>
                  <a:pt x="13" y="20"/>
                </a:cubicBezTo>
                <a:cubicBezTo>
                  <a:pt x="12" y="20"/>
                  <a:pt x="12" y="20"/>
                  <a:pt x="11" y="21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4"/>
                  <a:pt x="10" y="25"/>
                  <a:pt x="10" y="25"/>
                </a:cubicBezTo>
                <a:cubicBezTo>
                  <a:pt x="10" y="25"/>
                  <a:pt x="10" y="25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2" y="24"/>
                  <a:pt x="12" y="24"/>
                  <a:pt x="12" y="24"/>
                </a:cubicBezTo>
                <a:cubicBezTo>
                  <a:pt x="13" y="25"/>
                  <a:pt x="15" y="26"/>
                  <a:pt x="17" y="26"/>
                </a:cubicBezTo>
                <a:cubicBezTo>
                  <a:pt x="18" y="26"/>
                  <a:pt x="18" y="25"/>
                  <a:pt x="19" y="25"/>
                </a:cubicBezTo>
                <a:cubicBezTo>
                  <a:pt x="19" y="25"/>
                  <a:pt x="19" y="25"/>
                  <a:pt x="20" y="25"/>
                </a:cubicBezTo>
                <a:cubicBezTo>
                  <a:pt x="19" y="26"/>
                  <a:pt x="18" y="28"/>
                  <a:pt x="18" y="29"/>
                </a:cubicBezTo>
                <a:cubicBezTo>
                  <a:pt x="18" y="29"/>
                  <a:pt x="17" y="29"/>
                  <a:pt x="17" y="29"/>
                </a:cubicBezTo>
                <a:cubicBezTo>
                  <a:pt x="11" y="29"/>
                  <a:pt x="6" y="25"/>
                  <a:pt x="4" y="19"/>
                </a:cubicBezTo>
                <a:cubicBezTo>
                  <a:pt x="2" y="12"/>
                  <a:pt x="7" y="5"/>
                  <a:pt x="14" y="3"/>
                </a:cubicBezTo>
                <a:cubicBezTo>
                  <a:pt x="15" y="3"/>
                  <a:pt x="16" y="3"/>
                  <a:pt x="17" y="3"/>
                </a:cubicBezTo>
                <a:cubicBezTo>
                  <a:pt x="23" y="3"/>
                  <a:pt x="28" y="7"/>
                  <a:pt x="30" y="13"/>
                </a:cubicBezTo>
                <a:cubicBezTo>
                  <a:pt x="30" y="14"/>
                  <a:pt x="30" y="15"/>
                  <a:pt x="30" y="15"/>
                </a:cubicBezTo>
                <a:close/>
                <a:moveTo>
                  <a:pt x="51" y="53"/>
                </a:moveTo>
                <a:cubicBezTo>
                  <a:pt x="54" y="51"/>
                  <a:pt x="56" y="48"/>
                  <a:pt x="57" y="45"/>
                </a:cubicBezTo>
                <a:cubicBezTo>
                  <a:pt x="59" y="44"/>
                  <a:pt x="61" y="44"/>
                  <a:pt x="63" y="44"/>
                </a:cubicBezTo>
                <a:cubicBezTo>
                  <a:pt x="65" y="44"/>
                  <a:pt x="67" y="44"/>
                  <a:pt x="68" y="45"/>
                </a:cubicBezTo>
                <a:cubicBezTo>
                  <a:pt x="75" y="47"/>
                  <a:pt x="78" y="55"/>
                  <a:pt x="76" y="62"/>
                </a:cubicBezTo>
                <a:cubicBezTo>
                  <a:pt x="74" y="67"/>
                  <a:pt x="69" y="70"/>
                  <a:pt x="63" y="70"/>
                </a:cubicBezTo>
                <a:cubicBezTo>
                  <a:pt x="62" y="70"/>
                  <a:pt x="60" y="70"/>
                  <a:pt x="59" y="69"/>
                </a:cubicBezTo>
                <a:cubicBezTo>
                  <a:pt x="55" y="68"/>
                  <a:pt x="53" y="65"/>
                  <a:pt x="51" y="62"/>
                </a:cubicBezTo>
                <a:cubicBezTo>
                  <a:pt x="50" y="59"/>
                  <a:pt x="50" y="56"/>
                  <a:pt x="51" y="53"/>
                </a:cubicBezTo>
                <a:close/>
              </a:path>
            </a:pathLst>
          </a:custGeom>
          <a:solidFill>
            <a:srgbClr val="CFC7C4"/>
          </a:solidFill>
          <a:ln>
            <a:noFill/>
          </a:ln>
          <a:effectLst/>
        </p:spPr>
        <p:txBody>
          <a:bodyPr wrap="none" lIns="243734" tIns="121867" rIns="243734" bIns="121867" anchor="ctr" anchorCtr="0"/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79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66" name="Shape 2620">
            <a:extLst>
              <a:ext uri="{FF2B5EF4-FFF2-40B4-BE49-F238E27FC236}">
                <a16:creationId xmlns:a16="http://schemas.microsoft.com/office/drawing/2014/main" id="{AE8A082E-D5AC-44B0-B938-23D17A58DB31}"/>
              </a:ext>
            </a:extLst>
          </p:cNvPr>
          <p:cNvSpPr/>
          <p:nvPr/>
        </p:nvSpPr>
        <p:spPr>
          <a:xfrm>
            <a:off x="688477" y="2048668"/>
            <a:ext cx="364760" cy="331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rgbClr val="CFC7C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67" name="Shape 2565">
            <a:extLst>
              <a:ext uri="{FF2B5EF4-FFF2-40B4-BE49-F238E27FC236}">
                <a16:creationId xmlns:a16="http://schemas.microsoft.com/office/drawing/2014/main" id="{E83E77D8-3BB7-4F70-A3EC-8A9E42730505}"/>
              </a:ext>
            </a:extLst>
          </p:cNvPr>
          <p:cNvSpPr/>
          <p:nvPr/>
        </p:nvSpPr>
        <p:spPr>
          <a:xfrm>
            <a:off x="11091683" y="2016100"/>
            <a:ext cx="458922" cy="375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rgbClr val="CFC7C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64" name="Freeform 118">
            <a:extLst>
              <a:ext uri="{FF2B5EF4-FFF2-40B4-BE49-F238E27FC236}">
                <a16:creationId xmlns:a16="http://schemas.microsoft.com/office/drawing/2014/main" id="{F20631C1-3682-41BA-BFAB-BDC05B4D05D9}"/>
              </a:ext>
            </a:extLst>
          </p:cNvPr>
          <p:cNvSpPr>
            <a:spLocks noEditPoints="1"/>
          </p:cNvSpPr>
          <p:nvPr/>
        </p:nvSpPr>
        <p:spPr bwMode="auto">
          <a:xfrm>
            <a:off x="5873082" y="2556386"/>
            <a:ext cx="445834" cy="477300"/>
          </a:xfrm>
          <a:custGeom>
            <a:avLst/>
            <a:gdLst>
              <a:gd name="T0" fmla="*/ 18 w 72"/>
              <a:gd name="T1" fmla="*/ 23 h 74"/>
              <a:gd name="T2" fmla="*/ 25 w 72"/>
              <a:gd name="T3" fmla="*/ 23 h 74"/>
              <a:gd name="T4" fmla="*/ 25 w 72"/>
              <a:gd name="T5" fmla="*/ 16 h 74"/>
              <a:gd name="T6" fmla="*/ 18 w 72"/>
              <a:gd name="T7" fmla="*/ 37 h 74"/>
              <a:gd name="T8" fmla="*/ 12 w 72"/>
              <a:gd name="T9" fmla="*/ 37 h 74"/>
              <a:gd name="T10" fmla="*/ 30 w 72"/>
              <a:gd name="T11" fmla="*/ 29 h 74"/>
              <a:gd name="T12" fmla="*/ 12 w 72"/>
              <a:gd name="T13" fmla="*/ 50 h 74"/>
              <a:gd name="T14" fmla="*/ 12 w 72"/>
              <a:gd name="T15" fmla="*/ 43 h 74"/>
              <a:gd name="T16" fmla="*/ 30 w 72"/>
              <a:gd name="T17" fmla="*/ 50 h 74"/>
              <a:gd name="T18" fmla="*/ 25 w 72"/>
              <a:gd name="T19" fmla="*/ 50 h 74"/>
              <a:gd name="T20" fmla="*/ 70 w 72"/>
              <a:gd name="T21" fmla="*/ 64 h 74"/>
              <a:gd name="T22" fmla="*/ 70 w 72"/>
              <a:gd name="T23" fmla="*/ 74 h 74"/>
              <a:gd name="T24" fmla="*/ 2 w 72"/>
              <a:gd name="T25" fmla="*/ 74 h 74"/>
              <a:gd name="T26" fmla="*/ 2 w 72"/>
              <a:gd name="T27" fmla="*/ 64 h 74"/>
              <a:gd name="T28" fmla="*/ 2 w 72"/>
              <a:gd name="T29" fmla="*/ 10 h 74"/>
              <a:gd name="T30" fmla="*/ 2 w 72"/>
              <a:gd name="T31" fmla="*/ 0 h 74"/>
              <a:gd name="T32" fmla="*/ 42 w 72"/>
              <a:gd name="T33" fmla="*/ 8 h 74"/>
              <a:gd name="T34" fmla="*/ 39 w 72"/>
              <a:gd name="T35" fmla="*/ 19 h 74"/>
              <a:gd name="T36" fmla="*/ 42 w 72"/>
              <a:gd name="T37" fmla="*/ 15 h 74"/>
              <a:gd name="T38" fmla="*/ 54 w 72"/>
              <a:gd name="T39" fmla="*/ 19 h 74"/>
              <a:gd name="T40" fmla="*/ 58 w 72"/>
              <a:gd name="T41" fmla="*/ 11 h 74"/>
              <a:gd name="T42" fmla="*/ 65 w 72"/>
              <a:gd name="T43" fmla="*/ 19 h 74"/>
              <a:gd name="T44" fmla="*/ 72 w 72"/>
              <a:gd name="T45" fmla="*/ 27 h 74"/>
              <a:gd name="T46" fmla="*/ 31 w 72"/>
              <a:gd name="T47" fmla="*/ 71 h 74"/>
              <a:gd name="T48" fmla="*/ 39 w 72"/>
              <a:gd name="T49" fmla="*/ 67 h 74"/>
              <a:gd name="T50" fmla="*/ 33 w 72"/>
              <a:gd name="T51" fmla="*/ 67 h 74"/>
              <a:gd name="T52" fmla="*/ 3 w 72"/>
              <a:gd name="T53" fmla="*/ 67 h 74"/>
              <a:gd name="T54" fmla="*/ 36 w 72"/>
              <a:gd name="T55" fmla="*/ 22 h 74"/>
              <a:gd name="T56" fmla="*/ 6 w 72"/>
              <a:gd name="T57" fmla="*/ 9 h 74"/>
              <a:gd name="T58" fmla="*/ 33 w 72"/>
              <a:gd name="T59" fmla="*/ 65 h 74"/>
              <a:gd name="T60" fmla="*/ 36 w 72"/>
              <a:gd name="T61" fmla="*/ 28 h 74"/>
              <a:gd name="T62" fmla="*/ 39 w 72"/>
              <a:gd name="T63" fmla="*/ 3 h 74"/>
              <a:gd name="T64" fmla="*/ 5 w 72"/>
              <a:gd name="T65" fmla="*/ 7 h 74"/>
              <a:gd name="T66" fmla="*/ 39 w 72"/>
              <a:gd name="T67" fmla="*/ 3 h 74"/>
              <a:gd name="T68" fmla="*/ 69 w 72"/>
              <a:gd name="T69" fmla="*/ 67 h 74"/>
              <a:gd name="T70" fmla="*/ 41 w 72"/>
              <a:gd name="T71" fmla="*/ 71 h 74"/>
              <a:gd name="T72" fmla="*/ 38 w 72"/>
              <a:gd name="T73" fmla="*/ 65 h 74"/>
              <a:gd name="T74" fmla="*/ 66 w 72"/>
              <a:gd name="T75" fmla="*/ 28 h 74"/>
              <a:gd name="T76" fmla="*/ 69 w 72"/>
              <a:gd name="T77" fmla="*/ 22 h 74"/>
              <a:gd name="T78" fmla="*/ 52 w 72"/>
              <a:gd name="T79" fmla="*/ 22 h 74"/>
              <a:gd name="T80" fmla="*/ 38 w 72"/>
              <a:gd name="T81" fmla="*/ 26 h 74"/>
              <a:gd name="T82" fmla="*/ 51 w 72"/>
              <a:gd name="T83" fmla="*/ 18 h 74"/>
              <a:gd name="T84" fmla="*/ 51 w 72"/>
              <a:gd name="T85" fmla="*/ 20 h 74"/>
              <a:gd name="T86" fmla="*/ 59 w 72"/>
              <a:gd name="T87" fmla="*/ 14 h 74"/>
              <a:gd name="T88" fmla="*/ 60 w 72"/>
              <a:gd name="T89" fmla="*/ 33 h 74"/>
              <a:gd name="T90" fmla="*/ 60 w 72"/>
              <a:gd name="T91" fmla="*/ 41 h 74"/>
              <a:gd name="T92" fmla="*/ 44 w 72"/>
              <a:gd name="T93" fmla="*/ 33 h 74"/>
              <a:gd name="T94" fmla="*/ 49 w 72"/>
              <a:gd name="T95" fmla="*/ 33 h 74"/>
              <a:gd name="T96" fmla="*/ 54 w 72"/>
              <a:gd name="T97" fmla="*/ 54 h 74"/>
              <a:gd name="T98" fmla="*/ 49 w 72"/>
              <a:gd name="T99" fmla="*/ 47 h 74"/>
              <a:gd name="T100" fmla="*/ 49 w 72"/>
              <a:gd name="T101" fmla="*/ 5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2" h="74">
                <a:moveTo>
                  <a:pt x="12" y="16"/>
                </a:moveTo>
                <a:cubicBezTo>
                  <a:pt x="18" y="16"/>
                  <a:pt x="18" y="16"/>
                  <a:pt x="18" y="16"/>
                </a:cubicBezTo>
                <a:cubicBezTo>
                  <a:pt x="18" y="23"/>
                  <a:pt x="18" y="23"/>
                  <a:pt x="18" y="23"/>
                </a:cubicBezTo>
                <a:cubicBezTo>
                  <a:pt x="12" y="23"/>
                  <a:pt x="12" y="23"/>
                  <a:pt x="12" y="23"/>
                </a:cubicBezTo>
                <a:lnTo>
                  <a:pt x="12" y="16"/>
                </a:lnTo>
                <a:close/>
                <a:moveTo>
                  <a:pt x="25" y="23"/>
                </a:moveTo>
                <a:cubicBezTo>
                  <a:pt x="30" y="23"/>
                  <a:pt x="30" y="23"/>
                  <a:pt x="30" y="23"/>
                </a:cubicBezTo>
                <a:cubicBezTo>
                  <a:pt x="30" y="16"/>
                  <a:pt x="30" y="16"/>
                  <a:pt x="30" y="16"/>
                </a:cubicBezTo>
                <a:cubicBezTo>
                  <a:pt x="25" y="16"/>
                  <a:pt x="25" y="16"/>
                  <a:pt x="25" y="16"/>
                </a:cubicBezTo>
                <a:lnTo>
                  <a:pt x="25" y="23"/>
                </a:lnTo>
                <a:close/>
                <a:moveTo>
                  <a:pt x="12" y="37"/>
                </a:moveTo>
                <a:cubicBezTo>
                  <a:pt x="18" y="37"/>
                  <a:pt x="18" y="37"/>
                  <a:pt x="18" y="37"/>
                </a:cubicBezTo>
                <a:cubicBezTo>
                  <a:pt x="18" y="29"/>
                  <a:pt x="18" y="29"/>
                  <a:pt x="18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37"/>
                </a:lnTo>
                <a:close/>
                <a:moveTo>
                  <a:pt x="25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29"/>
                  <a:pt x="30" y="29"/>
                  <a:pt x="30" y="29"/>
                </a:cubicBezTo>
                <a:cubicBezTo>
                  <a:pt x="25" y="29"/>
                  <a:pt x="25" y="29"/>
                  <a:pt x="25" y="29"/>
                </a:cubicBezTo>
                <a:lnTo>
                  <a:pt x="25" y="37"/>
                </a:lnTo>
                <a:close/>
                <a:moveTo>
                  <a:pt x="12" y="50"/>
                </a:moveTo>
                <a:cubicBezTo>
                  <a:pt x="18" y="50"/>
                  <a:pt x="18" y="50"/>
                  <a:pt x="18" y="50"/>
                </a:cubicBezTo>
                <a:cubicBezTo>
                  <a:pt x="18" y="43"/>
                  <a:pt x="18" y="43"/>
                  <a:pt x="18" y="43"/>
                </a:cubicBezTo>
                <a:cubicBezTo>
                  <a:pt x="12" y="43"/>
                  <a:pt x="12" y="43"/>
                  <a:pt x="12" y="43"/>
                </a:cubicBezTo>
                <a:lnTo>
                  <a:pt x="12" y="50"/>
                </a:lnTo>
                <a:close/>
                <a:moveTo>
                  <a:pt x="25" y="50"/>
                </a:moveTo>
                <a:cubicBezTo>
                  <a:pt x="30" y="50"/>
                  <a:pt x="30" y="50"/>
                  <a:pt x="30" y="50"/>
                </a:cubicBezTo>
                <a:cubicBezTo>
                  <a:pt x="30" y="43"/>
                  <a:pt x="30" y="43"/>
                  <a:pt x="30" y="43"/>
                </a:cubicBezTo>
                <a:cubicBezTo>
                  <a:pt x="25" y="43"/>
                  <a:pt x="25" y="43"/>
                  <a:pt x="25" y="43"/>
                </a:cubicBezTo>
                <a:lnTo>
                  <a:pt x="25" y="50"/>
                </a:lnTo>
                <a:close/>
                <a:moveTo>
                  <a:pt x="69" y="29"/>
                </a:moveTo>
                <a:cubicBezTo>
                  <a:pt x="69" y="64"/>
                  <a:pt x="69" y="64"/>
                  <a:pt x="69" y="64"/>
                </a:cubicBezTo>
                <a:cubicBezTo>
                  <a:pt x="70" y="64"/>
                  <a:pt x="70" y="64"/>
                  <a:pt x="70" y="64"/>
                </a:cubicBezTo>
                <a:cubicBezTo>
                  <a:pt x="71" y="64"/>
                  <a:pt x="72" y="65"/>
                  <a:pt x="72" y="66"/>
                </a:cubicBezTo>
                <a:cubicBezTo>
                  <a:pt x="72" y="72"/>
                  <a:pt x="72" y="72"/>
                  <a:pt x="72" y="72"/>
                </a:cubicBezTo>
                <a:cubicBezTo>
                  <a:pt x="72" y="73"/>
                  <a:pt x="71" y="74"/>
                  <a:pt x="7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32" y="74"/>
                  <a:pt x="32" y="74"/>
                  <a:pt x="32" y="74"/>
                </a:cubicBezTo>
                <a:cubicBezTo>
                  <a:pt x="2" y="74"/>
                  <a:pt x="2" y="74"/>
                  <a:pt x="2" y="74"/>
                </a:cubicBezTo>
                <a:cubicBezTo>
                  <a:pt x="1" y="74"/>
                  <a:pt x="0" y="73"/>
                  <a:pt x="0" y="72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5"/>
                  <a:pt x="1" y="64"/>
                  <a:pt x="2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2" y="1"/>
                  <a:pt x="42" y="2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1" y="10"/>
                  <a:pt x="40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19"/>
                  <a:pt x="39" y="19"/>
                  <a:pt x="39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6"/>
                  <a:pt x="41" y="15"/>
                  <a:pt x="42" y="15"/>
                </a:cubicBezTo>
                <a:cubicBezTo>
                  <a:pt x="52" y="15"/>
                  <a:pt x="52" y="15"/>
                  <a:pt x="52" y="15"/>
                </a:cubicBezTo>
                <a:cubicBezTo>
                  <a:pt x="53" y="15"/>
                  <a:pt x="54" y="16"/>
                  <a:pt x="54" y="17"/>
                </a:cubicBezTo>
                <a:cubicBezTo>
                  <a:pt x="54" y="19"/>
                  <a:pt x="54" y="19"/>
                  <a:pt x="54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2"/>
                  <a:pt x="57" y="11"/>
                  <a:pt x="58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4" y="11"/>
                  <a:pt x="65" y="12"/>
                  <a:pt x="65" y="13"/>
                </a:cubicBezTo>
                <a:cubicBezTo>
                  <a:pt x="65" y="19"/>
                  <a:pt x="65" y="19"/>
                  <a:pt x="65" y="19"/>
                </a:cubicBezTo>
                <a:cubicBezTo>
                  <a:pt x="70" y="19"/>
                  <a:pt x="70" y="19"/>
                  <a:pt x="70" y="19"/>
                </a:cubicBezTo>
                <a:cubicBezTo>
                  <a:pt x="71" y="19"/>
                  <a:pt x="72" y="20"/>
                  <a:pt x="72" y="21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8"/>
                  <a:pt x="71" y="29"/>
                  <a:pt x="70" y="29"/>
                </a:cubicBezTo>
                <a:lnTo>
                  <a:pt x="69" y="29"/>
                </a:lnTo>
                <a:close/>
                <a:moveTo>
                  <a:pt x="31" y="71"/>
                </a:moveTo>
                <a:cubicBezTo>
                  <a:pt x="33" y="71"/>
                  <a:pt x="33" y="71"/>
                  <a:pt x="33" y="71"/>
                </a:cubicBezTo>
                <a:cubicBezTo>
                  <a:pt x="39" y="71"/>
                  <a:pt x="39" y="71"/>
                  <a:pt x="39" y="71"/>
                </a:cubicBezTo>
                <a:cubicBezTo>
                  <a:pt x="39" y="67"/>
                  <a:pt x="39" y="67"/>
                  <a:pt x="39" y="67"/>
                </a:cubicBezTo>
                <a:cubicBezTo>
                  <a:pt x="37" y="67"/>
                  <a:pt x="37" y="67"/>
                  <a:pt x="37" y="67"/>
                </a:cubicBezTo>
                <a:cubicBezTo>
                  <a:pt x="34" y="67"/>
                  <a:pt x="34" y="67"/>
                  <a:pt x="34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5" y="67"/>
                  <a:pt x="5" y="67"/>
                  <a:pt x="5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3" y="71"/>
                  <a:pt x="3" y="71"/>
                  <a:pt x="3" y="71"/>
                </a:cubicBezTo>
                <a:lnTo>
                  <a:pt x="31" y="71"/>
                </a:lnTo>
                <a:close/>
                <a:moveTo>
                  <a:pt x="36" y="22"/>
                </a:moveTo>
                <a:cubicBezTo>
                  <a:pt x="36" y="20"/>
                  <a:pt x="36" y="20"/>
                  <a:pt x="36" y="20"/>
                </a:cubicBezTo>
                <a:cubicBezTo>
                  <a:pt x="36" y="9"/>
                  <a:pt x="36" y="9"/>
                  <a:pt x="3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65"/>
                  <a:pt x="6" y="65"/>
                  <a:pt x="6" y="65"/>
                </a:cubicBezTo>
                <a:cubicBezTo>
                  <a:pt x="32" y="65"/>
                  <a:pt x="32" y="65"/>
                  <a:pt x="32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35" y="65"/>
                  <a:pt x="35" y="65"/>
                  <a:pt x="35" y="65"/>
                </a:cubicBezTo>
                <a:cubicBezTo>
                  <a:pt x="36" y="65"/>
                  <a:pt x="36" y="65"/>
                  <a:pt x="36" y="65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6"/>
                  <a:pt x="36" y="26"/>
                  <a:pt x="36" y="26"/>
                </a:cubicBezTo>
                <a:lnTo>
                  <a:pt x="36" y="22"/>
                </a:lnTo>
                <a:close/>
                <a:moveTo>
                  <a:pt x="39" y="3"/>
                </a:moveTo>
                <a:cubicBezTo>
                  <a:pt x="3" y="3"/>
                  <a:pt x="3" y="3"/>
                  <a:pt x="3" y="3"/>
                </a:cubicBezTo>
                <a:cubicBezTo>
                  <a:pt x="3" y="7"/>
                  <a:pt x="3" y="7"/>
                  <a:pt x="3" y="7"/>
                </a:cubicBezTo>
                <a:cubicBezTo>
                  <a:pt x="5" y="7"/>
                  <a:pt x="5" y="7"/>
                  <a:pt x="5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9" y="7"/>
                  <a:pt x="39" y="7"/>
                  <a:pt x="39" y="7"/>
                </a:cubicBezTo>
                <a:lnTo>
                  <a:pt x="39" y="3"/>
                </a:lnTo>
                <a:close/>
                <a:moveTo>
                  <a:pt x="41" y="71"/>
                </a:moveTo>
                <a:cubicBezTo>
                  <a:pt x="69" y="71"/>
                  <a:pt x="69" y="71"/>
                  <a:pt x="69" y="71"/>
                </a:cubicBezTo>
                <a:cubicBezTo>
                  <a:pt x="69" y="67"/>
                  <a:pt x="69" y="67"/>
                  <a:pt x="69" y="67"/>
                </a:cubicBezTo>
                <a:cubicBezTo>
                  <a:pt x="67" y="67"/>
                  <a:pt x="67" y="67"/>
                  <a:pt x="67" y="67"/>
                </a:cubicBezTo>
                <a:cubicBezTo>
                  <a:pt x="41" y="67"/>
                  <a:pt x="41" y="67"/>
                  <a:pt x="41" y="67"/>
                </a:cubicBezTo>
                <a:lnTo>
                  <a:pt x="41" y="71"/>
                </a:lnTo>
                <a:close/>
                <a:moveTo>
                  <a:pt x="66" y="28"/>
                </a:moveTo>
                <a:cubicBezTo>
                  <a:pt x="38" y="28"/>
                  <a:pt x="38" y="28"/>
                  <a:pt x="38" y="28"/>
                </a:cubicBezTo>
                <a:cubicBezTo>
                  <a:pt x="38" y="65"/>
                  <a:pt x="38" y="65"/>
                  <a:pt x="38" y="65"/>
                </a:cubicBezTo>
                <a:cubicBezTo>
                  <a:pt x="40" y="65"/>
                  <a:pt x="40" y="65"/>
                  <a:pt x="40" y="65"/>
                </a:cubicBezTo>
                <a:cubicBezTo>
                  <a:pt x="66" y="65"/>
                  <a:pt x="66" y="65"/>
                  <a:pt x="66" y="65"/>
                </a:cubicBezTo>
                <a:lnTo>
                  <a:pt x="66" y="28"/>
                </a:lnTo>
                <a:close/>
                <a:moveTo>
                  <a:pt x="67" y="26"/>
                </a:moveTo>
                <a:cubicBezTo>
                  <a:pt x="69" y="26"/>
                  <a:pt x="69" y="26"/>
                  <a:pt x="69" y="26"/>
                </a:cubicBezTo>
                <a:cubicBezTo>
                  <a:pt x="69" y="22"/>
                  <a:pt x="69" y="22"/>
                  <a:pt x="69" y="22"/>
                </a:cubicBezTo>
                <a:cubicBezTo>
                  <a:pt x="63" y="22"/>
                  <a:pt x="63" y="22"/>
                  <a:pt x="63" y="22"/>
                </a:cubicBezTo>
                <a:cubicBezTo>
                  <a:pt x="58" y="22"/>
                  <a:pt x="58" y="22"/>
                  <a:pt x="58" y="22"/>
                </a:cubicBezTo>
                <a:cubicBezTo>
                  <a:pt x="52" y="22"/>
                  <a:pt x="52" y="22"/>
                  <a:pt x="52" y="22"/>
                </a:cubicBezTo>
                <a:cubicBezTo>
                  <a:pt x="42" y="22"/>
                  <a:pt x="42" y="22"/>
                  <a:pt x="42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6"/>
                  <a:pt x="38" y="26"/>
                  <a:pt x="38" y="26"/>
                </a:cubicBezTo>
                <a:lnTo>
                  <a:pt x="67" y="26"/>
                </a:lnTo>
                <a:close/>
                <a:moveTo>
                  <a:pt x="51" y="20"/>
                </a:moveTo>
                <a:cubicBezTo>
                  <a:pt x="51" y="18"/>
                  <a:pt x="51" y="18"/>
                  <a:pt x="51" y="18"/>
                </a:cubicBezTo>
                <a:cubicBezTo>
                  <a:pt x="43" y="18"/>
                  <a:pt x="43" y="18"/>
                  <a:pt x="43" y="18"/>
                </a:cubicBezTo>
                <a:cubicBezTo>
                  <a:pt x="43" y="20"/>
                  <a:pt x="43" y="20"/>
                  <a:pt x="43" y="20"/>
                </a:cubicBezTo>
                <a:lnTo>
                  <a:pt x="51" y="20"/>
                </a:lnTo>
                <a:close/>
                <a:moveTo>
                  <a:pt x="62" y="20"/>
                </a:moveTo>
                <a:cubicBezTo>
                  <a:pt x="62" y="14"/>
                  <a:pt x="62" y="14"/>
                  <a:pt x="62" y="14"/>
                </a:cubicBezTo>
                <a:cubicBezTo>
                  <a:pt x="59" y="14"/>
                  <a:pt x="59" y="14"/>
                  <a:pt x="59" y="14"/>
                </a:cubicBezTo>
                <a:cubicBezTo>
                  <a:pt x="59" y="20"/>
                  <a:pt x="59" y="20"/>
                  <a:pt x="59" y="20"/>
                </a:cubicBezTo>
                <a:lnTo>
                  <a:pt x="62" y="20"/>
                </a:lnTo>
                <a:close/>
                <a:moveTo>
                  <a:pt x="60" y="33"/>
                </a:moveTo>
                <a:cubicBezTo>
                  <a:pt x="54" y="33"/>
                  <a:pt x="54" y="33"/>
                  <a:pt x="54" y="33"/>
                </a:cubicBezTo>
                <a:cubicBezTo>
                  <a:pt x="54" y="41"/>
                  <a:pt x="54" y="41"/>
                  <a:pt x="54" y="41"/>
                </a:cubicBezTo>
                <a:cubicBezTo>
                  <a:pt x="60" y="41"/>
                  <a:pt x="60" y="41"/>
                  <a:pt x="60" y="41"/>
                </a:cubicBezTo>
                <a:lnTo>
                  <a:pt x="60" y="33"/>
                </a:lnTo>
                <a:close/>
                <a:moveTo>
                  <a:pt x="49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4" y="41"/>
                  <a:pt x="44" y="41"/>
                  <a:pt x="44" y="41"/>
                </a:cubicBezTo>
                <a:cubicBezTo>
                  <a:pt x="49" y="41"/>
                  <a:pt x="49" y="41"/>
                  <a:pt x="49" y="41"/>
                </a:cubicBezTo>
                <a:lnTo>
                  <a:pt x="49" y="33"/>
                </a:lnTo>
                <a:close/>
                <a:moveTo>
                  <a:pt x="60" y="47"/>
                </a:moveTo>
                <a:cubicBezTo>
                  <a:pt x="54" y="47"/>
                  <a:pt x="54" y="47"/>
                  <a:pt x="54" y="47"/>
                </a:cubicBezTo>
                <a:cubicBezTo>
                  <a:pt x="54" y="54"/>
                  <a:pt x="54" y="54"/>
                  <a:pt x="54" y="54"/>
                </a:cubicBezTo>
                <a:cubicBezTo>
                  <a:pt x="60" y="54"/>
                  <a:pt x="60" y="54"/>
                  <a:pt x="60" y="54"/>
                </a:cubicBezTo>
                <a:lnTo>
                  <a:pt x="60" y="47"/>
                </a:lnTo>
                <a:close/>
                <a:moveTo>
                  <a:pt x="49" y="47"/>
                </a:moveTo>
                <a:cubicBezTo>
                  <a:pt x="44" y="47"/>
                  <a:pt x="44" y="47"/>
                  <a:pt x="44" y="47"/>
                </a:cubicBezTo>
                <a:cubicBezTo>
                  <a:pt x="44" y="54"/>
                  <a:pt x="44" y="54"/>
                  <a:pt x="44" y="54"/>
                </a:cubicBezTo>
                <a:cubicBezTo>
                  <a:pt x="49" y="54"/>
                  <a:pt x="49" y="54"/>
                  <a:pt x="49" y="54"/>
                </a:cubicBezTo>
                <a:lnTo>
                  <a:pt x="49" y="47"/>
                </a:lnTo>
                <a:close/>
              </a:path>
            </a:pathLst>
          </a:custGeom>
          <a:solidFill>
            <a:srgbClr val="CFC7C4"/>
          </a:solidFill>
          <a:ln>
            <a:noFill/>
          </a:ln>
          <a:effectLst/>
        </p:spPr>
        <p:txBody>
          <a:bodyPr wrap="none" lIns="243734" tIns="121867" rIns="243734" bIns="121867" anchor="ctr" anchorCtr="0"/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79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65" name="Shape 2800">
            <a:extLst>
              <a:ext uri="{FF2B5EF4-FFF2-40B4-BE49-F238E27FC236}">
                <a16:creationId xmlns:a16="http://schemas.microsoft.com/office/drawing/2014/main" id="{29910677-971A-45B2-A9AC-17BD29739FD7}"/>
              </a:ext>
            </a:extLst>
          </p:cNvPr>
          <p:cNvSpPr/>
          <p:nvPr/>
        </p:nvSpPr>
        <p:spPr>
          <a:xfrm>
            <a:off x="2365302" y="2677395"/>
            <a:ext cx="494540" cy="314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rgbClr val="CFC7C4"/>
          </a:solidFill>
          <a:ln>
            <a:noFill/>
          </a:ln>
          <a:effectLst/>
        </p:spPr>
        <p:txBody>
          <a:bodyPr wrap="none" lIns="243734" tIns="121867" rIns="243734" bIns="121867" anchor="ctr" anchorCtr="0"/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79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68" name="Shape 4902">
            <a:extLst>
              <a:ext uri="{FF2B5EF4-FFF2-40B4-BE49-F238E27FC236}">
                <a16:creationId xmlns:a16="http://schemas.microsoft.com/office/drawing/2014/main" id="{BBF41F80-2107-4323-81F1-3D4E45157E94}"/>
              </a:ext>
            </a:extLst>
          </p:cNvPr>
          <p:cNvSpPr/>
          <p:nvPr/>
        </p:nvSpPr>
        <p:spPr>
          <a:xfrm>
            <a:off x="9349811" y="2694118"/>
            <a:ext cx="459232" cy="29223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8638" y="8572"/>
                </a:moveTo>
                <a:cubicBezTo>
                  <a:pt x="71316" y="8572"/>
                  <a:pt x="57272" y="30638"/>
                  <a:pt x="57272" y="57855"/>
                </a:cubicBezTo>
                <a:lnTo>
                  <a:pt x="57272" y="62144"/>
                </a:lnTo>
                <a:cubicBezTo>
                  <a:pt x="57272" y="84627"/>
                  <a:pt x="45672" y="102855"/>
                  <a:pt x="31361" y="102855"/>
                </a:cubicBezTo>
                <a:cubicBezTo>
                  <a:pt x="17055" y="102855"/>
                  <a:pt x="5455" y="84627"/>
                  <a:pt x="5455" y="62144"/>
                </a:cubicBezTo>
                <a:lnTo>
                  <a:pt x="5455" y="57855"/>
                </a:lnTo>
                <a:cubicBezTo>
                  <a:pt x="5455" y="35372"/>
                  <a:pt x="17055" y="17144"/>
                  <a:pt x="31361" y="17144"/>
                </a:cubicBezTo>
                <a:cubicBezTo>
                  <a:pt x="37055" y="17144"/>
                  <a:pt x="42083" y="20166"/>
                  <a:pt x="46227" y="25716"/>
                </a:cubicBezTo>
                <a:lnTo>
                  <a:pt x="35455" y="25716"/>
                </a:lnTo>
                <a:cubicBezTo>
                  <a:pt x="33944" y="25716"/>
                  <a:pt x="32727" y="27633"/>
                  <a:pt x="32727" y="30000"/>
                </a:cubicBezTo>
                <a:cubicBezTo>
                  <a:pt x="32727" y="32366"/>
                  <a:pt x="33944" y="34283"/>
                  <a:pt x="35455" y="34283"/>
                </a:cubicBezTo>
                <a:lnTo>
                  <a:pt x="51816" y="34283"/>
                </a:lnTo>
                <a:cubicBezTo>
                  <a:pt x="53327" y="34283"/>
                  <a:pt x="54544" y="32366"/>
                  <a:pt x="54544" y="30000"/>
                </a:cubicBezTo>
                <a:lnTo>
                  <a:pt x="54544" y="4283"/>
                </a:lnTo>
                <a:cubicBezTo>
                  <a:pt x="54544" y="1922"/>
                  <a:pt x="53327" y="0"/>
                  <a:pt x="51816" y="0"/>
                </a:cubicBezTo>
                <a:cubicBezTo>
                  <a:pt x="50311" y="0"/>
                  <a:pt x="49088" y="1922"/>
                  <a:pt x="49088" y="4283"/>
                </a:cubicBezTo>
                <a:lnTo>
                  <a:pt x="49088" y="18450"/>
                </a:lnTo>
                <a:cubicBezTo>
                  <a:pt x="43772" y="12000"/>
                  <a:pt x="37255" y="8572"/>
                  <a:pt x="31361" y="8572"/>
                </a:cubicBezTo>
                <a:cubicBezTo>
                  <a:pt x="14038" y="8572"/>
                  <a:pt x="0" y="30638"/>
                  <a:pt x="0" y="57855"/>
                </a:cubicBezTo>
                <a:lnTo>
                  <a:pt x="0" y="62144"/>
                </a:lnTo>
                <a:cubicBezTo>
                  <a:pt x="0" y="89361"/>
                  <a:pt x="14038" y="111427"/>
                  <a:pt x="31361" y="111427"/>
                </a:cubicBezTo>
                <a:cubicBezTo>
                  <a:pt x="48683" y="111427"/>
                  <a:pt x="62727" y="89361"/>
                  <a:pt x="62727" y="62144"/>
                </a:cubicBezTo>
                <a:lnTo>
                  <a:pt x="62727" y="57855"/>
                </a:lnTo>
                <a:cubicBezTo>
                  <a:pt x="62727" y="35372"/>
                  <a:pt x="74327" y="17144"/>
                  <a:pt x="88638" y="17144"/>
                </a:cubicBezTo>
                <a:cubicBezTo>
                  <a:pt x="102944" y="17144"/>
                  <a:pt x="114544" y="35372"/>
                  <a:pt x="114544" y="57855"/>
                </a:cubicBezTo>
                <a:lnTo>
                  <a:pt x="114544" y="62144"/>
                </a:lnTo>
                <a:cubicBezTo>
                  <a:pt x="114544" y="84627"/>
                  <a:pt x="102944" y="102855"/>
                  <a:pt x="88638" y="102855"/>
                </a:cubicBezTo>
                <a:cubicBezTo>
                  <a:pt x="82944" y="102855"/>
                  <a:pt x="77916" y="99833"/>
                  <a:pt x="73772" y="94283"/>
                </a:cubicBezTo>
                <a:lnTo>
                  <a:pt x="84544" y="94283"/>
                </a:lnTo>
                <a:cubicBezTo>
                  <a:pt x="86055" y="94283"/>
                  <a:pt x="87272" y="92366"/>
                  <a:pt x="87272" y="90000"/>
                </a:cubicBezTo>
                <a:cubicBezTo>
                  <a:pt x="87272" y="87633"/>
                  <a:pt x="86055" y="85716"/>
                  <a:pt x="84544" y="85716"/>
                </a:cubicBezTo>
                <a:lnTo>
                  <a:pt x="68183" y="85716"/>
                </a:lnTo>
                <a:cubicBezTo>
                  <a:pt x="66672" y="85716"/>
                  <a:pt x="65455" y="87633"/>
                  <a:pt x="65455" y="90000"/>
                </a:cubicBezTo>
                <a:lnTo>
                  <a:pt x="65455" y="115716"/>
                </a:lnTo>
                <a:cubicBezTo>
                  <a:pt x="65455" y="118083"/>
                  <a:pt x="66672" y="120000"/>
                  <a:pt x="68183" y="120000"/>
                </a:cubicBezTo>
                <a:cubicBezTo>
                  <a:pt x="69688" y="120000"/>
                  <a:pt x="70911" y="118083"/>
                  <a:pt x="70911" y="115716"/>
                </a:cubicBezTo>
                <a:lnTo>
                  <a:pt x="70911" y="101550"/>
                </a:lnTo>
                <a:cubicBezTo>
                  <a:pt x="76227" y="108005"/>
                  <a:pt x="82744" y="111427"/>
                  <a:pt x="88638" y="111427"/>
                </a:cubicBezTo>
                <a:cubicBezTo>
                  <a:pt x="105961" y="111427"/>
                  <a:pt x="120000" y="89361"/>
                  <a:pt x="120000" y="62144"/>
                </a:cubicBezTo>
                <a:lnTo>
                  <a:pt x="120000" y="57855"/>
                </a:lnTo>
                <a:cubicBezTo>
                  <a:pt x="120000" y="30638"/>
                  <a:pt x="105961" y="8572"/>
                  <a:pt x="88638" y="8572"/>
                </a:cubicBezTo>
              </a:path>
            </a:pathLst>
          </a:custGeom>
          <a:solidFill>
            <a:srgbClr val="CFC7C4"/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algn="ctr" defTabSz="1219170" fontAlgn="base" latinLnBrk="1">
              <a:spcBef>
                <a:spcPct val="0"/>
              </a:spcBef>
              <a:spcAft>
                <a:spcPct val="0"/>
              </a:spcAft>
            </a:pPr>
            <a:endParaRPr lang="en-US" altLang="en-US" sz="1050" kern="0" dirty="0">
              <a:solidFill>
                <a:prstClr val="white">
                  <a:lumMod val="95000"/>
                </a:prstClr>
              </a:solidFill>
              <a:latin typeface="Robo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9597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2" presetClass="entr" presetSubtype="8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6" grpId="0" animBg="1"/>
      <p:bldP spid="57" grpId="0" animBg="1"/>
      <p:bldP spid="52" grpId="0" animBg="1"/>
      <p:bldP spid="53" grpId="0" animBg="1"/>
      <p:bldP spid="55" grpId="0" animBg="1"/>
      <p:bldP spid="48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40" grpId="0"/>
      <p:bldP spid="41" grpId="0"/>
      <p:bldP spid="45" grpId="0"/>
      <p:bldP spid="42" grpId="0"/>
      <p:bldP spid="43" grpId="0"/>
      <p:bldP spid="44" grpId="0"/>
      <p:bldP spid="46" grpId="0"/>
      <p:bldP spid="54" grpId="0" animBg="1"/>
      <p:bldP spid="63" grpId="0" animBg="1"/>
      <p:bldP spid="66" grpId="0" animBg="1"/>
      <p:bldP spid="67" grpId="0" animBg="1"/>
      <p:bldP spid="64" grpId="0" animBg="1"/>
      <p:bldP spid="65" grpId="0" animBg="1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A38640-8A4E-9649-8EA0-25AC8DF56070}"/>
              </a:ext>
            </a:extLst>
          </p:cNvPr>
          <p:cNvSpPr txBox="1"/>
          <p:nvPr/>
        </p:nvSpPr>
        <p:spPr>
          <a:xfrm>
            <a:off x="3782630" y="123891"/>
            <a:ext cx="8852103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300" b="1" spc="1600" dirty="0">
                <a:solidFill>
                  <a:srgbClr val="F2EEEA">
                    <a:alpha val="51000"/>
                  </a:srgbClr>
                </a:solidFill>
                <a:latin typeface="Century Gothic" panose="020B0502020202020204" pitchFamily="34" charset="0"/>
              </a:rPr>
              <a:t>WORKSHEET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6A11E1-7196-3243-A462-B51B4EFEA66C}"/>
              </a:ext>
            </a:extLst>
          </p:cNvPr>
          <p:cNvSpPr/>
          <p:nvPr/>
        </p:nvSpPr>
        <p:spPr>
          <a:xfrm>
            <a:off x="1" y="7149"/>
            <a:ext cx="4064000" cy="4490739"/>
          </a:xfrm>
          <a:prstGeom prst="rect">
            <a:avLst/>
          </a:prstGeom>
          <a:solidFill>
            <a:srgbClr val="F5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7AF83C-65C4-4711-9372-8468F7813359}"/>
              </a:ext>
            </a:extLst>
          </p:cNvPr>
          <p:cNvSpPr/>
          <p:nvPr/>
        </p:nvSpPr>
        <p:spPr>
          <a:xfrm>
            <a:off x="8128000" y="2367260"/>
            <a:ext cx="4064000" cy="4490739"/>
          </a:xfrm>
          <a:prstGeom prst="rect">
            <a:avLst/>
          </a:prstGeom>
          <a:solidFill>
            <a:srgbClr val="F5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Group 67">
            <a:extLst>
              <a:ext uri="{FF2B5EF4-FFF2-40B4-BE49-F238E27FC236}">
                <a16:creationId xmlns:a16="http://schemas.microsoft.com/office/drawing/2014/main" id="{33BEE2EA-3524-4B11-9DDE-0B3E6A29B4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78865"/>
              </p:ext>
            </p:extLst>
          </p:nvPr>
        </p:nvGraphicFramePr>
        <p:xfrm>
          <a:off x="1143000" y="1713783"/>
          <a:ext cx="9870141" cy="427015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340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501">
                  <a:extLst>
                    <a:ext uri="{9D8B030D-6E8A-4147-A177-3AD203B41FA5}">
                      <a16:colId xmlns:a16="http://schemas.microsoft.com/office/drawing/2014/main" val="3958965420"/>
                    </a:ext>
                  </a:extLst>
                </a:gridCol>
                <a:gridCol w="1218501">
                  <a:extLst>
                    <a:ext uri="{9D8B030D-6E8A-4147-A177-3AD203B41FA5}">
                      <a16:colId xmlns:a16="http://schemas.microsoft.com/office/drawing/2014/main" val="1879950994"/>
                    </a:ext>
                  </a:extLst>
                </a:gridCol>
                <a:gridCol w="1218501">
                  <a:extLst>
                    <a:ext uri="{9D8B030D-6E8A-4147-A177-3AD203B41FA5}">
                      <a16:colId xmlns:a16="http://schemas.microsoft.com/office/drawing/2014/main" val="1464081820"/>
                    </a:ext>
                  </a:extLst>
                </a:gridCol>
                <a:gridCol w="1218501">
                  <a:extLst>
                    <a:ext uri="{9D8B030D-6E8A-4147-A177-3AD203B41FA5}">
                      <a16:colId xmlns:a16="http://schemas.microsoft.com/office/drawing/2014/main" val="934587837"/>
                    </a:ext>
                  </a:extLst>
                </a:gridCol>
                <a:gridCol w="1218501">
                  <a:extLst>
                    <a:ext uri="{9D8B030D-6E8A-4147-A177-3AD203B41FA5}">
                      <a16:colId xmlns:a16="http://schemas.microsoft.com/office/drawing/2014/main" val="2923108862"/>
                    </a:ext>
                  </a:extLst>
                </a:gridCol>
                <a:gridCol w="1218501">
                  <a:extLst>
                    <a:ext uri="{9D8B030D-6E8A-4147-A177-3AD203B41FA5}">
                      <a16:colId xmlns:a16="http://schemas.microsoft.com/office/drawing/2014/main" val="2923195261"/>
                    </a:ext>
                  </a:extLst>
                </a:gridCol>
              </a:tblGrid>
              <a:tr h="10675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j-ea"/>
                      </a:endParaRPr>
                    </a:p>
                  </a:txBody>
                  <a:tcPr marL="47994" marR="47994" marT="48011" marB="48011" anchor="ctr" horzOverflow="overflow">
                    <a:lnL>
                      <a:noFill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E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PRODUCT 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994" marR="47994" marT="48011" marB="48011"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E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PRICE</a:t>
                      </a:r>
                    </a:p>
                  </a:txBody>
                  <a:tcPr marL="47994" marR="47994" marT="48011" marB="48011"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E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PLACE</a:t>
                      </a:r>
                    </a:p>
                  </a:txBody>
                  <a:tcPr marL="47994" marR="47994" marT="48011" marB="48011"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E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PROMOTION</a:t>
                      </a:r>
                    </a:p>
                  </a:txBody>
                  <a:tcPr marL="47994" marR="47994" marT="48011" marB="48011"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E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PEOPLE</a:t>
                      </a:r>
                    </a:p>
                  </a:txBody>
                  <a:tcPr marL="47994" marR="47994" marT="48011" marB="48011"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E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PHYSICAL EVIDENCE</a:t>
                      </a:r>
                    </a:p>
                  </a:txBody>
                  <a:tcPr marL="47994" marR="47994" marT="48011" marB="48011"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E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PROCESS</a:t>
                      </a:r>
                    </a:p>
                  </a:txBody>
                  <a:tcPr marL="47994" marR="47994" marT="48011" marB="48011"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AE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SUGGESTIONS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Personal </a:t>
                      </a:r>
                    </a:p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gadget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$40-$60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Online retail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Influencer marketing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Tech experts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Exterior signage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Sales funnel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JUSTIFICATIONS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Usefulness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Affordability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Less overhead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Brand awareness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Target group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Brand awareness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Trackable metrics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7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ADDITIONAL FACTORS TO CONSIDER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  <a:ea typeface="Roboto"/>
                        </a:defRPr>
                      </a:lvl9pPr>
                    </a:lstStyle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Market competition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Marketing promotions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Delivery logistics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Other channels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User feedback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Cost to produce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688" rtl="0" eaLnBrk="0" fontAlgn="base" latinLnBrk="0" hangingPunct="0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j-ea"/>
                          <a:cs typeface="Arial" pitchFamily="34" charset="0"/>
                        </a:rPr>
                        <a:t>Available team resources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EBE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89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12">
            <a:extLst>
              <a:ext uri="{FF2B5EF4-FFF2-40B4-BE49-F238E27FC236}">
                <a16:creationId xmlns:a16="http://schemas.microsoft.com/office/drawing/2014/main" id="{4388B6E8-C37C-4BA3-BCCE-837027A6749F}"/>
              </a:ext>
            </a:extLst>
          </p:cNvPr>
          <p:cNvSpPr txBox="1">
            <a:spLocks noChangeArrowheads="1"/>
          </p:cNvSpPr>
          <p:nvPr/>
        </p:nvSpPr>
        <p:spPr>
          <a:xfrm>
            <a:off x="5655291" y="662500"/>
            <a:ext cx="5357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1219170" latinLnBrk="1">
              <a:spcBef>
                <a:spcPct val="0"/>
              </a:spcBef>
              <a:defRPr/>
            </a:pPr>
            <a:r>
              <a:rPr lang="en-US" altLang="ko-KR" sz="2500" b="1" dirty="0">
                <a:latin typeface="Century Gothic" panose="020B0502020202020204" pitchFamily="34" charset="0"/>
              </a:rPr>
              <a:t>7 P’S MARKETING MIX WORKSHEET</a:t>
            </a:r>
          </a:p>
        </p:txBody>
      </p:sp>
    </p:spTree>
    <p:extLst>
      <p:ext uri="{BB962C8B-B14F-4D97-AF65-F5344CB8AC3E}">
        <p14:creationId xmlns:p14="http://schemas.microsoft.com/office/powerpoint/2010/main" val="160311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594D9852-279D-4431-BDA7-E68247052F5C}"/>
              </a:ext>
            </a:extLst>
          </p:cNvPr>
          <p:cNvSpPr txBox="1"/>
          <p:nvPr/>
        </p:nvSpPr>
        <p:spPr>
          <a:xfrm>
            <a:off x="7908295" y="1541155"/>
            <a:ext cx="2682162" cy="720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>
              <a:lnSpc>
                <a:spcPts val="1700"/>
              </a:lnSpc>
            </a:pPr>
            <a:r>
              <a:rPr lang="en-US" altLang="ko-KR" sz="1200" b="1" dirty="0">
                <a:solidFill>
                  <a:srgbClr val="93898A"/>
                </a:solidFill>
                <a:latin typeface="Century Gothic" panose="020B0502020202020204" pitchFamily="34" charset="0"/>
                <a:cs typeface="Arial" pitchFamily="34" charset="0"/>
              </a:rPr>
              <a:t>PRODUCT</a:t>
            </a:r>
            <a:endParaRPr lang="en-US" altLang="ko-KR" sz="1200" dirty="0">
              <a:solidFill>
                <a:srgbClr val="93898A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defTabSz="1219170" latinLnBrk="1">
              <a:lnSpc>
                <a:spcPts val="1700"/>
              </a:lnSpc>
            </a:pPr>
            <a:r>
              <a:rPr lang="en-US" altLang="ko-KR" sz="1000" dirty="0">
                <a:latin typeface="Century Gothic" panose="020B0502020202020204" pitchFamily="34" charset="0"/>
                <a:cs typeface="Arial" pitchFamily="34" charset="0"/>
              </a:rPr>
              <a:t>Includes design, packaging, usability, quality, features, colors and size options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32DF43A-6974-4A4A-9D21-F2BCF154B915}"/>
              </a:ext>
            </a:extLst>
          </p:cNvPr>
          <p:cNvSpPr txBox="1"/>
          <p:nvPr/>
        </p:nvSpPr>
        <p:spPr>
          <a:xfrm>
            <a:off x="7908295" y="5602398"/>
            <a:ext cx="2983104" cy="720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>
              <a:lnSpc>
                <a:spcPts val="1700"/>
              </a:lnSpc>
            </a:pPr>
            <a:r>
              <a:rPr lang="en-US" altLang="ko-KR" sz="1200" b="1" dirty="0">
                <a:solidFill>
                  <a:srgbClr val="2B546B"/>
                </a:solidFill>
                <a:latin typeface="Century Gothic" panose="020B0502020202020204" pitchFamily="34" charset="0"/>
                <a:cs typeface="Arial" pitchFamily="34" charset="0"/>
              </a:rPr>
              <a:t>PROMOTION</a:t>
            </a:r>
            <a:endParaRPr lang="en-US" altLang="ko-KR" sz="1200" dirty="0">
              <a:solidFill>
                <a:srgbClr val="2B546B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defTabSz="1219170" latinLnBrk="1">
              <a:lnSpc>
                <a:spcPts val="1700"/>
              </a:lnSpc>
            </a:pPr>
            <a:r>
              <a:rPr lang="en-US" altLang="ko-KR" sz="1000" dirty="0">
                <a:latin typeface="Century Gothic" panose="020B0502020202020204" pitchFamily="34" charset="0"/>
                <a:cs typeface="Arial" pitchFamily="34" charset="0"/>
              </a:rPr>
              <a:t>Advertising, communications, messaging and content to persuade the customers to buy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D4C78E3-61F7-4343-96DB-A434219F926E}"/>
              </a:ext>
            </a:extLst>
          </p:cNvPr>
          <p:cNvSpPr txBox="1"/>
          <p:nvPr/>
        </p:nvSpPr>
        <p:spPr>
          <a:xfrm>
            <a:off x="8468251" y="4266656"/>
            <a:ext cx="2603331" cy="720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>
              <a:lnSpc>
                <a:spcPts val="1700"/>
              </a:lnSpc>
            </a:pPr>
            <a:r>
              <a:rPr lang="en-US" altLang="ko-KR" sz="1200" b="1" dirty="0">
                <a:solidFill>
                  <a:srgbClr val="2B546B"/>
                </a:solidFill>
                <a:latin typeface="Century Gothic" panose="020B0502020202020204" pitchFamily="34" charset="0"/>
                <a:cs typeface="Arial" pitchFamily="34" charset="0"/>
              </a:rPr>
              <a:t>PLACE</a:t>
            </a:r>
            <a:endParaRPr lang="en-US" altLang="ko-KR" sz="1200" dirty="0">
              <a:solidFill>
                <a:srgbClr val="2B546B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defTabSz="1219170" latinLnBrk="1">
              <a:lnSpc>
                <a:spcPts val="1700"/>
              </a:lnSpc>
            </a:pPr>
            <a:r>
              <a:rPr lang="en-US" altLang="ko-KR" sz="1000" dirty="0">
                <a:latin typeface="Century Gothic" panose="020B0502020202020204" pitchFamily="34" charset="0"/>
                <a:cs typeface="Arial" pitchFamily="34" charset="0"/>
              </a:rPr>
              <a:t>Includes retail, wholesale, internet, phone and other multi-channel options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E7C5C0E-9BB1-49B1-B120-0A259087C5E7}"/>
              </a:ext>
            </a:extLst>
          </p:cNvPr>
          <p:cNvSpPr txBox="1"/>
          <p:nvPr/>
        </p:nvSpPr>
        <p:spPr>
          <a:xfrm>
            <a:off x="8470820" y="2908757"/>
            <a:ext cx="2972627" cy="720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>
              <a:lnSpc>
                <a:spcPts val="1700"/>
              </a:lnSpc>
            </a:pPr>
            <a:r>
              <a:rPr lang="en-US" altLang="ko-KR" sz="1200" b="1" dirty="0">
                <a:solidFill>
                  <a:srgbClr val="93898A"/>
                </a:solidFill>
                <a:latin typeface="Century Gothic" panose="020B0502020202020204" pitchFamily="34" charset="0"/>
                <a:cs typeface="Arial" pitchFamily="34" charset="0"/>
              </a:rPr>
              <a:t>PRICE</a:t>
            </a:r>
            <a:endParaRPr lang="en-US" altLang="ko-KR" sz="1200" dirty="0">
              <a:solidFill>
                <a:srgbClr val="93898A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defTabSz="1219170" latinLnBrk="1">
              <a:lnSpc>
                <a:spcPts val="1700"/>
              </a:lnSpc>
            </a:pPr>
            <a:r>
              <a:rPr lang="en-US" altLang="ko-KR" sz="1000" dirty="0">
                <a:latin typeface="Century Gothic" panose="020B0502020202020204" pitchFamily="34" charset="0"/>
                <a:cs typeface="Arial" pitchFamily="34" charset="0"/>
              </a:rPr>
              <a:t>Depends on packing, discounts, timing, location, shipping and other offer elements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7A1B6CF-E997-4970-8671-CD8467B25ABC}"/>
              </a:ext>
            </a:extLst>
          </p:cNvPr>
          <p:cNvSpPr txBox="1"/>
          <p:nvPr/>
        </p:nvSpPr>
        <p:spPr>
          <a:xfrm flipH="1">
            <a:off x="584052" y="1541155"/>
            <a:ext cx="3797793" cy="720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170" latinLnBrk="1">
              <a:lnSpc>
                <a:spcPts val="1700"/>
              </a:lnSpc>
            </a:pPr>
            <a:r>
              <a:rPr lang="en-US" altLang="ko-KR" sz="1200" b="1" dirty="0">
                <a:solidFill>
                  <a:srgbClr val="628196"/>
                </a:solidFill>
                <a:latin typeface="Century Gothic" panose="020B0502020202020204" pitchFamily="34" charset="0"/>
                <a:cs typeface="Arial" pitchFamily="34" charset="0"/>
              </a:rPr>
              <a:t>PERFORMANCE</a:t>
            </a:r>
          </a:p>
          <a:p>
            <a:pPr algn="r" defTabSz="1219170" latinLnBrk="1">
              <a:lnSpc>
                <a:spcPts val="1700"/>
              </a:lnSpc>
            </a:pPr>
            <a:r>
              <a:rPr lang="en-US" altLang="ko-KR" sz="1000" dirty="0">
                <a:latin typeface="Century Gothic" panose="020B0502020202020204" pitchFamily="34" charset="0"/>
                <a:cs typeface="Arial" pitchFamily="34" charset="0"/>
              </a:rPr>
              <a:t>How well the service competes in the marketplace, including measuring the company’s financial goals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980E148-7CE9-4637-9AA5-E3F177D7B035}"/>
              </a:ext>
            </a:extLst>
          </p:cNvPr>
          <p:cNvSpPr txBox="1"/>
          <p:nvPr/>
        </p:nvSpPr>
        <p:spPr>
          <a:xfrm flipH="1">
            <a:off x="1762275" y="5602398"/>
            <a:ext cx="2619570" cy="720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170" latinLnBrk="1">
              <a:lnSpc>
                <a:spcPts val="1700"/>
              </a:lnSpc>
            </a:pPr>
            <a:r>
              <a:rPr lang="en-US" altLang="ko-KR" sz="1200" b="1" dirty="0">
                <a:solidFill>
                  <a:srgbClr val="BDAEA5"/>
                </a:solidFill>
                <a:latin typeface="Century Gothic" panose="020B0502020202020204" pitchFamily="34" charset="0"/>
                <a:cs typeface="Arial" pitchFamily="34" charset="0"/>
              </a:rPr>
              <a:t>PEOPLE</a:t>
            </a:r>
            <a:endParaRPr lang="en-US" altLang="ko-KR" sz="1200" dirty="0">
              <a:latin typeface="Century Gothic" panose="020B0502020202020204" pitchFamily="34" charset="0"/>
              <a:cs typeface="Arial" pitchFamily="34" charset="0"/>
            </a:endParaRPr>
          </a:p>
          <a:p>
            <a:pPr algn="r" defTabSz="1219170" latinLnBrk="1">
              <a:lnSpc>
                <a:spcPts val="1700"/>
              </a:lnSpc>
            </a:pPr>
            <a:r>
              <a:rPr lang="en-US" altLang="ko-KR" sz="1000" dirty="0">
                <a:latin typeface="Century Gothic" panose="020B0502020202020204" pitchFamily="34" charset="0"/>
                <a:cs typeface="Arial" pitchFamily="34" charset="0"/>
              </a:rPr>
              <a:t>Includes employees, customer service, and everyone with customer contact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8DD59E4-318C-43ED-B696-625BD666B611}"/>
              </a:ext>
            </a:extLst>
          </p:cNvPr>
          <p:cNvSpPr txBox="1"/>
          <p:nvPr/>
        </p:nvSpPr>
        <p:spPr>
          <a:xfrm flipH="1">
            <a:off x="739623" y="4266656"/>
            <a:ext cx="3088186" cy="720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170" latinLnBrk="1">
              <a:lnSpc>
                <a:spcPts val="1700"/>
              </a:lnSpc>
            </a:pPr>
            <a:r>
              <a:rPr lang="en-US" altLang="ko-KR" sz="1200" b="1" dirty="0">
                <a:solidFill>
                  <a:srgbClr val="BDAEA5"/>
                </a:solidFill>
                <a:latin typeface="Century Gothic" panose="020B0502020202020204" pitchFamily="34" charset="0"/>
                <a:cs typeface="Arial" pitchFamily="34" charset="0"/>
              </a:rPr>
              <a:t>PHYSICAL EVIDENCE</a:t>
            </a:r>
            <a:endParaRPr lang="en-US" altLang="ko-KR" sz="1200" dirty="0">
              <a:solidFill>
                <a:srgbClr val="BDAEA5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r" defTabSz="1219170" latinLnBrk="1">
              <a:lnSpc>
                <a:spcPts val="1700"/>
              </a:lnSpc>
            </a:pPr>
            <a:r>
              <a:rPr lang="en-US" altLang="ko-KR" sz="1000" dirty="0">
                <a:latin typeface="Century Gothic" panose="020B0502020202020204" pitchFamily="34" charset="0"/>
                <a:cs typeface="Arial" pitchFamily="34" charset="0"/>
              </a:rPr>
              <a:t>Environment in which service occurs and customers and service personnel interact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F70450A-07EB-4DA9-94DB-0764E09BCFF9}"/>
              </a:ext>
            </a:extLst>
          </p:cNvPr>
          <p:cNvSpPr txBox="1"/>
          <p:nvPr/>
        </p:nvSpPr>
        <p:spPr>
          <a:xfrm flipH="1">
            <a:off x="1210425" y="2908757"/>
            <a:ext cx="2627100" cy="720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170" latinLnBrk="1">
              <a:lnSpc>
                <a:spcPts val="1700"/>
              </a:lnSpc>
            </a:pPr>
            <a:r>
              <a:rPr lang="en-US" altLang="ko-KR" sz="1200" b="1" dirty="0">
                <a:solidFill>
                  <a:srgbClr val="628196"/>
                </a:solidFill>
                <a:latin typeface="Century Gothic" panose="020B0502020202020204" pitchFamily="34" charset="0"/>
                <a:cs typeface="Arial" pitchFamily="34" charset="0"/>
              </a:rPr>
              <a:t>PROCESS</a:t>
            </a:r>
            <a:endParaRPr lang="en-US" altLang="ko-KR" sz="1200" dirty="0">
              <a:solidFill>
                <a:srgbClr val="628196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r" defTabSz="1219170" latinLnBrk="1">
              <a:lnSpc>
                <a:spcPts val="1700"/>
              </a:lnSpc>
            </a:pPr>
            <a:r>
              <a:rPr lang="en-US" altLang="ko-KR" sz="1000" dirty="0">
                <a:latin typeface="Century Gothic" panose="020B0502020202020204" pitchFamily="34" charset="0"/>
                <a:cs typeface="Arial" pitchFamily="34" charset="0"/>
              </a:rPr>
              <a:t>Activities and actions involved in delivery of the product to the customer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3A50BF5-AA8E-4155-8E3D-E4BD01414FD2}"/>
              </a:ext>
            </a:extLst>
          </p:cNvPr>
          <p:cNvSpPr/>
          <p:nvPr/>
        </p:nvSpPr>
        <p:spPr>
          <a:xfrm>
            <a:off x="4039876" y="2468784"/>
            <a:ext cx="1385935" cy="1435581"/>
          </a:xfrm>
          <a:custGeom>
            <a:avLst/>
            <a:gdLst>
              <a:gd name="connsiteX0" fmla="*/ 1503090 w 2234854"/>
              <a:gd name="connsiteY0" fmla="*/ 2317711 h 2314908"/>
              <a:gd name="connsiteX1" fmla="*/ 0 w 2234854"/>
              <a:gd name="connsiteY1" fmla="*/ 2317711 h 2314908"/>
              <a:gd name="connsiteX2" fmla="*/ 961054 w 2234854"/>
              <a:gd name="connsiteY2" fmla="*/ 0 h 2314908"/>
              <a:gd name="connsiteX3" fmla="*/ 2023177 w 2234854"/>
              <a:gd name="connsiteY3" fmla="*/ 1062123 h 2314908"/>
              <a:gd name="connsiteX4" fmla="*/ 1503090 w 2234854"/>
              <a:gd name="connsiteY4" fmla="*/ 2317711 h 231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4854" h="2314908">
                <a:moveTo>
                  <a:pt x="1503090" y="2317711"/>
                </a:moveTo>
                <a:lnTo>
                  <a:pt x="0" y="2317711"/>
                </a:lnTo>
                <a:cubicBezTo>
                  <a:pt x="16344" y="1417898"/>
                  <a:pt x="379325" y="602677"/>
                  <a:pt x="961054" y="0"/>
                </a:cubicBezTo>
                <a:lnTo>
                  <a:pt x="2023177" y="1062123"/>
                </a:lnTo>
                <a:cubicBezTo>
                  <a:pt x="2486559" y="1525505"/>
                  <a:pt x="2158402" y="2317711"/>
                  <a:pt x="1503090" y="2317711"/>
                </a:cubicBezTo>
                <a:close/>
              </a:path>
            </a:pathLst>
          </a:custGeom>
          <a:solidFill>
            <a:srgbClr val="628196"/>
          </a:solidFill>
          <a:ln w="6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BA762CD-8DC8-4725-8621-24AF1690A61C}"/>
              </a:ext>
            </a:extLst>
          </p:cNvPr>
          <p:cNvSpPr/>
          <p:nvPr/>
        </p:nvSpPr>
        <p:spPr>
          <a:xfrm>
            <a:off x="4039876" y="3984707"/>
            <a:ext cx="1385935" cy="1435581"/>
          </a:xfrm>
          <a:custGeom>
            <a:avLst/>
            <a:gdLst>
              <a:gd name="connsiteX0" fmla="*/ 2023177 w 2234854"/>
              <a:gd name="connsiteY0" fmla="*/ 1255588 h 2314908"/>
              <a:gd name="connsiteX1" fmla="*/ 961054 w 2234854"/>
              <a:gd name="connsiteY1" fmla="*/ 2317711 h 2314908"/>
              <a:gd name="connsiteX2" fmla="*/ 0 w 2234854"/>
              <a:gd name="connsiteY2" fmla="*/ 0 h 2314908"/>
              <a:gd name="connsiteX3" fmla="*/ 1503090 w 2234854"/>
              <a:gd name="connsiteY3" fmla="*/ 0 h 2314908"/>
              <a:gd name="connsiteX4" fmla="*/ 2023177 w 2234854"/>
              <a:gd name="connsiteY4" fmla="*/ 1255588 h 231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4854" h="2314908">
                <a:moveTo>
                  <a:pt x="2023177" y="1255588"/>
                </a:moveTo>
                <a:lnTo>
                  <a:pt x="961054" y="2317711"/>
                </a:lnTo>
                <a:cubicBezTo>
                  <a:pt x="379325" y="1715034"/>
                  <a:pt x="16344" y="899812"/>
                  <a:pt x="0" y="0"/>
                </a:cubicBezTo>
                <a:lnTo>
                  <a:pt x="1503090" y="0"/>
                </a:lnTo>
                <a:cubicBezTo>
                  <a:pt x="2158402" y="0"/>
                  <a:pt x="2486559" y="792206"/>
                  <a:pt x="2023177" y="1255588"/>
                </a:cubicBezTo>
                <a:close/>
              </a:path>
            </a:pathLst>
          </a:custGeom>
          <a:solidFill>
            <a:srgbClr val="BBAEA5"/>
          </a:solidFill>
          <a:ln w="6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A1C08F0-CD57-43AE-AF11-66DB38A4FBDF}"/>
              </a:ext>
            </a:extLst>
          </p:cNvPr>
          <p:cNvSpPr/>
          <p:nvPr/>
        </p:nvSpPr>
        <p:spPr>
          <a:xfrm>
            <a:off x="4691514" y="1819256"/>
            <a:ext cx="1431444" cy="1381798"/>
          </a:xfrm>
          <a:custGeom>
            <a:avLst/>
            <a:gdLst>
              <a:gd name="connsiteX0" fmla="*/ 0 w 2308237"/>
              <a:gd name="connsiteY0" fmla="*/ 957785 h 2228182"/>
              <a:gd name="connsiteX1" fmla="*/ 2314308 w 2308237"/>
              <a:gd name="connsiteY1" fmla="*/ 0 h 2228182"/>
              <a:gd name="connsiteX2" fmla="*/ 2314308 w 2308237"/>
              <a:gd name="connsiteY2" fmla="*/ 1496418 h 2228182"/>
              <a:gd name="connsiteX3" fmla="*/ 1058720 w 2308237"/>
              <a:gd name="connsiteY3" fmla="*/ 2016505 h 2228182"/>
              <a:gd name="connsiteX4" fmla="*/ 0 w 2308237"/>
              <a:gd name="connsiteY4" fmla="*/ 957785 h 222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8237" h="2228182">
                <a:moveTo>
                  <a:pt x="0" y="957785"/>
                </a:moveTo>
                <a:cubicBezTo>
                  <a:pt x="602343" y="377924"/>
                  <a:pt x="1416164" y="16344"/>
                  <a:pt x="2314308" y="0"/>
                </a:cubicBezTo>
                <a:lnTo>
                  <a:pt x="2314308" y="1496418"/>
                </a:lnTo>
                <a:cubicBezTo>
                  <a:pt x="2314308" y="2151664"/>
                  <a:pt x="1522103" y="2479821"/>
                  <a:pt x="1058720" y="2016505"/>
                </a:cubicBezTo>
                <a:lnTo>
                  <a:pt x="0" y="957785"/>
                </a:lnTo>
                <a:close/>
              </a:path>
            </a:pathLst>
          </a:custGeom>
          <a:solidFill>
            <a:srgbClr val="628196"/>
          </a:solidFill>
          <a:ln w="6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D438384-E687-44C1-BD3A-1BF98C4E7EA8}"/>
              </a:ext>
            </a:extLst>
          </p:cNvPr>
          <p:cNvSpPr/>
          <p:nvPr/>
        </p:nvSpPr>
        <p:spPr>
          <a:xfrm>
            <a:off x="4691514" y="4686528"/>
            <a:ext cx="1431444" cy="1381798"/>
          </a:xfrm>
          <a:custGeom>
            <a:avLst/>
            <a:gdLst>
              <a:gd name="connsiteX0" fmla="*/ 0 w 2308237"/>
              <a:gd name="connsiteY0" fmla="*/ 1275602 h 2228182"/>
              <a:gd name="connsiteX1" fmla="*/ 1058720 w 2308237"/>
              <a:gd name="connsiteY1" fmla="*/ 216881 h 2228182"/>
              <a:gd name="connsiteX2" fmla="*/ 2314308 w 2308237"/>
              <a:gd name="connsiteY2" fmla="*/ 736969 h 2228182"/>
              <a:gd name="connsiteX3" fmla="*/ 2314308 w 2308237"/>
              <a:gd name="connsiteY3" fmla="*/ 2233387 h 2228182"/>
              <a:gd name="connsiteX4" fmla="*/ 0 w 2308237"/>
              <a:gd name="connsiteY4" fmla="*/ 1275602 h 222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8237" h="2228182">
                <a:moveTo>
                  <a:pt x="0" y="1275602"/>
                </a:moveTo>
                <a:lnTo>
                  <a:pt x="1058720" y="216881"/>
                </a:lnTo>
                <a:cubicBezTo>
                  <a:pt x="1522036" y="-246434"/>
                  <a:pt x="2314308" y="81723"/>
                  <a:pt x="2314308" y="736969"/>
                </a:cubicBezTo>
                <a:lnTo>
                  <a:pt x="2314308" y="2233387"/>
                </a:lnTo>
                <a:cubicBezTo>
                  <a:pt x="1416164" y="2217043"/>
                  <a:pt x="602343" y="1855463"/>
                  <a:pt x="0" y="1275602"/>
                </a:cubicBezTo>
                <a:close/>
              </a:path>
            </a:pathLst>
          </a:custGeom>
          <a:solidFill>
            <a:srgbClr val="BBAEA5"/>
          </a:solidFill>
          <a:ln w="6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D41F367-5450-492C-80CB-1DE0CBA2767F}"/>
              </a:ext>
            </a:extLst>
          </p:cNvPr>
          <p:cNvSpPr/>
          <p:nvPr/>
        </p:nvSpPr>
        <p:spPr>
          <a:xfrm>
            <a:off x="6205328" y="1819256"/>
            <a:ext cx="1435581" cy="1385935"/>
          </a:xfrm>
          <a:custGeom>
            <a:avLst/>
            <a:gdLst>
              <a:gd name="connsiteX0" fmla="*/ 2317711 w 2314908"/>
              <a:gd name="connsiteY0" fmla="*/ 961054 h 2234854"/>
              <a:gd name="connsiteX1" fmla="*/ 1255588 w 2314908"/>
              <a:gd name="connsiteY1" fmla="*/ 2023177 h 2234854"/>
              <a:gd name="connsiteX2" fmla="*/ 0 w 2314908"/>
              <a:gd name="connsiteY2" fmla="*/ 1503090 h 2234854"/>
              <a:gd name="connsiteX3" fmla="*/ 0 w 2314908"/>
              <a:gd name="connsiteY3" fmla="*/ 0 h 2234854"/>
              <a:gd name="connsiteX4" fmla="*/ 2317711 w 2314908"/>
              <a:gd name="connsiteY4" fmla="*/ 961054 h 223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4908" h="2234854">
                <a:moveTo>
                  <a:pt x="2317711" y="961054"/>
                </a:moveTo>
                <a:lnTo>
                  <a:pt x="1255588" y="2023177"/>
                </a:lnTo>
                <a:cubicBezTo>
                  <a:pt x="792273" y="2486492"/>
                  <a:pt x="0" y="2158335"/>
                  <a:pt x="0" y="1503090"/>
                </a:cubicBezTo>
                <a:lnTo>
                  <a:pt x="0" y="0"/>
                </a:lnTo>
                <a:cubicBezTo>
                  <a:pt x="899812" y="16344"/>
                  <a:pt x="1715034" y="379325"/>
                  <a:pt x="2317711" y="961054"/>
                </a:cubicBezTo>
                <a:close/>
              </a:path>
            </a:pathLst>
          </a:custGeom>
          <a:solidFill>
            <a:srgbClr val="93898A"/>
          </a:solidFill>
          <a:ln w="6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6A55713-51CD-4640-9191-12169D584998}"/>
              </a:ext>
            </a:extLst>
          </p:cNvPr>
          <p:cNvSpPr/>
          <p:nvPr/>
        </p:nvSpPr>
        <p:spPr>
          <a:xfrm>
            <a:off x="6907122" y="3984707"/>
            <a:ext cx="1381798" cy="1431443"/>
          </a:xfrm>
          <a:custGeom>
            <a:avLst/>
            <a:gdLst>
              <a:gd name="connsiteX0" fmla="*/ 737013 w 2228182"/>
              <a:gd name="connsiteY0" fmla="*/ 0 h 2308237"/>
              <a:gd name="connsiteX1" fmla="*/ 2233430 w 2228182"/>
              <a:gd name="connsiteY1" fmla="*/ 0 h 2308237"/>
              <a:gd name="connsiteX2" fmla="*/ 1275646 w 2228182"/>
              <a:gd name="connsiteY2" fmla="*/ 2314309 h 2308237"/>
              <a:gd name="connsiteX3" fmla="*/ 216925 w 2228182"/>
              <a:gd name="connsiteY3" fmla="*/ 1255588 h 2308237"/>
              <a:gd name="connsiteX4" fmla="*/ 737013 w 2228182"/>
              <a:gd name="connsiteY4" fmla="*/ 0 h 230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8182" h="2308237">
                <a:moveTo>
                  <a:pt x="737013" y="0"/>
                </a:moveTo>
                <a:lnTo>
                  <a:pt x="2233430" y="0"/>
                </a:lnTo>
                <a:cubicBezTo>
                  <a:pt x="2217086" y="898145"/>
                  <a:pt x="1855507" y="1711965"/>
                  <a:pt x="1275646" y="2314309"/>
                </a:cubicBezTo>
                <a:lnTo>
                  <a:pt x="216925" y="1255588"/>
                </a:lnTo>
                <a:cubicBezTo>
                  <a:pt x="-246457" y="792206"/>
                  <a:pt x="81700" y="0"/>
                  <a:pt x="737013" y="0"/>
                </a:cubicBezTo>
                <a:close/>
              </a:path>
            </a:pathLst>
          </a:custGeom>
          <a:solidFill>
            <a:srgbClr val="2B546B"/>
          </a:solidFill>
          <a:ln w="6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78D6D3C-7641-4638-B507-5FF4D4C32448}"/>
              </a:ext>
            </a:extLst>
          </p:cNvPr>
          <p:cNvSpPr/>
          <p:nvPr/>
        </p:nvSpPr>
        <p:spPr>
          <a:xfrm>
            <a:off x="6907123" y="2470894"/>
            <a:ext cx="1381798" cy="1431443"/>
          </a:xfrm>
          <a:custGeom>
            <a:avLst/>
            <a:gdLst>
              <a:gd name="connsiteX0" fmla="*/ 216925 w 2228182"/>
              <a:gd name="connsiteY0" fmla="*/ 1058720 h 2308237"/>
              <a:gd name="connsiteX1" fmla="*/ 1275646 w 2228182"/>
              <a:gd name="connsiteY1" fmla="*/ 0 h 2308237"/>
              <a:gd name="connsiteX2" fmla="*/ 2233430 w 2228182"/>
              <a:gd name="connsiteY2" fmla="*/ 2314308 h 2308237"/>
              <a:gd name="connsiteX3" fmla="*/ 737013 w 2228182"/>
              <a:gd name="connsiteY3" fmla="*/ 2314308 h 2308237"/>
              <a:gd name="connsiteX4" fmla="*/ 216925 w 2228182"/>
              <a:gd name="connsiteY4" fmla="*/ 1058720 h 230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8182" h="2308237">
                <a:moveTo>
                  <a:pt x="216925" y="1058720"/>
                </a:moveTo>
                <a:lnTo>
                  <a:pt x="1275646" y="0"/>
                </a:lnTo>
                <a:cubicBezTo>
                  <a:pt x="1855507" y="602343"/>
                  <a:pt x="2217086" y="1416164"/>
                  <a:pt x="2233430" y="2314308"/>
                </a:cubicBezTo>
                <a:lnTo>
                  <a:pt x="737013" y="2314308"/>
                </a:lnTo>
                <a:cubicBezTo>
                  <a:pt x="81700" y="2314308"/>
                  <a:pt x="-246457" y="1522103"/>
                  <a:pt x="216925" y="1058720"/>
                </a:cubicBezTo>
                <a:close/>
              </a:path>
            </a:pathLst>
          </a:custGeom>
          <a:solidFill>
            <a:srgbClr val="93898A"/>
          </a:solidFill>
          <a:ln w="6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548419A-6529-478E-AA26-9137AEE837B7}"/>
              </a:ext>
            </a:extLst>
          </p:cNvPr>
          <p:cNvSpPr txBox="1"/>
          <p:nvPr/>
        </p:nvSpPr>
        <p:spPr>
          <a:xfrm rot="17585597">
            <a:off x="4354556" y="2131010"/>
            <a:ext cx="3619686" cy="362556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PROCESS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1B10475-A03F-4A14-BDA0-1E2F5C0FDB4E}"/>
              </a:ext>
            </a:extLst>
          </p:cNvPr>
          <p:cNvSpPr txBox="1"/>
          <p:nvPr/>
        </p:nvSpPr>
        <p:spPr>
          <a:xfrm rot="20284091">
            <a:off x="4354556" y="2131010"/>
            <a:ext cx="3619686" cy="362556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PERFORMANCE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E8D9FB9-D02D-432A-AF9E-D885201AAED3}"/>
              </a:ext>
            </a:extLst>
          </p:cNvPr>
          <p:cNvSpPr txBox="1"/>
          <p:nvPr/>
        </p:nvSpPr>
        <p:spPr>
          <a:xfrm rot="1391901">
            <a:off x="4354556" y="2131010"/>
            <a:ext cx="3619686" cy="362556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PRODUCT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E91ADE2-EBE5-4092-B2A0-BDFBF65646C3}"/>
              </a:ext>
            </a:extLst>
          </p:cNvPr>
          <p:cNvSpPr txBox="1"/>
          <p:nvPr/>
        </p:nvSpPr>
        <p:spPr>
          <a:xfrm rot="4087985">
            <a:off x="4354556" y="2131010"/>
            <a:ext cx="3619686" cy="362556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PRICE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5387E01-F320-411C-AB2E-001938C70107}"/>
              </a:ext>
            </a:extLst>
          </p:cNvPr>
          <p:cNvSpPr txBox="1"/>
          <p:nvPr/>
        </p:nvSpPr>
        <p:spPr>
          <a:xfrm rot="17444030">
            <a:off x="4354556" y="2131010"/>
            <a:ext cx="3619686" cy="362556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PLACE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D4C25EB-18C8-4914-ACB8-DF5A2C88E1CA}"/>
              </a:ext>
            </a:extLst>
          </p:cNvPr>
          <p:cNvSpPr txBox="1"/>
          <p:nvPr/>
        </p:nvSpPr>
        <p:spPr>
          <a:xfrm rot="20174106">
            <a:off x="4354556" y="2131010"/>
            <a:ext cx="3619686" cy="362556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PROMOTION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8DB4A0B-2F7F-48D0-BDCF-C37D643EA188}"/>
              </a:ext>
            </a:extLst>
          </p:cNvPr>
          <p:cNvSpPr txBox="1"/>
          <p:nvPr/>
        </p:nvSpPr>
        <p:spPr>
          <a:xfrm rot="20174106">
            <a:off x="4354556" y="2131010"/>
            <a:ext cx="3619686" cy="362556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PROMOTION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2C10CD4-331C-40C6-BFC4-838BD78F0458}"/>
              </a:ext>
            </a:extLst>
          </p:cNvPr>
          <p:cNvSpPr txBox="1"/>
          <p:nvPr/>
        </p:nvSpPr>
        <p:spPr>
          <a:xfrm rot="3932118">
            <a:off x="4457626" y="2234249"/>
            <a:ext cx="3413546" cy="3419088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EVIDENCE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0D4A748-14D3-427C-8551-395C52E9BF0F}"/>
              </a:ext>
            </a:extLst>
          </p:cNvPr>
          <p:cNvSpPr txBox="1"/>
          <p:nvPr/>
        </p:nvSpPr>
        <p:spPr>
          <a:xfrm rot="1196166">
            <a:off x="4354556" y="2131011"/>
            <a:ext cx="3619686" cy="362556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PEOPLE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66C03A8-B798-4F17-A929-EAF4ABD34BA4}"/>
              </a:ext>
            </a:extLst>
          </p:cNvPr>
          <p:cNvSpPr/>
          <p:nvPr/>
        </p:nvSpPr>
        <p:spPr>
          <a:xfrm>
            <a:off x="6205329" y="4682364"/>
            <a:ext cx="1435581" cy="1385935"/>
          </a:xfrm>
          <a:custGeom>
            <a:avLst/>
            <a:gdLst>
              <a:gd name="connsiteX0" fmla="*/ 1255588 w 2314908"/>
              <a:gd name="connsiteY0" fmla="*/ 216925 h 2234854"/>
              <a:gd name="connsiteX1" fmla="*/ 2317711 w 2314908"/>
              <a:gd name="connsiteY1" fmla="*/ 1279048 h 2234854"/>
              <a:gd name="connsiteX2" fmla="*/ 0 w 2314908"/>
              <a:gd name="connsiteY2" fmla="*/ 2240102 h 2234854"/>
              <a:gd name="connsiteX3" fmla="*/ 0 w 2314908"/>
              <a:gd name="connsiteY3" fmla="*/ 737013 h 2234854"/>
              <a:gd name="connsiteX4" fmla="*/ 1255588 w 2314908"/>
              <a:gd name="connsiteY4" fmla="*/ 216925 h 223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4908" h="2234854">
                <a:moveTo>
                  <a:pt x="1255588" y="216925"/>
                </a:moveTo>
                <a:lnTo>
                  <a:pt x="2317711" y="1279048"/>
                </a:lnTo>
                <a:cubicBezTo>
                  <a:pt x="1715034" y="1860777"/>
                  <a:pt x="899812" y="2223758"/>
                  <a:pt x="0" y="2240102"/>
                </a:cubicBezTo>
                <a:lnTo>
                  <a:pt x="0" y="737013"/>
                </a:lnTo>
                <a:cubicBezTo>
                  <a:pt x="0" y="81700"/>
                  <a:pt x="792206" y="-246457"/>
                  <a:pt x="1255588" y="216925"/>
                </a:cubicBezTo>
                <a:close/>
              </a:path>
            </a:pathLst>
          </a:custGeom>
          <a:solidFill>
            <a:srgbClr val="2B546B"/>
          </a:solidFill>
          <a:ln w="6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4BCFA14-82C8-48D2-A488-85C79CB866B4}"/>
              </a:ext>
            </a:extLst>
          </p:cNvPr>
          <p:cNvSpPr txBox="1"/>
          <p:nvPr/>
        </p:nvSpPr>
        <p:spPr>
          <a:xfrm rot="20174106">
            <a:off x="4354556" y="2131011"/>
            <a:ext cx="3619686" cy="362556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PROMOTION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C09F905-92E5-4395-AB2B-EB4785A638A5}"/>
              </a:ext>
            </a:extLst>
          </p:cNvPr>
          <p:cNvSpPr/>
          <p:nvPr/>
        </p:nvSpPr>
        <p:spPr>
          <a:xfrm>
            <a:off x="4781019" y="2560411"/>
            <a:ext cx="2766760" cy="276676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2">
            <a:extLst>
              <a:ext uri="{FF2B5EF4-FFF2-40B4-BE49-F238E27FC236}">
                <a16:creationId xmlns:a16="http://schemas.microsoft.com/office/drawing/2014/main" id="{94550DD5-DA3E-498C-B7DE-18204B45F5E0}"/>
              </a:ext>
            </a:extLst>
          </p:cNvPr>
          <p:cNvSpPr txBox="1">
            <a:spLocks noChangeArrowheads="1"/>
          </p:cNvSpPr>
          <p:nvPr/>
        </p:nvSpPr>
        <p:spPr>
          <a:xfrm>
            <a:off x="4854989" y="3755481"/>
            <a:ext cx="2593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219170" latinLnBrk="1">
              <a:spcBef>
                <a:spcPct val="0"/>
              </a:spcBef>
              <a:defRPr/>
            </a:pPr>
            <a:r>
              <a:rPr lang="en-US" altLang="ko-KR" sz="1600" dirty="0">
                <a:latin typeface="Century Gothic" panose="020B0502020202020204" pitchFamily="34" charset="0"/>
              </a:rPr>
              <a:t>TARGET CLIENT</a:t>
            </a:r>
          </a:p>
        </p:txBody>
      </p:sp>
      <p:sp>
        <p:nvSpPr>
          <p:cNvPr id="108" name="Freeform 120">
            <a:extLst>
              <a:ext uri="{FF2B5EF4-FFF2-40B4-BE49-F238E27FC236}">
                <a16:creationId xmlns:a16="http://schemas.microsoft.com/office/drawing/2014/main" id="{2D8175F6-3673-4347-9FAE-BC43E2561C03}"/>
              </a:ext>
            </a:extLst>
          </p:cNvPr>
          <p:cNvSpPr>
            <a:spLocks noEditPoints="1"/>
          </p:cNvSpPr>
          <p:nvPr/>
        </p:nvSpPr>
        <p:spPr bwMode="auto">
          <a:xfrm>
            <a:off x="6483293" y="4839395"/>
            <a:ext cx="255050" cy="241556"/>
          </a:xfrm>
          <a:custGeom>
            <a:avLst/>
            <a:gdLst>
              <a:gd name="T0" fmla="*/ 38 w 80"/>
              <a:gd name="T1" fmla="*/ 54 h 73"/>
              <a:gd name="T2" fmla="*/ 28 w 80"/>
              <a:gd name="T3" fmla="*/ 46 h 73"/>
              <a:gd name="T4" fmla="*/ 41 w 80"/>
              <a:gd name="T5" fmla="*/ 30 h 73"/>
              <a:gd name="T6" fmla="*/ 50 w 80"/>
              <a:gd name="T7" fmla="*/ 30 h 73"/>
              <a:gd name="T8" fmla="*/ 41 w 80"/>
              <a:gd name="T9" fmla="*/ 30 h 73"/>
              <a:gd name="T10" fmla="*/ 34 w 80"/>
              <a:gd name="T11" fmla="*/ 31 h 73"/>
              <a:gd name="T12" fmla="*/ 26 w 80"/>
              <a:gd name="T13" fmla="*/ 31 h 73"/>
              <a:gd name="T14" fmla="*/ 24 w 80"/>
              <a:gd name="T15" fmla="*/ 13 h 73"/>
              <a:gd name="T16" fmla="*/ 20 w 80"/>
              <a:gd name="T17" fmla="*/ 15 h 73"/>
              <a:gd name="T18" fmla="*/ 21 w 80"/>
              <a:gd name="T19" fmla="*/ 10 h 73"/>
              <a:gd name="T20" fmla="*/ 13 w 80"/>
              <a:gd name="T21" fmla="*/ 16 h 73"/>
              <a:gd name="T22" fmla="*/ 8 w 80"/>
              <a:gd name="T23" fmla="*/ 18 h 73"/>
              <a:gd name="T24" fmla="*/ 10 w 80"/>
              <a:gd name="T25" fmla="*/ 13 h 73"/>
              <a:gd name="T26" fmla="*/ 70 w 80"/>
              <a:gd name="T27" fmla="*/ 55 h 73"/>
              <a:gd name="T28" fmla="*/ 71 w 80"/>
              <a:gd name="T29" fmla="*/ 59 h 73"/>
              <a:gd name="T30" fmla="*/ 66 w 80"/>
              <a:gd name="T31" fmla="*/ 58 h 73"/>
              <a:gd name="T32" fmla="*/ 60 w 80"/>
              <a:gd name="T33" fmla="*/ 51 h 73"/>
              <a:gd name="T34" fmla="*/ 60 w 80"/>
              <a:gd name="T35" fmla="*/ 54 h 73"/>
              <a:gd name="T36" fmla="*/ 55 w 80"/>
              <a:gd name="T37" fmla="*/ 53 h 73"/>
              <a:gd name="T38" fmla="*/ 55 w 80"/>
              <a:gd name="T39" fmla="*/ 58 h 73"/>
              <a:gd name="T40" fmla="*/ 71 w 80"/>
              <a:gd name="T41" fmla="*/ 65 h 73"/>
              <a:gd name="T42" fmla="*/ 53 w 80"/>
              <a:gd name="T43" fmla="*/ 17 h 73"/>
              <a:gd name="T44" fmla="*/ 53 w 80"/>
              <a:gd name="T45" fmla="*/ 17 h 73"/>
              <a:gd name="T46" fmla="*/ 50 w 80"/>
              <a:gd name="T47" fmla="*/ 12 h 73"/>
              <a:gd name="T48" fmla="*/ 10 w 80"/>
              <a:gd name="T49" fmla="*/ 43 h 73"/>
              <a:gd name="T50" fmla="*/ 9 w 80"/>
              <a:gd name="T51" fmla="*/ 40 h 73"/>
              <a:gd name="T52" fmla="*/ 21 w 80"/>
              <a:gd name="T53" fmla="*/ 58 h 73"/>
              <a:gd name="T54" fmla="*/ 21 w 80"/>
              <a:gd name="T55" fmla="*/ 58 h 73"/>
              <a:gd name="T56" fmla="*/ 25 w 80"/>
              <a:gd name="T57" fmla="*/ 64 h 73"/>
              <a:gd name="T58" fmla="*/ 40 w 80"/>
              <a:gd name="T59" fmla="*/ 66 h 73"/>
              <a:gd name="T60" fmla="*/ 40 w 80"/>
              <a:gd name="T61" fmla="*/ 63 h 73"/>
              <a:gd name="T62" fmla="*/ 75 w 80"/>
              <a:gd name="T63" fmla="*/ 23 h 73"/>
              <a:gd name="T64" fmla="*/ 68 w 80"/>
              <a:gd name="T65" fmla="*/ 18 h 73"/>
              <a:gd name="T66" fmla="*/ 68 w 80"/>
              <a:gd name="T67" fmla="*/ 18 h 73"/>
              <a:gd name="T68" fmla="*/ 60 w 80"/>
              <a:gd name="T69" fmla="*/ 41 h 73"/>
              <a:gd name="T70" fmla="*/ 33 w 80"/>
              <a:gd name="T71" fmla="*/ 12 h 73"/>
              <a:gd name="T72" fmla="*/ 1 w 80"/>
              <a:gd name="T73" fmla="*/ 20 h 73"/>
              <a:gd name="T74" fmla="*/ 47 w 80"/>
              <a:gd name="T75" fmla="*/ 56 h 73"/>
              <a:gd name="T76" fmla="*/ 78 w 80"/>
              <a:gd name="T77" fmla="*/ 51 h 73"/>
              <a:gd name="T78" fmla="*/ 19 w 80"/>
              <a:gd name="T79" fmla="*/ 35 h 73"/>
              <a:gd name="T80" fmla="*/ 32 w 80"/>
              <a:gd name="T81" fmla="*/ 17 h 73"/>
              <a:gd name="T82" fmla="*/ 56 w 80"/>
              <a:gd name="T83" fmla="*/ 44 h 73"/>
              <a:gd name="T84" fmla="*/ 50 w 80"/>
              <a:gd name="T85" fmla="*/ 51 h 73"/>
              <a:gd name="T86" fmla="*/ 24 w 80"/>
              <a:gd name="T87" fmla="*/ 18 h 73"/>
              <a:gd name="T88" fmla="*/ 24 w 80"/>
              <a:gd name="T89" fmla="*/ 20 h 73"/>
              <a:gd name="T90" fmla="*/ 13 w 80"/>
              <a:gd name="T91" fmla="*/ 22 h 73"/>
              <a:gd name="T92" fmla="*/ 10 w 80"/>
              <a:gd name="T93" fmla="*/ 25 h 73"/>
              <a:gd name="T94" fmla="*/ 17 w 80"/>
              <a:gd name="T95" fmla="*/ 26 h 73"/>
              <a:gd name="T96" fmla="*/ 17 w 80"/>
              <a:gd name="T97" fmla="*/ 29 h 73"/>
              <a:gd name="T98" fmla="*/ 30 w 80"/>
              <a:gd name="T99" fmla="*/ 13 h 73"/>
              <a:gd name="T100" fmla="*/ 63 w 80"/>
              <a:gd name="T101" fmla="*/ 44 h 73"/>
              <a:gd name="T102" fmla="*/ 59 w 80"/>
              <a:gd name="T103" fmla="*/ 69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0" h="73">
                <a:moveTo>
                  <a:pt x="52" y="38"/>
                </a:move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3" y="38"/>
                  <a:pt x="23" y="39"/>
                </a:cubicBezTo>
                <a:cubicBezTo>
                  <a:pt x="23" y="47"/>
                  <a:pt x="30" y="54"/>
                  <a:pt x="38" y="54"/>
                </a:cubicBezTo>
                <a:cubicBezTo>
                  <a:pt x="47" y="54"/>
                  <a:pt x="53" y="47"/>
                  <a:pt x="53" y="39"/>
                </a:cubicBezTo>
                <a:cubicBezTo>
                  <a:pt x="53" y="38"/>
                  <a:pt x="53" y="38"/>
                  <a:pt x="52" y="38"/>
                </a:cubicBezTo>
                <a:close/>
                <a:moveTo>
                  <a:pt x="38" y="52"/>
                </a:moveTo>
                <a:cubicBezTo>
                  <a:pt x="34" y="52"/>
                  <a:pt x="30" y="50"/>
                  <a:pt x="28" y="46"/>
                </a:cubicBezTo>
                <a:cubicBezTo>
                  <a:pt x="30" y="43"/>
                  <a:pt x="34" y="41"/>
                  <a:pt x="38" y="41"/>
                </a:cubicBezTo>
                <a:cubicBezTo>
                  <a:pt x="43" y="41"/>
                  <a:pt x="46" y="43"/>
                  <a:pt x="49" y="46"/>
                </a:cubicBezTo>
                <a:cubicBezTo>
                  <a:pt x="46" y="50"/>
                  <a:pt x="43" y="52"/>
                  <a:pt x="38" y="52"/>
                </a:cubicBezTo>
                <a:close/>
                <a:moveTo>
                  <a:pt x="41" y="30"/>
                </a:moveTo>
                <a:cubicBezTo>
                  <a:pt x="41" y="27"/>
                  <a:pt x="44" y="26"/>
                  <a:pt x="47" y="26"/>
                </a:cubicBezTo>
                <a:cubicBezTo>
                  <a:pt x="50" y="26"/>
                  <a:pt x="52" y="27"/>
                  <a:pt x="52" y="30"/>
                </a:cubicBezTo>
                <a:cubicBezTo>
                  <a:pt x="52" y="30"/>
                  <a:pt x="52" y="31"/>
                  <a:pt x="51" y="31"/>
                </a:cubicBezTo>
                <a:cubicBezTo>
                  <a:pt x="51" y="31"/>
                  <a:pt x="50" y="30"/>
                  <a:pt x="50" y="30"/>
                </a:cubicBezTo>
                <a:cubicBezTo>
                  <a:pt x="50" y="29"/>
                  <a:pt x="49" y="28"/>
                  <a:pt x="47" y="28"/>
                </a:cubicBezTo>
                <a:cubicBezTo>
                  <a:pt x="45" y="28"/>
                  <a:pt x="43" y="29"/>
                  <a:pt x="43" y="30"/>
                </a:cubicBezTo>
                <a:cubicBezTo>
                  <a:pt x="43" y="30"/>
                  <a:pt x="43" y="31"/>
                  <a:pt x="42" y="31"/>
                </a:cubicBezTo>
                <a:cubicBezTo>
                  <a:pt x="42" y="31"/>
                  <a:pt x="41" y="30"/>
                  <a:pt x="41" y="30"/>
                </a:cubicBezTo>
                <a:close/>
                <a:moveTo>
                  <a:pt x="25" y="30"/>
                </a:moveTo>
                <a:cubicBezTo>
                  <a:pt x="25" y="27"/>
                  <a:pt x="27" y="26"/>
                  <a:pt x="30" y="26"/>
                </a:cubicBezTo>
                <a:cubicBezTo>
                  <a:pt x="33" y="26"/>
                  <a:pt x="35" y="27"/>
                  <a:pt x="35" y="30"/>
                </a:cubicBezTo>
                <a:cubicBezTo>
                  <a:pt x="35" y="30"/>
                  <a:pt x="35" y="31"/>
                  <a:pt x="34" y="31"/>
                </a:cubicBezTo>
                <a:cubicBezTo>
                  <a:pt x="34" y="31"/>
                  <a:pt x="33" y="30"/>
                  <a:pt x="33" y="30"/>
                </a:cubicBezTo>
                <a:cubicBezTo>
                  <a:pt x="33" y="29"/>
                  <a:pt x="32" y="28"/>
                  <a:pt x="30" y="28"/>
                </a:cubicBezTo>
                <a:cubicBezTo>
                  <a:pt x="28" y="28"/>
                  <a:pt x="27" y="29"/>
                  <a:pt x="27" y="30"/>
                </a:cubicBezTo>
                <a:cubicBezTo>
                  <a:pt x="27" y="30"/>
                  <a:pt x="26" y="31"/>
                  <a:pt x="26" y="31"/>
                </a:cubicBezTo>
                <a:cubicBezTo>
                  <a:pt x="25" y="31"/>
                  <a:pt x="25" y="30"/>
                  <a:pt x="25" y="30"/>
                </a:cubicBezTo>
                <a:close/>
                <a:moveTo>
                  <a:pt x="26" y="12"/>
                </a:moveTo>
                <a:cubicBezTo>
                  <a:pt x="26" y="13"/>
                  <a:pt x="26" y="13"/>
                  <a:pt x="25" y="14"/>
                </a:cubicBezTo>
                <a:cubicBezTo>
                  <a:pt x="25" y="14"/>
                  <a:pt x="24" y="13"/>
                  <a:pt x="24" y="13"/>
                </a:cubicBezTo>
                <a:cubicBezTo>
                  <a:pt x="24" y="12"/>
                  <a:pt x="23" y="12"/>
                  <a:pt x="22" y="12"/>
                </a:cubicBezTo>
                <a:cubicBezTo>
                  <a:pt x="21" y="12"/>
                  <a:pt x="21" y="13"/>
                  <a:pt x="20" y="13"/>
                </a:cubicBezTo>
                <a:cubicBezTo>
                  <a:pt x="20" y="13"/>
                  <a:pt x="20" y="14"/>
                  <a:pt x="20" y="14"/>
                </a:cubicBezTo>
                <a:cubicBezTo>
                  <a:pt x="20" y="14"/>
                  <a:pt x="20" y="15"/>
                  <a:pt x="20" y="15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18" y="15"/>
                  <a:pt x="18" y="14"/>
                </a:cubicBezTo>
                <a:cubicBezTo>
                  <a:pt x="18" y="14"/>
                  <a:pt x="18" y="13"/>
                  <a:pt x="19" y="12"/>
                </a:cubicBezTo>
                <a:cubicBezTo>
                  <a:pt x="19" y="11"/>
                  <a:pt x="20" y="11"/>
                  <a:pt x="21" y="10"/>
                </a:cubicBezTo>
                <a:cubicBezTo>
                  <a:pt x="24" y="10"/>
                  <a:pt x="26" y="11"/>
                  <a:pt x="26" y="12"/>
                </a:cubicBezTo>
                <a:close/>
                <a:moveTo>
                  <a:pt x="15" y="15"/>
                </a:moveTo>
                <a:cubicBezTo>
                  <a:pt x="15" y="16"/>
                  <a:pt x="15" y="16"/>
                  <a:pt x="14" y="16"/>
                </a:cubicBezTo>
                <a:cubicBezTo>
                  <a:pt x="14" y="17"/>
                  <a:pt x="13" y="16"/>
                  <a:pt x="13" y="16"/>
                </a:cubicBezTo>
                <a:cubicBezTo>
                  <a:pt x="13" y="15"/>
                  <a:pt x="12" y="15"/>
                  <a:pt x="11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6"/>
                  <a:pt x="9" y="16"/>
                  <a:pt x="9" y="17"/>
                </a:cubicBezTo>
                <a:cubicBezTo>
                  <a:pt x="9" y="17"/>
                  <a:pt x="9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7" y="18"/>
                  <a:pt x="7" y="17"/>
                </a:cubicBezTo>
                <a:cubicBezTo>
                  <a:pt x="7" y="16"/>
                  <a:pt x="7" y="16"/>
                  <a:pt x="7" y="15"/>
                </a:cubicBezTo>
                <a:cubicBezTo>
                  <a:pt x="8" y="14"/>
                  <a:pt x="9" y="13"/>
                  <a:pt x="10" y="13"/>
                </a:cubicBezTo>
                <a:cubicBezTo>
                  <a:pt x="12" y="13"/>
                  <a:pt x="14" y="14"/>
                  <a:pt x="15" y="15"/>
                </a:cubicBezTo>
                <a:close/>
                <a:moveTo>
                  <a:pt x="66" y="56"/>
                </a:moveTo>
                <a:cubicBezTo>
                  <a:pt x="66" y="56"/>
                  <a:pt x="67" y="55"/>
                  <a:pt x="68" y="55"/>
                </a:cubicBezTo>
                <a:cubicBezTo>
                  <a:pt x="68" y="55"/>
                  <a:pt x="69" y="55"/>
                  <a:pt x="70" y="55"/>
                </a:cubicBezTo>
                <a:cubicBezTo>
                  <a:pt x="72" y="56"/>
                  <a:pt x="74" y="58"/>
                  <a:pt x="73" y="59"/>
                </a:cubicBezTo>
                <a:cubicBezTo>
                  <a:pt x="73" y="60"/>
                  <a:pt x="72" y="60"/>
                  <a:pt x="72" y="60"/>
                </a:cubicBezTo>
                <a:cubicBezTo>
                  <a:pt x="72" y="60"/>
                  <a:pt x="72" y="60"/>
                  <a:pt x="72" y="60"/>
                </a:cubicBezTo>
                <a:cubicBezTo>
                  <a:pt x="71" y="60"/>
                  <a:pt x="71" y="59"/>
                  <a:pt x="71" y="59"/>
                </a:cubicBezTo>
                <a:cubicBezTo>
                  <a:pt x="71" y="58"/>
                  <a:pt x="71" y="57"/>
                  <a:pt x="70" y="57"/>
                </a:cubicBezTo>
                <a:cubicBezTo>
                  <a:pt x="69" y="57"/>
                  <a:pt x="69" y="57"/>
                  <a:pt x="68" y="57"/>
                </a:cubicBezTo>
                <a:cubicBezTo>
                  <a:pt x="68" y="57"/>
                  <a:pt x="68" y="57"/>
                  <a:pt x="67" y="57"/>
                </a:cubicBezTo>
                <a:cubicBezTo>
                  <a:pt x="67" y="58"/>
                  <a:pt x="67" y="58"/>
                  <a:pt x="66" y="58"/>
                </a:cubicBezTo>
                <a:cubicBezTo>
                  <a:pt x="66" y="58"/>
                  <a:pt x="65" y="57"/>
                  <a:pt x="66" y="56"/>
                </a:cubicBezTo>
                <a:close/>
                <a:moveTo>
                  <a:pt x="55" y="52"/>
                </a:moveTo>
                <a:cubicBezTo>
                  <a:pt x="55" y="51"/>
                  <a:pt x="56" y="51"/>
                  <a:pt x="57" y="51"/>
                </a:cubicBezTo>
                <a:cubicBezTo>
                  <a:pt x="58" y="50"/>
                  <a:pt x="59" y="50"/>
                  <a:pt x="60" y="51"/>
                </a:cubicBezTo>
                <a:cubicBezTo>
                  <a:pt x="62" y="52"/>
                  <a:pt x="63" y="54"/>
                  <a:pt x="62" y="55"/>
                </a:cubicBezTo>
                <a:cubicBezTo>
                  <a:pt x="62" y="55"/>
                  <a:pt x="62" y="56"/>
                  <a:pt x="61" y="56"/>
                </a:cubicBezTo>
                <a:cubicBezTo>
                  <a:pt x="61" y="56"/>
                  <a:pt x="61" y="56"/>
                  <a:pt x="61" y="56"/>
                </a:cubicBezTo>
                <a:cubicBezTo>
                  <a:pt x="60" y="55"/>
                  <a:pt x="60" y="55"/>
                  <a:pt x="60" y="54"/>
                </a:cubicBezTo>
                <a:cubicBezTo>
                  <a:pt x="60" y="54"/>
                  <a:pt x="60" y="53"/>
                  <a:pt x="59" y="53"/>
                </a:cubicBezTo>
                <a:cubicBezTo>
                  <a:pt x="58" y="52"/>
                  <a:pt x="58" y="52"/>
                  <a:pt x="57" y="52"/>
                </a:cubicBezTo>
                <a:cubicBezTo>
                  <a:pt x="57" y="53"/>
                  <a:pt x="57" y="53"/>
                  <a:pt x="57" y="53"/>
                </a:cubicBezTo>
                <a:cubicBezTo>
                  <a:pt x="56" y="53"/>
                  <a:pt x="56" y="54"/>
                  <a:pt x="55" y="53"/>
                </a:cubicBezTo>
                <a:cubicBezTo>
                  <a:pt x="55" y="53"/>
                  <a:pt x="55" y="53"/>
                  <a:pt x="55" y="52"/>
                </a:cubicBezTo>
                <a:close/>
                <a:moveTo>
                  <a:pt x="53" y="58"/>
                </a:moveTo>
                <a:cubicBezTo>
                  <a:pt x="53" y="57"/>
                  <a:pt x="53" y="57"/>
                  <a:pt x="54" y="57"/>
                </a:cubicBezTo>
                <a:cubicBezTo>
                  <a:pt x="54" y="57"/>
                  <a:pt x="55" y="57"/>
                  <a:pt x="55" y="58"/>
                </a:cubicBezTo>
                <a:cubicBezTo>
                  <a:pt x="55" y="61"/>
                  <a:pt x="57" y="64"/>
                  <a:pt x="60" y="65"/>
                </a:cubicBezTo>
                <a:cubicBezTo>
                  <a:pt x="63" y="66"/>
                  <a:pt x="67" y="66"/>
                  <a:pt x="69" y="63"/>
                </a:cubicBezTo>
                <a:cubicBezTo>
                  <a:pt x="70" y="63"/>
                  <a:pt x="70" y="63"/>
                  <a:pt x="71" y="63"/>
                </a:cubicBezTo>
                <a:cubicBezTo>
                  <a:pt x="71" y="64"/>
                  <a:pt x="71" y="64"/>
                  <a:pt x="71" y="65"/>
                </a:cubicBezTo>
                <a:cubicBezTo>
                  <a:pt x="69" y="67"/>
                  <a:pt x="66" y="68"/>
                  <a:pt x="63" y="68"/>
                </a:cubicBezTo>
                <a:cubicBezTo>
                  <a:pt x="62" y="68"/>
                  <a:pt x="61" y="67"/>
                  <a:pt x="59" y="67"/>
                </a:cubicBezTo>
                <a:cubicBezTo>
                  <a:pt x="56" y="65"/>
                  <a:pt x="53" y="62"/>
                  <a:pt x="53" y="58"/>
                </a:cubicBezTo>
                <a:close/>
                <a:moveTo>
                  <a:pt x="53" y="17"/>
                </a:moveTo>
                <a:cubicBezTo>
                  <a:pt x="56" y="17"/>
                  <a:pt x="58" y="15"/>
                  <a:pt x="58" y="12"/>
                </a:cubicBezTo>
                <a:cubicBezTo>
                  <a:pt x="58" y="9"/>
                  <a:pt x="56" y="7"/>
                  <a:pt x="53" y="7"/>
                </a:cubicBezTo>
                <a:cubicBezTo>
                  <a:pt x="50" y="7"/>
                  <a:pt x="48" y="9"/>
                  <a:pt x="48" y="12"/>
                </a:cubicBezTo>
                <a:cubicBezTo>
                  <a:pt x="48" y="15"/>
                  <a:pt x="50" y="17"/>
                  <a:pt x="53" y="17"/>
                </a:cubicBezTo>
                <a:close/>
                <a:moveTo>
                  <a:pt x="53" y="9"/>
                </a:moveTo>
                <a:cubicBezTo>
                  <a:pt x="55" y="9"/>
                  <a:pt x="56" y="10"/>
                  <a:pt x="56" y="12"/>
                </a:cubicBezTo>
                <a:cubicBezTo>
                  <a:pt x="56" y="14"/>
                  <a:pt x="55" y="15"/>
                  <a:pt x="53" y="15"/>
                </a:cubicBezTo>
                <a:cubicBezTo>
                  <a:pt x="51" y="15"/>
                  <a:pt x="50" y="14"/>
                  <a:pt x="50" y="12"/>
                </a:cubicBezTo>
                <a:cubicBezTo>
                  <a:pt x="50" y="10"/>
                  <a:pt x="51" y="9"/>
                  <a:pt x="53" y="9"/>
                </a:cubicBezTo>
                <a:close/>
                <a:moveTo>
                  <a:pt x="10" y="37"/>
                </a:moveTo>
                <a:cubicBezTo>
                  <a:pt x="8" y="37"/>
                  <a:pt x="7" y="39"/>
                  <a:pt x="7" y="40"/>
                </a:cubicBezTo>
                <a:cubicBezTo>
                  <a:pt x="7" y="42"/>
                  <a:pt x="8" y="43"/>
                  <a:pt x="10" y="43"/>
                </a:cubicBezTo>
                <a:cubicBezTo>
                  <a:pt x="11" y="43"/>
                  <a:pt x="13" y="42"/>
                  <a:pt x="13" y="40"/>
                </a:cubicBezTo>
                <a:cubicBezTo>
                  <a:pt x="13" y="39"/>
                  <a:pt x="11" y="37"/>
                  <a:pt x="10" y="37"/>
                </a:cubicBezTo>
                <a:close/>
                <a:moveTo>
                  <a:pt x="10" y="41"/>
                </a:moveTo>
                <a:cubicBezTo>
                  <a:pt x="9" y="41"/>
                  <a:pt x="9" y="41"/>
                  <a:pt x="9" y="40"/>
                </a:cubicBezTo>
                <a:cubicBezTo>
                  <a:pt x="9" y="40"/>
                  <a:pt x="9" y="39"/>
                  <a:pt x="10" y="39"/>
                </a:cubicBezTo>
                <a:cubicBezTo>
                  <a:pt x="10" y="39"/>
                  <a:pt x="11" y="40"/>
                  <a:pt x="11" y="40"/>
                </a:cubicBezTo>
                <a:cubicBezTo>
                  <a:pt x="11" y="41"/>
                  <a:pt x="10" y="41"/>
                  <a:pt x="10" y="41"/>
                </a:cubicBezTo>
                <a:close/>
                <a:moveTo>
                  <a:pt x="21" y="58"/>
                </a:moveTo>
                <a:cubicBezTo>
                  <a:pt x="17" y="58"/>
                  <a:pt x="15" y="60"/>
                  <a:pt x="15" y="64"/>
                </a:cubicBezTo>
                <a:cubicBezTo>
                  <a:pt x="15" y="67"/>
                  <a:pt x="17" y="70"/>
                  <a:pt x="21" y="70"/>
                </a:cubicBezTo>
                <a:cubicBezTo>
                  <a:pt x="24" y="70"/>
                  <a:pt x="27" y="67"/>
                  <a:pt x="27" y="64"/>
                </a:cubicBezTo>
                <a:cubicBezTo>
                  <a:pt x="27" y="60"/>
                  <a:pt x="24" y="58"/>
                  <a:pt x="21" y="58"/>
                </a:cubicBezTo>
                <a:close/>
                <a:moveTo>
                  <a:pt x="21" y="68"/>
                </a:moveTo>
                <a:cubicBezTo>
                  <a:pt x="19" y="68"/>
                  <a:pt x="17" y="66"/>
                  <a:pt x="17" y="64"/>
                </a:cubicBezTo>
                <a:cubicBezTo>
                  <a:pt x="17" y="62"/>
                  <a:pt x="19" y="60"/>
                  <a:pt x="21" y="60"/>
                </a:cubicBezTo>
                <a:cubicBezTo>
                  <a:pt x="23" y="60"/>
                  <a:pt x="25" y="62"/>
                  <a:pt x="25" y="64"/>
                </a:cubicBezTo>
                <a:cubicBezTo>
                  <a:pt x="25" y="66"/>
                  <a:pt x="23" y="68"/>
                  <a:pt x="21" y="68"/>
                </a:cubicBezTo>
                <a:close/>
                <a:moveTo>
                  <a:pt x="40" y="61"/>
                </a:moveTo>
                <a:cubicBezTo>
                  <a:pt x="39" y="61"/>
                  <a:pt x="37" y="62"/>
                  <a:pt x="37" y="63"/>
                </a:cubicBezTo>
                <a:cubicBezTo>
                  <a:pt x="37" y="65"/>
                  <a:pt x="39" y="66"/>
                  <a:pt x="40" y="66"/>
                </a:cubicBezTo>
                <a:cubicBezTo>
                  <a:pt x="42" y="66"/>
                  <a:pt x="43" y="65"/>
                  <a:pt x="43" y="63"/>
                </a:cubicBezTo>
                <a:cubicBezTo>
                  <a:pt x="43" y="62"/>
                  <a:pt x="42" y="61"/>
                  <a:pt x="40" y="61"/>
                </a:cubicBezTo>
                <a:close/>
                <a:moveTo>
                  <a:pt x="39" y="63"/>
                </a:moveTo>
                <a:cubicBezTo>
                  <a:pt x="39" y="63"/>
                  <a:pt x="40" y="63"/>
                  <a:pt x="40" y="63"/>
                </a:cubicBezTo>
                <a:cubicBezTo>
                  <a:pt x="40" y="63"/>
                  <a:pt x="41" y="63"/>
                  <a:pt x="41" y="63"/>
                </a:cubicBezTo>
                <a:cubicBezTo>
                  <a:pt x="41" y="64"/>
                  <a:pt x="39" y="64"/>
                  <a:pt x="39" y="63"/>
                </a:cubicBezTo>
                <a:close/>
                <a:moveTo>
                  <a:pt x="68" y="30"/>
                </a:moveTo>
                <a:cubicBezTo>
                  <a:pt x="72" y="30"/>
                  <a:pt x="75" y="27"/>
                  <a:pt x="75" y="23"/>
                </a:cubicBezTo>
                <a:cubicBezTo>
                  <a:pt x="75" y="19"/>
                  <a:pt x="72" y="16"/>
                  <a:pt x="68" y="16"/>
                </a:cubicBezTo>
                <a:cubicBezTo>
                  <a:pt x="64" y="16"/>
                  <a:pt x="61" y="19"/>
                  <a:pt x="61" y="23"/>
                </a:cubicBezTo>
                <a:cubicBezTo>
                  <a:pt x="61" y="27"/>
                  <a:pt x="64" y="30"/>
                  <a:pt x="68" y="30"/>
                </a:cubicBezTo>
                <a:close/>
                <a:moveTo>
                  <a:pt x="68" y="18"/>
                </a:moveTo>
                <a:cubicBezTo>
                  <a:pt x="71" y="18"/>
                  <a:pt x="73" y="20"/>
                  <a:pt x="73" y="23"/>
                </a:cubicBezTo>
                <a:cubicBezTo>
                  <a:pt x="73" y="25"/>
                  <a:pt x="71" y="28"/>
                  <a:pt x="68" y="28"/>
                </a:cubicBezTo>
                <a:cubicBezTo>
                  <a:pt x="66" y="28"/>
                  <a:pt x="63" y="25"/>
                  <a:pt x="63" y="23"/>
                </a:cubicBezTo>
                <a:cubicBezTo>
                  <a:pt x="63" y="20"/>
                  <a:pt x="66" y="18"/>
                  <a:pt x="68" y="18"/>
                </a:cubicBezTo>
                <a:close/>
                <a:moveTo>
                  <a:pt x="78" y="51"/>
                </a:moveTo>
                <a:cubicBezTo>
                  <a:pt x="77" y="47"/>
                  <a:pt x="73" y="44"/>
                  <a:pt x="69" y="42"/>
                </a:cubicBezTo>
                <a:cubicBezTo>
                  <a:pt x="68" y="41"/>
                  <a:pt x="66" y="41"/>
                  <a:pt x="64" y="41"/>
                </a:cubicBezTo>
                <a:cubicBezTo>
                  <a:pt x="62" y="41"/>
                  <a:pt x="61" y="41"/>
                  <a:pt x="60" y="41"/>
                </a:cubicBezTo>
                <a:cubicBezTo>
                  <a:pt x="61" y="39"/>
                  <a:pt x="61" y="37"/>
                  <a:pt x="61" y="35"/>
                </a:cubicBezTo>
                <a:cubicBezTo>
                  <a:pt x="61" y="23"/>
                  <a:pt x="51" y="13"/>
                  <a:pt x="38" y="13"/>
                </a:cubicBezTo>
                <a:cubicBezTo>
                  <a:pt x="37" y="13"/>
                  <a:pt x="35" y="13"/>
                  <a:pt x="33" y="14"/>
                </a:cubicBezTo>
                <a:cubicBezTo>
                  <a:pt x="33" y="13"/>
                  <a:pt x="33" y="12"/>
                  <a:pt x="33" y="12"/>
                </a:cubicBezTo>
                <a:cubicBezTo>
                  <a:pt x="31" y="5"/>
                  <a:pt x="24" y="0"/>
                  <a:pt x="17" y="0"/>
                </a:cubicBezTo>
                <a:cubicBezTo>
                  <a:pt x="16" y="0"/>
                  <a:pt x="14" y="0"/>
                  <a:pt x="13" y="0"/>
                </a:cubicBezTo>
                <a:cubicBezTo>
                  <a:pt x="9" y="1"/>
                  <a:pt x="5" y="4"/>
                  <a:pt x="3" y="8"/>
                </a:cubicBezTo>
                <a:cubicBezTo>
                  <a:pt x="1" y="11"/>
                  <a:pt x="0" y="16"/>
                  <a:pt x="1" y="20"/>
                </a:cubicBezTo>
                <a:cubicBezTo>
                  <a:pt x="3" y="27"/>
                  <a:pt x="9" y="32"/>
                  <a:pt x="16" y="32"/>
                </a:cubicBezTo>
                <a:cubicBezTo>
                  <a:pt x="16" y="33"/>
                  <a:pt x="16" y="34"/>
                  <a:pt x="16" y="35"/>
                </a:cubicBezTo>
                <a:cubicBezTo>
                  <a:pt x="16" y="48"/>
                  <a:pt x="26" y="58"/>
                  <a:pt x="38" y="58"/>
                </a:cubicBezTo>
                <a:cubicBezTo>
                  <a:pt x="41" y="58"/>
                  <a:pt x="44" y="57"/>
                  <a:pt x="47" y="56"/>
                </a:cubicBezTo>
                <a:cubicBezTo>
                  <a:pt x="47" y="63"/>
                  <a:pt x="51" y="69"/>
                  <a:pt x="57" y="72"/>
                </a:cubicBezTo>
                <a:cubicBezTo>
                  <a:pt x="59" y="73"/>
                  <a:pt x="61" y="73"/>
                  <a:pt x="63" y="73"/>
                </a:cubicBezTo>
                <a:cubicBezTo>
                  <a:pt x="70" y="73"/>
                  <a:pt x="76" y="69"/>
                  <a:pt x="78" y="63"/>
                </a:cubicBezTo>
                <a:cubicBezTo>
                  <a:pt x="80" y="59"/>
                  <a:pt x="80" y="55"/>
                  <a:pt x="78" y="51"/>
                </a:cubicBezTo>
                <a:close/>
                <a:moveTo>
                  <a:pt x="49" y="52"/>
                </a:moveTo>
                <a:cubicBezTo>
                  <a:pt x="49" y="52"/>
                  <a:pt x="49" y="52"/>
                  <a:pt x="49" y="52"/>
                </a:cubicBezTo>
                <a:cubicBezTo>
                  <a:pt x="46" y="54"/>
                  <a:pt x="42" y="55"/>
                  <a:pt x="38" y="55"/>
                </a:cubicBezTo>
                <a:cubicBezTo>
                  <a:pt x="28" y="55"/>
                  <a:pt x="19" y="46"/>
                  <a:pt x="19" y="35"/>
                </a:cubicBezTo>
                <a:cubicBezTo>
                  <a:pt x="19" y="28"/>
                  <a:pt x="23" y="21"/>
                  <a:pt x="30" y="18"/>
                </a:cubicBezTo>
                <a:cubicBezTo>
                  <a:pt x="30" y="18"/>
                  <a:pt x="30" y="18"/>
                  <a:pt x="30" y="18"/>
                </a:cubicBezTo>
                <a:cubicBezTo>
                  <a:pt x="31" y="17"/>
                  <a:pt x="31" y="17"/>
                  <a:pt x="32" y="17"/>
                </a:cubicBezTo>
                <a:cubicBezTo>
                  <a:pt x="32" y="17"/>
                  <a:pt x="32" y="17"/>
                  <a:pt x="32" y="17"/>
                </a:cubicBezTo>
                <a:cubicBezTo>
                  <a:pt x="34" y="16"/>
                  <a:pt x="36" y="16"/>
                  <a:pt x="38" y="16"/>
                </a:cubicBezTo>
                <a:cubicBezTo>
                  <a:pt x="49" y="16"/>
                  <a:pt x="58" y="25"/>
                  <a:pt x="58" y="35"/>
                </a:cubicBezTo>
                <a:cubicBezTo>
                  <a:pt x="58" y="38"/>
                  <a:pt x="57" y="41"/>
                  <a:pt x="56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5" y="45"/>
                  <a:pt x="55" y="46"/>
                  <a:pt x="54" y="47"/>
                </a:cubicBezTo>
                <a:cubicBezTo>
                  <a:pt x="53" y="48"/>
                  <a:pt x="53" y="48"/>
                  <a:pt x="53" y="49"/>
                </a:cubicBezTo>
                <a:cubicBezTo>
                  <a:pt x="52" y="49"/>
                  <a:pt x="52" y="49"/>
                  <a:pt x="52" y="50"/>
                </a:cubicBezTo>
                <a:cubicBezTo>
                  <a:pt x="51" y="50"/>
                  <a:pt x="50" y="51"/>
                  <a:pt x="50" y="51"/>
                </a:cubicBezTo>
                <a:cubicBezTo>
                  <a:pt x="49" y="51"/>
                  <a:pt x="49" y="51"/>
                  <a:pt x="49" y="52"/>
                </a:cubicBezTo>
                <a:close/>
                <a:moveTo>
                  <a:pt x="30" y="15"/>
                </a:moveTo>
                <a:cubicBezTo>
                  <a:pt x="28" y="16"/>
                  <a:pt x="27" y="17"/>
                  <a:pt x="25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7"/>
                  <a:pt x="23" y="17"/>
                  <a:pt x="23" y="18"/>
                </a:cubicBezTo>
                <a:cubicBezTo>
                  <a:pt x="22" y="18"/>
                  <a:pt x="22" y="19"/>
                  <a:pt x="23" y="19"/>
                </a:cubicBezTo>
                <a:cubicBezTo>
                  <a:pt x="24" y="20"/>
                  <a:pt x="24" y="20"/>
                  <a:pt x="24" y="20"/>
                </a:cubicBezTo>
                <a:cubicBezTo>
                  <a:pt x="24" y="20"/>
                  <a:pt x="24" y="20"/>
                  <a:pt x="24" y="20"/>
                </a:cubicBezTo>
                <a:cubicBezTo>
                  <a:pt x="23" y="20"/>
                  <a:pt x="23" y="21"/>
                  <a:pt x="22" y="21"/>
                </a:cubicBezTo>
                <a:cubicBezTo>
                  <a:pt x="21" y="22"/>
                  <a:pt x="20" y="23"/>
                  <a:pt x="19" y="23"/>
                </a:cubicBezTo>
                <a:cubicBezTo>
                  <a:pt x="16" y="24"/>
                  <a:pt x="14" y="23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1"/>
                  <a:pt x="13" y="21"/>
                  <a:pt x="13" y="20"/>
                </a:cubicBezTo>
                <a:cubicBezTo>
                  <a:pt x="12" y="20"/>
                  <a:pt x="12" y="20"/>
                  <a:pt x="11" y="21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4"/>
                  <a:pt x="10" y="25"/>
                  <a:pt x="10" y="25"/>
                </a:cubicBezTo>
                <a:cubicBezTo>
                  <a:pt x="10" y="25"/>
                  <a:pt x="10" y="25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2" y="24"/>
                  <a:pt x="12" y="24"/>
                  <a:pt x="12" y="24"/>
                </a:cubicBezTo>
                <a:cubicBezTo>
                  <a:pt x="13" y="25"/>
                  <a:pt x="15" y="26"/>
                  <a:pt x="17" y="26"/>
                </a:cubicBezTo>
                <a:cubicBezTo>
                  <a:pt x="18" y="26"/>
                  <a:pt x="18" y="25"/>
                  <a:pt x="19" y="25"/>
                </a:cubicBezTo>
                <a:cubicBezTo>
                  <a:pt x="19" y="25"/>
                  <a:pt x="19" y="25"/>
                  <a:pt x="20" y="25"/>
                </a:cubicBezTo>
                <a:cubicBezTo>
                  <a:pt x="19" y="26"/>
                  <a:pt x="18" y="28"/>
                  <a:pt x="18" y="29"/>
                </a:cubicBezTo>
                <a:cubicBezTo>
                  <a:pt x="18" y="29"/>
                  <a:pt x="17" y="29"/>
                  <a:pt x="17" y="29"/>
                </a:cubicBezTo>
                <a:cubicBezTo>
                  <a:pt x="11" y="29"/>
                  <a:pt x="6" y="25"/>
                  <a:pt x="4" y="19"/>
                </a:cubicBezTo>
                <a:cubicBezTo>
                  <a:pt x="2" y="12"/>
                  <a:pt x="7" y="5"/>
                  <a:pt x="14" y="3"/>
                </a:cubicBezTo>
                <a:cubicBezTo>
                  <a:pt x="15" y="3"/>
                  <a:pt x="16" y="3"/>
                  <a:pt x="17" y="3"/>
                </a:cubicBezTo>
                <a:cubicBezTo>
                  <a:pt x="23" y="3"/>
                  <a:pt x="28" y="7"/>
                  <a:pt x="30" y="13"/>
                </a:cubicBezTo>
                <a:cubicBezTo>
                  <a:pt x="30" y="14"/>
                  <a:pt x="30" y="15"/>
                  <a:pt x="30" y="15"/>
                </a:cubicBezTo>
                <a:close/>
                <a:moveTo>
                  <a:pt x="51" y="53"/>
                </a:moveTo>
                <a:cubicBezTo>
                  <a:pt x="54" y="51"/>
                  <a:pt x="56" y="48"/>
                  <a:pt x="57" y="45"/>
                </a:cubicBezTo>
                <a:cubicBezTo>
                  <a:pt x="59" y="44"/>
                  <a:pt x="61" y="44"/>
                  <a:pt x="63" y="44"/>
                </a:cubicBezTo>
                <a:cubicBezTo>
                  <a:pt x="65" y="44"/>
                  <a:pt x="67" y="44"/>
                  <a:pt x="68" y="45"/>
                </a:cubicBezTo>
                <a:cubicBezTo>
                  <a:pt x="75" y="47"/>
                  <a:pt x="78" y="55"/>
                  <a:pt x="76" y="62"/>
                </a:cubicBezTo>
                <a:cubicBezTo>
                  <a:pt x="74" y="67"/>
                  <a:pt x="69" y="70"/>
                  <a:pt x="63" y="70"/>
                </a:cubicBezTo>
                <a:cubicBezTo>
                  <a:pt x="62" y="70"/>
                  <a:pt x="60" y="70"/>
                  <a:pt x="59" y="69"/>
                </a:cubicBezTo>
                <a:cubicBezTo>
                  <a:pt x="55" y="68"/>
                  <a:pt x="53" y="65"/>
                  <a:pt x="51" y="62"/>
                </a:cubicBezTo>
                <a:cubicBezTo>
                  <a:pt x="50" y="59"/>
                  <a:pt x="50" y="56"/>
                  <a:pt x="51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43734" tIns="121867" rIns="243734" bIns="121867" anchor="ctr" anchorCtr="0"/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799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113" name="Shape 4902">
            <a:extLst>
              <a:ext uri="{FF2B5EF4-FFF2-40B4-BE49-F238E27FC236}">
                <a16:creationId xmlns:a16="http://schemas.microsoft.com/office/drawing/2014/main" id="{0E95998E-0D90-43F3-9DD4-D354E97455B2}"/>
              </a:ext>
            </a:extLst>
          </p:cNvPr>
          <p:cNvSpPr/>
          <p:nvPr/>
        </p:nvSpPr>
        <p:spPr>
          <a:xfrm>
            <a:off x="4999187" y="3438658"/>
            <a:ext cx="234984" cy="14953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8638" y="8572"/>
                </a:moveTo>
                <a:cubicBezTo>
                  <a:pt x="71316" y="8572"/>
                  <a:pt x="57272" y="30638"/>
                  <a:pt x="57272" y="57855"/>
                </a:cubicBezTo>
                <a:lnTo>
                  <a:pt x="57272" y="62144"/>
                </a:lnTo>
                <a:cubicBezTo>
                  <a:pt x="57272" y="84627"/>
                  <a:pt x="45672" y="102855"/>
                  <a:pt x="31361" y="102855"/>
                </a:cubicBezTo>
                <a:cubicBezTo>
                  <a:pt x="17055" y="102855"/>
                  <a:pt x="5455" y="84627"/>
                  <a:pt x="5455" y="62144"/>
                </a:cubicBezTo>
                <a:lnTo>
                  <a:pt x="5455" y="57855"/>
                </a:lnTo>
                <a:cubicBezTo>
                  <a:pt x="5455" y="35372"/>
                  <a:pt x="17055" y="17144"/>
                  <a:pt x="31361" y="17144"/>
                </a:cubicBezTo>
                <a:cubicBezTo>
                  <a:pt x="37055" y="17144"/>
                  <a:pt x="42083" y="20166"/>
                  <a:pt x="46227" y="25716"/>
                </a:cubicBezTo>
                <a:lnTo>
                  <a:pt x="35455" y="25716"/>
                </a:lnTo>
                <a:cubicBezTo>
                  <a:pt x="33944" y="25716"/>
                  <a:pt x="32727" y="27633"/>
                  <a:pt x="32727" y="30000"/>
                </a:cubicBezTo>
                <a:cubicBezTo>
                  <a:pt x="32727" y="32366"/>
                  <a:pt x="33944" y="34283"/>
                  <a:pt x="35455" y="34283"/>
                </a:cubicBezTo>
                <a:lnTo>
                  <a:pt x="51816" y="34283"/>
                </a:lnTo>
                <a:cubicBezTo>
                  <a:pt x="53327" y="34283"/>
                  <a:pt x="54544" y="32366"/>
                  <a:pt x="54544" y="30000"/>
                </a:cubicBezTo>
                <a:lnTo>
                  <a:pt x="54544" y="4283"/>
                </a:lnTo>
                <a:cubicBezTo>
                  <a:pt x="54544" y="1922"/>
                  <a:pt x="53327" y="0"/>
                  <a:pt x="51816" y="0"/>
                </a:cubicBezTo>
                <a:cubicBezTo>
                  <a:pt x="50311" y="0"/>
                  <a:pt x="49088" y="1922"/>
                  <a:pt x="49088" y="4283"/>
                </a:cubicBezTo>
                <a:lnTo>
                  <a:pt x="49088" y="18450"/>
                </a:lnTo>
                <a:cubicBezTo>
                  <a:pt x="43772" y="12000"/>
                  <a:pt x="37255" y="8572"/>
                  <a:pt x="31361" y="8572"/>
                </a:cubicBezTo>
                <a:cubicBezTo>
                  <a:pt x="14038" y="8572"/>
                  <a:pt x="0" y="30638"/>
                  <a:pt x="0" y="57855"/>
                </a:cubicBezTo>
                <a:lnTo>
                  <a:pt x="0" y="62144"/>
                </a:lnTo>
                <a:cubicBezTo>
                  <a:pt x="0" y="89361"/>
                  <a:pt x="14038" y="111427"/>
                  <a:pt x="31361" y="111427"/>
                </a:cubicBezTo>
                <a:cubicBezTo>
                  <a:pt x="48683" y="111427"/>
                  <a:pt x="62727" y="89361"/>
                  <a:pt x="62727" y="62144"/>
                </a:cubicBezTo>
                <a:lnTo>
                  <a:pt x="62727" y="57855"/>
                </a:lnTo>
                <a:cubicBezTo>
                  <a:pt x="62727" y="35372"/>
                  <a:pt x="74327" y="17144"/>
                  <a:pt x="88638" y="17144"/>
                </a:cubicBezTo>
                <a:cubicBezTo>
                  <a:pt x="102944" y="17144"/>
                  <a:pt x="114544" y="35372"/>
                  <a:pt x="114544" y="57855"/>
                </a:cubicBezTo>
                <a:lnTo>
                  <a:pt x="114544" y="62144"/>
                </a:lnTo>
                <a:cubicBezTo>
                  <a:pt x="114544" y="84627"/>
                  <a:pt x="102944" y="102855"/>
                  <a:pt x="88638" y="102855"/>
                </a:cubicBezTo>
                <a:cubicBezTo>
                  <a:pt x="82944" y="102855"/>
                  <a:pt x="77916" y="99833"/>
                  <a:pt x="73772" y="94283"/>
                </a:cubicBezTo>
                <a:lnTo>
                  <a:pt x="84544" y="94283"/>
                </a:lnTo>
                <a:cubicBezTo>
                  <a:pt x="86055" y="94283"/>
                  <a:pt x="87272" y="92366"/>
                  <a:pt x="87272" y="90000"/>
                </a:cubicBezTo>
                <a:cubicBezTo>
                  <a:pt x="87272" y="87633"/>
                  <a:pt x="86055" y="85716"/>
                  <a:pt x="84544" y="85716"/>
                </a:cubicBezTo>
                <a:lnTo>
                  <a:pt x="68183" y="85716"/>
                </a:lnTo>
                <a:cubicBezTo>
                  <a:pt x="66672" y="85716"/>
                  <a:pt x="65455" y="87633"/>
                  <a:pt x="65455" y="90000"/>
                </a:cubicBezTo>
                <a:lnTo>
                  <a:pt x="65455" y="115716"/>
                </a:lnTo>
                <a:cubicBezTo>
                  <a:pt x="65455" y="118083"/>
                  <a:pt x="66672" y="120000"/>
                  <a:pt x="68183" y="120000"/>
                </a:cubicBezTo>
                <a:cubicBezTo>
                  <a:pt x="69688" y="120000"/>
                  <a:pt x="70911" y="118083"/>
                  <a:pt x="70911" y="115716"/>
                </a:cubicBezTo>
                <a:lnTo>
                  <a:pt x="70911" y="101550"/>
                </a:lnTo>
                <a:cubicBezTo>
                  <a:pt x="76227" y="108005"/>
                  <a:pt x="82744" y="111427"/>
                  <a:pt x="88638" y="111427"/>
                </a:cubicBezTo>
                <a:cubicBezTo>
                  <a:pt x="105961" y="111427"/>
                  <a:pt x="120000" y="89361"/>
                  <a:pt x="120000" y="62144"/>
                </a:cubicBezTo>
                <a:lnTo>
                  <a:pt x="120000" y="57855"/>
                </a:lnTo>
                <a:cubicBezTo>
                  <a:pt x="120000" y="30638"/>
                  <a:pt x="105961" y="8572"/>
                  <a:pt x="88638" y="8572"/>
                </a:cubicBezTo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algn="ctr" defTabSz="1219170" fontAlgn="base" latinLnBrk="1">
              <a:spcBef>
                <a:spcPct val="0"/>
              </a:spcBef>
              <a:spcAft>
                <a:spcPct val="0"/>
              </a:spcAft>
            </a:pPr>
            <a:endParaRPr lang="en-US" altLang="en-US" sz="1050" kern="0" dirty="0">
              <a:solidFill>
                <a:schemeClr val="bg1"/>
              </a:solidFill>
              <a:latin typeface="Roboto"/>
              <a:sym typeface="Lato"/>
            </a:endParaRPr>
          </a:p>
        </p:txBody>
      </p:sp>
      <p:sp>
        <p:nvSpPr>
          <p:cNvPr id="115" name="Shape 2591">
            <a:extLst>
              <a:ext uri="{FF2B5EF4-FFF2-40B4-BE49-F238E27FC236}">
                <a16:creationId xmlns:a16="http://schemas.microsoft.com/office/drawing/2014/main" id="{56624333-4B3C-4070-B848-00139E8E0FDA}"/>
              </a:ext>
            </a:extLst>
          </p:cNvPr>
          <p:cNvSpPr/>
          <p:nvPr/>
        </p:nvSpPr>
        <p:spPr>
          <a:xfrm>
            <a:off x="5639386" y="2799932"/>
            <a:ext cx="198229" cy="198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111" name="Freeform 118">
            <a:extLst>
              <a:ext uri="{FF2B5EF4-FFF2-40B4-BE49-F238E27FC236}">
                <a16:creationId xmlns:a16="http://schemas.microsoft.com/office/drawing/2014/main" id="{C0A5BB33-9B1D-4E06-848E-BAF10DCEFBAA}"/>
              </a:ext>
            </a:extLst>
          </p:cNvPr>
          <p:cNvSpPr>
            <a:spLocks noEditPoints="1"/>
          </p:cNvSpPr>
          <p:nvPr/>
        </p:nvSpPr>
        <p:spPr bwMode="auto">
          <a:xfrm>
            <a:off x="7093518" y="4231555"/>
            <a:ext cx="228128" cy="244228"/>
          </a:xfrm>
          <a:custGeom>
            <a:avLst/>
            <a:gdLst>
              <a:gd name="T0" fmla="*/ 18 w 72"/>
              <a:gd name="T1" fmla="*/ 23 h 74"/>
              <a:gd name="T2" fmla="*/ 25 w 72"/>
              <a:gd name="T3" fmla="*/ 23 h 74"/>
              <a:gd name="T4" fmla="*/ 25 w 72"/>
              <a:gd name="T5" fmla="*/ 16 h 74"/>
              <a:gd name="T6" fmla="*/ 18 w 72"/>
              <a:gd name="T7" fmla="*/ 37 h 74"/>
              <a:gd name="T8" fmla="*/ 12 w 72"/>
              <a:gd name="T9" fmla="*/ 37 h 74"/>
              <a:gd name="T10" fmla="*/ 30 w 72"/>
              <a:gd name="T11" fmla="*/ 29 h 74"/>
              <a:gd name="T12" fmla="*/ 12 w 72"/>
              <a:gd name="T13" fmla="*/ 50 h 74"/>
              <a:gd name="T14" fmla="*/ 12 w 72"/>
              <a:gd name="T15" fmla="*/ 43 h 74"/>
              <a:gd name="T16" fmla="*/ 30 w 72"/>
              <a:gd name="T17" fmla="*/ 50 h 74"/>
              <a:gd name="T18" fmla="*/ 25 w 72"/>
              <a:gd name="T19" fmla="*/ 50 h 74"/>
              <a:gd name="T20" fmla="*/ 70 w 72"/>
              <a:gd name="T21" fmla="*/ 64 h 74"/>
              <a:gd name="T22" fmla="*/ 70 w 72"/>
              <a:gd name="T23" fmla="*/ 74 h 74"/>
              <a:gd name="T24" fmla="*/ 2 w 72"/>
              <a:gd name="T25" fmla="*/ 74 h 74"/>
              <a:gd name="T26" fmla="*/ 2 w 72"/>
              <a:gd name="T27" fmla="*/ 64 h 74"/>
              <a:gd name="T28" fmla="*/ 2 w 72"/>
              <a:gd name="T29" fmla="*/ 10 h 74"/>
              <a:gd name="T30" fmla="*/ 2 w 72"/>
              <a:gd name="T31" fmla="*/ 0 h 74"/>
              <a:gd name="T32" fmla="*/ 42 w 72"/>
              <a:gd name="T33" fmla="*/ 8 h 74"/>
              <a:gd name="T34" fmla="*/ 39 w 72"/>
              <a:gd name="T35" fmla="*/ 19 h 74"/>
              <a:gd name="T36" fmla="*/ 42 w 72"/>
              <a:gd name="T37" fmla="*/ 15 h 74"/>
              <a:gd name="T38" fmla="*/ 54 w 72"/>
              <a:gd name="T39" fmla="*/ 19 h 74"/>
              <a:gd name="T40" fmla="*/ 58 w 72"/>
              <a:gd name="T41" fmla="*/ 11 h 74"/>
              <a:gd name="T42" fmla="*/ 65 w 72"/>
              <a:gd name="T43" fmla="*/ 19 h 74"/>
              <a:gd name="T44" fmla="*/ 72 w 72"/>
              <a:gd name="T45" fmla="*/ 27 h 74"/>
              <a:gd name="T46" fmla="*/ 31 w 72"/>
              <a:gd name="T47" fmla="*/ 71 h 74"/>
              <a:gd name="T48" fmla="*/ 39 w 72"/>
              <a:gd name="T49" fmla="*/ 67 h 74"/>
              <a:gd name="T50" fmla="*/ 33 w 72"/>
              <a:gd name="T51" fmla="*/ 67 h 74"/>
              <a:gd name="T52" fmla="*/ 3 w 72"/>
              <a:gd name="T53" fmla="*/ 67 h 74"/>
              <a:gd name="T54" fmla="*/ 36 w 72"/>
              <a:gd name="T55" fmla="*/ 22 h 74"/>
              <a:gd name="T56" fmla="*/ 6 w 72"/>
              <a:gd name="T57" fmla="*/ 9 h 74"/>
              <a:gd name="T58" fmla="*/ 33 w 72"/>
              <a:gd name="T59" fmla="*/ 65 h 74"/>
              <a:gd name="T60" fmla="*/ 36 w 72"/>
              <a:gd name="T61" fmla="*/ 28 h 74"/>
              <a:gd name="T62" fmla="*/ 39 w 72"/>
              <a:gd name="T63" fmla="*/ 3 h 74"/>
              <a:gd name="T64" fmla="*/ 5 w 72"/>
              <a:gd name="T65" fmla="*/ 7 h 74"/>
              <a:gd name="T66" fmla="*/ 39 w 72"/>
              <a:gd name="T67" fmla="*/ 3 h 74"/>
              <a:gd name="T68" fmla="*/ 69 w 72"/>
              <a:gd name="T69" fmla="*/ 67 h 74"/>
              <a:gd name="T70" fmla="*/ 41 w 72"/>
              <a:gd name="T71" fmla="*/ 71 h 74"/>
              <a:gd name="T72" fmla="*/ 38 w 72"/>
              <a:gd name="T73" fmla="*/ 65 h 74"/>
              <a:gd name="T74" fmla="*/ 66 w 72"/>
              <a:gd name="T75" fmla="*/ 28 h 74"/>
              <a:gd name="T76" fmla="*/ 69 w 72"/>
              <a:gd name="T77" fmla="*/ 22 h 74"/>
              <a:gd name="T78" fmla="*/ 52 w 72"/>
              <a:gd name="T79" fmla="*/ 22 h 74"/>
              <a:gd name="T80" fmla="*/ 38 w 72"/>
              <a:gd name="T81" fmla="*/ 26 h 74"/>
              <a:gd name="T82" fmla="*/ 51 w 72"/>
              <a:gd name="T83" fmla="*/ 18 h 74"/>
              <a:gd name="T84" fmla="*/ 51 w 72"/>
              <a:gd name="T85" fmla="*/ 20 h 74"/>
              <a:gd name="T86" fmla="*/ 59 w 72"/>
              <a:gd name="T87" fmla="*/ 14 h 74"/>
              <a:gd name="T88" fmla="*/ 60 w 72"/>
              <a:gd name="T89" fmla="*/ 33 h 74"/>
              <a:gd name="T90" fmla="*/ 60 w 72"/>
              <a:gd name="T91" fmla="*/ 41 h 74"/>
              <a:gd name="T92" fmla="*/ 44 w 72"/>
              <a:gd name="T93" fmla="*/ 33 h 74"/>
              <a:gd name="T94" fmla="*/ 49 w 72"/>
              <a:gd name="T95" fmla="*/ 33 h 74"/>
              <a:gd name="T96" fmla="*/ 54 w 72"/>
              <a:gd name="T97" fmla="*/ 54 h 74"/>
              <a:gd name="T98" fmla="*/ 49 w 72"/>
              <a:gd name="T99" fmla="*/ 47 h 74"/>
              <a:gd name="T100" fmla="*/ 49 w 72"/>
              <a:gd name="T101" fmla="*/ 5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2" h="74">
                <a:moveTo>
                  <a:pt x="12" y="16"/>
                </a:moveTo>
                <a:cubicBezTo>
                  <a:pt x="18" y="16"/>
                  <a:pt x="18" y="16"/>
                  <a:pt x="18" y="16"/>
                </a:cubicBezTo>
                <a:cubicBezTo>
                  <a:pt x="18" y="23"/>
                  <a:pt x="18" y="23"/>
                  <a:pt x="18" y="23"/>
                </a:cubicBezTo>
                <a:cubicBezTo>
                  <a:pt x="12" y="23"/>
                  <a:pt x="12" y="23"/>
                  <a:pt x="12" y="23"/>
                </a:cubicBezTo>
                <a:lnTo>
                  <a:pt x="12" y="16"/>
                </a:lnTo>
                <a:close/>
                <a:moveTo>
                  <a:pt x="25" y="23"/>
                </a:moveTo>
                <a:cubicBezTo>
                  <a:pt x="30" y="23"/>
                  <a:pt x="30" y="23"/>
                  <a:pt x="30" y="23"/>
                </a:cubicBezTo>
                <a:cubicBezTo>
                  <a:pt x="30" y="16"/>
                  <a:pt x="30" y="16"/>
                  <a:pt x="30" y="16"/>
                </a:cubicBezTo>
                <a:cubicBezTo>
                  <a:pt x="25" y="16"/>
                  <a:pt x="25" y="16"/>
                  <a:pt x="25" y="16"/>
                </a:cubicBezTo>
                <a:lnTo>
                  <a:pt x="25" y="23"/>
                </a:lnTo>
                <a:close/>
                <a:moveTo>
                  <a:pt x="12" y="37"/>
                </a:moveTo>
                <a:cubicBezTo>
                  <a:pt x="18" y="37"/>
                  <a:pt x="18" y="37"/>
                  <a:pt x="18" y="37"/>
                </a:cubicBezTo>
                <a:cubicBezTo>
                  <a:pt x="18" y="29"/>
                  <a:pt x="18" y="29"/>
                  <a:pt x="18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37"/>
                </a:lnTo>
                <a:close/>
                <a:moveTo>
                  <a:pt x="25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29"/>
                  <a:pt x="30" y="29"/>
                  <a:pt x="30" y="29"/>
                </a:cubicBezTo>
                <a:cubicBezTo>
                  <a:pt x="25" y="29"/>
                  <a:pt x="25" y="29"/>
                  <a:pt x="25" y="29"/>
                </a:cubicBezTo>
                <a:lnTo>
                  <a:pt x="25" y="37"/>
                </a:lnTo>
                <a:close/>
                <a:moveTo>
                  <a:pt x="12" y="50"/>
                </a:moveTo>
                <a:cubicBezTo>
                  <a:pt x="18" y="50"/>
                  <a:pt x="18" y="50"/>
                  <a:pt x="18" y="50"/>
                </a:cubicBezTo>
                <a:cubicBezTo>
                  <a:pt x="18" y="43"/>
                  <a:pt x="18" y="43"/>
                  <a:pt x="18" y="43"/>
                </a:cubicBezTo>
                <a:cubicBezTo>
                  <a:pt x="12" y="43"/>
                  <a:pt x="12" y="43"/>
                  <a:pt x="12" y="43"/>
                </a:cubicBezTo>
                <a:lnTo>
                  <a:pt x="12" y="50"/>
                </a:lnTo>
                <a:close/>
                <a:moveTo>
                  <a:pt x="25" y="50"/>
                </a:moveTo>
                <a:cubicBezTo>
                  <a:pt x="30" y="50"/>
                  <a:pt x="30" y="50"/>
                  <a:pt x="30" y="50"/>
                </a:cubicBezTo>
                <a:cubicBezTo>
                  <a:pt x="30" y="43"/>
                  <a:pt x="30" y="43"/>
                  <a:pt x="30" y="43"/>
                </a:cubicBezTo>
                <a:cubicBezTo>
                  <a:pt x="25" y="43"/>
                  <a:pt x="25" y="43"/>
                  <a:pt x="25" y="43"/>
                </a:cubicBezTo>
                <a:lnTo>
                  <a:pt x="25" y="50"/>
                </a:lnTo>
                <a:close/>
                <a:moveTo>
                  <a:pt x="69" y="29"/>
                </a:moveTo>
                <a:cubicBezTo>
                  <a:pt x="69" y="64"/>
                  <a:pt x="69" y="64"/>
                  <a:pt x="69" y="64"/>
                </a:cubicBezTo>
                <a:cubicBezTo>
                  <a:pt x="70" y="64"/>
                  <a:pt x="70" y="64"/>
                  <a:pt x="70" y="64"/>
                </a:cubicBezTo>
                <a:cubicBezTo>
                  <a:pt x="71" y="64"/>
                  <a:pt x="72" y="65"/>
                  <a:pt x="72" y="66"/>
                </a:cubicBezTo>
                <a:cubicBezTo>
                  <a:pt x="72" y="72"/>
                  <a:pt x="72" y="72"/>
                  <a:pt x="72" y="72"/>
                </a:cubicBezTo>
                <a:cubicBezTo>
                  <a:pt x="72" y="73"/>
                  <a:pt x="71" y="74"/>
                  <a:pt x="7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32" y="74"/>
                  <a:pt x="32" y="74"/>
                  <a:pt x="32" y="74"/>
                </a:cubicBezTo>
                <a:cubicBezTo>
                  <a:pt x="2" y="74"/>
                  <a:pt x="2" y="74"/>
                  <a:pt x="2" y="74"/>
                </a:cubicBezTo>
                <a:cubicBezTo>
                  <a:pt x="1" y="74"/>
                  <a:pt x="0" y="73"/>
                  <a:pt x="0" y="72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5"/>
                  <a:pt x="1" y="64"/>
                  <a:pt x="2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2" y="1"/>
                  <a:pt x="42" y="2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1" y="10"/>
                  <a:pt x="40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19"/>
                  <a:pt x="39" y="19"/>
                  <a:pt x="39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6"/>
                  <a:pt x="41" y="15"/>
                  <a:pt x="42" y="15"/>
                </a:cubicBezTo>
                <a:cubicBezTo>
                  <a:pt x="52" y="15"/>
                  <a:pt x="52" y="15"/>
                  <a:pt x="52" y="15"/>
                </a:cubicBezTo>
                <a:cubicBezTo>
                  <a:pt x="53" y="15"/>
                  <a:pt x="54" y="16"/>
                  <a:pt x="54" y="17"/>
                </a:cubicBezTo>
                <a:cubicBezTo>
                  <a:pt x="54" y="19"/>
                  <a:pt x="54" y="19"/>
                  <a:pt x="54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2"/>
                  <a:pt x="57" y="11"/>
                  <a:pt x="58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4" y="11"/>
                  <a:pt x="65" y="12"/>
                  <a:pt x="65" y="13"/>
                </a:cubicBezTo>
                <a:cubicBezTo>
                  <a:pt x="65" y="19"/>
                  <a:pt x="65" y="19"/>
                  <a:pt x="65" y="19"/>
                </a:cubicBezTo>
                <a:cubicBezTo>
                  <a:pt x="70" y="19"/>
                  <a:pt x="70" y="19"/>
                  <a:pt x="70" y="19"/>
                </a:cubicBezTo>
                <a:cubicBezTo>
                  <a:pt x="71" y="19"/>
                  <a:pt x="72" y="20"/>
                  <a:pt x="72" y="21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8"/>
                  <a:pt x="71" y="29"/>
                  <a:pt x="70" y="29"/>
                </a:cubicBezTo>
                <a:lnTo>
                  <a:pt x="69" y="29"/>
                </a:lnTo>
                <a:close/>
                <a:moveTo>
                  <a:pt x="31" y="71"/>
                </a:moveTo>
                <a:cubicBezTo>
                  <a:pt x="33" y="71"/>
                  <a:pt x="33" y="71"/>
                  <a:pt x="33" y="71"/>
                </a:cubicBezTo>
                <a:cubicBezTo>
                  <a:pt x="39" y="71"/>
                  <a:pt x="39" y="71"/>
                  <a:pt x="39" y="71"/>
                </a:cubicBezTo>
                <a:cubicBezTo>
                  <a:pt x="39" y="67"/>
                  <a:pt x="39" y="67"/>
                  <a:pt x="39" y="67"/>
                </a:cubicBezTo>
                <a:cubicBezTo>
                  <a:pt x="37" y="67"/>
                  <a:pt x="37" y="67"/>
                  <a:pt x="37" y="67"/>
                </a:cubicBezTo>
                <a:cubicBezTo>
                  <a:pt x="34" y="67"/>
                  <a:pt x="34" y="67"/>
                  <a:pt x="34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5" y="67"/>
                  <a:pt x="5" y="67"/>
                  <a:pt x="5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3" y="71"/>
                  <a:pt x="3" y="71"/>
                  <a:pt x="3" y="71"/>
                </a:cubicBezTo>
                <a:lnTo>
                  <a:pt x="31" y="71"/>
                </a:lnTo>
                <a:close/>
                <a:moveTo>
                  <a:pt x="36" y="22"/>
                </a:moveTo>
                <a:cubicBezTo>
                  <a:pt x="36" y="20"/>
                  <a:pt x="36" y="20"/>
                  <a:pt x="36" y="20"/>
                </a:cubicBezTo>
                <a:cubicBezTo>
                  <a:pt x="36" y="9"/>
                  <a:pt x="36" y="9"/>
                  <a:pt x="3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65"/>
                  <a:pt x="6" y="65"/>
                  <a:pt x="6" y="65"/>
                </a:cubicBezTo>
                <a:cubicBezTo>
                  <a:pt x="32" y="65"/>
                  <a:pt x="32" y="65"/>
                  <a:pt x="32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35" y="65"/>
                  <a:pt x="35" y="65"/>
                  <a:pt x="35" y="65"/>
                </a:cubicBezTo>
                <a:cubicBezTo>
                  <a:pt x="36" y="65"/>
                  <a:pt x="36" y="65"/>
                  <a:pt x="36" y="65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6"/>
                  <a:pt x="36" y="26"/>
                  <a:pt x="36" y="26"/>
                </a:cubicBezTo>
                <a:lnTo>
                  <a:pt x="36" y="22"/>
                </a:lnTo>
                <a:close/>
                <a:moveTo>
                  <a:pt x="39" y="3"/>
                </a:moveTo>
                <a:cubicBezTo>
                  <a:pt x="3" y="3"/>
                  <a:pt x="3" y="3"/>
                  <a:pt x="3" y="3"/>
                </a:cubicBezTo>
                <a:cubicBezTo>
                  <a:pt x="3" y="7"/>
                  <a:pt x="3" y="7"/>
                  <a:pt x="3" y="7"/>
                </a:cubicBezTo>
                <a:cubicBezTo>
                  <a:pt x="5" y="7"/>
                  <a:pt x="5" y="7"/>
                  <a:pt x="5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9" y="7"/>
                  <a:pt x="39" y="7"/>
                  <a:pt x="39" y="7"/>
                </a:cubicBezTo>
                <a:lnTo>
                  <a:pt x="39" y="3"/>
                </a:lnTo>
                <a:close/>
                <a:moveTo>
                  <a:pt x="41" y="71"/>
                </a:moveTo>
                <a:cubicBezTo>
                  <a:pt x="69" y="71"/>
                  <a:pt x="69" y="71"/>
                  <a:pt x="69" y="71"/>
                </a:cubicBezTo>
                <a:cubicBezTo>
                  <a:pt x="69" y="67"/>
                  <a:pt x="69" y="67"/>
                  <a:pt x="69" y="67"/>
                </a:cubicBezTo>
                <a:cubicBezTo>
                  <a:pt x="67" y="67"/>
                  <a:pt x="67" y="67"/>
                  <a:pt x="67" y="67"/>
                </a:cubicBezTo>
                <a:cubicBezTo>
                  <a:pt x="41" y="67"/>
                  <a:pt x="41" y="67"/>
                  <a:pt x="41" y="67"/>
                </a:cubicBezTo>
                <a:lnTo>
                  <a:pt x="41" y="71"/>
                </a:lnTo>
                <a:close/>
                <a:moveTo>
                  <a:pt x="66" y="28"/>
                </a:moveTo>
                <a:cubicBezTo>
                  <a:pt x="38" y="28"/>
                  <a:pt x="38" y="28"/>
                  <a:pt x="38" y="28"/>
                </a:cubicBezTo>
                <a:cubicBezTo>
                  <a:pt x="38" y="65"/>
                  <a:pt x="38" y="65"/>
                  <a:pt x="38" y="65"/>
                </a:cubicBezTo>
                <a:cubicBezTo>
                  <a:pt x="40" y="65"/>
                  <a:pt x="40" y="65"/>
                  <a:pt x="40" y="65"/>
                </a:cubicBezTo>
                <a:cubicBezTo>
                  <a:pt x="66" y="65"/>
                  <a:pt x="66" y="65"/>
                  <a:pt x="66" y="65"/>
                </a:cubicBezTo>
                <a:lnTo>
                  <a:pt x="66" y="28"/>
                </a:lnTo>
                <a:close/>
                <a:moveTo>
                  <a:pt x="67" y="26"/>
                </a:moveTo>
                <a:cubicBezTo>
                  <a:pt x="69" y="26"/>
                  <a:pt x="69" y="26"/>
                  <a:pt x="69" y="26"/>
                </a:cubicBezTo>
                <a:cubicBezTo>
                  <a:pt x="69" y="22"/>
                  <a:pt x="69" y="22"/>
                  <a:pt x="69" y="22"/>
                </a:cubicBezTo>
                <a:cubicBezTo>
                  <a:pt x="63" y="22"/>
                  <a:pt x="63" y="22"/>
                  <a:pt x="63" y="22"/>
                </a:cubicBezTo>
                <a:cubicBezTo>
                  <a:pt x="58" y="22"/>
                  <a:pt x="58" y="22"/>
                  <a:pt x="58" y="22"/>
                </a:cubicBezTo>
                <a:cubicBezTo>
                  <a:pt x="52" y="22"/>
                  <a:pt x="52" y="22"/>
                  <a:pt x="52" y="22"/>
                </a:cubicBezTo>
                <a:cubicBezTo>
                  <a:pt x="42" y="22"/>
                  <a:pt x="42" y="22"/>
                  <a:pt x="42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6"/>
                  <a:pt x="38" y="26"/>
                  <a:pt x="38" y="26"/>
                </a:cubicBezTo>
                <a:lnTo>
                  <a:pt x="67" y="26"/>
                </a:lnTo>
                <a:close/>
                <a:moveTo>
                  <a:pt x="51" y="20"/>
                </a:moveTo>
                <a:cubicBezTo>
                  <a:pt x="51" y="18"/>
                  <a:pt x="51" y="18"/>
                  <a:pt x="51" y="18"/>
                </a:cubicBezTo>
                <a:cubicBezTo>
                  <a:pt x="43" y="18"/>
                  <a:pt x="43" y="18"/>
                  <a:pt x="43" y="18"/>
                </a:cubicBezTo>
                <a:cubicBezTo>
                  <a:pt x="43" y="20"/>
                  <a:pt x="43" y="20"/>
                  <a:pt x="43" y="20"/>
                </a:cubicBezTo>
                <a:lnTo>
                  <a:pt x="51" y="20"/>
                </a:lnTo>
                <a:close/>
                <a:moveTo>
                  <a:pt x="62" y="20"/>
                </a:moveTo>
                <a:cubicBezTo>
                  <a:pt x="62" y="14"/>
                  <a:pt x="62" y="14"/>
                  <a:pt x="62" y="14"/>
                </a:cubicBezTo>
                <a:cubicBezTo>
                  <a:pt x="59" y="14"/>
                  <a:pt x="59" y="14"/>
                  <a:pt x="59" y="14"/>
                </a:cubicBezTo>
                <a:cubicBezTo>
                  <a:pt x="59" y="20"/>
                  <a:pt x="59" y="20"/>
                  <a:pt x="59" y="20"/>
                </a:cubicBezTo>
                <a:lnTo>
                  <a:pt x="62" y="20"/>
                </a:lnTo>
                <a:close/>
                <a:moveTo>
                  <a:pt x="60" y="33"/>
                </a:moveTo>
                <a:cubicBezTo>
                  <a:pt x="54" y="33"/>
                  <a:pt x="54" y="33"/>
                  <a:pt x="54" y="33"/>
                </a:cubicBezTo>
                <a:cubicBezTo>
                  <a:pt x="54" y="41"/>
                  <a:pt x="54" y="41"/>
                  <a:pt x="54" y="41"/>
                </a:cubicBezTo>
                <a:cubicBezTo>
                  <a:pt x="60" y="41"/>
                  <a:pt x="60" y="41"/>
                  <a:pt x="60" y="41"/>
                </a:cubicBezTo>
                <a:lnTo>
                  <a:pt x="60" y="33"/>
                </a:lnTo>
                <a:close/>
                <a:moveTo>
                  <a:pt x="49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4" y="41"/>
                  <a:pt x="44" y="41"/>
                  <a:pt x="44" y="41"/>
                </a:cubicBezTo>
                <a:cubicBezTo>
                  <a:pt x="49" y="41"/>
                  <a:pt x="49" y="41"/>
                  <a:pt x="49" y="41"/>
                </a:cubicBezTo>
                <a:lnTo>
                  <a:pt x="49" y="33"/>
                </a:lnTo>
                <a:close/>
                <a:moveTo>
                  <a:pt x="60" y="47"/>
                </a:moveTo>
                <a:cubicBezTo>
                  <a:pt x="54" y="47"/>
                  <a:pt x="54" y="47"/>
                  <a:pt x="54" y="47"/>
                </a:cubicBezTo>
                <a:cubicBezTo>
                  <a:pt x="54" y="54"/>
                  <a:pt x="54" y="54"/>
                  <a:pt x="54" y="54"/>
                </a:cubicBezTo>
                <a:cubicBezTo>
                  <a:pt x="60" y="54"/>
                  <a:pt x="60" y="54"/>
                  <a:pt x="60" y="54"/>
                </a:cubicBezTo>
                <a:lnTo>
                  <a:pt x="60" y="47"/>
                </a:lnTo>
                <a:close/>
                <a:moveTo>
                  <a:pt x="49" y="47"/>
                </a:moveTo>
                <a:cubicBezTo>
                  <a:pt x="44" y="47"/>
                  <a:pt x="44" y="47"/>
                  <a:pt x="44" y="47"/>
                </a:cubicBezTo>
                <a:cubicBezTo>
                  <a:pt x="44" y="54"/>
                  <a:pt x="44" y="54"/>
                  <a:pt x="44" y="54"/>
                </a:cubicBezTo>
                <a:cubicBezTo>
                  <a:pt x="49" y="54"/>
                  <a:pt x="49" y="54"/>
                  <a:pt x="49" y="54"/>
                </a:cubicBezTo>
                <a:lnTo>
                  <a:pt x="49" y="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43734" tIns="121867" rIns="243734" bIns="121867" anchor="ctr" anchorCtr="0"/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799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112" name="Shape 2800">
            <a:extLst>
              <a:ext uri="{FF2B5EF4-FFF2-40B4-BE49-F238E27FC236}">
                <a16:creationId xmlns:a16="http://schemas.microsoft.com/office/drawing/2014/main" id="{1BED3299-D410-4467-A23F-76A1B4D6FE65}"/>
              </a:ext>
            </a:extLst>
          </p:cNvPr>
          <p:cNvSpPr/>
          <p:nvPr/>
        </p:nvSpPr>
        <p:spPr>
          <a:xfrm>
            <a:off x="7085197" y="3461132"/>
            <a:ext cx="253050" cy="161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43734" tIns="121867" rIns="243734" bIns="121867" anchor="ctr" anchorCtr="0"/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799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110" name="Shape 2565">
            <a:extLst>
              <a:ext uri="{FF2B5EF4-FFF2-40B4-BE49-F238E27FC236}">
                <a16:creationId xmlns:a16="http://schemas.microsoft.com/office/drawing/2014/main" id="{D61ABCE7-B1F2-4F69-9DB3-824EFB9185D3}"/>
              </a:ext>
            </a:extLst>
          </p:cNvPr>
          <p:cNvSpPr/>
          <p:nvPr/>
        </p:nvSpPr>
        <p:spPr>
          <a:xfrm>
            <a:off x="5033944" y="4287279"/>
            <a:ext cx="234824" cy="192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109" name="Shape 2620">
            <a:extLst>
              <a:ext uri="{FF2B5EF4-FFF2-40B4-BE49-F238E27FC236}">
                <a16:creationId xmlns:a16="http://schemas.microsoft.com/office/drawing/2014/main" id="{C1C65B55-58D5-4E0C-9EFC-C82D69D237D1}"/>
              </a:ext>
            </a:extLst>
          </p:cNvPr>
          <p:cNvSpPr/>
          <p:nvPr/>
        </p:nvSpPr>
        <p:spPr>
          <a:xfrm>
            <a:off x="6478779" y="2804695"/>
            <a:ext cx="186644" cy="169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/>
              <a:sym typeface="Gill Sans" charset="0"/>
            </a:endParaRPr>
          </a:p>
        </p:txBody>
      </p:sp>
      <p:sp>
        <p:nvSpPr>
          <p:cNvPr id="107" name="Shape 2617">
            <a:extLst>
              <a:ext uri="{FF2B5EF4-FFF2-40B4-BE49-F238E27FC236}">
                <a16:creationId xmlns:a16="http://schemas.microsoft.com/office/drawing/2014/main" id="{6A319738-4265-44EE-A470-04196C87F0D7}"/>
              </a:ext>
            </a:extLst>
          </p:cNvPr>
          <p:cNvSpPr/>
          <p:nvPr/>
        </p:nvSpPr>
        <p:spPr>
          <a:xfrm>
            <a:off x="5613433" y="4846392"/>
            <a:ext cx="268990" cy="220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121917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/>
              <a:cs typeface="+mn-cs"/>
              <a:sym typeface="Gill Sans" charset="0"/>
            </a:endParaRPr>
          </a:p>
        </p:txBody>
      </p:sp>
      <p:sp>
        <p:nvSpPr>
          <p:cNvPr id="118" name="Rectangle 12">
            <a:extLst>
              <a:ext uri="{FF2B5EF4-FFF2-40B4-BE49-F238E27FC236}">
                <a16:creationId xmlns:a16="http://schemas.microsoft.com/office/drawing/2014/main" id="{DE88D195-0927-4EBA-9CF5-11005BCCE72E}"/>
              </a:ext>
            </a:extLst>
          </p:cNvPr>
          <p:cNvSpPr txBox="1">
            <a:spLocks noChangeArrowheads="1"/>
          </p:cNvSpPr>
          <p:nvPr/>
        </p:nvSpPr>
        <p:spPr>
          <a:xfrm>
            <a:off x="3417075" y="598904"/>
            <a:ext cx="5357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219170" latinLnBrk="1">
              <a:spcBef>
                <a:spcPct val="0"/>
              </a:spcBef>
              <a:defRPr/>
            </a:pPr>
            <a:r>
              <a:rPr lang="en-US" altLang="ko-KR" sz="2500" b="1" dirty="0">
                <a:latin typeface="Century Gothic" panose="020B0502020202020204" pitchFamily="34" charset="0"/>
              </a:rPr>
              <a:t>8P’S MARKETING MIX</a:t>
            </a:r>
          </a:p>
        </p:txBody>
      </p:sp>
    </p:spTree>
    <p:extLst>
      <p:ext uri="{BB962C8B-B14F-4D97-AF65-F5344CB8AC3E}">
        <p14:creationId xmlns:p14="http://schemas.microsoft.com/office/powerpoint/2010/main" val="323059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7" grpId="0"/>
      <p:bldP spid="70" grpId="0"/>
      <p:bldP spid="73" grpId="0"/>
      <p:bldP spid="78" grpId="0"/>
      <p:bldP spid="81" grpId="0"/>
      <p:bldP spid="84" grpId="0"/>
      <p:bldP spid="87" grpId="0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51" grpId="0" animBg="1"/>
      <p:bldP spid="94" grpId="0"/>
      <p:bldP spid="96" grpId="0"/>
      <p:bldP spid="97" grpId="0"/>
      <p:bldP spid="98" grpId="0"/>
      <p:bldP spid="99" grpId="0"/>
      <p:bldP spid="105" grpId="0"/>
      <p:bldP spid="103" grpId="0"/>
      <p:bldP spid="42" grpId="0" animBg="1"/>
      <p:bldP spid="102" grpId="0"/>
      <p:bldP spid="53" grpId="0" animBg="1"/>
      <p:bldP spid="116" grpId="0"/>
      <p:bldP spid="108" grpId="0" animBg="1"/>
      <p:bldP spid="113" grpId="0" animBg="1"/>
      <p:bldP spid="115" grpId="0" animBg="1"/>
      <p:bldP spid="111" grpId="0" animBg="1"/>
      <p:bldP spid="112" grpId="0" animBg="1"/>
      <p:bldP spid="110" grpId="0" animBg="1"/>
      <p:bldP spid="109" grpId="0" animBg="1"/>
      <p:bldP spid="1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0EA1EEF-0185-4F6C-A005-BD3639331C03}"/>
              </a:ext>
            </a:extLst>
          </p:cNvPr>
          <p:cNvSpPr/>
          <p:nvPr/>
        </p:nvSpPr>
        <p:spPr>
          <a:xfrm>
            <a:off x="1247373" y="1638648"/>
            <a:ext cx="9685514" cy="3568964"/>
          </a:xfrm>
          <a:custGeom>
            <a:avLst/>
            <a:gdLst>
              <a:gd name="connsiteX0" fmla="*/ 6410325 w 7858125"/>
              <a:gd name="connsiteY0" fmla="*/ 2895600 h 2895600"/>
              <a:gd name="connsiteX1" fmla="*/ 1447800 w 7858125"/>
              <a:gd name="connsiteY1" fmla="*/ 2895600 h 2895600"/>
              <a:gd name="connsiteX2" fmla="*/ 0 w 7858125"/>
              <a:gd name="connsiteY2" fmla="*/ 1447800 h 2895600"/>
              <a:gd name="connsiteX3" fmla="*/ 0 w 7858125"/>
              <a:gd name="connsiteY3" fmla="*/ 1447800 h 2895600"/>
              <a:gd name="connsiteX4" fmla="*/ 1447800 w 7858125"/>
              <a:gd name="connsiteY4" fmla="*/ 0 h 2895600"/>
              <a:gd name="connsiteX5" fmla="*/ 6410325 w 7858125"/>
              <a:gd name="connsiteY5" fmla="*/ 0 h 2895600"/>
              <a:gd name="connsiteX6" fmla="*/ 7858125 w 7858125"/>
              <a:gd name="connsiteY6" fmla="*/ 1447800 h 2895600"/>
              <a:gd name="connsiteX7" fmla="*/ 7858125 w 7858125"/>
              <a:gd name="connsiteY7" fmla="*/ 1447800 h 2895600"/>
              <a:gd name="connsiteX8" fmla="*/ 6410325 w 7858125"/>
              <a:gd name="connsiteY8" fmla="*/ 289560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125" h="2895600">
                <a:moveTo>
                  <a:pt x="6410325" y="2895600"/>
                </a:moveTo>
                <a:lnTo>
                  <a:pt x="1447800" y="2895600"/>
                </a:lnTo>
                <a:cubicBezTo>
                  <a:pt x="648176" y="2895600"/>
                  <a:pt x="0" y="2247424"/>
                  <a:pt x="0" y="1447800"/>
                </a:cubicBezTo>
                <a:lnTo>
                  <a:pt x="0" y="1447800"/>
                </a:lnTo>
                <a:cubicBezTo>
                  <a:pt x="0" y="648176"/>
                  <a:pt x="648176" y="0"/>
                  <a:pt x="1447800" y="0"/>
                </a:cubicBezTo>
                <a:lnTo>
                  <a:pt x="6410325" y="0"/>
                </a:lnTo>
                <a:cubicBezTo>
                  <a:pt x="7209949" y="0"/>
                  <a:pt x="7858125" y="648176"/>
                  <a:pt x="7858125" y="1447800"/>
                </a:cubicBezTo>
                <a:lnTo>
                  <a:pt x="7858125" y="1447800"/>
                </a:lnTo>
                <a:cubicBezTo>
                  <a:pt x="7858125" y="2247424"/>
                  <a:pt x="7209949" y="2895600"/>
                  <a:pt x="6410325" y="2895600"/>
                </a:cubicBezTo>
                <a:close/>
              </a:path>
            </a:pathLst>
          </a:custGeom>
          <a:solidFill>
            <a:schemeClr val="bg1"/>
          </a:solidFill>
          <a:ln w="31750" cap="rnd">
            <a:noFill/>
            <a:prstDash val="solid"/>
            <a:miter/>
          </a:ln>
          <a:effectLst>
            <a:outerShdw blurRad="698500" dist="88900" dir="5400000" algn="t" rotWithShape="0">
              <a:srgbClr val="D1CCC6"/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ACEDD28-5512-4A4D-9629-44DA6B087C6E}"/>
              </a:ext>
            </a:extLst>
          </p:cNvPr>
          <p:cNvSpPr/>
          <p:nvPr/>
        </p:nvSpPr>
        <p:spPr>
          <a:xfrm>
            <a:off x="2342129" y="1031102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9" y="1066800"/>
                  <a:pt x="533400" y="1066800"/>
                </a:cubicBezTo>
                <a:cubicBezTo>
                  <a:pt x="238811" y="1066800"/>
                  <a:pt x="0" y="827989"/>
                  <a:pt x="0" y="533400"/>
                </a:cubicBezTo>
                <a:cubicBezTo>
                  <a:pt x="0" y="238811"/>
                  <a:pt x="238811" y="0"/>
                  <a:pt x="533400" y="0"/>
                </a:cubicBezTo>
                <a:cubicBezTo>
                  <a:pt x="827989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628196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Product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B09C44D-E336-44F0-9087-6FD7AB10EB8D}"/>
              </a:ext>
            </a:extLst>
          </p:cNvPr>
          <p:cNvSpPr/>
          <p:nvPr/>
        </p:nvSpPr>
        <p:spPr>
          <a:xfrm>
            <a:off x="3906486" y="1031102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9" y="1066800"/>
                  <a:pt x="533400" y="1066800"/>
                </a:cubicBezTo>
                <a:cubicBezTo>
                  <a:pt x="238811" y="1066800"/>
                  <a:pt x="0" y="827989"/>
                  <a:pt x="0" y="533400"/>
                </a:cubicBezTo>
                <a:cubicBezTo>
                  <a:pt x="0" y="238811"/>
                  <a:pt x="238811" y="0"/>
                  <a:pt x="533400" y="0"/>
                </a:cubicBezTo>
                <a:cubicBezTo>
                  <a:pt x="827989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628196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Price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8C2A90E-0FC3-4495-80F4-276E20A20211}"/>
              </a:ext>
            </a:extLst>
          </p:cNvPr>
          <p:cNvSpPr/>
          <p:nvPr/>
        </p:nvSpPr>
        <p:spPr>
          <a:xfrm>
            <a:off x="5470844" y="1031102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9" y="1066800"/>
                  <a:pt x="533400" y="1066800"/>
                </a:cubicBezTo>
                <a:cubicBezTo>
                  <a:pt x="238811" y="1066800"/>
                  <a:pt x="0" y="827989"/>
                  <a:pt x="0" y="533400"/>
                </a:cubicBezTo>
                <a:cubicBezTo>
                  <a:pt x="0" y="238811"/>
                  <a:pt x="238811" y="0"/>
                  <a:pt x="533400" y="0"/>
                </a:cubicBezTo>
                <a:cubicBezTo>
                  <a:pt x="827989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628196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Place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D336AC-20C7-43C7-9218-80094CCA59CD}"/>
              </a:ext>
            </a:extLst>
          </p:cNvPr>
          <p:cNvSpPr/>
          <p:nvPr/>
        </p:nvSpPr>
        <p:spPr>
          <a:xfrm>
            <a:off x="7035201" y="1031102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8" y="1066800"/>
                  <a:pt x="533400" y="1066800"/>
                </a:cubicBezTo>
                <a:cubicBezTo>
                  <a:pt x="238812" y="1066800"/>
                  <a:pt x="0" y="827989"/>
                  <a:pt x="0" y="533400"/>
                </a:cubicBezTo>
                <a:cubicBezTo>
                  <a:pt x="0" y="238811"/>
                  <a:pt x="238812" y="0"/>
                  <a:pt x="533400" y="0"/>
                </a:cubicBezTo>
                <a:cubicBezTo>
                  <a:pt x="827988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628196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Promotion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B5D89C1-D12C-42A4-A678-763A373F17EA}"/>
              </a:ext>
            </a:extLst>
          </p:cNvPr>
          <p:cNvSpPr/>
          <p:nvPr/>
        </p:nvSpPr>
        <p:spPr>
          <a:xfrm>
            <a:off x="1661208" y="4423966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8" y="1066800"/>
                  <a:pt x="533400" y="1066800"/>
                </a:cubicBezTo>
                <a:cubicBezTo>
                  <a:pt x="238812" y="1066800"/>
                  <a:pt x="0" y="827989"/>
                  <a:pt x="0" y="533400"/>
                </a:cubicBezTo>
                <a:cubicBezTo>
                  <a:pt x="0" y="238811"/>
                  <a:pt x="238812" y="0"/>
                  <a:pt x="533400" y="0"/>
                </a:cubicBezTo>
                <a:cubicBezTo>
                  <a:pt x="827988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BBAEA5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People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928A784-E098-4C2F-A128-86D2ECD022C6}"/>
              </a:ext>
            </a:extLst>
          </p:cNvPr>
          <p:cNvSpPr/>
          <p:nvPr/>
        </p:nvSpPr>
        <p:spPr>
          <a:xfrm>
            <a:off x="3175671" y="4588326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9" y="1066800"/>
                  <a:pt x="533400" y="1066800"/>
                </a:cubicBezTo>
                <a:cubicBezTo>
                  <a:pt x="238811" y="1066800"/>
                  <a:pt x="0" y="827989"/>
                  <a:pt x="0" y="533400"/>
                </a:cubicBezTo>
                <a:cubicBezTo>
                  <a:pt x="0" y="238811"/>
                  <a:pt x="238811" y="0"/>
                  <a:pt x="533400" y="0"/>
                </a:cubicBezTo>
                <a:cubicBezTo>
                  <a:pt x="827989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92898A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Profit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A87E60A-1E34-4B6D-A758-91D38B9B0599}"/>
              </a:ext>
            </a:extLst>
          </p:cNvPr>
          <p:cNvSpPr/>
          <p:nvPr/>
        </p:nvSpPr>
        <p:spPr>
          <a:xfrm>
            <a:off x="698527" y="3241160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9" y="1066800"/>
                  <a:pt x="533400" y="1066800"/>
                </a:cubicBezTo>
                <a:cubicBezTo>
                  <a:pt x="238811" y="1066800"/>
                  <a:pt x="0" y="827989"/>
                  <a:pt x="0" y="533400"/>
                </a:cubicBezTo>
                <a:cubicBezTo>
                  <a:pt x="0" y="238811"/>
                  <a:pt x="238811" y="0"/>
                  <a:pt x="533400" y="0"/>
                </a:cubicBezTo>
                <a:cubicBezTo>
                  <a:pt x="827989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BBAEA5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Performance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5F964C-805D-4634-88C0-BC600ECB9167}"/>
              </a:ext>
            </a:extLst>
          </p:cNvPr>
          <p:cNvSpPr/>
          <p:nvPr/>
        </p:nvSpPr>
        <p:spPr>
          <a:xfrm>
            <a:off x="956807" y="1688543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9" y="1066800"/>
                  <a:pt x="533400" y="1066800"/>
                </a:cubicBezTo>
                <a:cubicBezTo>
                  <a:pt x="238811" y="1066800"/>
                  <a:pt x="0" y="827989"/>
                  <a:pt x="0" y="533400"/>
                </a:cubicBezTo>
                <a:cubicBezTo>
                  <a:pt x="0" y="238811"/>
                  <a:pt x="238811" y="0"/>
                  <a:pt x="533400" y="0"/>
                </a:cubicBezTo>
                <a:cubicBezTo>
                  <a:pt x="827989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BBAEA5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Politics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8FC2A5D-1707-46A4-88F1-AA4EEB1437A2}"/>
              </a:ext>
            </a:extLst>
          </p:cNvPr>
          <p:cNvSpPr/>
          <p:nvPr/>
        </p:nvSpPr>
        <p:spPr>
          <a:xfrm>
            <a:off x="8564339" y="1031102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9" y="1066800"/>
                  <a:pt x="533400" y="1066800"/>
                </a:cubicBezTo>
                <a:cubicBezTo>
                  <a:pt x="238811" y="1066800"/>
                  <a:pt x="0" y="827989"/>
                  <a:pt x="0" y="533400"/>
                </a:cubicBezTo>
                <a:cubicBezTo>
                  <a:pt x="0" y="238811"/>
                  <a:pt x="238811" y="0"/>
                  <a:pt x="533400" y="0"/>
                </a:cubicBezTo>
                <a:cubicBezTo>
                  <a:pt x="827989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92898A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Prioritize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AB4C963-9BEF-43EE-BA15-81A7C946D3D6}"/>
              </a:ext>
            </a:extLst>
          </p:cNvPr>
          <p:cNvSpPr/>
          <p:nvPr/>
        </p:nvSpPr>
        <p:spPr>
          <a:xfrm>
            <a:off x="4740028" y="4588326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9" y="1066800"/>
                  <a:pt x="533400" y="1066800"/>
                </a:cubicBezTo>
                <a:cubicBezTo>
                  <a:pt x="238811" y="1066800"/>
                  <a:pt x="0" y="827989"/>
                  <a:pt x="0" y="533400"/>
                </a:cubicBezTo>
                <a:cubicBezTo>
                  <a:pt x="0" y="238811"/>
                  <a:pt x="238811" y="0"/>
                  <a:pt x="533400" y="0"/>
                </a:cubicBezTo>
                <a:cubicBezTo>
                  <a:pt x="827989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92898A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Probe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377834D-7516-48A0-874F-932CFE2203E6}"/>
              </a:ext>
            </a:extLst>
          </p:cNvPr>
          <p:cNvSpPr/>
          <p:nvPr/>
        </p:nvSpPr>
        <p:spPr>
          <a:xfrm>
            <a:off x="6304386" y="4588326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8" y="1066800"/>
                  <a:pt x="533400" y="1066800"/>
                </a:cubicBezTo>
                <a:cubicBezTo>
                  <a:pt x="238811" y="1066800"/>
                  <a:pt x="0" y="827989"/>
                  <a:pt x="0" y="533400"/>
                </a:cubicBezTo>
                <a:cubicBezTo>
                  <a:pt x="0" y="238811"/>
                  <a:pt x="238811" y="0"/>
                  <a:pt x="533400" y="0"/>
                </a:cubicBezTo>
                <a:cubicBezTo>
                  <a:pt x="827988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92898A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Positive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Implemen-tation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54CE488-471A-4F6C-96F3-C2FCE4C7B05C}"/>
              </a:ext>
            </a:extLst>
          </p:cNvPr>
          <p:cNvSpPr/>
          <p:nvPr/>
        </p:nvSpPr>
        <p:spPr>
          <a:xfrm>
            <a:off x="7868743" y="4588326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8" y="1066800"/>
                  <a:pt x="533400" y="1066800"/>
                </a:cubicBezTo>
                <a:cubicBezTo>
                  <a:pt x="238812" y="1066800"/>
                  <a:pt x="0" y="827989"/>
                  <a:pt x="0" y="533400"/>
                </a:cubicBezTo>
                <a:cubicBezTo>
                  <a:pt x="0" y="238811"/>
                  <a:pt x="238812" y="0"/>
                  <a:pt x="533400" y="0"/>
                </a:cubicBezTo>
                <a:cubicBezTo>
                  <a:pt x="827988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92898A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Plan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E6B3B60-4AC5-4FFD-95EA-2C0AA9FE9E1B}"/>
              </a:ext>
            </a:extLst>
          </p:cNvPr>
          <p:cNvSpPr/>
          <p:nvPr/>
        </p:nvSpPr>
        <p:spPr>
          <a:xfrm>
            <a:off x="9409619" y="4423966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8" y="1066800"/>
                  <a:pt x="533400" y="1066800"/>
                </a:cubicBezTo>
                <a:cubicBezTo>
                  <a:pt x="238812" y="1066800"/>
                  <a:pt x="0" y="827989"/>
                  <a:pt x="0" y="533400"/>
                </a:cubicBezTo>
                <a:cubicBezTo>
                  <a:pt x="0" y="238811"/>
                  <a:pt x="238812" y="0"/>
                  <a:pt x="533400" y="0"/>
                </a:cubicBezTo>
                <a:cubicBezTo>
                  <a:pt x="827988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92898A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Position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C671458-A7F0-4156-B9E6-960B033B80BE}"/>
              </a:ext>
            </a:extLst>
          </p:cNvPr>
          <p:cNvSpPr/>
          <p:nvPr/>
        </p:nvSpPr>
        <p:spPr>
          <a:xfrm>
            <a:off x="9973140" y="1688543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8" y="1066800"/>
                  <a:pt x="533400" y="1066800"/>
                </a:cubicBezTo>
                <a:cubicBezTo>
                  <a:pt x="238812" y="1066800"/>
                  <a:pt x="0" y="827989"/>
                  <a:pt x="0" y="533400"/>
                </a:cubicBezTo>
                <a:cubicBezTo>
                  <a:pt x="0" y="238811"/>
                  <a:pt x="238812" y="0"/>
                  <a:pt x="533400" y="0"/>
                </a:cubicBezTo>
                <a:cubicBezTo>
                  <a:pt x="827988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92898A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Public Relations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121F63F-2F17-47EE-8899-16158ED89D9C}"/>
              </a:ext>
            </a:extLst>
          </p:cNvPr>
          <p:cNvSpPr/>
          <p:nvPr/>
        </p:nvSpPr>
        <p:spPr>
          <a:xfrm>
            <a:off x="10254901" y="3167784"/>
            <a:ext cx="1238572" cy="1238572"/>
          </a:xfrm>
          <a:custGeom>
            <a:avLst/>
            <a:gdLst>
              <a:gd name="connsiteX0" fmla="*/ 1066800 w 1066800"/>
              <a:gd name="connsiteY0" fmla="*/ 533400 h 1066800"/>
              <a:gd name="connsiteX1" fmla="*/ 533400 w 1066800"/>
              <a:gd name="connsiteY1" fmla="*/ 1066800 h 1066800"/>
              <a:gd name="connsiteX2" fmla="*/ 0 w 1066800"/>
              <a:gd name="connsiteY2" fmla="*/ 533400 h 1066800"/>
              <a:gd name="connsiteX3" fmla="*/ 533400 w 1066800"/>
              <a:gd name="connsiteY3" fmla="*/ 0 h 1066800"/>
              <a:gd name="connsiteX4" fmla="*/ 1066800 w 1066800"/>
              <a:gd name="connsiteY4" fmla="*/ 533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1066800">
                <a:moveTo>
                  <a:pt x="1066800" y="533400"/>
                </a:moveTo>
                <a:cubicBezTo>
                  <a:pt x="1066800" y="827989"/>
                  <a:pt x="827988" y="1066800"/>
                  <a:pt x="533400" y="1066800"/>
                </a:cubicBezTo>
                <a:cubicBezTo>
                  <a:pt x="238812" y="1066800"/>
                  <a:pt x="0" y="827989"/>
                  <a:pt x="0" y="533400"/>
                </a:cubicBezTo>
                <a:cubicBezTo>
                  <a:pt x="0" y="238811"/>
                  <a:pt x="238812" y="0"/>
                  <a:pt x="533400" y="0"/>
                </a:cubicBezTo>
                <a:cubicBezTo>
                  <a:pt x="827988" y="0"/>
                  <a:pt x="1066800" y="238811"/>
                  <a:pt x="1066800" y="533400"/>
                </a:cubicBezTo>
                <a:close/>
              </a:path>
            </a:pathLst>
          </a:custGeom>
          <a:solidFill>
            <a:srgbClr val="92898A"/>
          </a:solidFill>
          <a:ln w="635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Partition</a:t>
            </a:r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42F395F6-5445-41D6-9C4B-B7F371E8AD03}"/>
              </a:ext>
            </a:extLst>
          </p:cNvPr>
          <p:cNvSpPr txBox="1">
            <a:spLocks noChangeArrowheads="1"/>
          </p:cNvSpPr>
          <p:nvPr/>
        </p:nvSpPr>
        <p:spPr>
          <a:xfrm>
            <a:off x="3418650" y="2932599"/>
            <a:ext cx="5357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맑은 고딕" panose="020B0503020000020004" pitchFamily="34" charset="-127"/>
                <a:cs typeface="+mn-cs"/>
              </a:rPr>
              <a:t>15P’S OF MARKETING</a:t>
            </a:r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E0785695-F648-429B-8F1A-617D8BF1879D}"/>
              </a:ext>
            </a:extLst>
          </p:cNvPr>
          <p:cNvSpPr txBox="1">
            <a:spLocks noChangeArrowheads="1"/>
          </p:cNvSpPr>
          <p:nvPr/>
        </p:nvSpPr>
        <p:spPr>
          <a:xfrm>
            <a:off x="3418650" y="3522332"/>
            <a:ext cx="5357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맑은 고딕" panose="020B0503020000020004" pitchFamily="34" charset="-127"/>
                <a:cs typeface="+mn-cs"/>
              </a:rPr>
              <a:t>The largest extension of the original model</a:t>
            </a:r>
          </a:p>
        </p:txBody>
      </p:sp>
    </p:spTree>
    <p:extLst>
      <p:ext uri="{BB962C8B-B14F-4D97-AF65-F5344CB8AC3E}">
        <p14:creationId xmlns:p14="http://schemas.microsoft.com/office/powerpoint/2010/main" val="305389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2747 -0.00185 L -3.95833E-6 -7.40741E-7 " pathEditMode="relative" rAng="0" ptsTypes="AA">
                                      <p:cBhvr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9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5573 -7.40741E-7 L 2.59124E-17 1.11111E-6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9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3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8411 -7.40741E-7 L -4.375E-6 1.11111E-6 " pathEditMode="relative" rAng="0" ptsTypes="AA">
                                      <p:cBhvr>
                                        <p:cTn id="3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93" y="-9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11393 -0.09282 C -0.10456 -0.0905 -0.09518 -0.08773 -0.08607 -0.08449 C -0.07709 -0.08125 -0.06745 -0.078 -0.05977 -0.07314 C -0.05209 -0.06851 -0.04766 -0.06388 -0.04024 -0.05601 C -0.03268 -0.04791 -0.02201 -0.03425 -0.01524 -0.02523 C -0.0086 -0.0155 -0.00443 -0.00787 2.70833E-6 -4.81481E-6 " pathEditMode="relative" rAng="0" ptsTypes="AAAAAA">
                                      <p:cBhvr>
                                        <p:cTn id="63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0" y="463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65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0" presetClass="path" presetSubtype="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1388 -0.31134 C -0.1263 -0.30787 -0.11367 -0.30347 -0.1017 -0.29722 C -0.08985 -0.2912 -0.07683 -0.28449 -0.06732 -0.27615 C -0.05769 -0.26759 -0.0513 -0.2574 -0.04401 -0.24699 C -0.03685 -0.23634 -0.02969 -0.22777 -0.02396 -0.21365 C -0.01823 -0.20023 -0.01302 -0.18102 -0.00964 -0.16481 C -0.00625 -0.14884 -0.00469 -0.1324 -0.003 -0.11713 C -0.00117 -0.10185 0.00013 -0.0868 0.00078 -0.07245 C 0.0013 -0.05717 0.00091 -0.04004 0.00078 -0.02824 C 0.00065 -0.01666 0.00039 -0.00833 2.91667E-6 -3.33333E-6 " pathEditMode="relative" rAng="0" ptsTypes="AAAAAAAAAA">
                                      <p:cBhvr>
                                        <p:cTn id="67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2" y="1555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8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69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0" presetClass="path" presetSubtype="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6927 -0.49815 L -0.04414 -0.48773 C -0.03477 -0.4838 -0.02188 -0.47986 -0.01355 -0.47454 C -0.00508 -0.46922 -0.00131 -0.46435 0.00599 -0.45579 C 0.01341 -0.44746 0.02408 -0.43357 0.03059 -0.42338 C 0.03698 -0.41389 0.03997 -0.40926 0.04479 -0.39699 C 0.04948 -0.38449 0.05481 -0.36459 0.05898 -0.34838 C 0.06315 -0.3331 0.06718 -0.31713 0.0694 -0.30301 C 0.07161 -0.28935 0.07174 -0.27755 0.07239 -0.26435 C 0.07304 -0.25139 0.07356 -0.23889 0.07343 -0.22431 C 0.07278 -0.20926 0.07213 -0.19306 0.07005 -0.17593 C 0.06823 -0.15857 0.06614 -0.13889 0.06106 -0.12084 C 0.05638 -0.10324 0.04804 -0.08426 0.04101 -0.06875 C 0.03398 -0.05348 0.0263 -0.03982 0.0194 -0.02871 C 0.0125 -0.0176 0.00625 -0.00903 4.16667E-6 2.96296E-6 " pathEditMode="relative" rAng="0" ptsTypes="AAAAAAAAAAAAAAA">
                                      <p:cBhvr>
                                        <p:cTn id="71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2490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73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0" presetClass="path" presetSubtype="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5691 -0.51852 L 0.08112 -0.5081 C 0.09141 -0.50347 0.10834 -0.49769 0.11849 -0.4912 C 0.12852 -0.48449 0.13347 -0.47824 0.14115 -0.46875 C 0.14909 -0.45926 0.1586 -0.4456 0.16498 -0.43449 C 0.17123 -0.42338 0.17487 -0.41458 0.17917 -0.40162 C 0.18373 -0.38866 0.18842 -0.37199 0.19154 -0.35671 C 0.19467 -0.34144 0.19636 -0.32361 0.19766 -0.30949 C 0.19883 -0.29514 0.19883 -0.28472 0.19909 -0.2713 C 0.19961 -0.25764 0.19974 -0.24282 0.19909 -0.22778 C 0.19857 -0.21273 0.19818 -0.19699 0.19532 -0.18032 C 0.19258 -0.16389 0.18763 -0.14375 0.18243 -0.12778 C 0.17709 -0.11157 0.16927 -0.09583 0.16329 -0.08426 C 0.15743 -0.07269 0.15365 -0.06736 0.14753 -0.05787 C 0.14115 -0.04861 0.13607 -0.03611 0.12605 -0.02755 C 0.11615 -0.01921 0.09935 -0.01204 0.08711 -0.00787 C 0.07513 -0.0037 0.06511 -0.0037 0.05365 -0.00255 C 0.04232 -0.00139 0.02774 -0.00162 0.01875 -0.00116 C 0.00964 -0.0007 0.00443 -0.00023 -3.95833E-6 7.40741E-7 " pathEditMode="relative" rAng="0" ptsTypes="AAAAAAAAAAAAAAAAAAA">
                                      <p:cBhvr>
                                        <p:cTn id="75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2592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77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0" presetClass="path" presetSubtype="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18437 -0.52361 C 0.19544 -0.51945 0.20651 -0.51482 0.21888 -0.50787 C 0.23125 -0.50116 0.2474 -0.49306 0.25872 -0.48264 C 0.26992 -0.47223 0.27825 -0.45926 0.28646 -0.44537 C 0.29453 -0.43125 0.30221 -0.41389 0.30742 -0.39861 C 0.31263 -0.38334 0.3151 -0.36945 0.31797 -0.35324 C 0.32083 -0.33704 0.32344 -0.31551 0.32474 -0.30139 C 0.32591 -0.28704 0.32552 -0.28148 0.32539 -0.26806 C 0.32526 -0.2544 0.325 -0.23565 0.32396 -0.21991 C 0.32279 -0.20417 0.32187 -0.19028 0.31875 -0.17338 C 0.31549 -0.15648 0.31055 -0.13611 0.30443 -0.11875 C 0.29831 -0.10116 0.28919 -0.08172 0.2819 -0.06806 C 0.27474 -0.05417 0.26888 -0.04468 0.26094 -0.03611 C 0.25299 -0.02732 0.24479 -0.02176 0.23398 -0.01598 C 0.22305 -0.01019 0.20937 -0.00417 0.1957 -0.00139 C 0.18203 0.00162 0.15221 0.00139 0.15221 0.00162 C 0.13828 0.00208 0.12839 0.00277 0.1125 0.00277 C 0.09648 0.00277 0.05625 0.00139 0.05625 0.00162 L 4.16667E-7 3.33333E-6 " pathEditMode="relative" rAng="0" ptsTypes="AAAAAAAAAAAAAAAAAAA">
                                      <p:cBhvr>
                                        <p:cTn id="79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" y="2631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8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81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0" presetClass="path" presetSubtype="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31341 -0.51968 C 0.3263 -0.51783 0.33932 -0.51575 0.35391 -0.50787 C 0.36849 -0.49977 0.38815 -0.48681 0.40117 -0.47176 C 0.41406 -0.45695 0.4237 -0.43889 0.4319 -0.41852 C 0.43998 -0.39815 0.44597 -0.3713 0.44987 -0.34931 C 0.45378 -0.32709 0.4543 -0.30487 0.45508 -0.28519 C 0.45599 -0.26575 0.45638 -0.25186 0.45508 -0.23195 C 0.45391 -0.21181 0.45274 -0.18797 0.44766 -0.16528 C 0.44245 -0.1426 0.43281 -0.11436 0.42435 -0.09607 C 0.41602 -0.07755 0.40677 -0.06713 0.3974 -0.05463 C 0.38802 -0.04213 0.37969 -0.02987 0.3681 -0.0213 C 0.35664 -0.01297 0.34336 -0.00787 0.32839 -0.00394 C 0.31341 -0.00024 0.29623 0.00046 0.27813 0.00138 C 0.26003 0.00231 0.21966 0.00138 0.21966 0.00162 L 0.16263 0.00138 L 0.11094 0.00138 L -1.45833E-6 4.44444E-6 " pathEditMode="relative" rAng="0" ptsTypes="AAAAAAAAAAAAAAAAA">
                                      <p:cBhvr>
                                        <p:cTn id="83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55" y="26065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8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85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0" presetClass="path" presetSubtype="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44089 -0.52407 C 0.46341 -0.51574 0.48594 -0.50717 0.50169 -0.49629 C 0.51745 -0.48518 0.525 -0.47384 0.53542 -0.45879 C 0.54584 -0.44398 0.5569 -0.42638 0.56393 -0.40671 C 0.57097 -0.38726 0.57435 -0.36319 0.57748 -0.34143 C 0.5806 -0.31967 0.58203 -0.29791 0.58268 -0.27615 C 0.58334 -0.25439 0.58412 -0.23541 0.58125 -0.21064 C 0.57826 -0.18611 0.57227 -0.15069 0.5655 -0.128 C 0.5586 -0.10532 0.54922 -0.09074 0.53998 -0.07476 C 0.53073 -0.05879 0.52448 -0.04398 0.5099 -0.03194 C 0.49544 -0.02013 0.47357 -0.00833 0.453 -0.00277 C 0.43229 0.00278 0.3862 0.00139 0.3862 0.00163 L -1.66667E-6 -4.81481E-6 " pathEditMode="relative" rAng="0" ptsTypes="AAAAAAAAAAAAA">
                                      <p:cBhvr>
                                        <p:cTn id="87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5" y="26273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8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89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0" presetClass="path" presetSubtype="0" decel="5000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8034 0.16806 C 0.0711 0.16158 0.06198 0.15509 0.05404 0.14537 C 0.04597 0.13542 0.03972 0.12477 0.03216 0.10926 C 0.02474 0.09375 0.01432 0.07014 0.00899 0.05185 C 0.00352 0.03357 0.00169 0.01667 -1.45833E-6 -1.11111E-6 " pathEditMode="relative" rAng="0" ptsTypes="AAAAA">
                                      <p:cBhvr>
                                        <p:cTn id="9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3" y="-840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8" presetClass="emph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21600000">
                                      <p:cBhvr>
                                        <p:cTn id="9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0" presetClass="path" presetSubtype="0" decel="5000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582 0.39676 C 0.04896 0.38912 0.03997 0.38241 0.03229 0.37223 C 0.02435 0.36204 0.01692 0.34792 0.01106 0.33588 C 0.00494 0.32385 0.00091 0.31482 -0.00378 0.30116 C -0.00834 0.28727 -0.01394 0.26783 -0.01693 0.25417 C -0.02006 0.24005 -0.02071 0.23172 -0.02227 0.21783 C -0.0237 0.20417 -0.02552 0.19005 -0.02591 0.17246 C -0.02617 0.1544 -0.02604 0.12801 -0.02526 0.11065 C -0.02409 0.09329 -0.0224 0.08519 -0.01914 0.06899 C -0.01615 0.05301 -0.00912 0.02662 -0.00599 0.01412 C -0.00287 0.00162 -0.00144 -0.00208 -0.00013 -0.00555 " pathEditMode="relative" rAng="0" ptsTypes="AAAAAAAAAAA">
                                      <p:cBhvr>
                                        <p:cTn id="10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-20116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21600000">
                                      <p:cBhvr>
                                        <p:cTn id="10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38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inimal Color 2020A">
    <a:dk1>
      <a:sysClr val="windowText" lastClr="000000"/>
    </a:dk1>
    <a:lt1>
      <a:sysClr val="window" lastClr="FFFFFF"/>
    </a:lt1>
    <a:dk2>
      <a:srgbClr val="1C1F26"/>
    </a:dk2>
    <a:lt2>
      <a:srgbClr val="EFF2F6"/>
    </a:lt2>
    <a:accent1>
      <a:srgbClr val="EBE6E0"/>
    </a:accent1>
    <a:accent2>
      <a:srgbClr val="CFC7C3"/>
    </a:accent2>
    <a:accent3>
      <a:srgbClr val="BBAEA5"/>
    </a:accent3>
    <a:accent4>
      <a:srgbClr val="92898A"/>
    </a:accent4>
    <a:accent5>
      <a:srgbClr val="628196"/>
    </a:accent5>
    <a:accent6>
      <a:srgbClr val="2B556B"/>
    </a:accent6>
    <a:hlink>
      <a:srgbClr val="625F5A"/>
    </a:hlink>
    <a:folHlink>
      <a:srgbClr val="CFC7C3"/>
    </a:folHlink>
  </a:clrScheme>
  <a:fontScheme name="creativityforest6">
    <a:majorFont>
      <a:latin typeface="Montserrat"/>
      <a:ea typeface="Roboto"/>
      <a:cs typeface=""/>
    </a:majorFont>
    <a:minorFont>
      <a:latin typeface="Roboto"/>
      <a:ea typeface="Roboto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5002</TotalTime>
  <Words>1164</Words>
  <Application>Microsoft Office PowerPoint</Application>
  <PresentationFormat>Widescreen</PresentationFormat>
  <Paragraphs>463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You Exec (https://youexec.com/resources)</Manager>
  <Company>You Exec (https://youexec.com/resources)</Company>
  <LinksUpToDate>false</LinksUpToDate>
  <SharedDoc>false</SharedDoc>
  <HyperlinkBase>You Exec (https://youexec.com/resources)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</dc:title>
  <dc:subject>Marketing Mix</dc:subject>
  <dc:creator>Diversity Australia</dc:creator>
  <cp:keywords>www.diversityaustralia.com.au</cp:keywords>
  <dc:description>You Exec (https://youexec.com/resources)</dc:description>
  <cp:lastModifiedBy>Steven Asnicar</cp:lastModifiedBy>
  <cp:revision>2126</cp:revision>
  <dcterms:created xsi:type="dcterms:W3CDTF">2020-11-25T22:40:57Z</dcterms:created>
  <dcterms:modified xsi:type="dcterms:W3CDTF">2021-03-19T00:50:25Z</dcterms:modified>
  <cp:category>You Exec (https://youexec.com/resources)</cp:category>
</cp:coreProperties>
</file>