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6" r:id="rId2"/>
    <p:sldId id="261" r:id="rId3"/>
    <p:sldId id="262" r:id="rId4"/>
    <p:sldId id="263" r:id="rId5"/>
    <p:sldId id="271" r:id="rId6"/>
    <p:sldId id="274" r:id="rId7"/>
    <p:sldId id="272" r:id="rId8"/>
    <p:sldId id="277" r:id="rId9"/>
    <p:sldId id="257" r:id="rId10"/>
    <p:sldId id="258" r:id="rId11"/>
    <p:sldId id="259" r:id="rId12"/>
    <p:sldId id="279" r:id="rId13"/>
    <p:sldId id="265" r:id="rId14"/>
    <p:sldId id="280"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08" userDrawn="1">
          <p15:clr>
            <a:srgbClr val="A4A3A4"/>
          </p15:clr>
        </p15:guide>
        <p15:guide id="2" pos="1992" userDrawn="1">
          <p15:clr>
            <a:srgbClr val="A4A3A4"/>
          </p15:clr>
        </p15:guide>
        <p15:guide id="3" pos="5352" userDrawn="1">
          <p15:clr>
            <a:srgbClr val="A4A3A4"/>
          </p15:clr>
        </p15:guide>
        <p15:guide id="4" orient="horz" pos="14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4A"/>
    <a:srgbClr val="002E50"/>
    <a:srgbClr val="E0BF56"/>
    <a:srgbClr val="001B3E"/>
    <a:srgbClr val="001D3F"/>
    <a:srgbClr val="F0D070"/>
    <a:srgbClr val="01244A"/>
    <a:srgbClr val="001E42"/>
    <a:srgbClr val="003B66"/>
    <a:srgbClr val="001F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9" autoAdjust="0"/>
    <p:restoredTop sz="89168" autoAdjust="0"/>
  </p:normalViewPr>
  <p:slideViewPr>
    <p:cSldViewPr snapToGrid="0" snapToObjects="1" showGuides="1">
      <p:cViewPr varScale="1">
        <p:scale>
          <a:sx n="98" d="100"/>
          <a:sy n="98" d="100"/>
        </p:scale>
        <p:origin x="918" y="84"/>
      </p:cViewPr>
      <p:guideLst>
        <p:guide orient="horz" pos="2808"/>
        <p:guide pos="1992"/>
        <p:guide pos="5352"/>
        <p:guide orient="horz" pos="1488"/>
      </p:guideLst>
    </p:cSldViewPr>
  </p:slideViewPr>
  <p:notesTextViewPr>
    <p:cViewPr>
      <p:scale>
        <a:sx n="75" d="100"/>
        <a:sy n="75" d="100"/>
      </p:scale>
      <p:origin x="0" y="0"/>
    </p:cViewPr>
  </p:notesTextViewPr>
  <p:sorterViewPr>
    <p:cViewPr>
      <p:scale>
        <a:sx n="157" d="100"/>
        <a:sy n="15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394AC3-CD72-471F-A6E3-6B91168795E6}"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2FED3-5635-412A-AE81-3C17D2B58923}" type="slidenum">
              <a:rPr lang="en-US" smtClean="0"/>
              <a:t>‹#›</a:t>
            </a:fld>
            <a:endParaRPr lang="en-US"/>
          </a:p>
        </p:txBody>
      </p:sp>
    </p:spTree>
    <p:extLst>
      <p:ext uri="{BB962C8B-B14F-4D97-AF65-F5344CB8AC3E}">
        <p14:creationId xmlns:p14="http://schemas.microsoft.com/office/powerpoint/2010/main" val="2636122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32FED3-5635-412A-AE81-3C17D2B58923}" type="slidenum">
              <a:rPr lang="en-US" smtClean="0"/>
              <a:t>1</a:t>
            </a:fld>
            <a:endParaRPr lang="en-US"/>
          </a:p>
        </p:txBody>
      </p:sp>
    </p:spTree>
    <p:extLst>
      <p:ext uri="{BB962C8B-B14F-4D97-AF65-F5344CB8AC3E}">
        <p14:creationId xmlns:p14="http://schemas.microsoft.com/office/powerpoint/2010/main" val="4206419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10</a:t>
            </a:fld>
            <a:endParaRPr lang="en-US"/>
          </a:p>
        </p:txBody>
      </p:sp>
    </p:spTree>
    <p:extLst>
      <p:ext uri="{BB962C8B-B14F-4D97-AF65-F5344CB8AC3E}">
        <p14:creationId xmlns:p14="http://schemas.microsoft.com/office/powerpoint/2010/main" val="3099679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11</a:t>
            </a:fld>
            <a:endParaRPr lang="en-US"/>
          </a:p>
        </p:txBody>
      </p:sp>
    </p:spTree>
    <p:extLst>
      <p:ext uri="{BB962C8B-B14F-4D97-AF65-F5344CB8AC3E}">
        <p14:creationId xmlns:p14="http://schemas.microsoft.com/office/powerpoint/2010/main" val="2673835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12</a:t>
            </a:fld>
            <a:endParaRPr lang="en-US"/>
          </a:p>
        </p:txBody>
      </p:sp>
    </p:spTree>
    <p:extLst>
      <p:ext uri="{BB962C8B-B14F-4D97-AF65-F5344CB8AC3E}">
        <p14:creationId xmlns:p14="http://schemas.microsoft.com/office/powerpoint/2010/main" val="1066779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13</a:t>
            </a:fld>
            <a:endParaRPr lang="en-US"/>
          </a:p>
        </p:txBody>
      </p:sp>
    </p:spTree>
    <p:extLst>
      <p:ext uri="{BB962C8B-B14F-4D97-AF65-F5344CB8AC3E}">
        <p14:creationId xmlns:p14="http://schemas.microsoft.com/office/powerpoint/2010/main" val="2465619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14</a:t>
            </a:fld>
            <a:endParaRPr lang="en-US"/>
          </a:p>
        </p:txBody>
      </p:sp>
    </p:spTree>
    <p:extLst>
      <p:ext uri="{BB962C8B-B14F-4D97-AF65-F5344CB8AC3E}">
        <p14:creationId xmlns:p14="http://schemas.microsoft.com/office/powerpoint/2010/main" val="545946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32FED3-5635-412A-AE81-3C17D2B58923}" type="slidenum">
              <a:rPr lang="en-US" smtClean="0"/>
              <a:t>15</a:t>
            </a:fld>
            <a:endParaRPr lang="en-US"/>
          </a:p>
        </p:txBody>
      </p:sp>
    </p:spTree>
    <p:extLst>
      <p:ext uri="{BB962C8B-B14F-4D97-AF65-F5344CB8AC3E}">
        <p14:creationId xmlns:p14="http://schemas.microsoft.com/office/powerpoint/2010/main" val="1665575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16</a:t>
            </a:fld>
            <a:endParaRPr lang="en-US"/>
          </a:p>
        </p:txBody>
      </p:sp>
    </p:spTree>
    <p:extLst>
      <p:ext uri="{BB962C8B-B14F-4D97-AF65-F5344CB8AC3E}">
        <p14:creationId xmlns:p14="http://schemas.microsoft.com/office/powerpoint/2010/main" val="82554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2</a:t>
            </a:fld>
            <a:endParaRPr lang="en-US"/>
          </a:p>
        </p:txBody>
      </p:sp>
    </p:spTree>
    <p:extLst>
      <p:ext uri="{BB962C8B-B14F-4D97-AF65-F5344CB8AC3E}">
        <p14:creationId xmlns:p14="http://schemas.microsoft.com/office/powerpoint/2010/main" val="259929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3</a:t>
            </a:fld>
            <a:endParaRPr lang="en-US"/>
          </a:p>
        </p:txBody>
      </p:sp>
    </p:spTree>
    <p:extLst>
      <p:ext uri="{BB962C8B-B14F-4D97-AF65-F5344CB8AC3E}">
        <p14:creationId xmlns:p14="http://schemas.microsoft.com/office/powerpoint/2010/main" val="1656990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4</a:t>
            </a:fld>
            <a:endParaRPr lang="en-US"/>
          </a:p>
        </p:txBody>
      </p:sp>
    </p:spTree>
    <p:extLst>
      <p:ext uri="{BB962C8B-B14F-4D97-AF65-F5344CB8AC3E}">
        <p14:creationId xmlns:p14="http://schemas.microsoft.com/office/powerpoint/2010/main" val="2755877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5</a:t>
            </a:fld>
            <a:endParaRPr lang="en-US"/>
          </a:p>
        </p:txBody>
      </p:sp>
    </p:spTree>
    <p:extLst>
      <p:ext uri="{BB962C8B-B14F-4D97-AF65-F5344CB8AC3E}">
        <p14:creationId xmlns:p14="http://schemas.microsoft.com/office/powerpoint/2010/main" val="246150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32FED3-5635-412A-AE81-3C17D2B58923}" type="slidenum">
              <a:rPr lang="en-US" smtClean="0"/>
              <a:t>6</a:t>
            </a:fld>
            <a:endParaRPr lang="en-US"/>
          </a:p>
        </p:txBody>
      </p:sp>
    </p:spTree>
    <p:extLst>
      <p:ext uri="{BB962C8B-B14F-4D97-AF65-F5344CB8AC3E}">
        <p14:creationId xmlns:p14="http://schemas.microsoft.com/office/powerpoint/2010/main" val="1069992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7</a:t>
            </a:fld>
            <a:endParaRPr lang="en-US"/>
          </a:p>
        </p:txBody>
      </p:sp>
    </p:spTree>
    <p:extLst>
      <p:ext uri="{BB962C8B-B14F-4D97-AF65-F5344CB8AC3E}">
        <p14:creationId xmlns:p14="http://schemas.microsoft.com/office/powerpoint/2010/main" val="1360048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8</a:t>
            </a:fld>
            <a:endParaRPr lang="en-US"/>
          </a:p>
        </p:txBody>
      </p:sp>
    </p:spTree>
    <p:extLst>
      <p:ext uri="{BB962C8B-B14F-4D97-AF65-F5344CB8AC3E}">
        <p14:creationId xmlns:p14="http://schemas.microsoft.com/office/powerpoint/2010/main" val="2967563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32FED3-5635-412A-AE81-3C17D2B58923}" type="slidenum">
              <a:rPr lang="en-US" smtClean="0"/>
              <a:t>9</a:t>
            </a:fld>
            <a:endParaRPr lang="en-US"/>
          </a:p>
        </p:txBody>
      </p:sp>
    </p:spTree>
    <p:extLst>
      <p:ext uri="{BB962C8B-B14F-4D97-AF65-F5344CB8AC3E}">
        <p14:creationId xmlns:p14="http://schemas.microsoft.com/office/powerpoint/2010/main" val="1579979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5B90-59A0-804C-9C5B-C4B16CA048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254A3E-B416-1E45-879E-EAB6CC84C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F0CE87-0582-3640-A413-57C266C68BFC}"/>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5" name="Footer Placeholder 4">
            <a:extLst>
              <a:ext uri="{FF2B5EF4-FFF2-40B4-BE49-F238E27FC236}">
                <a16:creationId xmlns:a16="http://schemas.microsoft.com/office/drawing/2014/main" id="{E0A45A06-92E6-D54A-9E7A-927CBD765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A0EA3-1C03-DF41-B8ED-BEAE852C4C64}"/>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340767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FA719-F07A-5D42-8D6F-29FDC532DD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930233-A5D2-4F4C-B711-783C2F9DD0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164DF-A1AD-014E-8F2F-4C986C986CF6}"/>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5" name="Footer Placeholder 4">
            <a:extLst>
              <a:ext uri="{FF2B5EF4-FFF2-40B4-BE49-F238E27FC236}">
                <a16:creationId xmlns:a16="http://schemas.microsoft.com/office/drawing/2014/main" id="{4EA7FC91-02F4-8F47-87EC-7D013D6DF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9FACB1-B4D9-FB4A-9A54-E8D7C37081CF}"/>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279323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4A7915-A78F-1447-AABB-271EFB2CC5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A8B624-DC82-2449-86D7-FD901661EB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C4BEB-F018-3744-BDED-8DD6E9A398A7}"/>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5" name="Footer Placeholder 4">
            <a:extLst>
              <a:ext uri="{FF2B5EF4-FFF2-40B4-BE49-F238E27FC236}">
                <a16:creationId xmlns:a16="http://schemas.microsoft.com/office/drawing/2014/main" id="{4F2A8A32-A51E-6B47-94E2-5368313D9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08D8D-E8E0-6843-A3CD-1F709B749BAD}"/>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219598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8D4BD-CD84-2D4A-9C5E-90C4F74F6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8EC23F-BE84-C548-93B4-207851B156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BF14B0-45A0-024A-A1A4-A5421E72D5C4}"/>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5" name="Footer Placeholder 4">
            <a:extLst>
              <a:ext uri="{FF2B5EF4-FFF2-40B4-BE49-F238E27FC236}">
                <a16:creationId xmlns:a16="http://schemas.microsoft.com/office/drawing/2014/main" id="{3EFA2584-131E-CF40-9754-FF8F0BDB4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5313B-4253-CF49-9A5E-76FA6D50ECA7}"/>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295066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E44D5-DBEC-6946-BA5C-92C6311D1F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0BBA0E-9BA0-4540-9E43-1A130FDFE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64AE8C-632A-8D4A-9A4D-806B6AF0ECC7}"/>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5" name="Footer Placeholder 4">
            <a:extLst>
              <a:ext uri="{FF2B5EF4-FFF2-40B4-BE49-F238E27FC236}">
                <a16:creationId xmlns:a16="http://schemas.microsoft.com/office/drawing/2014/main" id="{AFF09169-698B-854D-9202-9EF35B600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E9963-001B-F541-A1F4-179F8C75D472}"/>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297621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265ED-DA54-904B-8AE4-9A155C4046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7E1154-9BA1-2945-B1FC-9A43E77E19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A56C3A-8969-4047-9813-BC14F40EC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54A5B4-8C35-3446-84A6-E0C59145CB0B}"/>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6" name="Footer Placeholder 5">
            <a:extLst>
              <a:ext uri="{FF2B5EF4-FFF2-40B4-BE49-F238E27FC236}">
                <a16:creationId xmlns:a16="http://schemas.microsoft.com/office/drawing/2014/main" id="{FD96F902-B838-1B48-854B-04F10511D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0FD8E9-E218-FD4A-AAD7-DA7A814B46E1}"/>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380151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157C-8284-B643-872E-A97C5CC487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8612DD-4CCE-A843-BE90-D917CDD343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27C0F5-C599-9B4E-BBE0-95B74E9515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CCE7C2-C7CF-1F45-B4B0-07C3ED1134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65A717-5FFE-054F-88D4-63925A5D07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5AE45A-23E6-E041-B092-13F1483E4D4E}"/>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8" name="Footer Placeholder 7">
            <a:extLst>
              <a:ext uri="{FF2B5EF4-FFF2-40B4-BE49-F238E27FC236}">
                <a16:creationId xmlns:a16="http://schemas.microsoft.com/office/drawing/2014/main" id="{B661BF6A-87B1-F34D-B7CE-5FEDC5538A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B0B42A-13C2-6B4E-8F17-20BF56927187}"/>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259891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FEDC8-76E7-8148-9029-1AD1E4CFC6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0AC3EA-CC88-7245-AE74-7AB1823E6585}"/>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4" name="Footer Placeholder 3">
            <a:extLst>
              <a:ext uri="{FF2B5EF4-FFF2-40B4-BE49-F238E27FC236}">
                <a16:creationId xmlns:a16="http://schemas.microsoft.com/office/drawing/2014/main" id="{3DF39EA4-8E01-3F41-99D1-8B0C414233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A8D596-3EF3-C04E-B000-2C720588458D}"/>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308577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AE795-1B2A-CB48-AD71-CD0408371B45}"/>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3" name="Footer Placeholder 2">
            <a:extLst>
              <a:ext uri="{FF2B5EF4-FFF2-40B4-BE49-F238E27FC236}">
                <a16:creationId xmlns:a16="http://schemas.microsoft.com/office/drawing/2014/main" id="{248BCFD5-9205-054F-903D-8125C10E56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36749-EA55-0E4D-9E2F-E4F2C5720546}"/>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270908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58681-530B-DB42-A303-7D506C5A2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6F0E47-873A-B044-97AB-7D790A30A5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584950-24D8-7A45-A7E2-6362576C6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72C65F-CDC1-7D4B-883B-EDF9CC43E577}"/>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6" name="Footer Placeholder 5">
            <a:extLst>
              <a:ext uri="{FF2B5EF4-FFF2-40B4-BE49-F238E27FC236}">
                <a16:creationId xmlns:a16="http://schemas.microsoft.com/office/drawing/2014/main" id="{0973BA3E-DACB-D74B-B5D8-9101526A7B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7F5E9E-6928-FD49-8CBC-D2BE757690F9}"/>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2624675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F4B56-1125-CD45-A71D-2F9ADF095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CBC3BA-888D-694E-AEFE-9159BCD293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611396-A8F4-E043-A98B-32ABCA282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F533D3-FB94-A147-A982-1F851DE0AE1F}"/>
              </a:ext>
            </a:extLst>
          </p:cNvPr>
          <p:cNvSpPr>
            <a:spLocks noGrp="1"/>
          </p:cNvSpPr>
          <p:nvPr>
            <p:ph type="dt" sz="half" idx="10"/>
          </p:nvPr>
        </p:nvSpPr>
        <p:spPr/>
        <p:txBody>
          <a:bodyPr/>
          <a:lstStyle/>
          <a:p>
            <a:fld id="{3038D6E5-AEC3-0047-9E3A-1B469643094D}" type="datetimeFigureOut">
              <a:rPr lang="en-US" smtClean="0"/>
              <a:t>3/19/2021</a:t>
            </a:fld>
            <a:endParaRPr lang="en-US"/>
          </a:p>
        </p:txBody>
      </p:sp>
      <p:sp>
        <p:nvSpPr>
          <p:cNvPr id="6" name="Footer Placeholder 5">
            <a:extLst>
              <a:ext uri="{FF2B5EF4-FFF2-40B4-BE49-F238E27FC236}">
                <a16:creationId xmlns:a16="http://schemas.microsoft.com/office/drawing/2014/main" id="{E50866A5-DF6F-0D4A-ABE0-549BF2C3D5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72672-FA6A-7A4E-A85E-FB32421B6374}"/>
              </a:ext>
            </a:extLst>
          </p:cNvPr>
          <p:cNvSpPr>
            <a:spLocks noGrp="1"/>
          </p:cNvSpPr>
          <p:nvPr>
            <p:ph type="sldNum" sz="quarter" idx="12"/>
          </p:nvPr>
        </p:nvSpPr>
        <p:spPr/>
        <p:txBody>
          <a:bodyPr/>
          <a:lstStyle/>
          <a:p>
            <a:fld id="{95138AA9-8A05-844D-BAE1-152D4E1CDACB}" type="slidenum">
              <a:rPr lang="en-US" smtClean="0"/>
              <a:t>‹#›</a:t>
            </a:fld>
            <a:endParaRPr lang="en-US"/>
          </a:p>
        </p:txBody>
      </p:sp>
    </p:spTree>
    <p:extLst>
      <p:ext uri="{BB962C8B-B14F-4D97-AF65-F5344CB8AC3E}">
        <p14:creationId xmlns:p14="http://schemas.microsoft.com/office/powerpoint/2010/main" val="290853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153"/>
            </a:gs>
            <a:gs pos="46000">
              <a:srgbClr val="002148"/>
            </a:gs>
            <a:gs pos="100000">
              <a:srgbClr val="001126"/>
            </a:gs>
          </a:gsLst>
          <a:path path="circle">
            <a:fillToRect r="100000" b="10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6EDFD8-EAA5-3645-A3C5-88D079201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C16E82-58A1-0144-977C-410AD0A402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127E5-AEBB-E645-ADA3-118D2455B8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8D6E5-AEC3-0047-9E3A-1B469643094D}" type="datetimeFigureOut">
              <a:rPr lang="en-US" smtClean="0"/>
              <a:t>3/19/2021</a:t>
            </a:fld>
            <a:endParaRPr lang="en-US"/>
          </a:p>
        </p:txBody>
      </p:sp>
      <p:sp>
        <p:nvSpPr>
          <p:cNvPr id="5" name="Footer Placeholder 4">
            <a:extLst>
              <a:ext uri="{FF2B5EF4-FFF2-40B4-BE49-F238E27FC236}">
                <a16:creationId xmlns:a16="http://schemas.microsoft.com/office/drawing/2014/main" id="{B014C649-3D2E-A44C-9426-2C55612ED1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950309-6A9B-AC45-99FA-D487E33BC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38AA9-8A05-844D-BAE1-152D4E1CDACB}" type="slidenum">
              <a:rPr lang="en-US" smtClean="0"/>
              <a:t>‹#›</a:t>
            </a:fld>
            <a:endParaRPr lang="en-US"/>
          </a:p>
        </p:txBody>
      </p:sp>
    </p:spTree>
    <p:extLst>
      <p:ext uri="{BB962C8B-B14F-4D97-AF65-F5344CB8AC3E}">
        <p14:creationId xmlns:p14="http://schemas.microsoft.com/office/powerpoint/2010/main" val="2676003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34" name="Group 4133">
            <a:extLst>
              <a:ext uri="{FF2B5EF4-FFF2-40B4-BE49-F238E27FC236}">
                <a16:creationId xmlns:a16="http://schemas.microsoft.com/office/drawing/2014/main" id="{7781E604-25AE-4736-920C-E49185400297}"/>
              </a:ext>
            </a:extLst>
          </p:cNvPr>
          <p:cNvGrpSpPr/>
          <p:nvPr/>
        </p:nvGrpSpPr>
        <p:grpSpPr>
          <a:xfrm>
            <a:off x="-251172" y="-11748790"/>
            <a:ext cx="8706027" cy="6690849"/>
            <a:chOff x="1634042" y="-11999603"/>
            <a:chExt cx="8924972" cy="6859115"/>
          </a:xfrm>
          <a:gradFill>
            <a:gsLst>
              <a:gs pos="0">
                <a:srgbClr val="F6D67A">
                  <a:alpha val="25000"/>
                </a:srgbClr>
              </a:gs>
              <a:gs pos="100000">
                <a:srgbClr val="C6A52C">
                  <a:alpha val="25000"/>
                </a:srgbClr>
              </a:gs>
            </a:gsLst>
            <a:lin ang="10800000" scaled="0"/>
          </a:gradFill>
        </p:grpSpPr>
        <p:sp>
          <p:nvSpPr>
            <p:cNvPr id="25" name="Freeform: Shape 24">
              <a:extLst>
                <a:ext uri="{FF2B5EF4-FFF2-40B4-BE49-F238E27FC236}">
                  <a16:creationId xmlns:a16="http://schemas.microsoft.com/office/drawing/2014/main" id="{9B70D544-6E01-4B4F-B3F1-1318F2B43944}"/>
                </a:ext>
              </a:extLst>
            </p:cNvPr>
            <p:cNvSpPr/>
            <p:nvPr/>
          </p:nvSpPr>
          <p:spPr>
            <a:xfrm>
              <a:off x="1634613" y="-5150175"/>
              <a:ext cx="8573" cy="8573"/>
            </a:xfrm>
            <a:custGeom>
              <a:avLst/>
              <a:gdLst>
                <a:gd name="connsiteX0" fmla="*/ 6772 w 0"/>
                <a:gd name="connsiteY0" fmla="*/ 10373 h 8572"/>
                <a:gd name="connsiteX1" fmla="*/ 0 w 0"/>
                <a:gd name="connsiteY1" fmla="*/ 10373 h 8572"/>
                <a:gd name="connsiteX2" fmla="*/ 0 w 0"/>
                <a:gd name="connsiteY2" fmla="*/ 0 h 8572"/>
                <a:gd name="connsiteX3" fmla="*/ 6772 w 0"/>
                <a:gd name="connsiteY3" fmla="*/ 10373 h 8572"/>
              </a:gdLst>
              <a:ahLst/>
              <a:cxnLst>
                <a:cxn ang="0">
                  <a:pos x="connsiteX0" y="connsiteY0"/>
                </a:cxn>
                <a:cxn ang="0">
                  <a:pos x="connsiteX1" y="connsiteY1"/>
                </a:cxn>
                <a:cxn ang="0">
                  <a:pos x="connsiteX2" y="connsiteY2"/>
                </a:cxn>
                <a:cxn ang="0">
                  <a:pos x="connsiteX3" y="connsiteY3"/>
                </a:cxn>
              </a:cxnLst>
              <a:rect l="l" t="t" r="r" b="b"/>
              <a:pathLst>
                <a:path h="8572">
                  <a:moveTo>
                    <a:pt x="6772" y="10373"/>
                  </a:moveTo>
                  <a:lnTo>
                    <a:pt x="0" y="10373"/>
                  </a:lnTo>
                  <a:lnTo>
                    <a:pt x="0" y="0"/>
                  </a:lnTo>
                  <a:cubicBezTo>
                    <a:pt x="857" y="4544"/>
                    <a:pt x="2743" y="8316"/>
                    <a:pt x="6772" y="1037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6" name="Freeform: Shape 25">
              <a:extLst>
                <a:ext uri="{FF2B5EF4-FFF2-40B4-BE49-F238E27FC236}">
                  <a16:creationId xmlns:a16="http://schemas.microsoft.com/office/drawing/2014/main" id="{9C6040B6-0F66-461B-8CE2-5F255ECCF32D}"/>
                </a:ext>
              </a:extLst>
            </p:cNvPr>
            <p:cNvSpPr/>
            <p:nvPr/>
          </p:nvSpPr>
          <p:spPr>
            <a:xfrm>
              <a:off x="1634613" y="-5706273"/>
              <a:ext cx="77153" cy="85725"/>
            </a:xfrm>
            <a:custGeom>
              <a:avLst/>
              <a:gdLst>
                <a:gd name="connsiteX0" fmla="*/ 0 w 77152"/>
                <a:gd name="connsiteY0" fmla="*/ 89154 h 85725"/>
                <a:gd name="connsiteX1" fmla="*/ 0 w 77152"/>
                <a:gd name="connsiteY1" fmla="*/ 64465 h 85725"/>
                <a:gd name="connsiteX2" fmla="*/ 78953 w 77152"/>
                <a:gd name="connsiteY2" fmla="*/ 0 h 85725"/>
                <a:gd name="connsiteX3" fmla="*/ 0 w 77152"/>
                <a:gd name="connsiteY3" fmla="*/ 89154 h 85725"/>
              </a:gdLst>
              <a:ahLst/>
              <a:cxnLst>
                <a:cxn ang="0">
                  <a:pos x="connsiteX0" y="connsiteY0"/>
                </a:cxn>
                <a:cxn ang="0">
                  <a:pos x="connsiteX1" y="connsiteY1"/>
                </a:cxn>
                <a:cxn ang="0">
                  <a:pos x="connsiteX2" y="connsiteY2"/>
                </a:cxn>
                <a:cxn ang="0">
                  <a:pos x="connsiteX3" y="connsiteY3"/>
                </a:cxn>
              </a:cxnLst>
              <a:rect l="l" t="t" r="r" b="b"/>
              <a:pathLst>
                <a:path w="77152" h="85725">
                  <a:moveTo>
                    <a:pt x="0" y="89154"/>
                  </a:moveTo>
                  <a:lnTo>
                    <a:pt x="0" y="64465"/>
                  </a:lnTo>
                  <a:cubicBezTo>
                    <a:pt x="28546" y="44320"/>
                    <a:pt x="54778" y="22717"/>
                    <a:pt x="78953" y="0"/>
                  </a:cubicBezTo>
                  <a:cubicBezTo>
                    <a:pt x="50063" y="26746"/>
                    <a:pt x="28461" y="61722"/>
                    <a:pt x="0" y="891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7" name="Freeform: Shape 26">
              <a:extLst>
                <a:ext uri="{FF2B5EF4-FFF2-40B4-BE49-F238E27FC236}">
                  <a16:creationId xmlns:a16="http://schemas.microsoft.com/office/drawing/2014/main" id="{7026CACE-19FE-4A52-B6F3-5EA138493BFA}"/>
                </a:ext>
              </a:extLst>
            </p:cNvPr>
            <p:cNvSpPr/>
            <p:nvPr/>
          </p:nvSpPr>
          <p:spPr>
            <a:xfrm>
              <a:off x="1634613" y="-7531273"/>
              <a:ext cx="60008" cy="25718"/>
            </a:xfrm>
            <a:custGeom>
              <a:avLst/>
              <a:gdLst>
                <a:gd name="connsiteX0" fmla="*/ 60093 w 60007"/>
                <a:gd name="connsiteY0" fmla="*/ 7287 h 25717"/>
                <a:gd name="connsiteX1" fmla="*/ 0 w 60007"/>
                <a:gd name="connsiteY1" fmla="*/ 33690 h 25717"/>
                <a:gd name="connsiteX2" fmla="*/ 0 w 60007"/>
                <a:gd name="connsiteY2" fmla="*/ 21345 h 25717"/>
                <a:gd name="connsiteX3" fmla="*/ 56579 w 60007"/>
                <a:gd name="connsiteY3" fmla="*/ 0 h 25717"/>
                <a:gd name="connsiteX4" fmla="*/ 60093 w 60007"/>
                <a:gd name="connsiteY4" fmla="*/ 7287 h 25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07" h="25717">
                  <a:moveTo>
                    <a:pt x="60093" y="7287"/>
                  </a:moveTo>
                  <a:cubicBezTo>
                    <a:pt x="40034" y="16031"/>
                    <a:pt x="20060" y="24860"/>
                    <a:pt x="0" y="33690"/>
                  </a:cubicBezTo>
                  <a:lnTo>
                    <a:pt x="0" y="21345"/>
                  </a:lnTo>
                  <a:cubicBezTo>
                    <a:pt x="18860" y="14231"/>
                    <a:pt x="37719" y="7115"/>
                    <a:pt x="56579" y="0"/>
                  </a:cubicBezTo>
                  <a:cubicBezTo>
                    <a:pt x="57779" y="2401"/>
                    <a:pt x="58893" y="4801"/>
                    <a:pt x="60093" y="72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8" name="Freeform: Shape 27">
              <a:extLst>
                <a:ext uri="{FF2B5EF4-FFF2-40B4-BE49-F238E27FC236}">
                  <a16:creationId xmlns:a16="http://schemas.microsoft.com/office/drawing/2014/main" id="{CDF15F76-5DD5-40EE-AC41-9AA50F8BF45A}"/>
                </a:ext>
              </a:extLst>
            </p:cNvPr>
            <p:cNvSpPr/>
            <p:nvPr/>
          </p:nvSpPr>
          <p:spPr>
            <a:xfrm>
              <a:off x="1634613" y="-6237511"/>
              <a:ext cx="85725" cy="162878"/>
            </a:xfrm>
            <a:custGeom>
              <a:avLst/>
              <a:gdLst>
                <a:gd name="connsiteX0" fmla="*/ 0 w 85725"/>
                <a:gd name="connsiteY0" fmla="*/ 163649 h 162877"/>
                <a:gd name="connsiteX1" fmla="*/ 0 w 85725"/>
                <a:gd name="connsiteY1" fmla="*/ 151304 h 162877"/>
                <a:gd name="connsiteX2" fmla="*/ 87697 w 85725"/>
                <a:gd name="connsiteY2" fmla="*/ 0 h 162877"/>
                <a:gd name="connsiteX3" fmla="*/ 0 w 85725"/>
                <a:gd name="connsiteY3" fmla="*/ 163649 h 162877"/>
              </a:gdLst>
              <a:ahLst/>
              <a:cxnLst>
                <a:cxn ang="0">
                  <a:pos x="connsiteX0" y="connsiteY0"/>
                </a:cxn>
                <a:cxn ang="0">
                  <a:pos x="connsiteX1" y="connsiteY1"/>
                </a:cxn>
                <a:cxn ang="0">
                  <a:pos x="connsiteX2" y="connsiteY2"/>
                </a:cxn>
                <a:cxn ang="0">
                  <a:pos x="connsiteX3" y="connsiteY3"/>
                </a:cxn>
              </a:cxnLst>
              <a:rect l="l" t="t" r="r" b="b"/>
              <a:pathLst>
                <a:path w="85725" h="162877">
                  <a:moveTo>
                    <a:pt x="0" y="163649"/>
                  </a:moveTo>
                  <a:lnTo>
                    <a:pt x="0" y="151304"/>
                  </a:lnTo>
                  <a:cubicBezTo>
                    <a:pt x="55807" y="117872"/>
                    <a:pt x="84096" y="67808"/>
                    <a:pt x="87697" y="0"/>
                  </a:cubicBezTo>
                  <a:cubicBezTo>
                    <a:pt x="108271" y="51092"/>
                    <a:pt x="60436" y="136817"/>
                    <a:pt x="0" y="16364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9" name="Freeform: Shape 28">
              <a:extLst>
                <a:ext uri="{FF2B5EF4-FFF2-40B4-BE49-F238E27FC236}">
                  <a16:creationId xmlns:a16="http://schemas.microsoft.com/office/drawing/2014/main" id="{C932B822-1A36-44A9-98D1-D8C23ECBDFA0}"/>
                </a:ext>
              </a:extLst>
            </p:cNvPr>
            <p:cNvSpPr/>
            <p:nvPr/>
          </p:nvSpPr>
          <p:spPr>
            <a:xfrm>
              <a:off x="1634613" y="-7788534"/>
              <a:ext cx="128588" cy="68580"/>
            </a:xfrm>
            <a:custGeom>
              <a:avLst/>
              <a:gdLst>
                <a:gd name="connsiteX0" fmla="*/ 132445 w 128587"/>
                <a:gd name="connsiteY0" fmla="*/ 0 h 68580"/>
                <a:gd name="connsiteX1" fmla="*/ 0 w 128587"/>
                <a:gd name="connsiteY1" fmla="*/ 68751 h 68580"/>
                <a:gd name="connsiteX2" fmla="*/ 0 w 128587"/>
                <a:gd name="connsiteY2" fmla="*/ 56407 h 68580"/>
                <a:gd name="connsiteX3" fmla="*/ 132445 w 128587"/>
                <a:gd name="connsiteY3" fmla="*/ 0 h 68580"/>
              </a:gdLst>
              <a:ahLst/>
              <a:cxnLst>
                <a:cxn ang="0">
                  <a:pos x="connsiteX0" y="connsiteY0"/>
                </a:cxn>
                <a:cxn ang="0">
                  <a:pos x="connsiteX1" y="connsiteY1"/>
                </a:cxn>
                <a:cxn ang="0">
                  <a:pos x="connsiteX2" y="connsiteY2"/>
                </a:cxn>
                <a:cxn ang="0">
                  <a:pos x="connsiteX3" y="connsiteY3"/>
                </a:cxn>
              </a:cxnLst>
              <a:rect l="l" t="t" r="r" b="b"/>
              <a:pathLst>
                <a:path w="128587" h="68580">
                  <a:moveTo>
                    <a:pt x="132445" y="0"/>
                  </a:moveTo>
                  <a:cubicBezTo>
                    <a:pt x="93012" y="32404"/>
                    <a:pt x="49378" y="56236"/>
                    <a:pt x="0" y="68751"/>
                  </a:cubicBezTo>
                  <a:lnTo>
                    <a:pt x="0" y="56407"/>
                  </a:lnTo>
                  <a:cubicBezTo>
                    <a:pt x="44148" y="37633"/>
                    <a:pt x="88297" y="18774"/>
                    <a:pt x="132445"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0" name="Freeform: Shape 29">
              <a:extLst>
                <a:ext uri="{FF2B5EF4-FFF2-40B4-BE49-F238E27FC236}">
                  <a16:creationId xmlns:a16="http://schemas.microsoft.com/office/drawing/2014/main" id="{1C224EF4-03DD-4858-903E-CC67F96CC861}"/>
                </a:ext>
              </a:extLst>
            </p:cNvPr>
            <p:cNvSpPr/>
            <p:nvPr/>
          </p:nvSpPr>
          <p:spPr>
            <a:xfrm>
              <a:off x="1634613" y="-6496315"/>
              <a:ext cx="154305" cy="531495"/>
            </a:xfrm>
            <a:custGeom>
              <a:avLst/>
              <a:gdLst>
                <a:gd name="connsiteX0" fmla="*/ 116586 w 154305"/>
                <a:gd name="connsiteY0" fmla="*/ 364588 h 531495"/>
                <a:gd name="connsiteX1" fmla="*/ 0 w 154305"/>
                <a:gd name="connsiteY1" fmla="*/ 533552 h 531495"/>
                <a:gd name="connsiteX2" fmla="*/ 0 w 154305"/>
                <a:gd name="connsiteY2" fmla="*/ 517093 h 531495"/>
                <a:gd name="connsiteX3" fmla="*/ 147104 w 154305"/>
                <a:gd name="connsiteY3" fmla="*/ 173336 h 531495"/>
                <a:gd name="connsiteX4" fmla="*/ 156534 w 154305"/>
                <a:gd name="connsiteY4" fmla="*/ 0 h 531495"/>
                <a:gd name="connsiteX5" fmla="*/ 116586 w 154305"/>
                <a:gd name="connsiteY5" fmla="*/ 364588 h 53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305" h="531495">
                  <a:moveTo>
                    <a:pt x="116586" y="364588"/>
                  </a:moveTo>
                  <a:cubicBezTo>
                    <a:pt x="91554" y="428025"/>
                    <a:pt x="49206" y="484346"/>
                    <a:pt x="0" y="533552"/>
                  </a:cubicBezTo>
                  <a:lnTo>
                    <a:pt x="0" y="517093"/>
                  </a:lnTo>
                  <a:cubicBezTo>
                    <a:pt x="87440" y="418938"/>
                    <a:pt x="140160" y="305867"/>
                    <a:pt x="147104" y="173336"/>
                  </a:cubicBezTo>
                  <a:cubicBezTo>
                    <a:pt x="150104" y="115557"/>
                    <a:pt x="152248" y="57693"/>
                    <a:pt x="156534" y="0"/>
                  </a:cubicBezTo>
                  <a:cubicBezTo>
                    <a:pt x="170507" y="124472"/>
                    <a:pt x="162792" y="247831"/>
                    <a:pt x="116586" y="36458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1" name="Freeform: Shape 30">
              <a:extLst>
                <a:ext uri="{FF2B5EF4-FFF2-40B4-BE49-F238E27FC236}">
                  <a16:creationId xmlns:a16="http://schemas.microsoft.com/office/drawing/2014/main" id="{F03A7BAE-F9F4-4C80-94D0-D88A0B507FF8}"/>
                </a:ext>
              </a:extLst>
            </p:cNvPr>
            <p:cNvSpPr/>
            <p:nvPr/>
          </p:nvSpPr>
          <p:spPr>
            <a:xfrm>
              <a:off x="1634613" y="-8044337"/>
              <a:ext cx="205740" cy="94298"/>
            </a:xfrm>
            <a:custGeom>
              <a:avLst/>
              <a:gdLst>
                <a:gd name="connsiteX0" fmla="*/ 197768 w 205740"/>
                <a:gd name="connsiteY0" fmla="*/ 13030 h 94297"/>
                <a:gd name="connsiteX1" fmla="*/ 0 w 205740"/>
                <a:gd name="connsiteY1" fmla="*/ 102356 h 94297"/>
                <a:gd name="connsiteX2" fmla="*/ 0 w 205740"/>
                <a:gd name="connsiteY2" fmla="*/ 85896 h 94297"/>
                <a:gd name="connsiteX3" fmla="*/ 191853 w 205740"/>
                <a:gd name="connsiteY3" fmla="*/ 3086 h 94297"/>
                <a:gd name="connsiteX4" fmla="*/ 208483 w 205740"/>
                <a:gd name="connsiteY4" fmla="*/ 0 h 94297"/>
                <a:gd name="connsiteX5" fmla="*/ 197768 w 205740"/>
                <a:gd name="connsiteY5" fmla="*/ 13030 h 94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 h="94297">
                  <a:moveTo>
                    <a:pt x="197768" y="13030"/>
                  </a:moveTo>
                  <a:cubicBezTo>
                    <a:pt x="135446" y="50835"/>
                    <a:pt x="71323" y="84611"/>
                    <a:pt x="0" y="102356"/>
                  </a:cubicBezTo>
                  <a:lnTo>
                    <a:pt x="0" y="85896"/>
                  </a:lnTo>
                  <a:cubicBezTo>
                    <a:pt x="68751" y="69266"/>
                    <a:pt x="130388" y="36433"/>
                    <a:pt x="191853" y="3086"/>
                  </a:cubicBezTo>
                  <a:cubicBezTo>
                    <a:pt x="196567" y="514"/>
                    <a:pt x="202911" y="943"/>
                    <a:pt x="208483" y="0"/>
                  </a:cubicBezTo>
                  <a:cubicBezTo>
                    <a:pt x="204968" y="4372"/>
                    <a:pt x="202311" y="10287"/>
                    <a:pt x="197768" y="130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2" name="Freeform: Shape 31">
              <a:extLst>
                <a:ext uri="{FF2B5EF4-FFF2-40B4-BE49-F238E27FC236}">
                  <a16:creationId xmlns:a16="http://schemas.microsoft.com/office/drawing/2014/main" id="{2FAF6B24-4839-4202-906E-21E1EE83FAC1}"/>
                </a:ext>
              </a:extLst>
            </p:cNvPr>
            <p:cNvSpPr/>
            <p:nvPr/>
          </p:nvSpPr>
          <p:spPr>
            <a:xfrm>
              <a:off x="1634613" y="-11641187"/>
              <a:ext cx="248603" cy="240030"/>
            </a:xfrm>
            <a:custGeom>
              <a:avLst/>
              <a:gdLst>
                <a:gd name="connsiteX0" fmla="*/ 0 w 248602"/>
                <a:gd name="connsiteY0" fmla="*/ 189281 h 240030"/>
                <a:gd name="connsiteX1" fmla="*/ 0 w 248602"/>
                <a:gd name="connsiteY1" fmla="*/ 156362 h 240030"/>
                <a:gd name="connsiteX2" fmla="*/ 10630 w 248602"/>
                <a:gd name="connsiteY2" fmla="*/ 168364 h 240030"/>
                <a:gd name="connsiteX3" fmla="*/ 135788 w 248602"/>
                <a:gd name="connsiteY3" fmla="*/ 176422 h 240030"/>
                <a:gd name="connsiteX4" fmla="*/ 233429 w 248602"/>
                <a:gd name="connsiteY4" fmla="*/ 22203 h 240030"/>
                <a:gd name="connsiteX5" fmla="*/ 252974 w 248602"/>
                <a:gd name="connsiteY5" fmla="*/ 0 h 240030"/>
                <a:gd name="connsiteX6" fmla="*/ 96269 w 248602"/>
                <a:gd name="connsiteY6" fmla="*/ 233772 h 240030"/>
                <a:gd name="connsiteX7" fmla="*/ 0 w 248602"/>
                <a:gd name="connsiteY7" fmla="*/ 189281 h 240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602" h="240030">
                  <a:moveTo>
                    <a:pt x="0" y="189281"/>
                  </a:moveTo>
                  <a:lnTo>
                    <a:pt x="0" y="156362"/>
                  </a:lnTo>
                  <a:cubicBezTo>
                    <a:pt x="3600" y="160391"/>
                    <a:pt x="7972" y="163820"/>
                    <a:pt x="10630" y="168364"/>
                  </a:cubicBezTo>
                  <a:cubicBezTo>
                    <a:pt x="52292" y="241916"/>
                    <a:pt x="84696" y="245602"/>
                    <a:pt x="135788" y="176422"/>
                  </a:cubicBezTo>
                  <a:cubicBezTo>
                    <a:pt x="171793" y="127559"/>
                    <a:pt x="201025" y="73724"/>
                    <a:pt x="233429" y="22203"/>
                  </a:cubicBezTo>
                  <a:cubicBezTo>
                    <a:pt x="238573" y="13973"/>
                    <a:pt x="244316" y="6001"/>
                    <a:pt x="252974" y="0"/>
                  </a:cubicBezTo>
                  <a:cubicBezTo>
                    <a:pt x="210369" y="84525"/>
                    <a:pt x="180280" y="178737"/>
                    <a:pt x="96269" y="233772"/>
                  </a:cubicBezTo>
                  <a:cubicBezTo>
                    <a:pt x="48692" y="264890"/>
                    <a:pt x="24089" y="222113"/>
                    <a:pt x="0" y="1892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3" name="Freeform: Shape 32">
              <a:extLst>
                <a:ext uri="{FF2B5EF4-FFF2-40B4-BE49-F238E27FC236}">
                  <a16:creationId xmlns:a16="http://schemas.microsoft.com/office/drawing/2014/main" id="{A5F97A74-7363-45D1-9D31-EAFE17319F60}"/>
                </a:ext>
              </a:extLst>
            </p:cNvPr>
            <p:cNvSpPr/>
            <p:nvPr/>
          </p:nvSpPr>
          <p:spPr>
            <a:xfrm>
              <a:off x="1634613" y="-11798406"/>
              <a:ext cx="265748" cy="180023"/>
            </a:xfrm>
            <a:custGeom>
              <a:avLst/>
              <a:gdLst>
                <a:gd name="connsiteX0" fmla="*/ 27003 w 265747"/>
                <a:gd name="connsiteY0" fmla="*/ 146847 h 180022"/>
                <a:gd name="connsiteX1" fmla="*/ 0 w 265747"/>
                <a:gd name="connsiteY1" fmla="*/ 87268 h 180022"/>
                <a:gd name="connsiteX2" fmla="*/ 0 w 265747"/>
                <a:gd name="connsiteY2" fmla="*/ 29661 h 180022"/>
                <a:gd name="connsiteX3" fmla="*/ 30261 w 265747"/>
                <a:gd name="connsiteY3" fmla="*/ 118129 h 180022"/>
                <a:gd name="connsiteX4" fmla="*/ 125501 w 265747"/>
                <a:gd name="connsiteY4" fmla="*/ 139217 h 180022"/>
                <a:gd name="connsiteX5" fmla="*/ 234286 w 265747"/>
                <a:gd name="connsiteY5" fmla="*/ 24517 h 180022"/>
                <a:gd name="connsiteX6" fmla="*/ 269348 w 265747"/>
                <a:gd name="connsiteY6" fmla="*/ 0 h 180022"/>
                <a:gd name="connsiteX7" fmla="*/ 95412 w 265747"/>
                <a:gd name="connsiteY7" fmla="*/ 177536 h 180022"/>
                <a:gd name="connsiteX8" fmla="*/ 27003 w 265747"/>
                <a:gd name="connsiteY8" fmla="*/ 146847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747" h="180022">
                  <a:moveTo>
                    <a:pt x="27003" y="146847"/>
                  </a:moveTo>
                  <a:cubicBezTo>
                    <a:pt x="16631" y="127730"/>
                    <a:pt x="8915" y="107156"/>
                    <a:pt x="0" y="87268"/>
                  </a:cubicBezTo>
                  <a:lnTo>
                    <a:pt x="0" y="29661"/>
                  </a:lnTo>
                  <a:cubicBezTo>
                    <a:pt x="10030" y="59150"/>
                    <a:pt x="18860" y="89154"/>
                    <a:pt x="30261" y="118129"/>
                  </a:cubicBezTo>
                  <a:cubicBezTo>
                    <a:pt x="52978" y="176079"/>
                    <a:pt x="81439" y="182766"/>
                    <a:pt x="125501" y="139217"/>
                  </a:cubicBezTo>
                  <a:cubicBezTo>
                    <a:pt x="162963" y="102184"/>
                    <a:pt x="197768" y="62494"/>
                    <a:pt x="234286" y="24517"/>
                  </a:cubicBezTo>
                  <a:cubicBezTo>
                    <a:pt x="243973" y="14402"/>
                    <a:pt x="255632" y="6086"/>
                    <a:pt x="269348" y="0"/>
                  </a:cubicBezTo>
                  <a:cubicBezTo>
                    <a:pt x="207369" y="55636"/>
                    <a:pt x="171279" y="136560"/>
                    <a:pt x="95412" y="177536"/>
                  </a:cubicBezTo>
                  <a:cubicBezTo>
                    <a:pt x="64294" y="194253"/>
                    <a:pt x="41662" y="173850"/>
                    <a:pt x="27003" y="1468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4" name="Freeform: Shape 33">
              <a:extLst>
                <a:ext uri="{FF2B5EF4-FFF2-40B4-BE49-F238E27FC236}">
                  <a16:creationId xmlns:a16="http://schemas.microsoft.com/office/drawing/2014/main" id="{18253C61-41CE-4439-8402-1CE2A53869AA}"/>
                </a:ext>
              </a:extLst>
            </p:cNvPr>
            <p:cNvSpPr/>
            <p:nvPr/>
          </p:nvSpPr>
          <p:spPr>
            <a:xfrm>
              <a:off x="1634613" y="-11450448"/>
              <a:ext cx="265748" cy="282893"/>
            </a:xfrm>
            <a:custGeom>
              <a:avLst/>
              <a:gdLst>
                <a:gd name="connsiteX0" fmla="*/ 0 w 265747"/>
                <a:gd name="connsiteY0" fmla="*/ 249545 h 282892"/>
                <a:gd name="connsiteX1" fmla="*/ 0 w 265747"/>
                <a:gd name="connsiteY1" fmla="*/ 224857 h 282892"/>
                <a:gd name="connsiteX2" fmla="*/ 157134 w 265747"/>
                <a:gd name="connsiteY2" fmla="*/ 188081 h 282892"/>
                <a:gd name="connsiteX3" fmla="*/ 266691 w 265747"/>
                <a:gd name="connsiteY3" fmla="*/ 0 h 282892"/>
                <a:gd name="connsiteX4" fmla="*/ 269862 w 265747"/>
                <a:gd name="connsiteY4" fmla="*/ 5143 h 282892"/>
                <a:gd name="connsiteX5" fmla="*/ 116243 w 265747"/>
                <a:gd name="connsiteY5" fmla="*/ 261376 h 282892"/>
                <a:gd name="connsiteX6" fmla="*/ 0 w 265747"/>
                <a:gd name="connsiteY6" fmla="*/ 249545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747" h="282892">
                  <a:moveTo>
                    <a:pt x="0" y="249545"/>
                  </a:moveTo>
                  <a:lnTo>
                    <a:pt x="0" y="224857"/>
                  </a:lnTo>
                  <a:cubicBezTo>
                    <a:pt x="81953" y="277406"/>
                    <a:pt x="100555" y="274749"/>
                    <a:pt x="157134" y="188081"/>
                  </a:cubicBezTo>
                  <a:cubicBezTo>
                    <a:pt x="196567" y="127730"/>
                    <a:pt x="230000" y="63436"/>
                    <a:pt x="266691" y="0"/>
                  </a:cubicBezTo>
                  <a:cubicBezTo>
                    <a:pt x="268148" y="2229"/>
                    <a:pt x="270291" y="4201"/>
                    <a:pt x="269862" y="5143"/>
                  </a:cubicBezTo>
                  <a:cubicBezTo>
                    <a:pt x="232400" y="98841"/>
                    <a:pt x="192710" y="191595"/>
                    <a:pt x="116243" y="261376"/>
                  </a:cubicBezTo>
                  <a:cubicBezTo>
                    <a:pt x="75267" y="298837"/>
                    <a:pt x="35233" y="288722"/>
                    <a:pt x="0" y="24954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5" name="Freeform: Shape 34">
              <a:extLst>
                <a:ext uri="{FF2B5EF4-FFF2-40B4-BE49-F238E27FC236}">
                  <a16:creationId xmlns:a16="http://schemas.microsoft.com/office/drawing/2014/main" id="{FD1688AF-B8AC-4884-BBDF-AF9B9EAB834C}"/>
                </a:ext>
              </a:extLst>
            </p:cNvPr>
            <p:cNvSpPr/>
            <p:nvPr/>
          </p:nvSpPr>
          <p:spPr>
            <a:xfrm>
              <a:off x="1634613" y="-6728801"/>
              <a:ext cx="265748" cy="848678"/>
            </a:xfrm>
            <a:custGeom>
              <a:avLst/>
              <a:gdLst>
                <a:gd name="connsiteX0" fmla="*/ 194681 w 265747"/>
                <a:gd name="connsiteY0" fmla="*/ 531323 h 848677"/>
                <a:gd name="connsiteX1" fmla="*/ 0 w 265747"/>
                <a:gd name="connsiteY1" fmla="*/ 856564 h 848677"/>
                <a:gd name="connsiteX2" fmla="*/ 0 w 265747"/>
                <a:gd name="connsiteY2" fmla="*/ 835990 h 848677"/>
                <a:gd name="connsiteX3" fmla="*/ 225457 w 265747"/>
                <a:gd name="connsiteY3" fmla="*/ 346672 h 848677"/>
                <a:gd name="connsiteX4" fmla="*/ 266776 w 265747"/>
                <a:gd name="connsiteY4" fmla="*/ 18688 h 848677"/>
                <a:gd name="connsiteX5" fmla="*/ 272091 w 265747"/>
                <a:gd name="connsiteY5" fmla="*/ 0 h 848677"/>
                <a:gd name="connsiteX6" fmla="*/ 250746 w 265747"/>
                <a:gd name="connsiteY6" fmla="*/ 278692 h 848677"/>
                <a:gd name="connsiteX7" fmla="*/ 194681 w 265747"/>
                <a:gd name="connsiteY7" fmla="*/ 531323 h 84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747" h="848677">
                  <a:moveTo>
                    <a:pt x="194681" y="531323"/>
                  </a:moveTo>
                  <a:cubicBezTo>
                    <a:pt x="169221" y="664026"/>
                    <a:pt x="76210" y="754980"/>
                    <a:pt x="0" y="856564"/>
                  </a:cubicBezTo>
                  <a:lnTo>
                    <a:pt x="0" y="835990"/>
                  </a:lnTo>
                  <a:cubicBezTo>
                    <a:pt x="132788" y="699430"/>
                    <a:pt x="192624" y="529780"/>
                    <a:pt x="225457" y="346672"/>
                  </a:cubicBezTo>
                  <a:cubicBezTo>
                    <a:pt x="245002" y="237972"/>
                    <a:pt x="259747" y="128844"/>
                    <a:pt x="266776" y="18688"/>
                  </a:cubicBezTo>
                  <a:cubicBezTo>
                    <a:pt x="267119" y="12344"/>
                    <a:pt x="268576" y="6000"/>
                    <a:pt x="272091" y="0"/>
                  </a:cubicBezTo>
                  <a:cubicBezTo>
                    <a:pt x="277063" y="93868"/>
                    <a:pt x="268062" y="186880"/>
                    <a:pt x="250746" y="278692"/>
                  </a:cubicBezTo>
                  <a:cubicBezTo>
                    <a:pt x="234715" y="363388"/>
                    <a:pt x="210884" y="446627"/>
                    <a:pt x="194681" y="53132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6" name="Freeform: Shape 35">
              <a:extLst>
                <a:ext uri="{FF2B5EF4-FFF2-40B4-BE49-F238E27FC236}">
                  <a16:creationId xmlns:a16="http://schemas.microsoft.com/office/drawing/2014/main" id="{C6F9359E-0541-4B8C-AA90-FF301049C967}"/>
                </a:ext>
              </a:extLst>
            </p:cNvPr>
            <p:cNvSpPr/>
            <p:nvPr/>
          </p:nvSpPr>
          <p:spPr>
            <a:xfrm>
              <a:off x="1634613" y="-8303232"/>
              <a:ext cx="274320" cy="128588"/>
            </a:xfrm>
            <a:custGeom>
              <a:avLst/>
              <a:gdLst>
                <a:gd name="connsiteX0" fmla="*/ 265748 w 274320"/>
                <a:gd name="connsiteY0" fmla="*/ 19551 h 128587"/>
                <a:gd name="connsiteX1" fmla="*/ 0 w 274320"/>
                <a:gd name="connsiteY1" fmla="*/ 134937 h 128587"/>
                <a:gd name="connsiteX2" fmla="*/ 0 w 274320"/>
                <a:gd name="connsiteY2" fmla="*/ 114363 h 128587"/>
                <a:gd name="connsiteX3" fmla="*/ 258289 w 274320"/>
                <a:gd name="connsiteY3" fmla="*/ 8750 h 128587"/>
                <a:gd name="connsiteX4" fmla="*/ 281607 w 274320"/>
                <a:gd name="connsiteY4" fmla="*/ 2835 h 128587"/>
                <a:gd name="connsiteX5" fmla="*/ 265748 w 274320"/>
                <a:gd name="connsiteY5" fmla="*/ 19551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4320" h="128587">
                  <a:moveTo>
                    <a:pt x="265748" y="19551"/>
                  </a:moveTo>
                  <a:cubicBezTo>
                    <a:pt x="182851" y="71072"/>
                    <a:pt x="97212" y="116249"/>
                    <a:pt x="0" y="134937"/>
                  </a:cubicBezTo>
                  <a:lnTo>
                    <a:pt x="0" y="114363"/>
                  </a:lnTo>
                  <a:cubicBezTo>
                    <a:pt x="95583" y="102190"/>
                    <a:pt x="176336" y="54098"/>
                    <a:pt x="258289" y="8750"/>
                  </a:cubicBezTo>
                  <a:cubicBezTo>
                    <a:pt x="265233" y="4978"/>
                    <a:pt x="271491" y="-4795"/>
                    <a:pt x="281607" y="2835"/>
                  </a:cubicBezTo>
                  <a:cubicBezTo>
                    <a:pt x="276377" y="8493"/>
                    <a:pt x="272091" y="15608"/>
                    <a:pt x="265748" y="195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7" name="Freeform: Shape 36">
              <a:extLst>
                <a:ext uri="{FF2B5EF4-FFF2-40B4-BE49-F238E27FC236}">
                  <a16:creationId xmlns:a16="http://schemas.microsoft.com/office/drawing/2014/main" id="{17A259DF-7BD1-4193-999C-DD532A094B2E}"/>
                </a:ext>
              </a:extLst>
            </p:cNvPr>
            <p:cNvSpPr/>
            <p:nvPr/>
          </p:nvSpPr>
          <p:spPr>
            <a:xfrm>
              <a:off x="1634613" y="-11247194"/>
              <a:ext cx="282893" cy="317183"/>
            </a:xfrm>
            <a:custGeom>
              <a:avLst/>
              <a:gdLst>
                <a:gd name="connsiteX0" fmla="*/ 0 w 282892"/>
                <a:gd name="connsiteY0" fmla="*/ 293179 h 317182"/>
                <a:gd name="connsiteX1" fmla="*/ 0 w 282892"/>
                <a:gd name="connsiteY1" fmla="*/ 272605 h 317182"/>
                <a:gd name="connsiteX2" fmla="*/ 157305 w 282892"/>
                <a:gd name="connsiteY2" fmla="*/ 226057 h 317182"/>
                <a:gd name="connsiteX3" fmla="*/ 278521 w 282892"/>
                <a:gd name="connsiteY3" fmla="*/ 11487 h 317182"/>
                <a:gd name="connsiteX4" fmla="*/ 290436 w 282892"/>
                <a:gd name="connsiteY4" fmla="*/ 0 h 317182"/>
                <a:gd name="connsiteX5" fmla="*/ 290093 w 282892"/>
                <a:gd name="connsiteY5" fmla="*/ 13373 h 317182"/>
                <a:gd name="connsiteX6" fmla="*/ 132531 w 282892"/>
                <a:gd name="connsiteY6" fmla="*/ 281007 h 317182"/>
                <a:gd name="connsiteX7" fmla="*/ 0 w 282892"/>
                <a:gd name="connsiteY7" fmla="*/ 293179 h 31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92" h="317182">
                  <a:moveTo>
                    <a:pt x="0" y="293179"/>
                  </a:moveTo>
                  <a:lnTo>
                    <a:pt x="0" y="272605"/>
                  </a:lnTo>
                  <a:cubicBezTo>
                    <a:pt x="81867" y="306981"/>
                    <a:pt x="100984" y="301581"/>
                    <a:pt x="157305" y="226057"/>
                  </a:cubicBezTo>
                  <a:cubicBezTo>
                    <a:pt x="206854" y="159706"/>
                    <a:pt x="241573" y="84953"/>
                    <a:pt x="278521" y="11487"/>
                  </a:cubicBezTo>
                  <a:cubicBezTo>
                    <a:pt x="280921" y="6858"/>
                    <a:pt x="286407" y="3772"/>
                    <a:pt x="290436" y="0"/>
                  </a:cubicBezTo>
                  <a:cubicBezTo>
                    <a:pt x="290351" y="4458"/>
                    <a:pt x="291636" y="9515"/>
                    <a:pt x="290093" y="13373"/>
                  </a:cubicBezTo>
                  <a:cubicBezTo>
                    <a:pt x="249545" y="109642"/>
                    <a:pt x="207540" y="205397"/>
                    <a:pt x="132531" y="281007"/>
                  </a:cubicBezTo>
                  <a:cubicBezTo>
                    <a:pt x="93012" y="320954"/>
                    <a:pt x="48435" y="335356"/>
                    <a:pt x="0" y="29317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8" name="Freeform: Shape 37">
              <a:extLst>
                <a:ext uri="{FF2B5EF4-FFF2-40B4-BE49-F238E27FC236}">
                  <a16:creationId xmlns:a16="http://schemas.microsoft.com/office/drawing/2014/main" id="{BAA05C75-C23A-4F30-B319-B5E90FECF8F3}"/>
                </a:ext>
              </a:extLst>
            </p:cNvPr>
            <p:cNvSpPr/>
            <p:nvPr/>
          </p:nvSpPr>
          <p:spPr>
            <a:xfrm>
              <a:off x="1634613" y="-11044540"/>
              <a:ext cx="308610" cy="351473"/>
            </a:xfrm>
            <a:custGeom>
              <a:avLst/>
              <a:gdLst>
                <a:gd name="connsiteX0" fmla="*/ 0 w 308610"/>
                <a:gd name="connsiteY0" fmla="*/ 337414 h 351472"/>
                <a:gd name="connsiteX1" fmla="*/ 0 w 308610"/>
                <a:gd name="connsiteY1" fmla="*/ 316840 h 351472"/>
                <a:gd name="connsiteX2" fmla="*/ 157563 w 308610"/>
                <a:gd name="connsiteY2" fmla="*/ 265405 h 351472"/>
                <a:gd name="connsiteX3" fmla="*/ 301923 w 308610"/>
                <a:gd name="connsiteY3" fmla="*/ 14745 h 351472"/>
                <a:gd name="connsiteX4" fmla="*/ 315982 w 308610"/>
                <a:gd name="connsiteY4" fmla="*/ 0 h 351472"/>
                <a:gd name="connsiteX5" fmla="*/ 313754 w 308610"/>
                <a:gd name="connsiteY5" fmla="*/ 19202 h 351472"/>
                <a:gd name="connsiteX6" fmla="*/ 150533 w 308610"/>
                <a:gd name="connsiteY6" fmla="*/ 302695 h 351472"/>
                <a:gd name="connsiteX7" fmla="*/ 0 w 308610"/>
                <a:gd name="connsiteY7" fmla="*/ 337414 h 351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8610" h="351472">
                  <a:moveTo>
                    <a:pt x="0" y="337414"/>
                  </a:moveTo>
                  <a:lnTo>
                    <a:pt x="0" y="316840"/>
                  </a:lnTo>
                  <a:cubicBezTo>
                    <a:pt x="72266" y="360302"/>
                    <a:pt x="116843" y="315639"/>
                    <a:pt x="157563" y="265405"/>
                  </a:cubicBezTo>
                  <a:cubicBezTo>
                    <a:pt x="219027" y="189709"/>
                    <a:pt x="259661" y="101670"/>
                    <a:pt x="301923" y="14745"/>
                  </a:cubicBezTo>
                  <a:cubicBezTo>
                    <a:pt x="304752" y="8915"/>
                    <a:pt x="311182" y="4886"/>
                    <a:pt x="315982" y="0"/>
                  </a:cubicBezTo>
                  <a:cubicBezTo>
                    <a:pt x="315297" y="6429"/>
                    <a:pt x="316154" y="13459"/>
                    <a:pt x="313754" y="19202"/>
                  </a:cubicBezTo>
                  <a:cubicBezTo>
                    <a:pt x="271320" y="120529"/>
                    <a:pt x="226314" y="220828"/>
                    <a:pt x="150533" y="302695"/>
                  </a:cubicBezTo>
                  <a:cubicBezTo>
                    <a:pt x="109299" y="347358"/>
                    <a:pt x="61636" y="375818"/>
                    <a:pt x="0" y="33741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9" name="Freeform: Shape 38">
              <a:extLst>
                <a:ext uri="{FF2B5EF4-FFF2-40B4-BE49-F238E27FC236}">
                  <a16:creationId xmlns:a16="http://schemas.microsoft.com/office/drawing/2014/main" id="{3C925E57-90F7-4287-812D-FD05D2CE91C6}"/>
                </a:ext>
              </a:extLst>
            </p:cNvPr>
            <p:cNvSpPr/>
            <p:nvPr/>
          </p:nvSpPr>
          <p:spPr>
            <a:xfrm>
              <a:off x="1634613" y="-10843858"/>
              <a:ext cx="342900" cy="394335"/>
            </a:xfrm>
            <a:custGeom>
              <a:avLst/>
              <a:gdLst>
                <a:gd name="connsiteX0" fmla="*/ 0 w 342900"/>
                <a:gd name="connsiteY0" fmla="*/ 383619 h 394335"/>
                <a:gd name="connsiteX1" fmla="*/ 0 w 342900"/>
                <a:gd name="connsiteY1" fmla="*/ 358931 h 394335"/>
                <a:gd name="connsiteX2" fmla="*/ 145132 w 342900"/>
                <a:gd name="connsiteY2" fmla="*/ 321555 h 394335"/>
                <a:gd name="connsiteX3" fmla="*/ 328241 w 342900"/>
                <a:gd name="connsiteY3" fmla="*/ 18517 h 394335"/>
                <a:gd name="connsiteX4" fmla="*/ 342300 w 342900"/>
                <a:gd name="connsiteY4" fmla="*/ 0 h 394335"/>
                <a:gd name="connsiteX5" fmla="*/ 340843 w 342900"/>
                <a:gd name="connsiteY5" fmla="*/ 23917 h 394335"/>
                <a:gd name="connsiteX6" fmla="*/ 153276 w 342900"/>
                <a:gd name="connsiteY6" fmla="*/ 342557 h 394335"/>
                <a:gd name="connsiteX7" fmla="*/ 0 w 342900"/>
                <a:gd name="connsiteY7" fmla="*/ 383619 h 39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 h="394335">
                  <a:moveTo>
                    <a:pt x="0" y="383619"/>
                  </a:moveTo>
                  <a:lnTo>
                    <a:pt x="0" y="358931"/>
                  </a:lnTo>
                  <a:cubicBezTo>
                    <a:pt x="60265" y="392706"/>
                    <a:pt x="105356" y="364074"/>
                    <a:pt x="145132" y="321555"/>
                  </a:cubicBezTo>
                  <a:cubicBezTo>
                    <a:pt x="227514" y="233601"/>
                    <a:pt x="275606" y="124644"/>
                    <a:pt x="328241" y="18517"/>
                  </a:cubicBezTo>
                  <a:cubicBezTo>
                    <a:pt x="331670" y="11659"/>
                    <a:pt x="337585" y="6087"/>
                    <a:pt x="342300" y="0"/>
                  </a:cubicBezTo>
                  <a:cubicBezTo>
                    <a:pt x="351815" y="8487"/>
                    <a:pt x="343929" y="16802"/>
                    <a:pt x="340843" y="23917"/>
                  </a:cubicBezTo>
                  <a:cubicBezTo>
                    <a:pt x="292151" y="138274"/>
                    <a:pt x="241144" y="251517"/>
                    <a:pt x="153276" y="342557"/>
                  </a:cubicBezTo>
                  <a:cubicBezTo>
                    <a:pt x="111014" y="386277"/>
                    <a:pt x="61979" y="410451"/>
                    <a:pt x="0" y="38361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0" name="Freeform: Shape 39">
              <a:extLst>
                <a:ext uri="{FF2B5EF4-FFF2-40B4-BE49-F238E27FC236}">
                  <a16:creationId xmlns:a16="http://schemas.microsoft.com/office/drawing/2014/main" id="{F96625D4-48FC-4A8D-B88D-2895754D6F47}"/>
                </a:ext>
              </a:extLst>
            </p:cNvPr>
            <p:cNvSpPr/>
            <p:nvPr/>
          </p:nvSpPr>
          <p:spPr>
            <a:xfrm>
              <a:off x="1634613" y="-8557401"/>
              <a:ext cx="351473" cy="154305"/>
            </a:xfrm>
            <a:custGeom>
              <a:avLst/>
              <a:gdLst>
                <a:gd name="connsiteX0" fmla="*/ 340157 w 351472"/>
                <a:gd name="connsiteY0" fmla="*/ 17231 h 154305"/>
                <a:gd name="connsiteX1" fmla="*/ 0 w 351472"/>
                <a:gd name="connsiteY1" fmla="*/ 158677 h 154305"/>
                <a:gd name="connsiteX2" fmla="*/ 0 w 351472"/>
                <a:gd name="connsiteY2" fmla="*/ 142218 h 154305"/>
                <a:gd name="connsiteX3" fmla="*/ 332184 w 351472"/>
                <a:gd name="connsiteY3" fmla="*/ 5744 h 154305"/>
                <a:gd name="connsiteX4" fmla="*/ 354473 w 351472"/>
                <a:gd name="connsiteY4" fmla="*/ 0 h 154305"/>
                <a:gd name="connsiteX5" fmla="*/ 340157 w 351472"/>
                <a:gd name="connsiteY5" fmla="*/ 17231 h 154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1472" h="154305">
                  <a:moveTo>
                    <a:pt x="340157" y="17231"/>
                  </a:moveTo>
                  <a:cubicBezTo>
                    <a:pt x="234629" y="83239"/>
                    <a:pt x="127387" y="145218"/>
                    <a:pt x="0" y="158677"/>
                  </a:cubicBezTo>
                  <a:lnTo>
                    <a:pt x="0" y="142218"/>
                  </a:lnTo>
                  <a:cubicBezTo>
                    <a:pt x="121987" y="124130"/>
                    <a:pt x="228371" y="68066"/>
                    <a:pt x="332184" y="5744"/>
                  </a:cubicBezTo>
                  <a:cubicBezTo>
                    <a:pt x="338528" y="1972"/>
                    <a:pt x="347015" y="1800"/>
                    <a:pt x="354473" y="0"/>
                  </a:cubicBezTo>
                  <a:cubicBezTo>
                    <a:pt x="356445" y="11316"/>
                    <a:pt x="346329" y="13373"/>
                    <a:pt x="340157" y="1723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 name="Freeform: Shape 40">
              <a:extLst>
                <a:ext uri="{FF2B5EF4-FFF2-40B4-BE49-F238E27FC236}">
                  <a16:creationId xmlns:a16="http://schemas.microsoft.com/office/drawing/2014/main" id="{9E1E955C-B8E6-41DB-80AB-32019D839D06}"/>
                </a:ext>
              </a:extLst>
            </p:cNvPr>
            <p:cNvSpPr/>
            <p:nvPr/>
          </p:nvSpPr>
          <p:spPr>
            <a:xfrm>
              <a:off x="1634613" y="-10638975"/>
              <a:ext cx="368618" cy="428625"/>
            </a:xfrm>
            <a:custGeom>
              <a:avLst/>
              <a:gdLst>
                <a:gd name="connsiteX0" fmla="*/ 0 w 368617"/>
                <a:gd name="connsiteY0" fmla="*/ 421510 h 428625"/>
                <a:gd name="connsiteX1" fmla="*/ 0 w 368617"/>
                <a:gd name="connsiteY1" fmla="*/ 400936 h 428625"/>
                <a:gd name="connsiteX2" fmla="*/ 168621 w 368617"/>
                <a:gd name="connsiteY2" fmla="*/ 333984 h 428625"/>
                <a:gd name="connsiteX3" fmla="*/ 353616 w 368617"/>
                <a:gd name="connsiteY3" fmla="*/ 19459 h 428625"/>
                <a:gd name="connsiteX4" fmla="*/ 370503 w 368617"/>
                <a:gd name="connsiteY4" fmla="*/ 1028 h 428625"/>
                <a:gd name="connsiteX5" fmla="*/ 367246 w 368617"/>
                <a:gd name="connsiteY5" fmla="*/ 26489 h 428625"/>
                <a:gd name="connsiteX6" fmla="*/ 182851 w 368617"/>
                <a:gd name="connsiteY6" fmla="*/ 350186 h 428625"/>
                <a:gd name="connsiteX7" fmla="*/ 0 w 368617"/>
                <a:gd name="connsiteY7" fmla="*/ 421510 h 42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617" h="428625">
                  <a:moveTo>
                    <a:pt x="0" y="421510"/>
                  </a:moveTo>
                  <a:lnTo>
                    <a:pt x="0" y="400936"/>
                  </a:lnTo>
                  <a:cubicBezTo>
                    <a:pt x="75095" y="426224"/>
                    <a:pt x="124558" y="385505"/>
                    <a:pt x="168621" y="333984"/>
                  </a:cubicBezTo>
                  <a:cubicBezTo>
                    <a:pt x="248774" y="240116"/>
                    <a:pt x="299952" y="129016"/>
                    <a:pt x="353616" y="19459"/>
                  </a:cubicBezTo>
                  <a:cubicBezTo>
                    <a:pt x="357388" y="11830"/>
                    <a:pt x="359531" y="-4201"/>
                    <a:pt x="370503" y="1028"/>
                  </a:cubicBezTo>
                  <a:cubicBezTo>
                    <a:pt x="380362" y="5658"/>
                    <a:pt x="370675" y="18345"/>
                    <a:pt x="367246" y="26489"/>
                  </a:cubicBezTo>
                  <a:cubicBezTo>
                    <a:pt x="318126" y="141446"/>
                    <a:pt x="265748" y="254946"/>
                    <a:pt x="182851" y="350186"/>
                  </a:cubicBezTo>
                  <a:cubicBezTo>
                    <a:pt x="135360" y="404793"/>
                    <a:pt x="82296" y="452714"/>
                    <a:pt x="0" y="42151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2" name="Freeform: Shape 41">
              <a:extLst>
                <a:ext uri="{FF2B5EF4-FFF2-40B4-BE49-F238E27FC236}">
                  <a16:creationId xmlns:a16="http://schemas.microsoft.com/office/drawing/2014/main" id="{038CE45D-F67C-47C6-B48B-E1163494761F}"/>
                </a:ext>
              </a:extLst>
            </p:cNvPr>
            <p:cNvSpPr/>
            <p:nvPr/>
          </p:nvSpPr>
          <p:spPr>
            <a:xfrm>
              <a:off x="1634613" y="-6950572"/>
              <a:ext cx="394335" cy="1157288"/>
            </a:xfrm>
            <a:custGeom>
              <a:avLst/>
              <a:gdLst>
                <a:gd name="connsiteX0" fmla="*/ 0 w 394335"/>
                <a:gd name="connsiteY0" fmla="*/ 1160631 h 1157287"/>
                <a:gd name="connsiteX1" fmla="*/ 0 w 394335"/>
                <a:gd name="connsiteY1" fmla="*/ 1140057 h 1157287"/>
                <a:gd name="connsiteX2" fmla="*/ 291122 w 394335"/>
                <a:gd name="connsiteY2" fmla="*/ 564414 h 1157287"/>
                <a:gd name="connsiteX3" fmla="*/ 387991 w 394335"/>
                <a:gd name="connsiteY3" fmla="*/ 28890 h 1157287"/>
                <a:gd name="connsiteX4" fmla="*/ 400850 w 394335"/>
                <a:gd name="connsiteY4" fmla="*/ 0 h 1157287"/>
                <a:gd name="connsiteX5" fmla="*/ 378905 w 394335"/>
                <a:gd name="connsiteY5" fmla="*/ 201969 h 1157287"/>
                <a:gd name="connsiteX6" fmla="*/ 228114 w 394335"/>
                <a:gd name="connsiteY6" fmla="*/ 824246 h 1157287"/>
                <a:gd name="connsiteX7" fmla="*/ 81439 w 394335"/>
                <a:gd name="connsiteY7" fmla="*/ 1063762 h 1157287"/>
                <a:gd name="connsiteX8" fmla="*/ 0 w 394335"/>
                <a:gd name="connsiteY8" fmla="*/ 1160631 h 1157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4335" h="1157287">
                  <a:moveTo>
                    <a:pt x="0" y="1160631"/>
                  </a:moveTo>
                  <a:lnTo>
                    <a:pt x="0" y="1140057"/>
                  </a:lnTo>
                  <a:cubicBezTo>
                    <a:pt x="175565" y="987895"/>
                    <a:pt x="236001" y="777440"/>
                    <a:pt x="291122" y="564414"/>
                  </a:cubicBezTo>
                  <a:cubicBezTo>
                    <a:pt x="336728" y="388335"/>
                    <a:pt x="370418" y="210112"/>
                    <a:pt x="387991" y="28890"/>
                  </a:cubicBezTo>
                  <a:cubicBezTo>
                    <a:pt x="388934" y="18860"/>
                    <a:pt x="390906" y="9002"/>
                    <a:pt x="400850" y="0"/>
                  </a:cubicBezTo>
                  <a:cubicBezTo>
                    <a:pt x="393649" y="67294"/>
                    <a:pt x="388506" y="134932"/>
                    <a:pt x="378905" y="201969"/>
                  </a:cubicBezTo>
                  <a:cubicBezTo>
                    <a:pt x="348558" y="414138"/>
                    <a:pt x="300209" y="622192"/>
                    <a:pt x="228114" y="824246"/>
                  </a:cubicBezTo>
                  <a:cubicBezTo>
                    <a:pt x="196139" y="913915"/>
                    <a:pt x="163049" y="1002383"/>
                    <a:pt x="81439" y="1063762"/>
                  </a:cubicBezTo>
                  <a:cubicBezTo>
                    <a:pt x="48606" y="1088536"/>
                    <a:pt x="26832" y="1127884"/>
                    <a:pt x="0" y="116063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3" name="Freeform: Shape 42">
              <a:extLst>
                <a:ext uri="{FF2B5EF4-FFF2-40B4-BE49-F238E27FC236}">
                  <a16:creationId xmlns:a16="http://schemas.microsoft.com/office/drawing/2014/main" id="{CDA5C1CA-D9E6-4E14-BF9F-4868C746F0F0}"/>
                </a:ext>
              </a:extLst>
            </p:cNvPr>
            <p:cNvSpPr/>
            <p:nvPr/>
          </p:nvSpPr>
          <p:spPr>
            <a:xfrm>
              <a:off x="1634613" y="-10432427"/>
              <a:ext cx="394335" cy="462915"/>
            </a:xfrm>
            <a:custGeom>
              <a:avLst/>
              <a:gdLst>
                <a:gd name="connsiteX0" fmla="*/ 0 w 394335"/>
                <a:gd name="connsiteY0" fmla="*/ 461850 h 462915"/>
                <a:gd name="connsiteX1" fmla="*/ 0 w 394335"/>
                <a:gd name="connsiteY1" fmla="*/ 437161 h 462915"/>
                <a:gd name="connsiteX2" fmla="*/ 161677 w 394335"/>
                <a:gd name="connsiteY2" fmla="*/ 378611 h 462915"/>
                <a:gd name="connsiteX3" fmla="*/ 379247 w 394335"/>
                <a:gd name="connsiteY3" fmla="*/ 20109 h 462915"/>
                <a:gd name="connsiteX4" fmla="*/ 395707 w 394335"/>
                <a:gd name="connsiteY4" fmla="*/ 821 h 462915"/>
                <a:gd name="connsiteX5" fmla="*/ 393992 w 394335"/>
                <a:gd name="connsiteY5" fmla="*/ 27567 h 462915"/>
                <a:gd name="connsiteX6" fmla="*/ 190395 w 394335"/>
                <a:gd name="connsiteY6" fmla="*/ 380068 h 462915"/>
                <a:gd name="connsiteX7" fmla="*/ 0 w 394335"/>
                <a:gd name="connsiteY7" fmla="*/ 461850 h 462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4335" h="462915">
                  <a:moveTo>
                    <a:pt x="0" y="461850"/>
                  </a:moveTo>
                  <a:lnTo>
                    <a:pt x="0" y="437161"/>
                  </a:lnTo>
                  <a:cubicBezTo>
                    <a:pt x="68666" y="458335"/>
                    <a:pt x="118301" y="424902"/>
                    <a:pt x="161677" y="378611"/>
                  </a:cubicBezTo>
                  <a:cubicBezTo>
                    <a:pt x="259232" y="274541"/>
                    <a:pt x="317268" y="146039"/>
                    <a:pt x="379247" y="20109"/>
                  </a:cubicBezTo>
                  <a:cubicBezTo>
                    <a:pt x="383105" y="12308"/>
                    <a:pt x="385077" y="-3808"/>
                    <a:pt x="395707" y="821"/>
                  </a:cubicBezTo>
                  <a:cubicBezTo>
                    <a:pt x="408051" y="6136"/>
                    <a:pt x="397678" y="19166"/>
                    <a:pt x="393992" y="27567"/>
                  </a:cubicBezTo>
                  <a:cubicBezTo>
                    <a:pt x="339728" y="152897"/>
                    <a:pt x="281349" y="276255"/>
                    <a:pt x="190395" y="380068"/>
                  </a:cubicBezTo>
                  <a:cubicBezTo>
                    <a:pt x="140675" y="436904"/>
                    <a:pt x="84268" y="483110"/>
                    <a:pt x="0" y="4618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4" name="Freeform: Shape 43">
              <a:extLst>
                <a:ext uri="{FF2B5EF4-FFF2-40B4-BE49-F238E27FC236}">
                  <a16:creationId xmlns:a16="http://schemas.microsoft.com/office/drawing/2014/main" id="{670BABC5-050A-4B54-97C3-77FE55404ED3}"/>
                </a:ext>
              </a:extLst>
            </p:cNvPr>
            <p:cNvSpPr/>
            <p:nvPr/>
          </p:nvSpPr>
          <p:spPr>
            <a:xfrm>
              <a:off x="1634613" y="-10231291"/>
              <a:ext cx="428625" cy="505778"/>
            </a:xfrm>
            <a:custGeom>
              <a:avLst/>
              <a:gdLst>
                <a:gd name="connsiteX0" fmla="*/ 0 w 428625"/>
                <a:gd name="connsiteY0" fmla="*/ 503487 h 505777"/>
                <a:gd name="connsiteX1" fmla="*/ 0 w 428625"/>
                <a:gd name="connsiteY1" fmla="*/ 478798 h 505777"/>
                <a:gd name="connsiteX2" fmla="*/ 166221 w 428625"/>
                <a:gd name="connsiteY2" fmla="*/ 416305 h 505777"/>
                <a:gd name="connsiteX3" fmla="*/ 407622 w 428625"/>
                <a:gd name="connsiteY3" fmla="*/ 21627 h 505777"/>
                <a:gd name="connsiteX4" fmla="*/ 425367 w 428625"/>
                <a:gd name="connsiteY4" fmla="*/ 881 h 505777"/>
                <a:gd name="connsiteX5" fmla="*/ 423224 w 428625"/>
                <a:gd name="connsiteY5" fmla="*/ 29342 h 505777"/>
                <a:gd name="connsiteX6" fmla="*/ 197682 w 428625"/>
                <a:gd name="connsiteY6" fmla="*/ 416733 h 505777"/>
                <a:gd name="connsiteX7" fmla="*/ 0 w 428625"/>
                <a:gd name="connsiteY7" fmla="*/ 503487 h 505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625" h="505777">
                  <a:moveTo>
                    <a:pt x="0" y="503487"/>
                  </a:moveTo>
                  <a:lnTo>
                    <a:pt x="0" y="478798"/>
                  </a:lnTo>
                  <a:cubicBezTo>
                    <a:pt x="69609" y="495772"/>
                    <a:pt x="121301" y="463282"/>
                    <a:pt x="166221" y="416305"/>
                  </a:cubicBezTo>
                  <a:cubicBezTo>
                    <a:pt x="275434" y="302462"/>
                    <a:pt x="339214" y="160587"/>
                    <a:pt x="407622" y="21627"/>
                  </a:cubicBezTo>
                  <a:cubicBezTo>
                    <a:pt x="411737" y="13226"/>
                    <a:pt x="413880" y="-4091"/>
                    <a:pt x="425367" y="881"/>
                  </a:cubicBezTo>
                  <a:cubicBezTo>
                    <a:pt x="438998" y="6796"/>
                    <a:pt x="427082" y="20427"/>
                    <a:pt x="423224" y="29342"/>
                  </a:cubicBezTo>
                  <a:cubicBezTo>
                    <a:pt x="363131" y="167273"/>
                    <a:pt x="299180" y="303319"/>
                    <a:pt x="197682" y="416733"/>
                  </a:cubicBezTo>
                  <a:cubicBezTo>
                    <a:pt x="145818" y="474598"/>
                    <a:pt x="87525" y="523975"/>
                    <a:pt x="0" y="5034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5" name="Freeform: Shape 44">
              <a:extLst>
                <a:ext uri="{FF2B5EF4-FFF2-40B4-BE49-F238E27FC236}">
                  <a16:creationId xmlns:a16="http://schemas.microsoft.com/office/drawing/2014/main" id="{BB6331B6-5BD3-4598-9849-37F9DEFC3514}"/>
                </a:ext>
              </a:extLst>
            </p:cNvPr>
            <p:cNvSpPr/>
            <p:nvPr/>
          </p:nvSpPr>
          <p:spPr>
            <a:xfrm>
              <a:off x="1634613" y="-8818905"/>
              <a:ext cx="428625" cy="188595"/>
            </a:xfrm>
            <a:custGeom>
              <a:avLst/>
              <a:gdLst>
                <a:gd name="connsiteX0" fmla="*/ 26660 w 428625"/>
                <a:gd name="connsiteY0" fmla="*/ 188037 h 188595"/>
                <a:gd name="connsiteX1" fmla="*/ 0 w 428625"/>
                <a:gd name="connsiteY1" fmla="*/ 189752 h 188595"/>
                <a:gd name="connsiteX2" fmla="*/ 0 w 428625"/>
                <a:gd name="connsiteY2" fmla="*/ 169178 h 188595"/>
                <a:gd name="connsiteX3" fmla="*/ 399307 w 428625"/>
                <a:gd name="connsiteY3" fmla="*/ 13501 h 188595"/>
                <a:gd name="connsiteX4" fmla="*/ 428196 w 428625"/>
                <a:gd name="connsiteY4" fmla="*/ 4414 h 188595"/>
                <a:gd name="connsiteX5" fmla="*/ 406851 w 428625"/>
                <a:gd name="connsiteY5" fmla="*/ 26703 h 188595"/>
                <a:gd name="connsiteX6" fmla="*/ 26660 w 428625"/>
                <a:gd name="connsiteY6" fmla="*/ 188037 h 188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8625" h="188595">
                  <a:moveTo>
                    <a:pt x="26660" y="188037"/>
                  </a:moveTo>
                  <a:cubicBezTo>
                    <a:pt x="17831" y="189066"/>
                    <a:pt x="8915" y="189238"/>
                    <a:pt x="0" y="189752"/>
                  </a:cubicBezTo>
                  <a:lnTo>
                    <a:pt x="0" y="169178"/>
                  </a:lnTo>
                  <a:cubicBezTo>
                    <a:pt x="150276" y="161291"/>
                    <a:pt x="275092" y="88339"/>
                    <a:pt x="399307" y="13501"/>
                  </a:cubicBezTo>
                  <a:cubicBezTo>
                    <a:pt x="408222" y="8101"/>
                    <a:pt x="420738" y="-7587"/>
                    <a:pt x="428196" y="4414"/>
                  </a:cubicBezTo>
                  <a:cubicBezTo>
                    <a:pt x="435054" y="15301"/>
                    <a:pt x="415852" y="20874"/>
                    <a:pt x="406851" y="26703"/>
                  </a:cubicBezTo>
                  <a:cubicBezTo>
                    <a:pt x="289579" y="102655"/>
                    <a:pt x="168964" y="171149"/>
                    <a:pt x="26660" y="18803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6" name="Freeform: Shape 45">
              <a:extLst>
                <a:ext uri="{FF2B5EF4-FFF2-40B4-BE49-F238E27FC236}">
                  <a16:creationId xmlns:a16="http://schemas.microsoft.com/office/drawing/2014/main" id="{E3130D34-961E-4917-A019-A9FBB31A8F73}"/>
                </a:ext>
              </a:extLst>
            </p:cNvPr>
            <p:cNvSpPr/>
            <p:nvPr/>
          </p:nvSpPr>
          <p:spPr>
            <a:xfrm>
              <a:off x="1634613" y="-10026213"/>
              <a:ext cx="454343" cy="540068"/>
            </a:xfrm>
            <a:custGeom>
              <a:avLst/>
              <a:gdLst>
                <a:gd name="connsiteX0" fmla="*/ 0 w 454342"/>
                <a:gd name="connsiteY0" fmla="*/ 541182 h 540067"/>
                <a:gd name="connsiteX1" fmla="*/ 0 w 454342"/>
                <a:gd name="connsiteY1" fmla="*/ 516493 h 540067"/>
                <a:gd name="connsiteX2" fmla="*/ 177108 w 454342"/>
                <a:gd name="connsiteY2" fmla="*/ 442341 h 540067"/>
                <a:gd name="connsiteX3" fmla="*/ 402393 w 454342"/>
                <a:gd name="connsiteY3" fmla="*/ 88125 h 540067"/>
                <a:gd name="connsiteX4" fmla="*/ 440284 w 454342"/>
                <a:gd name="connsiteY4" fmla="*/ 10544 h 540067"/>
                <a:gd name="connsiteX5" fmla="*/ 453142 w 454342"/>
                <a:gd name="connsiteY5" fmla="*/ 0 h 540067"/>
                <a:gd name="connsiteX6" fmla="*/ 456228 w 454342"/>
                <a:gd name="connsiteY6" fmla="*/ 16288 h 540067"/>
                <a:gd name="connsiteX7" fmla="*/ 164935 w 454342"/>
                <a:gd name="connsiteY7" fmla="*/ 488290 h 540067"/>
                <a:gd name="connsiteX8" fmla="*/ 0 w 454342"/>
                <a:gd name="connsiteY8" fmla="*/ 541182 h 540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4342" h="540067">
                  <a:moveTo>
                    <a:pt x="0" y="541182"/>
                  </a:moveTo>
                  <a:lnTo>
                    <a:pt x="0" y="516493"/>
                  </a:lnTo>
                  <a:cubicBezTo>
                    <a:pt x="75781" y="531924"/>
                    <a:pt x="129445" y="492147"/>
                    <a:pt x="177108" y="442341"/>
                  </a:cubicBezTo>
                  <a:cubicBezTo>
                    <a:pt x="275692" y="339385"/>
                    <a:pt x="339385" y="213884"/>
                    <a:pt x="402393" y="88125"/>
                  </a:cubicBezTo>
                  <a:cubicBezTo>
                    <a:pt x="415252" y="62408"/>
                    <a:pt x="427168" y="36176"/>
                    <a:pt x="440284" y="10544"/>
                  </a:cubicBezTo>
                  <a:cubicBezTo>
                    <a:pt x="442598" y="6001"/>
                    <a:pt x="448770" y="3515"/>
                    <a:pt x="453142" y="0"/>
                  </a:cubicBezTo>
                  <a:cubicBezTo>
                    <a:pt x="454343" y="5486"/>
                    <a:pt x="458029" y="12087"/>
                    <a:pt x="456228" y="16288"/>
                  </a:cubicBezTo>
                  <a:cubicBezTo>
                    <a:pt x="382162" y="187909"/>
                    <a:pt x="305695" y="358330"/>
                    <a:pt x="164935" y="488290"/>
                  </a:cubicBezTo>
                  <a:cubicBezTo>
                    <a:pt x="119415" y="530381"/>
                    <a:pt x="66008" y="557898"/>
                    <a:pt x="0" y="54118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7" name="Freeform: Shape 46">
              <a:extLst>
                <a:ext uri="{FF2B5EF4-FFF2-40B4-BE49-F238E27FC236}">
                  <a16:creationId xmlns:a16="http://schemas.microsoft.com/office/drawing/2014/main" id="{DF87F506-D227-4796-8FD8-ECF5383CE5C1}"/>
                </a:ext>
              </a:extLst>
            </p:cNvPr>
            <p:cNvSpPr/>
            <p:nvPr/>
          </p:nvSpPr>
          <p:spPr>
            <a:xfrm>
              <a:off x="1634613" y="-9076787"/>
              <a:ext cx="497205" cy="214313"/>
            </a:xfrm>
            <a:custGeom>
              <a:avLst/>
              <a:gdLst>
                <a:gd name="connsiteX0" fmla="*/ 486147 w 497205"/>
                <a:gd name="connsiteY0" fmla="*/ 23981 h 214312"/>
                <a:gd name="connsiteX1" fmla="*/ 0 w 497205"/>
                <a:gd name="connsiteY1" fmla="*/ 217205 h 214312"/>
                <a:gd name="connsiteX2" fmla="*/ 0 w 497205"/>
                <a:gd name="connsiteY2" fmla="*/ 196631 h 214312"/>
                <a:gd name="connsiteX3" fmla="*/ 476802 w 497205"/>
                <a:gd name="connsiteY3" fmla="*/ 11208 h 214312"/>
                <a:gd name="connsiteX4" fmla="*/ 502606 w 497205"/>
                <a:gd name="connsiteY4" fmla="*/ 4608 h 214312"/>
                <a:gd name="connsiteX5" fmla="*/ 486147 w 497205"/>
                <a:gd name="connsiteY5" fmla="*/ 23981 h 21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7205" h="214312">
                  <a:moveTo>
                    <a:pt x="486147" y="23981"/>
                  </a:moveTo>
                  <a:cubicBezTo>
                    <a:pt x="338099" y="123594"/>
                    <a:pt x="184995" y="210519"/>
                    <a:pt x="0" y="217205"/>
                  </a:cubicBezTo>
                  <a:lnTo>
                    <a:pt x="0" y="196631"/>
                  </a:lnTo>
                  <a:cubicBezTo>
                    <a:pt x="180623" y="190459"/>
                    <a:pt x="329870" y="103791"/>
                    <a:pt x="476802" y="11208"/>
                  </a:cubicBezTo>
                  <a:cubicBezTo>
                    <a:pt x="484518" y="6322"/>
                    <a:pt x="495062" y="-6965"/>
                    <a:pt x="502606" y="4608"/>
                  </a:cubicBezTo>
                  <a:cubicBezTo>
                    <a:pt x="508864" y="14123"/>
                    <a:pt x="493433" y="19095"/>
                    <a:pt x="486147" y="239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8" name="Freeform: Shape 47">
              <a:extLst>
                <a:ext uri="{FF2B5EF4-FFF2-40B4-BE49-F238E27FC236}">
                  <a16:creationId xmlns:a16="http://schemas.microsoft.com/office/drawing/2014/main" id="{75851D3D-6F91-4649-822B-DF6D5BAC85E0}"/>
                </a:ext>
              </a:extLst>
            </p:cNvPr>
            <p:cNvSpPr/>
            <p:nvPr/>
          </p:nvSpPr>
          <p:spPr>
            <a:xfrm>
              <a:off x="1634613" y="-7165656"/>
              <a:ext cx="522923" cy="1457325"/>
            </a:xfrm>
            <a:custGeom>
              <a:avLst/>
              <a:gdLst>
                <a:gd name="connsiteX0" fmla="*/ 0 w 522922"/>
                <a:gd name="connsiteY0" fmla="*/ 1462126 h 1457325"/>
                <a:gd name="connsiteX1" fmla="*/ 0 w 522922"/>
                <a:gd name="connsiteY1" fmla="*/ 1437437 h 1457325"/>
                <a:gd name="connsiteX2" fmla="*/ 304838 w 522922"/>
                <a:gd name="connsiteY2" fmla="*/ 941775 h 1457325"/>
                <a:gd name="connsiteX3" fmla="*/ 515122 w 522922"/>
                <a:gd name="connsiteY3" fmla="*/ 18945 h 1457325"/>
                <a:gd name="connsiteX4" fmla="*/ 525323 w 522922"/>
                <a:gd name="connsiteY4" fmla="*/ 0 h 1457325"/>
                <a:gd name="connsiteX5" fmla="*/ 521294 w 522922"/>
                <a:gd name="connsiteY5" fmla="*/ 54435 h 1457325"/>
                <a:gd name="connsiteX6" fmla="*/ 514436 w 522922"/>
                <a:gd name="connsiteY6" fmla="*/ 111528 h 1457325"/>
                <a:gd name="connsiteX7" fmla="*/ 240802 w 522922"/>
                <a:gd name="connsiteY7" fmla="*/ 1154802 h 1457325"/>
                <a:gd name="connsiteX8" fmla="*/ 94983 w 522922"/>
                <a:gd name="connsiteY8" fmla="*/ 1358141 h 1457325"/>
                <a:gd name="connsiteX9" fmla="*/ 0 w 522922"/>
                <a:gd name="connsiteY9" fmla="*/ 1462126 h 1457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2922" h="1457325">
                  <a:moveTo>
                    <a:pt x="0" y="1462126"/>
                  </a:moveTo>
                  <a:lnTo>
                    <a:pt x="0" y="1437437"/>
                  </a:lnTo>
                  <a:cubicBezTo>
                    <a:pt x="157220" y="1306363"/>
                    <a:pt x="245174" y="1134742"/>
                    <a:pt x="304838" y="941775"/>
                  </a:cubicBezTo>
                  <a:cubicBezTo>
                    <a:pt x="398450" y="639166"/>
                    <a:pt x="473888" y="333127"/>
                    <a:pt x="515122" y="18945"/>
                  </a:cubicBezTo>
                  <a:cubicBezTo>
                    <a:pt x="515979" y="12430"/>
                    <a:pt x="517693" y="5915"/>
                    <a:pt x="525323" y="0"/>
                  </a:cubicBezTo>
                  <a:cubicBezTo>
                    <a:pt x="524037" y="18174"/>
                    <a:pt x="523094" y="36347"/>
                    <a:pt x="521294" y="54435"/>
                  </a:cubicBezTo>
                  <a:cubicBezTo>
                    <a:pt x="519494" y="73552"/>
                    <a:pt x="517179" y="92583"/>
                    <a:pt x="514436" y="111528"/>
                  </a:cubicBezTo>
                  <a:cubicBezTo>
                    <a:pt x="462572" y="469687"/>
                    <a:pt x="377790" y="819188"/>
                    <a:pt x="240802" y="1154802"/>
                  </a:cubicBezTo>
                  <a:cubicBezTo>
                    <a:pt x="208740" y="1233326"/>
                    <a:pt x="172136" y="1308335"/>
                    <a:pt x="94983" y="1358141"/>
                  </a:cubicBezTo>
                  <a:cubicBezTo>
                    <a:pt x="56836" y="1382744"/>
                    <a:pt x="31290" y="1426893"/>
                    <a:pt x="0" y="146212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9" name="Freeform: Shape 48">
              <a:extLst>
                <a:ext uri="{FF2B5EF4-FFF2-40B4-BE49-F238E27FC236}">
                  <a16:creationId xmlns:a16="http://schemas.microsoft.com/office/drawing/2014/main" id="{7C39C88D-662B-45CF-9AA3-3B3E57DFF2E3}"/>
                </a:ext>
              </a:extLst>
            </p:cNvPr>
            <p:cNvSpPr/>
            <p:nvPr/>
          </p:nvSpPr>
          <p:spPr>
            <a:xfrm>
              <a:off x="1634613" y="-9333863"/>
              <a:ext cx="574358" cy="231458"/>
            </a:xfrm>
            <a:custGeom>
              <a:avLst/>
              <a:gdLst>
                <a:gd name="connsiteX0" fmla="*/ 63694 w 574357"/>
                <a:gd name="connsiteY0" fmla="*/ 238023 h 231457"/>
                <a:gd name="connsiteX1" fmla="*/ 0 w 574357"/>
                <a:gd name="connsiteY1" fmla="*/ 239738 h 231457"/>
                <a:gd name="connsiteX2" fmla="*/ 0 w 574357"/>
                <a:gd name="connsiteY2" fmla="*/ 219164 h 231457"/>
                <a:gd name="connsiteX3" fmla="*/ 542039 w 574357"/>
                <a:gd name="connsiteY3" fmla="*/ 15310 h 231457"/>
                <a:gd name="connsiteX4" fmla="*/ 574700 w 574357"/>
                <a:gd name="connsiteY4" fmla="*/ 4851 h 231457"/>
                <a:gd name="connsiteX5" fmla="*/ 551812 w 574357"/>
                <a:gd name="connsiteY5" fmla="*/ 29969 h 231457"/>
                <a:gd name="connsiteX6" fmla="*/ 63694 w 574357"/>
                <a:gd name="connsiteY6" fmla="*/ 238023 h 231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4357" h="231457">
                  <a:moveTo>
                    <a:pt x="63694" y="238023"/>
                  </a:moveTo>
                  <a:cubicBezTo>
                    <a:pt x="42605" y="239824"/>
                    <a:pt x="21260" y="239223"/>
                    <a:pt x="0" y="239738"/>
                  </a:cubicBezTo>
                  <a:lnTo>
                    <a:pt x="0" y="219164"/>
                  </a:lnTo>
                  <a:cubicBezTo>
                    <a:pt x="206940" y="220878"/>
                    <a:pt x="376247" y="122980"/>
                    <a:pt x="542039" y="15310"/>
                  </a:cubicBezTo>
                  <a:cubicBezTo>
                    <a:pt x="551983" y="8880"/>
                    <a:pt x="566214" y="-8350"/>
                    <a:pt x="574700" y="4851"/>
                  </a:cubicBezTo>
                  <a:cubicBezTo>
                    <a:pt x="583359" y="18224"/>
                    <a:pt x="561413" y="23540"/>
                    <a:pt x="551812" y="29969"/>
                  </a:cubicBezTo>
                  <a:cubicBezTo>
                    <a:pt x="402393" y="130353"/>
                    <a:pt x="249117" y="222164"/>
                    <a:pt x="63694" y="23802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0" name="Freeform: Shape 49">
              <a:extLst>
                <a:ext uri="{FF2B5EF4-FFF2-40B4-BE49-F238E27FC236}">
                  <a16:creationId xmlns:a16="http://schemas.microsoft.com/office/drawing/2014/main" id="{7757AA91-063F-4E7C-89CF-8CDB2596D1F4}"/>
                </a:ext>
              </a:extLst>
            </p:cNvPr>
            <p:cNvSpPr/>
            <p:nvPr/>
          </p:nvSpPr>
          <p:spPr>
            <a:xfrm>
              <a:off x="1715537" y="-7377139"/>
              <a:ext cx="565785" cy="1663065"/>
            </a:xfrm>
            <a:custGeom>
              <a:avLst/>
              <a:gdLst>
                <a:gd name="connsiteX0" fmla="*/ 307153 w 565785"/>
                <a:gd name="connsiteY0" fmla="*/ 1075249 h 1663065"/>
                <a:gd name="connsiteX1" fmla="*/ 558584 w 565785"/>
                <a:gd name="connsiteY1" fmla="*/ 28375 h 1663065"/>
                <a:gd name="connsiteX2" fmla="*/ 571700 w 565785"/>
                <a:gd name="connsiteY2" fmla="*/ 0 h 1663065"/>
                <a:gd name="connsiteX3" fmla="*/ 568528 w 565785"/>
                <a:gd name="connsiteY3" fmla="*/ 38233 h 1663065"/>
                <a:gd name="connsiteX4" fmla="*/ 197425 w 565785"/>
                <a:gd name="connsiteY4" fmla="*/ 1419092 h 1663065"/>
                <a:gd name="connsiteX5" fmla="*/ 144361 w 565785"/>
                <a:gd name="connsiteY5" fmla="*/ 1525819 h 1663065"/>
                <a:gd name="connsiteX6" fmla="*/ 33090 w 565785"/>
                <a:gd name="connsiteY6" fmla="*/ 1645748 h 1663065"/>
                <a:gd name="connsiteX7" fmla="*/ 0 w 565785"/>
                <a:gd name="connsiteY7" fmla="*/ 1668980 h 1663065"/>
                <a:gd name="connsiteX8" fmla="*/ 307153 w 565785"/>
                <a:gd name="connsiteY8" fmla="*/ 1075249 h 166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5785" h="1663065">
                  <a:moveTo>
                    <a:pt x="307153" y="1075249"/>
                  </a:moveTo>
                  <a:cubicBezTo>
                    <a:pt x="419110" y="733206"/>
                    <a:pt x="504920" y="384648"/>
                    <a:pt x="558584" y="28375"/>
                  </a:cubicBezTo>
                  <a:cubicBezTo>
                    <a:pt x="560041" y="18602"/>
                    <a:pt x="562356" y="8915"/>
                    <a:pt x="571700" y="0"/>
                  </a:cubicBezTo>
                  <a:cubicBezTo>
                    <a:pt x="570671" y="12773"/>
                    <a:pt x="570414" y="25632"/>
                    <a:pt x="568528" y="38233"/>
                  </a:cubicBezTo>
                  <a:cubicBezTo>
                    <a:pt x="499948" y="513321"/>
                    <a:pt x="380962" y="974950"/>
                    <a:pt x="197425" y="1419092"/>
                  </a:cubicBezTo>
                  <a:cubicBezTo>
                    <a:pt x="182251" y="1455696"/>
                    <a:pt x="163306" y="1490929"/>
                    <a:pt x="144361" y="1525819"/>
                  </a:cubicBezTo>
                  <a:cubicBezTo>
                    <a:pt x="117700" y="1575111"/>
                    <a:pt x="85725" y="1618660"/>
                    <a:pt x="33090" y="1645748"/>
                  </a:cubicBezTo>
                  <a:cubicBezTo>
                    <a:pt x="20831" y="1652006"/>
                    <a:pt x="9944" y="1660064"/>
                    <a:pt x="0" y="1668980"/>
                  </a:cubicBezTo>
                  <a:cubicBezTo>
                    <a:pt x="168021" y="1509531"/>
                    <a:pt x="236430" y="1291361"/>
                    <a:pt x="307153" y="107524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1" name="Freeform: Shape 50">
              <a:extLst>
                <a:ext uri="{FF2B5EF4-FFF2-40B4-BE49-F238E27FC236}">
                  <a16:creationId xmlns:a16="http://schemas.microsoft.com/office/drawing/2014/main" id="{9035E9BB-C08A-489D-902D-3100F2A4BDBA}"/>
                </a:ext>
              </a:extLst>
            </p:cNvPr>
            <p:cNvSpPr/>
            <p:nvPr/>
          </p:nvSpPr>
          <p:spPr>
            <a:xfrm>
              <a:off x="1634613" y="-7590423"/>
              <a:ext cx="771525" cy="2057400"/>
            </a:xfrm>
            <a:custGeom>
              <a:avLst/>
              <a:gdLst>
                <a:gd name="connsiteX0" fmla="*/ 0 w 771525"/>
                <a:gd name="connsiteY0" fmla="*/ 2059714 h 2057400"/>
                <a:gd name="connsiteX1" fmla="*/ 0 w 771525"/>
                <a:gd name="connsiteY1" fmla="*/ 2035025 h 2057400"/>
                <a:gd name="connsiteX2" fmla="*/ 334585 w 771525"/>
                <a:gd name="connsiteY2" fmla="*/ 1599028 h 2057400"/>
                <a:gd name="connsiteX3" fmla="*/ 554041 w 771525"/>
                <a:gd name="connsiteY3" fmla="*/ 950604 h 2057400"/>
                <a:gd name="connsiteX4" fmla="*/ 767325 w 771525"/>
                <a:gd name="connsiteY4" fmla="*/ 25203 h 2057400"/>
                <a:gd name="connsiteX5" fmla="*/ 778555 w 771525"/>
                <a:gd name="connsiteY5" fmla="*/ 0 h 2057400"/>
                <a:gd name="connsiteX6" fmla="*/ 779755 w 771525"/>
                <a:gd name="connsiteY6" fmla="*/ 19631 h 2057400"/>
                <a:gd name="connsiteX7" fmla="*/ 287007 w 771525"/>
                <a:gd name="connsiteY7" fmla="*/ 1742618 h 2057400"/>
                <a:gd name="connsiteX8" fmla="*/ 108614 w 771525"/>
                <a:gd name="connsiteY8" fmla="*/ 1954701 h 2057400"/>
                <a:gd name="connsiteX9" fmla="*/ 0 w 771525"/>
                <a:gd name="connsiteY9" fmla="*/ 2059714 h 205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1525" h="2057400">
                  <a:moveTo>
                    <a:pt x="0" y="2059714"/>
                  </a:moveTo>
                  <a:lnTo>
                    <a:pt x="0" y="2035025"/>
                  </a:lnTo>
                  <a:cubicBezTo>
                    <a:pt x="144704" y="1915268"/>
                    <a:pt x="268748" y="1783851"/>
                    <a:pt x="334585" y="1599028"/>
                  </a:cubicBezTo>
                  <a:cubicBezTo>
                    <a:pt x="411223" y="1383944"/>
                    <a:pt x="490519" y="1170061"/>
                    <a:pt x="554041" y="950604"/>
                  </a:cubicBezTo>
                  <a:cubicBezTo>
                    <a:pt x="642166" y="646109"/>
                    <a:pt x="714947" y="337928"/>
                    <a:pt x="767325" y="25203"/>
                  </a:cubicBezTo>
                  <a:cubicBezTo>
                    <a:pt x="768782" y="16631"/>
                    <a:pt x="770925" y="8229"/>
                    <a:pt x="778555" y="0"/>
                  </a:cubicBezTo>
                  <a:cubicBezTo>
                    <a:pt x="779069" y="6515"/>
                    <a:pt x="780783" y="13287"/>
                    <a:pt x="779755" y="19631"/>
                  </a:cubicBezTo>
                  <a:cubicBezTo>
                    <a:pt x="684000" y="613619"/>
                    <a:pt x="534667" y="1192349"/>
                    <a:pt x="287007" y="1742618"/>
                  </a:cubicBezTo>
                  <a:cubicBezTo>
                    <a:pt x="248260" y="1828771"/>
                    <a:pt x="202911" y="1911496"/>
                    <a:pt x="108614" y="1954701"/>
                  </a:cubicBezTo>
                  <a:cubicBezTo>
                    <a:pt x="62236" y="1976047"/>
                    <a:pt x="38148" y="2026539"/>
                    <a:pt x="0" y="205971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2" name="Freeform: Shape 51">
              <a:extLst>
                <a:ext uri="{FF2B5EF4-FFF2-40B4-BE49-F238E27FC236}">
                  <a16:creationId xmlns:a16="http://schemas.microsoft.com/office/drawing/2014/main" id="{7813A0A1-E685-4462-A214-46444CD8372C}"/>
                </a:ext>
              </a:extLst>
            </p:cNvPr>
            <p:cNvSpPr/>
            <p:nvPr/>
          </p:nvSpPr>
          <p:spPr>
            <a:xfrm>
              <a:off x="1634613" y="-7806879"/>
              <a:ext cx="908685" cy="2357438"/>
            </a:xfrm>
            <a:custGeom>
              <a:avLst/>
              <a:gdLst>
                <a:gd name="connsiteX0" fmla="*/ 0 w 908685"/>
                <a:gd name="connsiteY0" fmla="*/ 2362581 h 2357437"/>
                <a:gd name="connsiteX1" fmla="*/ 0 w 908685"/>
                <a:gd name="connsiteY1" fmla="*/ 2337892 h 2357437"/>
                <a:gd name="connsiteX2" fmla="*/ 166049 w 908685"/>
                <a:gd name="connsiteY2" fmla="*/ 2206047 h 2357437"/>
                <a:gd name="connsiteX3" fmla="*/ 265490 w 908685"/>
                <a:gd name="connsiteY3" fmla="*/ 2077460 h 2357437"/>
                <a:gd name="connsiteX4" fmla="*/ 624250 w 908685"/>
                <a:gd name="connsiteY4" fmla="*/ 1144172 h 2357437"/>
                <a:gd name="connsiteX5" fmla="*/ 895483 w 908685"/>
                <a:gd name="connsiteY5" fmla="*/ 25460 h 2357437"/>
                <a:gd name="connsiteX6" fmla="*/ 907228 w 908685"/>
                <a:gd name="connsiteY6" fmla="*/ 0 h 2357437"/>
                <a:gd name="connsiteX7" fmla="*/ 908256 w 908685"/>
                <a:gd name="connsiteY7" fmla="*/ 27346 h 2357437"/>
                <a:gd name="connsiteX8" fmla="*/ 313068 w 908685"/>
                <a:gd name="connsiteY8" fmla="*/ 2032454 h 2357437"/>
                <a:gd name="connsiteX9" fmla="*/ 242430 w 908685"/>
                <a:gd name="connsiteY9" fmla="*/ 2152983 h 2357437"/>
                <a:gd name="connsiteX10" fmla="*/ 135788 w 908685"/>
                <a:gd name="connsiteY10" fmla="*/ 2245652 h 2357437"/>
                <a:gd name="connsiteX11" fmla="*/ 0 w 908685"/>
                <a:gd name="connsiteY11" fmla="*/ 2362581 h 2357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8685" h="2357437">
                  <a:moveTo>
                    <a:pt x="0" y="2362581"/>
                  </a:moveTo>
                  <a:lnTo>
                    <a:pt x="0" y="2337892"/>
                  </a:lnTo>
                  <a:cubicBezTo>
                    <a:pt x="48006" y="2284657"/>
                    <a:pt x="101070" y="2239995"/>
                    <a:pt x="166049" y="2206047"/>
                  </a:cubicBezTo>
                  <a:cubicBezTo>
                    <a:pt x="214998" y="2180501"/>
                    <a:pt x="239601" y="2125723"/>
                    <a:pt x="265490" y="2077460"/>
                  </a:cubicBezTo>
                  <a:cubicBezTo>
                    <a:pt x="424082" y="1781452"/>
                    <a:pt x="526694" y="1463583"/>
                    <a:pt x="624250" y="1144172"/>
                  </a:cubicBezTo>
                  <a:cubicBezTo>
                    <a:pt x="736549" y="776669"/>
                    <a:pt x="827589" y="403851"/>
                    <a:pt x="895483" y="25460"/>
                  </a:cubicBezTo>
                  <a:cubicBezTo>
                    <a:pt x="897112" y="16631"/>
                    <a:pt x="893597" y="3858"/>
                    <a:pt x="907228" y="0"/>
                  </a:cubicBezTo>
                  <a:cubicBezTo>
                    <a:pt x="907656" y="9173"/>
                    <a:pt x="909799" y="18602"/>
                    <a:pt x="908256" y="27346"/>
                  </a:cubicBezTo>
                  <a:cubicBezTo>
                    <a:pt x="785155" y="718118"/>
                    <a:pt x="609076" y="1393117"/>
                    <a:pt x="313068" y="2032454"/>
                  </a:cubicBezTo>
                  <a:cubicBezTo>
                    <a:pt x="293608" y="2074545"/>
                    <a:pt x="267462" y="2113722"/>
                    <a:pt x="242430" y="2152983"/>
                  </a:cubicBezTo>
                  <a:cubicBezTo>
                    <a:pt x="216198" y="2193960"/>
                    <a:pt x="182851" y="2226450"/>
                    <a:pt x="135788" y="2245652"/>
                  </a:cubicBezTo>
                  <a:cubicBezTo>
                    <a:pt x="78353" y="2269141"/>
                    <a:pt x="46463" y="2324862"/>
                    <a:pt x="0" y="23625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3" name="Freeform: Shape 52">
              <a:extLst>
                <a:ext uri="{FF2B5EF4-FFF2-40B4-BE49-F238E27FC236}">
                  <a16:creationId xmlns:a16="http://schemas.microsoft.com/office/drawing/2014/main" id="{26EEA05A-6ED5-4651-9477-9CE2B4B772FD}"/>
                </a:ext>
              </a:extLst>
            </p:cNvPr>
            <p:cNvSpPr/>
            <p:nvPr/>
          </p:nvSpPr>
          <p:spPr>
            <a:xfrm>
              <a:off x="1634613" y="-8020420"/>
              <a:ext cx="1037273" cy="2666048"/>
            </a:xfrm>
            <a:custGeom>
              <a:avLst/>
              <a:gdLst>
                <a:gd name="connsiteX0" fmla="*/ 0 w 1037272"/>
                <a:gd name="connsiteY0" fmla="*/ 2666648 h 2666047"/>
                <a:gd name="connsiteX1" fmla="*/ 0 w 1037272"/>
                <a:gd name="connsiteY1" fmla="*/ 2637844 h 2666047"/>
                <a:gd name="connsiteX2" fmla="*/ 177965 w 1037272"/>
                <a:gd name="connsiteY2" fmla="*/ 2504799 h 2666047"/>
                <a:gd name="connsiteX3" fmla="*/ 285207 w 1037272"/>
                <a:gd name="connsiteY3" fmla="*/ 2372097 h 2666047"/>
                <a:gd name="connsiteX4" fmla="*/ 648595 w 1037272"/>
                <a:gd name="connsiteY4" fmla="*/ 1477985 h 2666047"/>
                <a:gd name="connsiteX5" fmla="*/ 1023557 w 1037272"/>
                <a:gd name="connsiteY5" fmla="*/ 22974 h 2666047"/>
                <a:gd name="connsiteX6" fmla="*/ 1033415 w 1037272"/>
                <a:gd name="connsiteY6" fmla="*/ 0 h 2666047"/>
                <a:gd name="connsiteX7" fmla="*/ 1037873 w 1037272"/>
                <a:gd name="connsiteY7" fmla="*/ 19888 h 2666047"/>
                <a:gd name="connsiteX8" fmla="*/ 357816 w 1037272"/>
                <a:gd name="connsiteY8" fmla="*/ 2282942 h 2666047"/>
                <a:gd name="connsiteX9" fmla="*/ 263690 w 1037272"/>
                <a:gd name="connsiteY9" fmla="*/ 2444448 h 2666047"/>
                <a:gd name="connsiteX10" fmla="*/ 144104 w 1037272"/>
                <a:gd name="connsiteY10" fmla="*/ 2546547 h 2666047"/>
                <a:gd name="connsiteX11" fmla="*/ 0 w 1037272"/>
                <a:gd name="connsiteY11" fmla="*/ 2666648 h 2666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37272" h="2666047">
                  <a:moveTo>
                    <a:pt x="0" y="2666648"/>
                  </a:moveTo>
                  <a:lnTo>
                    <a:pt x="0" y="2637844"/>
                  </a:lnTo>
                  <a:cubicBezTo>
                    <a:pt x="52121" y="2583923"/>
                    <a:pt x="109042" y="2538489"/>
                    <a:pt x="177965" y="2504799"/>
                  </a:cubicBezTo>
                  <a:cubicBezTo>
                    <a:pt x="230086" y="2479339"/>
                    <a:pt x="257089" y="2422245"/>
                    <a:pt x="285207" y="2372097"/>
                  </a:cubicBezTo>
                  <a:cubicBezTo>
                    <a:pt x="443627" y="2089290"/>
                    <a:pt x="548126" y="1784194"/>
                    <a:pt x="648595" y="1477985"/>
                  </a:cubicBezTo>
                  <a:cubicBezTo>
                    <a:pt x="804958" y="1001182"/>
                    <a:pt x="930459" y="516236"/>
                    <a:pt x="1023557" y="22974"/>
                  </a:cubicBezTo>
                  <a:cubicBezTo>
                    <a:pt x="1025100" y="15002"/>
                    <a:pt x="1030072" y="7629"/>
                    <a:pt x="1033415" y="0"/>
                  </a:cubicBezTo>
                  <a:cubicBezTo>
                    <a:pt x="1042845" y="4801"/>
                    <a:pt x="1039159" y="13201"/>
                    <a:pt x="1037873" y="19888"/>
                  </a:cubicBezTo>
                  <a:cubicBezTo>
                    <a:pt x="893855" y="799043"/>
                    <a:pt x="689058" y="1560109"/>
                    <a:pt x="357816" y="2282942"/>
                  </a:cubicBezTo>
                  <a:cubicBezTo>
                    <a:pt x="332013" y="2339350"/>
                    <a:pt x="297123" y="2391813"/>
                    <a:pt x="263690" y="2444448"/>
                  </a:cubicBezTo>
                  <a:cubicBezTo>
                    <a:pt x="234715" y="2490140"/>
                    <a:pt x="197339" y="2526316"/>
                    <a:pt x="144104" y="2546547"/>
                  </a:cubicBezTo>
                  <a:cubicBezTo>
                    <a:pt x="83239" y="2569521"/>
                    <a:pt x="47320" y="2625671"/>
                    <a:pt x="0" y="266664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4" name="Freeform: Shape 53">
              <a:extLst>
                <a:ext uri="{FF2B5EF4-FFF2-40B4-BE49-F238E27FC236}">
                  <a16:creationId xmlns:a16="http://schemas.microsoft.com/office/drawing/2014/main" id="{991A19A3-2D1D-4A9B-B18E-959B9431F4F7}"/>
                </a:ext>
              </a:extLst>
            </p:cNvPr>
            <p:cNvSpPr/>
            <p:nvPr/>
          </p:nvSpPr>
          <p:spPr>
            <a:xfrm>
              <a:off x="1634613" y="-8228782"/>
              <a:ext cx="1165860" cy="2957513"/>
            </a:xfrm>
            <a:custGeom>
              <a:avLst/>
              <a:gdLst>
                <a:gd name="connsiteX0" fmla="*/ 0 w 1165860"/>
                <a:gd name="connsiteY0" fmla="*/ 2965535 h 2957512"/>
                <a:gd name="connsiteX1" fmla="*/ 0 w 1165860"/>
                <a:gd name="connsiteY1" fmla="*/ 2932617 h 2957512"/>
                <a:gd name="connsiteX2" fmla="*/ 462229 w 1165860"/>
                <a:gd name="connsiteY2" fmla="*/ 2352087 h 2957512"/>
                <a:gd name="connsiteX3" fmla="*/ 1119054 w 1165860"/>
                <a:gd name="connsiteY3" fmla="*/ 179815 h 2957512"/>
                <a:gd name="connsiteX4" fmla="*/ 1149744 w 1165860"/>
                <a:gd name="connsiteY4" fmla="*/ 28682 h 2957512"/>
                <a:gd name="connsiteX5" fmla="*/ 1162002 w 1165860"/>
                <a:gd name="connsiteY5" fmla="*/ 136 h 2957512"/>
                <a:gd name="connsiteX6" fmla="*/ 1164403 w 1165860"/>
                <a:gd name="connsiteY6" fmla="*/ 30997 h 2957512"/>
                <a:gd name="connsiteX7" fmla="*/ 1045674 w 1165860"/>
                <a:gd name="connsiteY7" fmla="*/ 594296 h 2957512"/>
                <a:gd name="connsiteX8" fmla="*/ 453571 w 1165860"/>
                <a:gd name="connsiteY8" fmla="*/ 2423324 h 2957512"/>
                <a:gd name="connsiteX9" fmla="*/ 272263 w 1165860"/>
                <a:gd name="connsiteY9" fmla="*/ 2749851 h 2957512"/>
                <a:gd name="connsiteX10" fmla="*/ 155848 w 1165860"/>
                <a:gd name="connsiteY10" fmla="*/ 2840377 h 2957512"/>
                <a:gd name="connsiteX11" fmla="*/ 0 w 1165860"/>
                <a:gd name="connsiteY11" fmla="*/ 2965535 h 2957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5860" h="2957512">
                  <a:moveTo>
                    <a:pt x="0" y="2965535"/>
                  </a:moveTo>
                  <a:lnTo>
                    <a:pt x="0" y="2932617"/>
                  </a:lnTo>
                  <a:cubicBezTo>
                    <a:pt x="230857" y="2800172"/>
                    <a:pt x="363303" y="2593403"/>
                    <a:pt x="462229" y="2352087"/>
                  </a:cubicBezTo>
                  <a:cubicBezTo>
                    <a:pt x="750608" y="1648628"/>
                    <a:pt x="957891" y="921422"/>
                    <a:pt x="1119054" y="179815"/>
                  </a:cubicBezTo>
                  <a:cubicBezTo>
                    <a:pt x="1129941" y="129581"/>
                    <a:pt x="1138942" y="79003"/>
                    <a:pt x="1149744" y="28682"/>
                  </a:cubicBezTo>
                  <a:cubicBezTo>
                    <a:pt x="1151973" y="18138"/>
                    <a:pt x="1150172" y="-1836"/>
                    <a:pt x="1162002" y="136"/>
                  </a:cubicBezTo>
                  <a:cubicBezTo>
                    <a:pt x="1174004" y="2107"/>
                    <a:pt x="1166289" y="20281"/>
                    <a:pt x="1164403" y="30997"/>
                  </a:cubicBezTo>
                  <a:cubicBezTo>
                    <a:pt x="1131827" y="220192"/>
                    <a:pt x="1091794" y="407930"/>
                    <a:pt x="1045674" y="594296"/>
                  </a:cubicBezTo>
                  <a:cubicBezTo>
                    <a:pt x="891369" y="1217859"/>
                    <a:pt x="711432" y="1833279"/>
                    <a:pt x="453571" y="2423324"/>
                  </a:cubicBezTo>
                  <a:cubicBezTo>
                    <a:pt x="403593" y="2537682"/>
                    <a:pt x="347872" y="2649467"/>
                    <a:pt x="272263" y="2749851"/>
                  </a:cubicBezTo>
                  <a:cubicBezTo>
                    <a:pt x="241745" y="2790399"/>
                    <a:pt x="205740" y="2822717"/>
                    <a:pt x="155848" y="2840377"/>
                  </a:cubicBezTo>
                  <a:cubicBezTo>
                    <a:pt x="90268" y="2863608"/>
                    <a:pt x="49721" y="2920958"/>
                    <a:pt x="0" y="29655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5" name="Freeform: Shape 54">
              <a:extLst>
                <a:ext uri="{FF2B5EF4-FFF2-40B4-BE49-F238E27FC236}">
                  <a16:creationId xmlns:a16="http://schemas.microsoft.com/office/drawing/2014/main" id="{D7BD87C8-9CFE-4142-912B-7D6AA93AC559}"/>
                </a:ext>
              </a:extLst>
            </p:cNvPr>
            <p:cNvSpPr/>
            <p:nvPr/>
          </p:nvSpPr>
          <p:spPr>
            <a:xfrm>
              <a:off x="1634613" y="-8444564"/>
              <a:ext cx="1294448" cy="3266123"/>
            </a:xfrm>
            <a:custGeom>
              <a:avLst/>
              <a:gdLst>
                <a:gd name="connsiteX0" fmla="*/ 30861 w 1294447"/>
                <a:gd name="connsiteY0" fmla="*/ 3241754 h 3266122"/>
                <a:gd name="connsiteX1" fmla="*/ 0 w 1294447"/>
                <a:gd name="connsiteY1" fmla="*/ 3267729 h 3266122"/>
                <a:gd name="connsiteX2" fmla="*/ 0 w 1294447"/>
                <a:gd name="connsiteY2" fmla="*/ 3238925 h 3266122"/>
                <a:gd name="connsiteX3" fmla="*/ 199739 w 1294447"/>
                <a:gd name="connsiteY3" fmla="*/ 3101508 h 3266122"/>
                <a:gd name="connsiteX4" fmla="*/ 304667 w 1294447"/>
                <a:gd name="connsiteY4" fmla="*/ 2988266 h 3266122"/>
                <a:gd name="connsiteX5" fmla="*/ 652882 w 1294447"/>
                <a:gd name="connsiteY5" fmla="*/ 2230885 h 3266122"/>
                <a:gd name="connsiteX6" fmla="*/ 1278503 w 1294447"/>
                <a:gd name="connsiteY6" fmla="*/ 28695 h 3266122"/>
                <a:gd name="connsiteX7" fmla="*/ 1292733 w 1294447"/>
                <a:gd name="connsiteY7" fmla="*/ 235 h 3266122"/>
                <a:gd name="connsiteX8" fmla="*/ 1293848 w 1294447"/>
                <a:gd name="connsiteY8" fmla="*/ 31610 h 3266122"/>
                <a:gd name="connsiteX9" fmla="*/ 834190 w 1294447"/>
                <a:gd name="connsiteY9" fmla="*/ 1787515 h 3266122"/>
                <a:gd name="connsiteX10" fmla="*/ 420138 w 1294447"/>
                <a:gd name="connsiteY10" fmla="*/ 2834646 h 3266122"/>
                <a:gd name="connsiteX11" fmla="*/ 307410 w 1294447"/>
                <a:gd name="connsiteY11" fmla="*/ 3023327 h 3266122"/>
                <a:gd name="connsiteX12" fmla="*/ 158248 w 1294447"/>
                <a:gd name="connsiteY12" fmla="*/ 3146342 h 3266122"/>
                <a:gd name="connsiteX13" fmla="*/ 30861 w 1294447"/>
                <a:gd name="connsiteY13" fmla="*/ 3241754 h 3266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94447" h="3266122">
                  <a:moveTo>
                    <a:pt x="30861" y="3241754"/>
                  </a:moveTo>
                  <a:cubicBezTo>
                    <a:pt x="21517" y="3251270"/>
                    <a:pt x="10373" y="3259156"/>
                    <a:pt x="0" y="3267729"/>
                  </a:cubicBezTo>
                  <a:lnTo>
                    <a:pt x="0" y="3238925"/>
                  </a:lnTo>
                  <a:cubicBezTo>
                    <a:pt x="58293" y="3181061"/>
                    <a:pt x="121644" y="3132712"/>
                    <a:pt x="199739" y="3101508"/>
                  </a:cubicBezTo>
                  <a:cubicBezTo>
                    <a:pt x="248517" y="3081963"/>
                    <a:pt x="276635" y="3032242"/>
                    <a:pt x="304667" y="2988266"/>
                  </a:cubicBezTo>
                  <a:cubicBezTo>
                    <a:pt x="455200" y="2751750"/>
                    <a:pt x="556098" y="2491918"/>
                    <a:pt x="652882" y="2230885"/>
                  </a:cubicBezTo>
                  <a:cubicBezTo>
                    <a:pt x="918801" y="1513281"/>
                    <a:pt x="1125569" y="778618"/>
                    <a:pt x="1278503" y="28695"/>
                  </a:cubicBezTo>
                  <a:cubicBezTo>
                    <a:pt x="1280646" y="18151"/>
                    <a:pt x="1276874" y="-2423"/>
                    <a:pt x="1292733" y="235"/>
                  </a:cubicBezTo>
                  <a:cubicBezTo>
                    <a:pt x="1303963" y="2121"/>
                    <a:pt x="1295734" y="21066"/>
                    <a:pt x="1293848" y="31610"/>
                  </a:cubicBezTo>
                  <a:cubicBezTo>
                    <a:pt x="1183177" y="627999"/>
                    <a:pt x="1022699" y="1211529"/>
                    <a:pt x="834190" y="1787515"/>
                  </a:cubicBezTo>
                  <a:cubicBezTo>
                    <a:pt x="717347" y="2144731"/>
                    <a:pt x="592103" y="2499118"/>
                    <a:pt x="420138" y="2834646"/>
                  </a:cubicBezTo>
                  <a:cubicBezTo>
                    <a:pt x="386791" y="2899712"/>
                    <a:pt x="347615" y="2962119"/>
                    <a:pt x="307410" y="3023327"/>
                  </a:cubicBezTo>
                  <a:cubicBezTo>
                    <a:pt x="270891" y="3078962"/>
                    <a:pt x="225542" y="3124396"/>
                    <a:pt x="158248" y="3146342"/>
                  </a:cubicBezTo>
                  <a:cubicBezTo>
                    <a:pt x="106728" y="3163144"/>
                    <a:pt x="68666" y="3203521"/>
                    <a:pt x="30861" y="32417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6" name="Freeform: Shape 55">
              <a:extLst>
                <a:ext uri="{FF2B5EF4-FFF2-40B4-BE49-F238E27FC236}">
                  <a16:creationId xmlns:a16="http://schemas.microsoft.com/office/drawing/2014/main" id="{F714B88F-638E-4898-B3A1-51076FFA6455}"/>
                </a:ext>
              </a:extLst>
            </p:cNvPr>
            <p:cNvSpPr/>
            <p:nvPr/>
          </p:nvSpPr>
          <p:spPr>
            <a:xfrm>
              <a:off x="1663417" y="-8653389"/>
              <a:ext cx="1397318" cy="3506153"/>
            </a:xfrm>
            <a:custGeom>
              <a:avLst/>
              <a:gdLst>
                <a:gd name="connsiteX0" fmla="*/ 498748 w 1397317"/>
                <a:gd name="connsiteY0" fmla="*/ 2953974 h 3506152"/>
                <a:gd name="connsiteX1" fmla="*/ 296951 w 1397317"/>
                <a:gd name="connsiteY1" fmla="*/ 3316333 h 3506152"/>
                <a:gd name="connsiteX2" fmla="*/ 139217 w 1397317"/>
                <a:gd name="connsiteY2" fmla="*/ 3441578 h 3506152"/>
                <a:gd name="connsiteX3" fmla="*/ 32918 w 1397317"/>
                <a:gd name="connsiteY3" fmla="*/ 3513587 h 3506152"/>
                <a:gd name="connsiteX4" fmla="*/ 0 w 1397317"/>
                <a:gd name="connsiteY4" fmla="*/ 3513587 h 3506152"/>
                <a:gd name="connsiteX5" fmla="*/ 128330 w 1397317"/>
                <a:gd name="connsiteY5" fmla="*/ 3420404 h 3506152"/>
                <a:gd name="connsiteX6" fmla="*/ 280921 w 1397317"/>
                <a:gd name="connsiteY6" fmla="*/ 3295588 h 3506152"/>
                <a:gd name="connsiteX7" fmla="*/ 583273 w 1397317"/>
                <a:gd name="connsiteY7" fmla="*/ 2693970 h 3506152"/>
                <a:gd name="connsiteX8" fmla="*/ 1376401 w 1397317"/>
                <a:gd name="connsiteY8" fmla="*/ 32294 h 3506152"/>
                <a:gd name="connsiteX9" fmla="*/ 1391831 w 1397317"/>
                <a:gd name="connsiteY9" fmla="*/ 62 h 3506152"/>
                <a:gd name="connsiteX10" fmla="*/ 1393717 w 1397317"/>
                <a:gd name="connsiteY10" fmla="*/ 31266 h 3506152"/>
                <a:gd name="connsiteX11" fmla="*/ 498748 w 1397317"/>
                <a:gd name="connsiteY11" fmla="*/ 2953974 h 350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97317" h="3506152">
                  <a:moveTo>
                    <a:pt x="498748" y="2953974"/>
                  </a:moveTo>
                  <a:cubicBezTo>
                    <a:pt x="443455" y="3081018"/>
                    <a:pt x="379333" y="3204034"/>
                    <a:pt x="296951" y="3316333"/>
                  </a:cubicBezTo>
                  <a:cubicBezTo>
                    <a:pt x="255975" y="3372312"/>
                    <a:pt x="210026" y="3421004"/>
                    <a:pt x="139217" y="3441578"/>
                  </a:cubicBezTo>
                  <a:cubicBezTo>
                    <a:pt x="97641" y="3453665"/>
                    <a:pt x="63094" y="3481783"/>
                    <a:pt x="32918" y="3513587"/>
                  </a:cubicBezTo>
                  <a:lnTo>
                    <a:pt x="0" y="3513587"/>
                  </a:lnTo>
                  <a:cubicBezTo>
                    <a:pt x="35233" y="3472096"/>
                    <a:pt x="77153" y="3436434"/>
                    <a:pt x="128330" y="3420404"/>
                  </a:cubicBezTo>
                  <a:cubicBezTo>
                    <a:pt x="197682" y="3398715"/>
                    <a:pt x="242345" y="3351566"/>
                    <a:pt x="280921" y="3295588"/>
                  </a:cubicBezTo>
                  <a:cubicBezTo>
                    <a:pt x="409423" y="3109136"/>
                    <a:pt x="499605" y="2902796"/>
                    <a:pt x="583273" y="2693970"/>
                  </a:cubicBezTo>
                  <a:cubicBezTo>
                    <a:pt x="928916" y="1831148"/>
                    <a:pt x="1183520" y="940894"/>
                    <a:pt x="1376401" y="32294"/>
                  </a:cubicBezTo>
                  <a:cubicBezTo>
                    <a:pt x="1378887" y="20550"/>
                    <a:pt x="1374343" y="-1310"/>
                    <a:pt x="1391831" y="62"/>
                  </a:cubicBezTo>
                  <a:cubicBezTo>
                    <a:pt x="1403061" y="1005"/>
                    <a:pt x="1395946" y="20636"/>
                    <a:pt x="1393717" y="31266"/>
                  </a:cubicBezTo>
                  <a:cubicBezTo>
                    <a:pt x="1189092" y="1034162"/>
                    <a:pt x="907571" y="2013656"/>
                    <a:pt x="498748" y="295397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7" name="Freeform: Shape 56">
              <a:extLst>
                <a:ext uri="{FF2B5EF4-FFF2-40B4-BE49-F238E27FC236}">
                  <a16:creationId xmlns:a16="http://schemas.microsoft.com/office/drawing/2014/main" id="{5A87DC26-0C1F-49E8-96A4-F6010A7D5D3C}"/>
                </a:ext>
              </a:extLst>
            </p:cNvPr>
            <p:cNvSpPr/>
            <p:nvPr/>
          </p:nvSpPr>
          <p:spPr>
            <a:xfrm>
              <a:off x="2988382" y="-6140642"/>
              <a:ext cx="445770" cy="994410"/>
            </a:xfrm>
            <a:custGeom>
              <a:avLst/>
              <a:gdLst>
                <a:gd name="connsiteX0" fmla="*/ 453057 w 445770"/>
                <a:gd name="connsiteY0" fmla="*/ 0 h 994410"/>
                <a:gd name="connsiteX1" fmla="*/ 16459 w 445770"/>
                <a:gd name="connsiteY1" fmla="*/ 1000839 h 994410"/>
                <a:gd name="connsiteX2" fmla="*/ 0 w 445770"/>
                <a:gd name="connsiteY2" fmla="*/ 1000839 h 994410"/>
                <a:gd name="connsiteX3" fmla="*/ 149762 w 445770"/>
                <a:gd name="connsiteY3" fmla="*/ 662654 h 994410"/>
                <a:gd name="connsiteX4" fmla="*/ 359702 w 445770"/>
                <a:gd name="connsiteY4" fmla="*/ 157820 h 994410"/>
                <a:gd name="connsiteX5" fmla="*/ 453057 w 445770"/>
                <a:gd name="connsiteY5" fmla="*/ 0 h 994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5770" h="994410">
                  <a:moveTo>
                    <a:pt x="453057" y="0"/>
                  </a:moveTo>
                  <a:cubicBezTo>
                    <a:pt x="294037" y="320268"/>
                    <a:pt x="176851" y="670112"/>
                    <a:pt x="16459" y="1000839"/>
                  </a:cubicBezTo>
                  <a:lnTo>
                    <a:pt x="0" y="1000839"/>
                  </a:lnTo>
                  <a:cubicBezTo>
                    <a:pt x="50063" y="888197"/>
                    <a:pt x="101584" y="776154"/>
                    <a:pt x="149762" y="662654"/>
                  </a:cubicBezTo>
                  <a:cubicBezTo>
                    <a:pt x="220999" y="494890"/>
                    <a:pt x="289836" y="326098"/>
                    <a:pt x="359702" y="157820"/>
                  </a:cubicBezTo>
                  <a:cubicBezTo>
                    <a:pt x="384905" y="97041"/>
                    <a:pt x="414137" y="38919"/>
                    <a:pt x="45305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8" name="Freeform: Shape 57">
              <a:extLst>
                <a:ext uri="{FF2B5EF4-FFF2-40B4-BE49-F238E27FC236}">
                  <a16:creationId xmlns:a16="http://schemas.microsoft.com/office/drawing/2014/main" id="{495811B0-ECA0-4A82-BE34-D06600E5524A}"/>
                </a:ext>
              </a:extLst>
            </p:cNvPr>
            <p:cNvSpPr/>
            <p:nvPr/>
          </p:nvSpPr>
          <p:spPr>
            <a:xfrm>
              <a:off x="2070782" y="-8874571"/>
              <a:ext cx="1328738" cy="3729038"/>
            </a:xfrm>
            <a:custGeom>
              <a:avLst/>
              <a:gdLst>
                <a:gd name="connsiteX0" fmla="*/ 1170146 w 1328737"/>
                <a:gd name="connsiteY0" fmla="*/ 569630 h 3729037"/>
                <a:gd name="connsiteX1" fmla="*/ 24689 w 1328737"/>
                <a:gd name="connsiteY1" fmla="*/ 3734769 h 3729037"/>
                <a:gd name="connsiteX2" fmla="*/ 0 w 1328737"/>
                <a:gd name="connsiteY2" fmla="*/ 3734769 h 3729037"/>
                <a:gd name="connsiteX3" fmla="*/ 78610 w 1328737"/>
                <a:gd name="connsiteY3" fmla="*/ 3581493 h 3729037"/>
                <a:gd name="connsiteX4" fmla="*/ 1192778 w 1328737"/>
                <a:gd name="connsiteY4" fmla="*/ 342459 h 3729037"/>
                <a:gd name="connsiteX5" fmla="*/ 1313393 w 1328737"/>
                <a:gd name="connsiteY5" fmla="*/ 13618 h 3729037"/>
                <a:gd name="connsiteX6" fmla="*/ 1330795 w 1328737"/>
                <a:gd name="connsiteY6" fmla="*/ 1188 h 3729037"/>
                <a:gd name="connsiteX7" fmla="*/ 1330624 w 1328737"/>
                <a:gd name="connsiteY7" fmla="*/ 17561 h 3729037"/>
                <a:gd name="connsiteX8" fmla="*/ 1170146 w 1328737"/>
                <a:gd name="connsiteY8" fmla="*/ 569630 h 3729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8737" h="3729037">
                  <a:moveTo>
                    <a:pt x="1170146" y="569630"/>
                  </a:moveTo>
                  <a:cubicBezTo>
                    <a:pt x="933460" y="1677026"/>
                    <a:pt x="561585" y="2735815"/>
                    <a:pt x="24689" y="3734769"/>
                  </a:cubicBezTo>
                  <a:lnTo>
                    <a:pt x="0" y="3734769"/>
                  </a:lnTo>
                  <a:cubicBezTo>
                    <a:pt x="26232" y="3683677"/>
                    <a:pt x="52378" y="3632585"/>
                    <a:pt x="78610" y="3581493"/>
                  </a:cubicBezTo>
                  <a:cubicBezTo>
                    <a:pt x="605304" y="2555278"/>
                    <a:pt x="975808" y="1475229"/>
                    <a:pt x="1192778" y="342459"/>
                  </a:cubicBezTo>
                  <a:cubicBezTo>
                    <a:pt x="1214980" y="226473"/>
                    <a:pt x="1254757" y="116488"/>
                    <a:pt x="1313393" y="13618"/>
                  </a:cubicBezTo>
                  <a:cubicBezTo>
                    <a:pt x="1316993" y="7274"/>
                    <a:pt x="1319994" y="-3613"/>
                    <a:pt x="1330795" y="1188"/>
                  </a:cubicBezTo>
                  <a:cubicBezTo>
                    <a:pt x="1332938" y="2131"/>
                    <a:pt x="1333195" y="13275"/>
                    <a:pt x="1330624" y="17561"/>
                  </a:cubicBezTo>
                  <a:cubicBezTo>
                    <a:pt x="1230497" y="188068"/>
                    <a:pt x="1210351" y="381464"/>
                    <a:pt x="1170146" y="56963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9" name="Freeform: Shape 58">
              <a:extLst>
                <a:ext uri="{FF2B5EF4-FFF2-40B4-BE49-F238E27FC236}">
                  <a16:creationId xmlns:a16="http://schemas.microsoft.com/office/drawing/2014/main" id="{BC8B0F21-5780-4FE5-9C58-7CBB3EEF261D}"/>
                </a:ext>
              </a:extLst>
            </p:cNvPr>
            <p:cNvSpPr/>
            <p:nvPr/>
          </p:nvSpPr>
          <p:spPr>
            <a:xfrm>
              <a:off x="2227144" y="-8422429"/>
              <a:ext cx="1183005" cy="3274695"/>
            </a:xfrm>
            <a:custGeom>
              <a:avLst/>
              <a:gdLst>
                <a:gd name="connsiteX0" fmla="*/ 1029643 w 1183005"/>
                <a:gd name="connsiteY0" fmla="*/ 513366 h 3274695"/>
                <a:gd name="connsiteX1" fmla="*/ 36947 w 1183005"/>
                <a:gd name="connsiteY1" fmla="*/ 3256651 h 3274695"/>
                <a:gd name="connsiteX2" fmla="*/ 24689 w 1183005"/>
                <a:gd name="connsiteY2" fmla="*/ 3282626 h 3274695"/>
                <a:gd name="connsiteX3" fmla="*/ 0 w 1183005"/>
                <a:gd name="connsiteY3" fmla="*/ 3282626 h 3274695"/>
                <a:gd name="connsiteX4" fmla="*/ 105870 w 1183005"/>
                <a:gd name="connsiteY4" fmla="*/ 3069257 h 3274695"/>
                <a:gd name="connsiteX5" fmla="*/ 1053132 w 1183005"/>
                <a:gd name="connsiteY5" fmla="*/ 307626 h 3274695"/>
                <a:gd name="connsiteX6" fmla="*/ 1168860 w 1183005"/>
                <a:gd name="connsiteY6" fmla="*/ 12046 h 3274695"/>
                <a:gd name="connsiteX7" fmla="*/ 1185320 w 1183005"/>
                <a:gd name="connsiteY7" fmla="*/ 1159 h 3274695"/>
                <a:gd name="connsiteX8" fmla="*/ 1185062 w 1183005"/>
                <a:gd name="connsiteY8" fmla="*/ 15475 h 3274695"/>
                <a:gd name="connsiteX9" fmla="*/ 1029643 w 1183005"/>
                <a:gd name="connsiteY9" fmla="*/ 513366 h 327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3005" h="3274695">
                  <a:moveTo>
                    <a:pt x="1029643" y="513366"/>
                  </a:moveTo>
                  <a:cubicBezTo>
                    <a:pt x="813787" y="1469371"/>
                    <a:pt x="484775" y="2384485"/>
                    <a:pt x="36947" y="3256651"/>
                  </a:cubicBezTo>
                  <a:cubicBezTo>
                    <a:pt x="32575" y="3265138"/>
                    <a:pt x="28804" y="3273968"/>
                    <a:pt x="24689" y="3282626"/>
                  </a:cubicBezTo>
                  <a:lnTo>
                    <a:pt x="0" y="3282626"/>
                  </a:lnTo>
                  <a:cubicBezTo>
                    <a:pt x="35319" y="3211560"/>
                    <a:pt x="71152" y="3140666"/>
                    <a:pt x="105870" y="3069257"/>
                  </a:cubicBezTo>
                  <a:cubicBezTo>
                    <a:pt x="534581" y="2187489"/>
                    <a:pt x="855364" y="1268689"/>
                    <a:pt x="1053132" y="307626"/>
                  </a:cubicBezTo>
                  <a:cubicBezTo>
                    <a:pt x="1074734" y="202784"/>
                    <a:pt x="1113396" y="103943"/>
                    <a:pt x="1168860" y="12046"/>
                  </a:cubicBezTo>
                  <a:cubicBezTo>
                    <a:pt x="1172461" y="6131"/>
                    <a:pt x="1175547" y="-3299"/>
                    <a:pt x="1185320" y="1159"/>
                  </a:cubicBezTo>
                  <a:cubicBezTo>
                    <a:pt x="1187120" y="2016"/>
                    <a:pt x="1187291" y="11789"/>
                    <a:pt x="1185062" y="15475"/>
                  </a:cubicBezTo>
                  <a:cubicBezTo>
                    <a:pt x="1090679" y="168237"/>
                    <a:pt x="1068048" y="343030"/>
                    <a:pt x="1029643" y="51336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0" name="Freeform: Shape 59">
              <a:extLst>
                <a:ext uri="{FF2B5EF4-FFF2-40B4-BE49-F238E27FC236}">
                  <a16:creationId xmlns:a16="http://schemas.microsoft.com/office/drawing/2014/main" id="{55F61B2C-C225-49D0-B21C-146224448543}"/>
                </a:ext>
              </a:extLst>
            </p:cNvPr>
            <p:cNvSpPr/>
            <p:nvPr/>
          </p:nvSpPr>
          <p:spPr>
            <a:xfrm>
              <a:off x="2379392" y="-7967613"/>
              <a:ext cx="1037273" cy="2820353"/>
            </a:xfrm>
            <a:custGeom>
              <a:avLst/>
              <a:gdLst>
                <a:gd name="connsiteX0" fmla="*/ 882968 w 1037272"/>
                <a:gd name="connsiteY0" fmla="*/ 498920 h 2820352"/>
                <a:gd name="connsiteX1" fmla="*/ 37119 w 1037272"/>
                <a:gd name="connsiteY1" fmla="*/ 2801836 h 2820352"/>
                <a:gd name="connsiteX2" fmla="*/ 24689 w 1037272"/>
                <a:gd name="connsiteY2" fmla="*/ 2827811 h 2820352"/>
                <a:gd name="connsiteX3" fmla="*/ 0 w 1037272"/>
                <a:gd name="connsiteY3" fmla="*/ 2827811 h 2820352"/>
                <a:gd name="connsiteX4" fmla="*/ 490176 w 1037272"/>
                <a:gd name="connsiteY4" fmla="*/ 1695812 h 2820352"/>
                <a:gd name="connsiteX5" fmla="*/ 911428 w 1037272"/>
                <a:gd name="connsiteY5" fmla="*/ 294208 h 2820352"/>
                <a:gd name="connsiteX6" fmla="*/ 1024671 w 1037272"/>
                <a:gd name="connsiteY6" fmla="*/ 13202 h 2820352"/>
                <a:gd name="connsiteX7" fmla="*/ 1040787 w 1037272"/>
                <a:gd name="connsiteY7" fmla="*/ 0 h 2820352"/>
                <a:gd name="connsiteX8" fmla="*/ 1040959 w 1037272"/>
                <a:gd name="connsiteY8" fmla="*/ 14573 h 2820352"/>
                <a:gd name="connsiteX9" fmla="*/ 882968 w 1037272"/>
                <a:gd name="connsiteY9" fmla="*/ 498920 h 282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7272" h="2820352">
                  <a:moveTo>
                    <a:pt x="882968" y="498920"/>
                  </a:moveTo>
                  <a:cubicBezTo>
                    <a:pt x="683057" y="1296677"/>
                    <a:pt x="402736" y="2064944"/>
                    <a:pt x="37119" y="2801836"/>
                  </a:cubicBezTo>
                  <a:cubicBezTo>
                    <a:pt x="32833" y="2810408"/>
                    <a:pt x="28804" y="2819153"/>
                    <a:pt x="24689" y="2827811"/>
                  </a:cubicBezTo>
                  <a:lnTo>
                    <a:pt x="0" y="2827811"/>
                  </a:lnTo>
                  <a:cubicBezTo>
                    <a:pt x="184737" y="2459708"/>
                    <a:pt x="347958" y="2082260"/>
                    <a:pt x="490176" y="1695812"/>
                  </a:cubicBezTo>
                  <a:cubicBezTo>
                    <a:pt x="658968" y="1237184"/>
                    <a:pt x="805729" y="771868"/>
                    <a:pt x="911428" y="294208"/>
                  </a:cubicBezTo>
                  <a:cubicBezTo>
                    <a:pt x="933545" y="194339"/>
                    <a:pt x="970579" y="100213"/>
                    <a:pt x="1024671" y="13202"/>
                  </a:cubicBezTo>
                  <a:cubicBezTo>
                    <a:pt x="1028186" y="7630"/>
                    <a:pt x="1035301" y="4286"/>
                    <a:pt x="1040787" y="0"/>
                  </a:cubicBezTo>
                  <a:cubicBezTo>
                    <a:pt x="1040959" y="4886"/>
                    <a:pt x="1043102" y="11144"/>
                    <a:pt x="1040959" y="14573"/>
                  </a:cubicBezTo>
                  <a:cubicBezTo>
                    <a:pt x="945804" y="162192"/>
                    <a:pt x="924373" y="333728"/>
                    <a:pt x="882968" y="49892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1" name="Freeform: Shape 60">
              <a:extLst>
                <a:ext uri="{FF2B5EF4-FFF2-40B4-BE49-F238E27FC236}">
                  <a16:creationId xmlns:a16="http://schemas.microsoft.com/office/drawing/2014/main" id="{068651E4-BCCA-4F40-8E90-D25CEC16A658}"/>
                </a:ext>
              </a:extLst>
            </p:cNvPr>
            <p:cNvSpPr/>
            <p:nvPr/>
          </p:nvSpPr>
          <p:spPr>
            <a:xfrm>
              <a:off x="2531640" y="-7507699"/>
              <a:ext cx="891540" cy="2366010"/>
            </a:xfrm>
            <a:custGeom>
              <a:avLst/>
              <a:gdLst>
                <a:gd name="connsiteX0" fmla="*/ 730120 w 891540"/>
                <a:gd name="connsiteY0" fmla="*/ 495834 h 2366010"/>
                <a:gd name="connsiteX1" fmla="*/ 37376 w 891540"/>
                <a:gd name="connsiteY1" fmla="*/ 2335492 h 2366010"/>
                <a:gd name="connsiteX2" fmla="*/ 24689 w 891540"/>
                <a:gd name="connsiteY2" fmla="*/ 2367896 h 2366010"/>
                <a:gd name="connsiteX3" fmla="*/ 0 w 891540"/>
                <a:gd name="connsiteY3" fmla="*/ 2367896 h 2366010"/>
                <a:gd name="connsiteX4" fmla="*/ 260861 w 891540"/>
                <a:gd name="connsiteY4" fmla="*/ 1786338 h 2366010"/>
                <a:gd name="connsiteX5" fmla="*/ 774440 w 891540"/>
                <a:gd name="connsiteY5" fmla="*/ 255032 h 2366010"/>
                <a:gd name="connsiteX6" fmla="*/ 879624 w 891540"/>
                <a:gd name="connsiteY6" fmla="*/ 10459 h 2366010"/>
                <a:gd name="connsiteX7" fmla="*/ 894798 w 891540"/>
                <a:gd name="connsiteY7" fmla="*/ 0 h 2366010"/>
                <a:gd name="connsiteX8" fmla="*/ 893683 w 891540"/>
                <a:gd name="connsiteY8" fmla="*/ 13116 h 2366010"/>
                <a:gd name="connsiteX9" fmla="*/ 730120 w 891540"/>
                <a:gd name="connsiteY9" fmla="*/ 495834 h 2366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1540" h="2366010">
                  <a:moveTo>
                    <a:pt x="730120" y="495834"/>
                  </a:moveTo>
                  <a:cubicBezTo>
                    <a:pt x="552412" y="1129170"/>
                    <a:pt x="321555" y="1742361"/>
                    <a:pt x="37376" y="2335492"/>
                  </a:cubicBezTo>
                  <a:cubicBezTo>
                    <a:pt x="32318" y="2345951"/>
                    <a:pt x="28889" y="2357095"/>
                    <a:pt x="24689" y="2367896"/>
                  </a:cubicBezTo>
                  <a:lnTo>
                    <a:pt x="0" y="2367896"/>
                  </a:lnTo>
                  <a:cubicBezTo>
                    <a:pt x="89926" y="2175358"/>
                    <a:pt x="179937" y="1982905"/>
                    <a:pt x="260861" y="1786338"/>
                  </a:cubicBezTo>
                  <a:cubicBezTo>
                    <a:pt x="466173" y="1287333"/>
                    <a:pt x="643795" y="779069"/>
                    <a:pt x="774440" y="255032"/>
                  </a:cubicBezTo>
                  <a:cubicBezTo>
                    <a:pt x="796214" y="167936"/>
                    <a:pt x="830332" y="85811"/>
                    <a:pt x="879624" y="10459"/>
                  </a:cubicBezTo>
                  <a:cubicBezTo>
                    <a:pt x="882796" y="5744"/>
                    <a:pt x="889654" y="3429"/>
                    <a:pt x="894798" y="0"/>
                  </a:cubicBezTo>
                  <a:cubicBezTo>
                    <a:pt x="894455" y="4372"/>
                    <a:pt x="895826" y="9859"/>
                    <a:pt x="893683" y="13116"/>
                  </a:cubicBezTo>
                  <a:cubicBezTo>
                    <a:pt x="797157" y="159792"/>
                    <a:pt x="776069" y="332184"/>
                    <a:pt x="730120" y="49583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2" name="Freeform: Shape 61">
              <a:extLst>
                <a:ext uri="{FF2B5EF4-FFF2-40B4-BE49-F238E27FC236}">
                  <a16:creationId xmlns:a16="http://schemas.microsoft.com/office/drawing/2014/main" id="{DAA3878B-5A99-4887-AFCB-7C1FC8BDDDA0}"/>
                </a:ext>
              </a:extLst>
            </p:cNvPr>
            <p:cNvSpPr/>
            <p:nvPr/>
          </p:nvSpPr>
          <p:spPr>
            <a:xfrm>
              <a:off x="3375174" y="-5236843"/>
              <a:ext cx="85725" cy="94298"/>
            </a:xfrm>
            <a:custGeom>
              <a:avLst/>
              <a:gdLst>
                <a:gd name="connsiteX0" fmla="*/ 86497 w 85725"/>
                <a:gd name="connsiteY0" fmla="*/ 0 h 94297"/>
                <a:gd name="connsiteX1" fmla="*/ 12344 w 85725"/>
                <a:gd name="connsiteY1" fmla="*/ 97041 h 94297"/>
                <a:gd name="connsiteX2" fmla="*/ 0 w 85725"/>
                <a:gd name="connsiteY2" fmla="*/ 97041 h 94297"/>
                <a:gd name="connsiteX3" fmla="*/ 86497 w 85725"/>
                <a:gd name="connsiteY3" fmla="*/ 0 h 94297"/>
              </a:gdLst>
              <a:ahLst/>
              <a:cxnLst>
                <a:cxn ang="0">
                  <a:pos x="connsiteX0" y="connsiteY0"/>
                </a:cxn>
                <a:cxn ang="0">
                  <a:pos x="connsiteX1" y="connsiteY1"/>
                </a:cxn>
                <a:cxn ang="0">
                  <a:pos x="connsiteX2" y="connsiteY2"/>
                </a:cxn>
                <a:cxn ang="0">
                  <a:pos x="connsiteX3" y="connsiteY3"/>
                </a:cxn>
              </a:cxnLst>
              <a:rect l="l" t="t" r="r" b="b"/>
              <a:pathLst>
                <a:path w="85725" h="94297">
                  <a:moveTo>
                    <a:pt x="86497" y="0"/>
                  </a:moveTo>
                  <a:cubicBezTo>
                    <a:pt x="60950" y="31889"/>
                    <a:pt x="31804" y="60608"/>
                    <a:pt x="12344" y="97041"/>
                  </a:cubicBezTo>
                  <a:lnTo>
                    <a:pt x="0" y="97041"/>
                  </a:lnTo>
                  <a:cubicBezTo>
                    <a:pt x="21774" y="58293"/>
                    <a:pt x="50235" y="25632"/>
                    <a:pt x="8649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3" name="Freeform: Shape 62">
              <a:extLst>
                <a:ext uri="{FF2B5EF4-FFF2-40B4-BE49-F238E27FC236}">
                  <a16:creationId xmlns:a16="http://schemas.microsoft.com/office/drawing/2014/main" id="{2C4FDFD0-BEA1-4F00-AB08-264874DA1680}"/>
                </a:ext>
              </a:extLst>
            </p:cNvPr>
            <p:cNvSpPr/>
            <p:nvPr/>
          </p:nvSpPr>
          <p:spPr>
            <a:xfrm>
              <a:off x="3157089" y="-5697787"/>
              <a:ext cx="300038" cy="557213"/>
            </a:xfrm>
            <a:custGeom>
              <a:avLst/>
              <a:gdLst>
                <a:gd name="connsiteX0" fmla="*/ 303724 w 300037"/>
                <a:gd name="connsiteY0" fmla="*/ 0 h 557212"/>
                <a:gd name="connsiteX1" fmla="*/ 12344 w 300037"/>
                <a:gd name="connsiteY1" fmla="*/ 557984 h 557212"/>
                <a:gd name="connsiteX2" fmla="*/ 0 w 300037"/>
                <a:gd name="connsiteY2" fmla="*/ 557984 h 557212"/>
                <a:gd name="connsiteX3" fmla="*/ 148990 w 300037"/>
                <a:gd name="connsiteY3" fmla="*/ 249203 h 557212"/>
                <a:gd name="connsiteX4" fmla="*/ 270720 w 300037"/>
                <a:gd name="connsiteY4" fmla="*/ 33004 h 557212"/>
                <a:gd name="connsiteX5" fmla="*/ 303724 w 300037"/>
                <a:gd name="connsiteY5" fmla="*/ 0 h 557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0037" h="557212">
                  <a:moveTo>
                    <a:pt x="303724" y="0"/>
                  </a:moveTo>
                  <a:cubicBezTo>
                    <a:pt x="179594" y="172136"/>
                    <a:pt x="113243" y="374104"/>
                    <a:pt x="12344" y="557984"/>
                  </a:cubicBezTo>
                  <a:lnTo>
                    <a:pt x="0" y="557984"/>
                  </a:lnTo>
                  <a:cubicBezTo>
                    <a:pt x="49549" y="455028"/>
                    <a:pt x="98069" y="351473"/>
                    <a:pt x="148990" y="249203"/>
                  </a:cubicBezTo>
                  <a:cubicBezTo>
                    <a:pt x="185852" y="175136"/>
                    <a:pt x="215856" y="96955"/>
                    <a:pt x="270720" y="33004"/>
                  </a:cubicBezTo>
                  <a:cubicBezTo>
                    <a:pt x="280835" y="21260"/>
                    <a:pt x="291894" y="10287"/>
                    <a:pt x="30372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096" name="Freeform: Shape 4095">
              <a:extLst>
                <a:ext uri="{FF2B5EF4-FFF2-40B4-BE49-F238E27FC236}">
                  <a16:creationId xmlns:a16="http://schemas.microsoft.com/office/drawing/2014/main" id="{1E23E0B8-08A7-4BDC-A7D7-E5379DE12910}"/>
                </a:ext>
              </a:extLst>
            </p:cNvPr>
            <p:cNvSpPr/>
            <p:nvPr/>
          </p:nvSpPr>
          <p:spPr>
            <a:xfrm>
              <a:off x="2679772" y="-7058757"/>
              <a:ext cx="754380" cy="1911668"/>
            </a:xfrm>
            <a:custGeom>
              <a:avLst/>
              <a:gdLst>
                <a:gd name="connsiteX0" fmla="*/ 596903 w 754380"/>
                <a:gd name="connsiteY0" fmla="*/ 438398 h 1911667"/>
                <a:gd name="connsiteX1" fmla="*/ 29232 w 754380"/>
                <a:gd name="connsiteY1" fmla="*/ 1902581 h 1911667"/>
                <a:gd name="connsiteX2" fmla="*/ 20574 w 754380"/>
                <a:gd name="connsiteY2" fmla="*/ 1918955 h 1911667"/>
                <a:gd name="connsiteX3" fmla="*/ 0 w 754380"/>
                <a:gd name="connsiteY3" fmla="*/ 1918955 h 1911667"/>
                <a:gd name="connsiteX4" fmla="*/ 645424 w 754380"/>
                <a:gd name="connsiteY4" fmla="*/ 214313 h 1911667"/>
                <a:gd name="connsiteX5" fmla="*/ 744522 w 754380"/>
                <a:gd name="connsiteY5" fmla="*/ 9773 h 1911667"/>
                <a:gd name="connsiteX6" fmla="*/ 758323 w 754380"/>
                <a:gd name="connsiteY6" fmla="*/ 0 h 1911667"/>
                <a:gd name="connsiteX7" fmla="*/ 756609 w 754380"/>
                <a:gd name="connsiteY7" fmla="*/ 12945 h 1911667"/>
                <a:gd name="connsiteX8" fmla="*/ 596903 w 754380"/>
                <a:gd name="connsiteY8" fmla="*/ 438398 h 1911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4380" h="1911667">
                  <a:moveTo>
                    <a:pt x="596903" y="438398"/>
                  </a:moveTo>
                  <a:cubicBezTo>
                    <a:pt x="441998" y="939803"/>
                    <a:pt x="251860" y="1427493"/>
                    <a:pt x="29232" y="1902581"/>
                  </a:cubicBezTo>
                  <a:cubicBezTo>
                    <a:pt x="26575" y="1908153"/>
                    <a:pt x="23489" y="1913554"/>
                    <a:pt x="20574" y="1918955"/>
                  </a:cubicBezTo>
                  <a:lnTo>
                    <a:pt x="0" y="1918955"/>
                  </a:lnTo>
                  <a:cubicBezTo>
                    <a:pt x="259490" y="1367571"/>
                    <a:pt x="478003" y="800586"/>
                    <a:pt x="645424" y="214313"/>
                  </a:cubicBezTo>
                  <a:cubicBezTo>
                    <a:pt x="666512" y="140589"/>
                    <a:pt x="699945" y="72267"/>
                    <a:pt x="744522" y="9773"/>
                  </a:cubicBezTo>
                  <a:cubicBezTo>
                    <a:pt x="747608" y="5401"/>
                    <a:pt x="753609" y="3172"/>
                    <a:pt x="758323" y="0"/>
                  </a:cubicBezTo>
                  <a:cubicBezTo>
                    <a:pt x="757809" y="4372"/>
                    <a:pt x="758838" y="9859"/>
                    <a:pt x="756609" y="12945"/>
                  </a:cubicBezTo>
                  <a:cubicBezTo>
                    <a:pt x="665912" y="140675"/>
                    <a:pt x="641652" y="293523"/>
                    <a:pt x="596903" y="43839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097" name="Freeform: Shape 4096">
              <a:extLst>
                <a:ext uri="{FF2B5EF4-FFF2-40B4-BE49-F238E27FC236}">
                  <a16:creationId xmlns:a16="http://schemas.microsoft.com/office/drawing/2014/main" id="{0C335AC9-EBE7-4B35-8926-92E6C2C86DE1}"/>
                </a:ext>
              </a:extLst>
            </p:cNvPr>
            <p:cNvSpPr/>
            <p:nvPr/>
          </p:nvSpPr>
          <p:spPr>
            <a:xfrm>
              <a:off x="2832020" y="-6603042"/>
              <a:ext cx="608648" cy="1457325"/>
            </a:xfrm>
            <a:custGeom>
              <a:avLst/>
              <a:gdLst>
                <a:gd name="connsiteX0" fmla="*/ 373847 w 608647"/>
                <a:gd name="connsiteY0" fmla="*/ 614905 h 1457325"/>
                <a:gd name="connsiteX1" fmla="*/ 24432 w 608647"/>
                <a:gd name="connsiteY1" fmla="*/ 1451582 h 1457325"/>
                <a:gd name="connsiteX2" fmla="*/ 20574 w 608647"/>
                <a:gd name="connsiteY2" fmla="*/ 1463240 h 1457325"/>
                <a:gd name="connsiteX3" fmla="*/ 0 w 608647"/>
                <a:gd name="connsiteY3" fmla="*/ 1463240 h 1457325"/>
                <a:gd name="connsiteX4" fmla="*/ 334242 w 608647"/>
                <a:gd name="connsiteY4" fmla="*/ 667112 h 1457325"/>
                <a:gd name="connsiteX5" fmla="*/ 538610 w 608647"/>
                <a:gd name="connsiteY5" fmla="*/ 111443 h 1457325"/>
                <a:gd name="connsiteX6" fmla="*/ 601018 w 608647"/>
                <a:gd name="connsiteY6" fmla="*/ 7887 h 1457325"/>
                <a:gd name="connsiteX7" fmla="*/ 612077 w 608647"/>
                <a:gd name="connsiteY7" fmla="*/ 0 h 1457325"/>
                <a:gd name="connsiteX8" fmla="*/ 612162 w 608647"/>
                <a:gd name="connsiteY8" fmla="*/ 10458 h 1457325"/>
                <a:gd name="connsiteX9" fmla="*/ 373847 w 608647"/>
                <a:gd name="connsiteY9" fmla="*/ 614905 h 1457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8647" h="1457325">
                  <a:moveTo>
                    <a:pt x="373847" y="614905"/>
                  </a:moveTo>
                  <a:cubicBezTo>
                    <a:pt x="262490" y="895998"/>
                    <a:pt x="150447" y="1176661"/>
                    <a:pt x="24432" y="1451582"/>
                  </a:cubicBezTo>
                  <a:cubicBezTo>
                    <a:pt x="22803" y="1455268"/>
                    <a:pt x="21860" y="1459382"/>
                    <a:pt x="20574" y="1463240"/>
                  </a:cubicBezTo>
                  <a:lnTo>
                    <a:pt x="0" y="1463240"/>
                  </a:lnTo>
                  <a:cubicBezTo>
                    <a:pt x="118643" y="1200921"/>
                    <a:pt x="233172" y="936803"/>
                    <a:pt x="334242" y="667112"/>
                  </a:cubicBezTo>
                  <a:cubicBezTo>
                    <a:pt x="403508" y="482289"/>
                    <a:pt x="468744" y="296008"/>
                    <a:pt x="538610" y="111443"/>
                  </a:cubicBezTo>
                  <a:cubicBezTo>
                    <a:pt x="552669" y="74409"/>
                    <a:pt x="579587" y="42091"/>
                    <a:pt x="601018" y="7887"/>
                  </a:cubicBezTo>
                  <a:cubicBezTo>
                    <a:pt x="603161" y="4372"/>
                    <a:pt x="608305" y="2572"/>
                    <a:pt x="612077" y="0"/>
                  </a:cubicBezTo>
                  <a:cubicBezTo>
                    <a:pt x="612162" y="3514"/>
                    <a:pt x="613791" y="8058"/>
                    <a:pt x="612162" y="10458"/>
                  </a:cubicBezTo>
                  <a:cubicBezTo>
                    <a:pt x="489318" y="194767"/>
                    <a:pt x="453657" y="413623"/>
                    <a:pt x="373847" y="61490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099" name="Freeform: Shape 4098">
              <a:extLst>
                <a:ext uri="{FF2B5EF4-FFF2-40B4-BE49-F238E27FC236}">
                  <a16:creationId xmlns:a16="http://schemas.microsoft.com/office/drawing/2014/main" id="{486465FF-47E8-4561-B431-1179DCD9B1B4}"/>
                </a:ext>
              </a:extLst>
            </p:cNvPr>
            <p:cNvSpPr/>
            <p:nvPr/>
          </p:nvSpPr>
          <p:spPr>
            <a:xfrm>
              <a:off x="3452612" y="-11973371"/>
              <a:ext cx="1705928" cy="1225868"/>
            </a:xfrm>
            <a:custGeom>
              <a:avLst/>
              <a:gdLst>
                <a:gd name="connsiteX0" fmla="*/ 24746 w 1705927"/>
                <a:gd name="connsiteY0" fmla="*/ 869080 h 1225867"/>
                <a:gd name="connsiteX1" fmla="*/ 29461 w 1705927"/>
                <a:gd name="connsiteY1" fmla="*/ 1039330 h 1225867"/>
                <a:gd name="connsiteX2" fmla="*/ 272406 w 1705927"/>
                <a:gd name="connsiteY2" fmla="*/ 1204351 h 1225867"/>
                <a:gd name="connsiteX3" fmla="*/ 698373 w 1705927"/>
                <a:gd name="connsiteY3" fmla="*/ 1087850 h 1225867"/>
                <a:gd name="connsiteX4" fmla="*/ 1642892 w 1705927"/>
                <a:gd name="connsiteY4" fmla="*/ 1141943 h 1225867"/>
                <a:gd name="connsiteX5" fmla="*/ 1710100 w 1705927"/>
                <a:gd name="connsiteY5" fmla="*/ 1164231 h 1225867"/>
                <a:gd name="connsiteX6" fmla="*/ 1640748 w 1705927"/>
                <a:gd name="connsiteY6" fmla="*/ 1155573 h 1225867"/>
                <a:gd name="connsiteX7" fmla="*/ 734121 w 1705927"/>
                <a:gd name="connsiteY7" fmla="*/ 1102681 h 1225867"/>
                <a:gd name="connsiteX8" fmla="*/ 347758 w 1705927"/>
                <a:gd name="connsiteY8" fmla="*/ 1207951 h 1225867"/>
                <a:gd name="connsiteX9" fmla="*/ 98470 w 1705927"/>
                <a:gd name="connsiteY9" fmla="*/ 1199207 h 1225867"/>
                <a:gd name="connsiteX10" fmla="*/ 657 w 1705927"/>
                <a:gd name="connsiteY10" fmla="*/ 978208 h 1225867"/>
                <a:gd name="connsiteX11" fmla="*/ 486 w 1705927"/>
                <a:gd name="connsiteY11" fmla="*/ 932945 h 1225867"/>
                <a:gd name="connsiteX12" fmla="*/ 196282 w 1705927"/>
                <a:gd name="connsiteY12" fmla="*/ 68494 h 1225867"/>
                <a:gd name="connsiteX13" fmla="*/ 229372 w 1705927"/>
                <a:gd name="connsiteY13" fmla="*/ 0 h 1225867"/>
                <a:gd name="connsiteX14" fmla="*/ 210598 w 1705927"/>
                <a:gd name="connsiteY14" fmla="*/ 74238 h 1225867"/>
                <a:gd name="connsiteX15" fmla="*/ 24746 w 1705927"/>
                <a:gd name="connsiteY15" fmla="*/ 869080 h 1225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05927" h="1225867">
                  <a:moveTo>
                    <a:pt x="24746" y="869080"/>
                  </a:moveTo>
                  <a:cubicBezTo>
                    <a:pt x="20460" y="925916"/>
                    <a:pt x="19946" y="982837"/>
                    <a:pt x="29461" y="1039330"/>
                  </a:cubicBezTo>
                  <a:cubicBezTo>
                    <a:pt x="51150" y="1168946"/>
                    <a:pt x="144161" y="1234097"/>
                    <a:pt x="272406" y="1204351"/>
                  </a:cubicBezTo>
                  <a:cubicBezTo>
                    <a:pt x="415738" y="1171089"/>
                    <a:pt x="552041" y="1111768"/>
                    <a:pt x="698373" y="1087850"/>
                  </a:cubicBezTo>
                  <a:cubicBezTo>
                    <a:pt x="1017442" y="1035730"/>
                    <a:pt x="1331110" y="1071820"/>
                    <a:pt x="1642892" y="1141943"/>
                  </a:cubicBezTo>
                  <a:cubicBezTo>
                    <a:pt x="1665609" y="1147086"/>
                    <a:pt x="1692526" y="1142543"/>
                    <a:pt x="1710100" y="1164231"/>
                  </a:cubicBezTo>
                  <a:cubicBezTo>
                    <a:pt x="1685668" y="1172032"/>
                    <a:pt x="1663465" y="1160117"/>
                    <a:pt x="1640748" y="1155573"/>
                  </a:cubicBezTo>
                  <a:cubicBezTo>
                    <a:pt x="1340968" y="1094794"/>
                    <a:pt x="1040159" y="1055703"/>
                    <a:pt x="734121" y="1102681"/>
                  </a:cubicBezTo>
                  <a:cubicBezTo>
                    <a:pt x="601247" y="1123083"/>
                    <a:pt x="474717" y="1165946"/>
                    <a:pt x="347758" y="1207951"/>
                  </a:cubicBezTo>
                  <a:cubicBezTo>
                    <a:pt x="263919" y="1235726"/>
                    <a:pt x="181109" y="1250471"/>
                    <a:pt x="98470" y="1199207"/>
                  </a:cubicBezTo>
                  <a:cubicBezTo>
                    <a:pt x="14116" y="1146915"/>
                    <a:pt x="8716" y="1062561"/>
                    <a:pt x="657" y="978208"/>
                  </a:cubicBezTo>
                  <a:cubicBezTo>
                    <a:pt x="-714" y="963206"/>
                    <a:pt x="486" y="948033"/>
                    <a:pt x="486" y="932945"/>
                  </a:cubicBezTo>
                  <a:cubicBezTo>
                    <a:pt x="11373" y="632565"/>
                    <a:pt x="93155" y="348044"/>
                    <a:pt x="196282" y="68494"/>
                  </a:cubicBezTo>
                  <a:cubicBezTo>
                    <a:pt x="204940" y="44920"/>
                    <a:pt x="207255" y="17402"/>
                    <a:pt x="229372" y="0"/>
                  </a:cubicBezTo>
                  <a:cubicBezTo>
                    <a:pt x="236487" y="28032"/>
                    <a:pt x="218742" y="50235"/>
                    <a:pt x="210598" y="74238"/>
                  </a:cubicBezTo>
                  <a:cubicBezTo>
                    <a:pt x="122730" y="333213"/>
                    <a:pt x="45149" y="594417"/>
                    <a:pt x="24746" y="8690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0" name="Freeform: Shape 4099">
              <a:extLst>
                <a:ext uri="{FF2B5EF4-FFF2-40B4-BE49-F238E27FC236}">
                  <a16:creationId xmlns:a16="http://schemas.microsoft.com/office/drawing/2014/main" id="{4D2E8249-530A-4CCC-84C3-F393C257AF97}"/>
                </a:ext>
              </a:extLst>
            </p:cNvPr>
            <p:cNvSpPr/>
            <p:nvPr/>
          </p:nvSpPr>
          <p:spPr>
            <a:xfrm>
              <a:off x="3113089" y="-11861928"/>
              <a:ext cx="2108835" cy="1423035"/>
            </a:xfrm>
            <a:custGeom>
              <a:avLst/>
              <a:gdLst>
                <a:gd name="connsiteX0" fmla="*/ 43228 w 2108835"/>
                <a:gd name="connsiteY0" fmla="*/ 875509 h 1423035"/>
                <a:gd name="connsiteX1" fmla="*/ 24369 w 2108835"/>
                <a:gd name="connsiteY1" fmla="*/ 1079964 h 1423035"/>
                <a:gd name="connsiteX2" fmla="*/ 252826 w 2108835"/>
                <a:gd name="connsiteY2" fmla="*/ 1261443 h 1423035"/>
                <a:gd name="connsiteX3" fmla="*/ 648018 w 2108835"/>
                <a:gd name="connsiteY3" fmla="*/ 1149144 h 1423035"/>
                <a:gd name="connsiteX4" fmla="*/ 1569219 w 2108835"/>
                <a:gd name="connsiteY4" fmla="*/ 1205465 h 1423035"/>
                <a:gd name="connsiteX5" fmla="*/ 2075683 w 2108835"/>
                <a:gd name="connsiteY5" fmla="*/ 1389602 h 1423035"/>
                <a:gd name="connsiteX6" fmla="*/ 2115116 w 2108835"/>
                <a:gd name="connsiteY6" fmla="*/ 1428693 h 1423035"/>
                <a:gd name="connsiteX7" fmla="*/ 1853483 w 2108835"/>
                <a:gd name="connsiteY7" fmla="*/ 1304906 h 1423035"/>
                <a:gd name="connsiteX8" fmla="*/ 590926 w 2108835"/>
                <a:gd name="connsiteY8" fmla="*/ 1185920 h 1423035"/>
                <a:gd name="connsiteX9" fmla="*/ 277944 w 2108835"/>
                <a:gd name="connsiteY9" fmla="*/ 1279531 h 1423035"/>
                <a:gd name="connsiteX10" fmla="*/ 195 w 2108835"/>
                <a:gd name="connsiteY10" fmla="*/ 1056732 h 1423035"/>
                <a:gd name="connsiteX11" fmla="*/ 101693 w 2108835"/>
                <a:gd name="connsiteY11" fmla="*/ 543754 h 1423035"/>
                <a:gd name="connsiteX12" fmla="*/ 291317 w 2108835"/>
                <a:gd name="connsiteY12" fmla="*/ 19888 h 1423035"/>
                <a:gd name="connsiteX13" fmla="*/ 306576 w 2108835"/>
                <a:gd name="connsiteY13" fmla="*/ 0 h 1423035"/>
                <a:gd name="connsiteX14" fmla="*/ 305547 w 2108835"/>
                <a:gd name="connsiteY14" fmla="*/ 25803 h 1423035"/>
                <a:gd name="connsiteX15" fmla="*/ 43228 w 2108835"/>
                <a:gd name="connsiteY15" fmla="*/ 875509 h 1423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08835" h="1423035">
                  <a:moveTo>
                    <a:pt x="43228" y="875509"/>
                  </a:moveTo>
                  <a:cubicBezTo>
                    <a:pt x="30798" y="943061"/>
                    <a:pt x="23169" y="1011041"/>
                    <a:pt x="24369" y="1079964"/>
                  </a:cubicBezTo>
                  <a:cubicBezTo>
                    <a:pt x="26598" y="1216866"/>
                    <a:pt x="118924" y="1292562"/>
                    <a:pt x="252826" y="1261443"/>
                  </a:cubicBezTo>
                  <a:cubicBezTo>
                    <a:pt x="386300" y="1230497"/>
                    <a:pt x="512144" y="1172975"/>
                    <a:pt x="648018" y="1149144"/>
                  </a:cubicBezTo>
                  <a:cubicBezTo>
                    <a:pt x="959800" y="1094451"/>
                    <a:pt x="1265239" y="1134913"/>
                    <a:pt x="1569219" y="1205465"/>
                  </a:cubicBezTo>
                  <a:cubicBezTo>
                    <a:pt x="1745556" y="1246356"/>
                    <a:pt x="1917949" y="1297877"/>
                    <a:pt x="2075683" y="1389602"/>
                  </a:cubicBezTo>
                  <a:cubicBezTo>
                    <a:pt x="2089827" y="1397832"/>
                    <a:pt x="2105001" y="1404776"/>
                    <a:pt x="2115116" y="1428693"/>
                  </a:cubicBezTo>
                  <a:cubicBezTo>
                    <a:pt x="2026562" y="1379744"/>
                    <a:pt x="1943752" y="1332681"/>
                    <a:pt x="1853483" y="1304906"/>
                  </a:cubicBezTo>
                  <a:cubicBezTo>
                    <a:pt x="1441146" y="1177862"/>
                    <a:pt x="1023837" y="1090079"/>
                    <a:pt x="590926" y="1185920"/>
                  </a:cubicBezTo>
                  <a:cubicBezTo>
                    <a:pt x="484884" y="1209408"/>
                    <a:pt x="383128" y="1251499"/>
                    <a:pt x="277944" y="1279531"/>
                  </a:cubicBezTo>
                  <a:cubicBezTo>
                    <a:pt x="105722" y="1325480"/>
                    <a:pt x="-5292" y="1234354"/>
                    <a:pt x="195" y="1056732"/>
                  </a:cubicBezTo>
                  <a:cubicBezTo>
                    <a:pt x="5681" y="880053"/>
                    <a:pt x="51801" y="711518"/>
                    <a:pt x="101693" y="543754"/>
                  </a:cubicBezTo>
                  <a:cubicBezTo>
                    <a:pt x="154671" y="365531"/>
                    <a:pt x="219136" y="191252"/>
                    <a:pt x="291317" y="19888"/>
                  </a:cubicBezTo>
                  <a:cubicBezTo>
                    <a:pt x="294488" y="12430"/>
                    <a:pt x="301432" y="6601"/>
                    <a:pt x="306576" y="0"/>
                  </a:cubicBezTo>
                  <a:cubicBezTo>
                    <a:pt x="317291" y="8915"/>
                    <a:pt x="308633" y="17917"/>
                    <a:pt x="305547" y="25803"/>
                  </a:cubicBezTo>
                  <a:cubicBezTo>
                    <a:pt x="198905" y="303124"/>
                    <a:pt x="97235" y="581987"/>
                    <a:pt x="43228" y="87550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1" name="Freeform: Shape 4100">
              <a:extLst>
                <a:ext uri="{FF2B5EF4-FFF2-40B4-BE49-F238E27FC236}">
                  <a16:creationId xmlns:a16="http://schemas.microsoft.com/office/drawing/2014/main" id="{213EDA0B-1EB5-42BE-B742-7D2A0DF6072C}"/>
                </a:ext>
              </a:extLst>
            </p:cNvPr>
            <p:cNvSpPr/>
            <p:nvPr/>
          </p:nvSpPr>
          <p:spPr>
            <a:xfrm>
              <a:off x="2766770" y="-11754300"/>
              <a:ext cx="3463290" cy="2417445"/>
            </a:xfrm>
            <a:custGeom>
              <a:avLst/>
              <a:gdLst>
                <a:gd name="connsiteX0" fmla="*/ 387147 w 3463290"/>
                <a:gd name="connsiteY0" fmla="*/ 24903 h 2417445"/>
                <a:gd name="connsiteX1" fmla="*/ 60535 w 3463290"/>
                <a:gd name="connsiteY1" fmla="*/ 931616 h 2417445"/>
                <a:gd name="connsiteX2" fmla="*/ 25559 w 3463290"/>
                <a:gd name="connsiteY2" fmla="*/ 1148329 h 2417445"/>
                <a:gd name="connsiteX3" fmla="*/ 241843 w 3463290"/>
                <a:gd name="connsiteY3" fmla="*/ 1322179 h 2417445"/>
                <a:gd name="connsiteX4" fmla="*/ 601974 w 3463290"/>
                <a:gd name="connsiteY4" fmla="*/ 1214509 h 2417445"/>
                <a:gd name="connsiteX5" fmla="*/ 1504315 w 3463290"/>
                <a:gd name="connsiteY5" fmla="*/ 1264744 h 2417445"/>
                <a:gd name="connsiteX6" fmla="*/ 2601253 w 3463290"/>
                <a:gd name="connsiteY6" fmla="*/ 1823071 h 2417445"/>
                <a:gd name="connsiteX7" fmla="*/ 3436043 w 3463290"/>
                <a:gd name="connsiteY7" fmla="*/ 2401200 h 2417445"/>
                <a:gd name="connsiteX8" fmla="*/ 3464589 w 3463290"/>
                <a:gd name="connsiteY8" fmla="*/ 2425717 h 2417445"/>
                <a:gd name="connsiteX9" fmla="*/ 3122032 w 3463290"/>
                <a:gd name="connsiteY9" fmla="*/ 2225635 h 2417445"/>
                <a:gd name="connsiteX10" fmla="*/ 2333791 w 3463290"/>
                <a:gd name="connsiteY10" fmla="*/ 1651963 h 2417445"/>
                <a:gd name="connsiteX11" fmla="*/ 1128926 w 3463290"/>
                <a:gd name="connsiteY11" fmla="*/ 1221452 h 2417445"/>
                <a:gd name="connsiteX12" fmla="*/ 331940 w 3463290"/>
                <a:gd name="connsiteY12" fmla="*/ 1321665 h 2417445"/>
                <a:gd name="connsiteX13" fmla="*/ 159547 w 3463290"/>
                <a:gd name="connsiteY13" fmla="*/ 1351069 h 2417445"/>
                <a:gd name="connsiteX14" fmla="*/ 4128 w 3463290"/>
                <a:gd name="connsiteY14" fmla="*/ 1100152 h 2417445"/>
                <a:gd name="connsiteX15" fmla="*/ 156375 w 3463290"/>
                <a:gd name="connsiteY15" fmla="*/ 546025 h 2417445"/>
                <a:gd name="connsiteX16" fmla="*/ 371888 w 3463290"/>
                <a:gd name="connsiteY16" fmla="*/ 18731 h 2417445"/>
                <a:gd name="connsiteX17" fmla="*/ 389290 w 3463290"/>
                <a:gd name="connsiteY17" fmla="*/ 1243 h 2417445"/>
                <a:gd name="connsiteX18" fmla="*/ 387147 w 3463290"/>
                <a:gd name="connsiteY18" fmla="*/ 24903 h 2417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63290" h="2417445">
                  <a:moveTo>
                    <a:pt x="387147" y="24903"/>
                  </a:moveTo>
                  <a:cubicBezTo>
                    <a:pt x="264132" y="322111"/>
                    <a:pt x="139745" y="618720"/>
                    <a:pt x="60535" y="931616"/>
                  </a:cubicBezTo>
                  <a:cubicBezTo>
                    <a:pt x="42533" y="1002768"/>
                    <a:pt x="27016" y="1074606"/>
                    <a:pt x="25559" y="1148329"/>
                  </a:cubicBezTo>
                  <a:cubicBezTo>
                    <a:pt x="22902" y="1280260"/>
                    <a:pt x="111541" y="1352612"/>
                    <a:pt x="241843" y="1322179"/>
                  </a:cubicBezTo>
                  <a:cubicBezTo>
                    <a:pt x="363916" y="1293719"/>
                    <a:pt x="478273" y="1238940"/>
                    <a:pt x="601974" y="1214509"/>
                  </a:cubicBezTo>
                  <a:cubicBezTo>
                    <a:pt x="907326" y="1153987"/>
                    <a:pt x="1204878" y="1202679"/>
                    <a:pt x="1504315" y="1264744"/>
                  </a:cubicBezTo>
                  <a:cubicBezTo>
                    <a:pt x="1922396" y="1351326"/>
                    <a:pt x="2269840" y="1568810"/>
                    <a:pt x="2601253" y="1823071"/>
                  </a:cubicBezTo>
                  <a:cubicBezTo>
                    <a:pt x="2870000" y="2029239"/>
                    <a:pt x="3140463" y="2233522"/>
                    <a:pt x="3436043" y="2401200"/>
                  </a:cubicBezTo>
                  <a:cubicBezTo>
                    <a:pt x="3446759" y="2407201"/>
                    <a:pt x="3455159" y="2417488"/>
                    <a:pt x="3464589" y="2425717"/>
                  </a:cubicBezTo>
                  <a:cubicBezTo>
                    <a:pt x="3343460" y="2369653"/>
                    <a:pt x="3231760" y="2299359"/>
                    <a:pt x="3122032" y="2225635"/>
                  </a:cubicBezTo>
                  <a:cubicBezTo>
                    <a:pt x="2852084" y="2044327"/>
                    <a:pt x="2596624" y="1843044"/>
                    <a:pt x="2333791" y="1651963"/>
                  </a:cubicBezTo>
                  <a:cubicBezTo>
                    <a:pt x="1973145" y="1389645"/>
                    <a:pt x="1561065" y="1278460"/>
                    <a:pt x="1128926" y="1221452"/>
                  </a:cubicBezTo>
                  <a:cubicBezTo>
                    <a:pt x="855034" y="1185276"/>
                    <a:pt x="589030" y="1218623"/>
                    <a:pt x="331940" y="1321665"/>
                  </a:cubicBezTo>
                  <a:cubicBezTo>
                    <a:pt x="277162" y="1343611"/>
                    <a:pt x="219812" y="1360927"/>
                    <a:pt x="159547" y="1351069"/>
                  </a:cubicBezTo>
                  <a:cubicBezTo>
                    <a:pt x="34131" y="1330580"/>
                    <a:pt x="-15418" y="1248370"/>
                    <a:pt x="4128" y="1100152"/>
                  </a:cubicBezTo>
                  <a:cubicBezTo>
                    <a:pt x="29417" y="908385"/>
                    <a:pt x="91482" y="726733"/>
                    <a:pt x="156375" y="546025"/>
                  </a:cubicBezTo>
                  <a:cubicBezTo>
                    <a:pt x="220583" y="367203"/>
                    <a:pt x="293450" y="191809"/>
                    <a:pt x="371888" y="18731"/>
                  </a:cubicBezTo>
                  <a:cubicBezTo>
                    <a:pt x="375317" y="11101"/>
                    <a:pt x="376774" y="-4501"/>
                    <a:pt x="389290" y="1243"/>
                  </a:cubicBezTo>
                  <a:cubicBezTo>
                    <a:pt x="399149" y="5786"/>
                    <a:pt x="390319" y="17359"/>
                    <a:pt x="387147" y="249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2" name="Freeform: Shape 4101">
              <a:extLst>
                <a:ext uri="{FF2B5EF4-FFF2-40B4-BE49-F238E27FC236}">
                  <a16:creationId xmlns:a16="http://schemas.microsoft.com/office/drawing/2014/main" id="{63AC6E77-E5B8-45DE-8DA0-5CAC5C768477}"/>
                </a:ext>
              </a:extLst>
            </p:cNvPr>
            <p:cNvSpPr/>
            <p:nvPr/>
          </p:nvSpPr>
          <p:spPr>
            <a:xfrm>
              <a:off x="2416535" y="-11646383"/>
              <a:ext cx="4200525" cy="2957513"/>
            </a:xfrm>
            <a:custGeom>
              <a:avLst/>
              <a:gdLst>
                <a:gd name="connsiteX0" fmla="*/ 4205901 w 4200525"/>
                <a:gd name="connsiteY0" fmla="*/ 2950880 h 2957512"/>
                <a:gd name="connsiteX1" fmla="*/ 4177784 w 4200525"/>
                <a:gd name="connsiteY1" fmla="*/ 2950108 h 2957512"/>
                <a:gd name="connsiteX2" fmla="*/ 3190832 w 4200525"/>
                <a:gd name="connsiteY2" fmla="*/ 2394781 h 2957512"/>
                <a:gd name="connsiteX3" fmla="*/ 2353727 w 4200525"/>
                <a:gd name="connsiteY3" fmla="*/ 1742157 h 2957512"/>
                <a:gd name="connsiteX4" fmla="*/ 1093741 w 4200525"/>
                <a:gd name="connsiteY4" fmla="*/ 1282585 h 2957512"/>
                <a:gd name="connsiteX5" fmla="*/ 327874 w 4200525"/>
                <a:gd name="connsiteY5" fmla="*/ 1381512 h 2957512"/>
                <a:gd name="connsiteX6" fmla="*/ 73356 w 4200525"/>
                <a:gd name="connsiteY6" fmla="*/ 1382626 h 2957512"/>
                <a:gd name="connsiteX7" fmla="*/ 404 w 4200525"/>
                <a:gd name="connsiteY7" fmla="*/ 1249924 h 2957512"/>
                <a:gd name="connsiteX8" fmla="*/ 102845 w 4200525"/>
                <a:gd name="connsiteY8" fmla="*/ 834672 h 2957512"/>
                <a:gd name="connsiteX9" fmla="*/ 451060 w 4200525"/>
                <a:gd name="connsiteY9" fmla="*/ 21913 h 2957512"/>
                <a:gd name="connsiteX10" fmla="*/ 470863 w 4200525"/>
                <a:gd name="connsiteY10" fmla="*/ 1339 h 2957512"/>
                <a:gd name="connsiteX11" fmla="*/ 466748 w 4200525"/>
                <a:gd name="connsiteY11" fmla="*/ 30057 h 2957512"/>
                <a:gd name="connsiteX12" fmla="*/ 74042 w 4200525"/>
                <a:gd name="connsiteY12" fmla="*/ 1004322 h 2957512"/>
                <a:gd name="connsiteX13" fmla="*/ 29465 w 4200525"/>
                <a:gd name="connsiteY13" fmla="*/ 1206804 h 2957512"/>
                <a:gd name="connsiteX14" fmla="*/ 232290 w 4200525"/>
                <a:gd name="connsiteY14" fmla="*/ 1383569 h 2957512"/>
                <a:gd name="connsiteX15" fmla="*/ 581534 w 4200525"/>
                <a:gd name="connsiteY15" fmla="*/ 1275127 h 2957512"/>
                <a:gd name="connsiteX16" fmla="*/ 1430812 w 4200525"/>
                <a:gd name="connsiteY16" fmla="*/ 1317475 h 2957512"/>
                <a:gd name="connsiteX17" fmla="*/ 2667566 w 4200525"/>
                <a:gd name="connsiteY17" fmla="*/ 1952355 h 2957512"/>
                <a:gd name="connsiteX18" fmla="*/ 3628544 w 4200525"/>
                <a:gd name="connsiteY18" fmla="*/ 2668416 h 2957512"/>
                <a:gd name="connsiteX19" fmla="*/ 4182327 w 4200525"/>
                <a:gd name="connsiteY19" fmla="*/ 2933049 h 2957512"/>
                <a:gd name="connsiteX20" fmla="*/ 4205901 w 4200525"/>
                <a:gd name="connsiteY20" fmla="*/ 2950880 h 2957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200525" h="2957512">
                  <a:moveTo>
                    <a:pt x="4205901" y="2950880"/>
                  </a:moveTo>
                  <a:cubicBezTo>
                    <a:pt x="4201358" y="2964767"/>
                    <a:pt x="4186785" y="2953108"/>
                    <a:pt x="4177784" y="2950108"/>
                  </a:cubicBezTo>
                  <a:cubicBezTo>
                    <a:pt x="3812595" y="2829407"/>
                    <a:pt x="3495841" y="2622638"/>
                    <a:pt x="3190832" y="2394781"/>
                  </a:cubicBezTo>
                  <a:cubicBezTo>
                    <a:pt x="2907339" y="2182955"/>
                    <a:pt x="2639191" y="1951669"/>
                    <a:pt x="2353727" y="1742157"/>
                  </a:cubicBezTo>
                  <a:cubicBezTo>
                    <a:pt x="1977651" y="1466208"/>
                    <a:pt x="1545340" y="1347736"/>
                    <a:pt x="1093741" y="1282585"/>
                  </a:cubicBezTo>
                  <a:cubicBezTo>
                    <a:pt x="830394" y="1244609"/>
                    <a:pt x="574676" y="1280099"/>
                    <a:pt x="327874" y="1381512"/>
                  </a:cubicBezTo>
                  <a:cubicBezTo>
                    <a:pt x="244463" y="1415802"/>
                    <a:pt x="159252" y="1435347"/>
                    <a:pt x="73356" y="1382626"/>
                  </a:cubicBezTo>
                  <a:cubicBezTo>
                    <a:pt x="22607" y="1351508"/>
                    <a:pt x="-3625" y="1310017"/>
                    <a:pt x="404" y="1249924"/>
                  </a:cubicBezTo>
                  <a:cubicBezTo>
                    <a:pt x="7948" y="1105306"/>
                    <a:pt x="54411" y="969517"/>
                    <a:pt x="102845" y="834672"/>
                  </a:cubicBezTo>
                  <a:cubicBezTo>
                    <a:pt x="202801" y="556837"/>
                    <a:pt x="323844" y="288089"/>
                    <a:pt x="451060" y="21913"/>
                  </a:cubicBezTo>
                  <a:cubicBezTo>
                    <a:pt x="455175" y="13255"/>
                    <a:pt x="457833" y="-5090"/>
                    <a:pt x="470863" y="1339"/>
                  </a:cubicBezTo>
                  <a:cubicBezTo>
                    <a:pt x="483293" y="7597"/>
                    <a:pt x="470777" y="21056"/>
                    <a:pt x="466748" y="30057"/>
                  </a:cubicBezTo>
                  <a:cubicBezTo>
                    <a:pt x="324959" y="350411"/>
                    <a:pt x="176998" y="668280"/>
                    <a:pt x="74042" y="1004322"/>
                  </a:cubicBezTo>
                  <a:cubicBezTo>
                    <a:pt x="53811" y="1070502"/>
                    <a:pt x="36323" y="1137624"/>
                    <a:pt x="29465" y="1206804"/>
                  </a:cubicBezTo>
                  <a:cubicBezTo>
                    <a:pt x="16777" y="1336763"/>
                    <a:pt x="103874" y="1414173"/>
                    <a:pt x="232290" y="1383569"/>
                  </a:cubicBezTo>
                  <a:cubicBezTo>
                    <a:pt x="351019" y="1355280"/>
                    <a:pt x="461519" y="1300330"/>
                    <a:pt x="581534" y="1275127"/>
                  </a:cubicBezTo>
                  <a:cubicBezTo>
                    <a:pt x="868627" y="1214605"/>
                    <a:pt x="1149119" y="1257553"/>
                    <a:pt x="1430812" y="1317475"/>
                  </a:cubicBezTo>
                  <a:cubicBezTo>
                    <a:pt x="1901442" y="1417602"/>
                    <a:pt x="2301349" y="1648117"/>
                    <a:pt x="2667566" y="1952355"/>
                  </a:cubicBezTo>
                  <a:cubicBezTo>
                    <a:pt x="2974976" y="2207730"/>
                    <a:pt x="3285301" y="2460447"/>
                    <a:pt x="3628544" y="2668416"/>
                  </a:cubicBezTo>
                  <a:cubicBezTo>
                    <a:pt x="3804366" y="2774972"/>
                    <a:pt x="3986960" y="2867298"/>
                    <a:pt x="4182327" y="2933049"/>
                  </a:cubicBezTo>
                  <a:cubicBezTo>
                    <a:pt x="4192185" y="2936306"/>
                    <a:pt x="4209759" y="2939221"/>
                    <a:pt x="4205901" y="295088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3" name="Freeform: Shape 4102">
              <a:extLst>
                <a:ext uri="{FF2B5EF4-FFF2-40B4-BE49-F238E27FC236}">
                  <a16:creationId xmlns:a16="http://schemas.microsoft.com/office/drawing/2014/main" id="{404C73B2-42E0-47CD-ADE5-698F089C55E6}"/>
                </a:ext>
              </a:extLst>
            </p:cNvPr>
            <p:cNvSpPr/>
            <p:nvPr/>
          </p:nvSpPr>
          <p:spPr>
            <a:xfrm>
              <a:off x="1642843" y="-11999517"/>
              <a:ext cx="300038" cy="231458"/>
            </a:xfrm>
            <a:custGeom>
              <a:avLst/>
              <a:gdLst>
                <a:gd name="connsiteX0" fmla="*/ 156620 w 300037"/>
                <a:gd name="connsiteY0" fmla="*/ 205911 h 231457"/>
                <a:gd name="connsiteX1" fmla="*/ 269177 w 300037"/>
                <a:gd name="connsiteY1" fmla="*/ 78781 h 231457"/>
                <a:gd name="connsiteX2" fmla="*/ 149504 w 300037"/>
                <a:gd name="connsiteY2" fmla="*/ 193481 h 231457"/>
                <a:gd name="connsiteX3" fmla="*/ 38233 w 300037"/>
                <a:gd name="connsiteY3" fmla="*/ 154048 h 231457"/>
                <a:gd name="connsiteX4" fmla="*/ 12687 w 300037"/>
                <a:gd name="connsiteY4" fmla="*/ 2829 h 231457"/>
                <a:gd name="connsiteX5" fmla="*/ 11744 w 300037"/>
                <a:gd name="connsiteY5" fmla="*/ 0 h 231457"/>
                <a:gd name="connsiteX6" fmla="*/ 429 w 300037"/>
                <a:gd name="connsiteY6" fmla="*/ 0 h 231457"/>
                <a:gd name="connsiteX7" fmla="*/ 0 w 300037"/>
                <a:gd name="connsiteY7" fmla="*/ 1629 h 231457"/>
                <a:gd name="connsiteX8" fmla="*/ 18945 w 300037"/>
                <a:gd name="connsiteY8" fmla="*/ 154819 h 231457"/>
                <a:gd name="connsiteX9" fmla="*/ 81953 w 300037"/>
                <a:gd name="connsiteY9" fmla="*/ 230857 h 231457"/>
                <a:gd name="connsiteX10" fmla="*/ 302438 w 300037"/>
                <a:gd name="connsiteY10" fmla="*/ 100813 h 231457"/>
                <a:gd name="connsiteX11" fmla="*/ 156620 w 300037"/>
                <a:gd name="connsiteY11" fmla="*/ 205911 h 231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0037" h="231457">
                  <a:moveTo>
                    <a:pt x="156620" y="205911"/>
                  </a:moveTo>
                  <a:cubicBezTo>
                    <a:pt x="205311" y="164078"/>
                    <a:pt x="242602" y="126101"/>
                    <a:pt x="269177" y="78781"/>
                  </a:cubicBezTo>
                  <a:cubicBezTo>
                    <a:pt x="229829" y="117786"/>
                    <a:pt x="196139" y="162363"/>
                    <a:pt x="149504" y="193481"/>
                  </a:cubicBezTo>
                  <a:cubicBezTo>
                    <a:pt x="94640" y="230172"/>
                    <a:pt x="54264" y="217570"/>
                    <a:pt x="38233" y="154048"/>
                  </a:cubicBezTo>
                  <a:cubicBezTo>
                    <a:pt x="25718" y="104670"/>
                    <a:pt x="20745" y="53407"/>
                    <a:pt x="12687" y="2829"/>
                  </a:cubicBezTo>
                  <a:cubicBezTo>
                    <a:pt x="12344" y="1886"/>
                    <a:pt x="12002" y="1029"/>
                    <a:pt x="11744" y="0"/>
                  </a:cubicBezTo>
                  <a:lnTo>
                    <a:pt x="429" y="0"/>
                  </a:lnTo>
                  <a:cubicBezTo>
                    <a:pt x="343" y="514"/>
                    <a:pt x="171" y="1029"/>
                    <a:pt x="0" y="1629"/>
                  </a:cubicBezTo>
                  <a:cubicBezTo>
                    <a:pt x="1372" y="53321"/>
                    <a:pt x="1457" y="105356"/>
                    <a:pt x="18945" y="154819"/>
                  </a:cubicBezTo>
                  <a:cubicBezTo>
                    <a:pt x="30432" y="187309"/>
                    <a:pt x="44748" y="220399"/>
                    <a:pt x="81953" y="230857"/>
                  </a:cubicBezTo>
                  <a:cubicBezTo>
                    <a:pt x="139046" y="246974"/>
                    <a:pt x="284350" y="161334"/>
                    <a:pt x="302438" y="100813"/>
                  </a:cubicBezTo>
                  <a:cubicBezTo>
                    <a:pt x="257775" y="137589"/>
                    <a:pt x="218513" y="178565"/>
                    <a:pt x="156620" y="2059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4" name="Freeform: Shape 4103">
              <a:extLst>
                <a:ext uri="{FF2B5EF4-FFF2-40B4-BE49-F238E27FC236}">
                  <a16:creationId xmlns:a16="http://schemas.microsoft.com/office/drawing/2014/main" id="{E8713DE9-50D2-4AF9-B760-3E6C2C77E8F9}"/>
                </a:ext>
              </a:extLst>
            </p:cNvPr>
            <p:cNvSpPr/>
            <p:nvPr/>
          </p:nvSpPr>
          <p:spPr>
            <a:xfrm>
              <a:off x="1965254" y="-11999517"/>
              <a:ext cx="128588" cy="137160"/>
            </a:xfrm>
            <a:custGeom>
              <a:avLst/>
              <a:gdLst>
                <a:gd name="connsiteX0" fmla="*/ 6601 w 128587"/>
                <a:gd name="connsiteY0" fmla="*/ 142046 h 137160"/>
                <a:gd name="connsiteX1" fmla="*/ 134331 w 128587"/>
                <a:gd name="connsiteY1" fmla="*/ 343 h 137160"/>
                <a:gd name="connsiteX2" fmla="*/ 134931 w 128587"/>
                <a:gd name="connsiteY2" fmla="*/ 343 h 137160"/>
                <a:gd name="connsiteX3" fmla="*/ 134931 w 128587"/>
                <a:gd name="connsiteY3" fmla="*/ 0 h 137160"/>
                <a:gd name="connsiteX4" fmla="*/ 117958 w 128587"/>
                <a:gd name="connsiteY4" fmla="*/ 0 h 137160"/>
                <a:gd name="connsiteX5" fmla="*/ 117615 w 128587"/>
                <a:gd name="connsiteY5" fmla="*/ 343 h 137160"/>
                <a:gd name="connsiteX6" fmla="*/ 117872 w 128587"/>
                <a:gd name="connsiteY6" fmla="*/ 343 h 137160"/>
                <a:gd name="connsiteX7" fmla="*/ 0 w 128587"/>
                <a:gd name="connsiteY7" fmla="*/ 135960 h 137160"/>
                <a:gd name="connsiteX8" fmla="*/ 6601 w 128587"/>
                <a:gd name="connsiteY8" fmla="*/ 142046 h 13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587" h="137160">
                  <a:moveTo>
                    <a:pt x="6601" y="142046"/>
                  </a:moveTo>
                  <a:cubicBezTo>
                    <a:pt x="49206" y="94812"/>
                    <a:pt x="91811" y="47577"/>
                    <a:pt x="134331" y="343"/>
                  </a:cubicBezTo>
                  <a:lnTo>
                    <a:pt x="134931" y="343"/>
                  </a:lnTo>
                  <a:cubicBezTo>
                    <a:pt x="134931" y="257"/>
                    <a:pt x="134931" y="86"/>
                    <a:pt x="134931" y="0"/>
                  </a:cubicBezTo>
                  <a:lnTo>
                    <a:pt x="117958" y="0"/>
                  </a:lnTo>
                  <a:cubicBezTo>
                    <a:pt x="117872" y="86"/>
                    <a:pt x="117700" y="257"/>
                    <a:pt x="117615" y="343"/>
                  </a:cubicBezTo>
                  <a:lnTo>
                    <a:pt x="117872" y="343"/>
                  </a:lnTo>
                  <a:cubicBezTo>
                    <a:pt x="78610" y="45520"/>
                    <a:pt x="39262" y="90783"/>
                    <a:pt x="0" y="135960"/>
                  </a:cubicBezTo>
                  <a:cubicBezTo>
                    <a:pt x="2143" y="138017"/>
                    <a:pt x="4372" y="139989"/>
                    <a:pt x="6601" y="14204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5" name="Freeform: Shape 4104">
              <a:extLst>
                <a:ext uri="{FF2B5EF4-FFF2-40B4-BE49-F238E27FC236}">
                  <a16:creationId xmlns:a16="http://schemas.microsoft.com/office/drawing/2014/main" id="{6947DDBC-C6C7-44F7-B900-D3FCCC87DF17}"/>
                </a:ext>
              </a:extLst>
            </p:cNvPr>
            <p:cNvSpPr/>
            <p:nvPr/>
          </p:nvSpPr>
          <p:spPr>
            <a:xfrm>
              <a:off x="1937137" y="-11999517"/>
              <a:ext cx="222885" cy="265748"/>
            </a:xfrm>
            <a:custGeom>
              <a:avLst/>
              <a:gdLst>
                <a:gd name="connsiteX0" fmla="*/ 224171 w 222885"/>
                <a:gd name="connsiteY0" fmla="*/ 343 h 265747"/>
                <a:gd name="connsiteX1" fmla="*/ 224771 w 222885"/>
                <a:gd name="connsiteY1" fmla="*/ 343 h 265747"/>
                <a:gd name="connsiteX2" fmla="*/ 224857 w 222885"/>
                <a:gd name="connsiteY2" fmla="*/ 0 h 265747"/>
                <a:gd name="connsiteX3" fmla="*/ 203768 w 222885"/>
                <a:gd name="connsiteY3" fmla="*/ 0 h 265747"/>
                <a:gd name="connsiteX4" fmla="*/ 202997 w 222885"/>
                <a:gd name="connsiteY4" fmla="*/ 343 h 265747"/>
                <a:gd name="connsiteX5" fmla="*/ 203597 w 222885"/>
                <a:gd name="connsiteY5" fmla="*/ 343 h 265747"/>
                <a:gd name="connsiteX6" fmla="*/ 0 w 222885"/>
                <a:gd name="connsiteY6" fmla="*/ 271834 h 265747"/>
                <a:gd name="connsiteX7" fmla="*/ 224171 w 222885"/>
                <a:gd name="connsiteY7" fmla="*/ 343 h 265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885" h="265747">
                  <a:moveTo>
                    <a:pt x="224171" y="343"/>
                  </a:moveTo>
                  <a:lnTo>
                    <a:pt x="224771" y="343"/>
                  </a:lnTo>
                  <a:cubicBezTo>
                    <a:pt x="224857" y="257"/>
                    <a:pt x="224857" y="86"/>
                    <a:pt x="224857" y="0"/>
                  </a:cubicBezTo>
                  <a:lnTo>
                    <a:pt x="203768" y="0"/>
                  </a:lnTo>
                  <a:cubicBezTo>
                    <a:pt x="203511" y="86"/>
                    <a:pt x="203254" y="257"/>
                    <a:pt x="202997" y="343"/>
                  </a:cubicBezTo>
                  <a:lnTo>
                    <a:pt x="203597" y="343"/>
                  </a:lnTo>
                  <a:cubicBezTo>
                    <a:pt x="134331" y="89754"/>
                    <a:pt x="55293" y="171879"/>
                    <a:pt x="0" y="271834"/>
                  </a:cubicBezTo>
                  <a:cubicBezTo>
                    <a:pt x="74752" y="181394"/>
                    <a:pt x="149504" y="90869"/>
                    <a:pt x="224171" y="34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6" name="Freeform: Shape 4105">
              <a:extLst>
                <a:ext uri="{FF2B5EF4-FFF2-40B4-BE49-F238E27FC236}">
                  <a16:creationId xmlns:a16="http://schemas.microsoft.com/office/drawing/2014/main" id="{CD48EF15-E4DE-4DFE-8032-9E3F054176BB}"/>
                </a:ext>
              </a:extLst>
            </p:cNvPr>
            <p:cNvSpPr/>
            <p:nvPr/>
          </p:nvSpPr>
          <p:spPr>
            <a:xfrm>
              <a:off x="1941080" y="-11999517"/>
              <a:ext cx="282893" cy="454343"/>
            </a:xfrm>
            <a:custGeom>
              <a:avLst/>
              <a:gdLst>
                <a:gd name="connsiteX0" fmla="*/ 286236 w 282892"/>
                <a:gd name="connsiteY0" fmla="*/ 343 h 454342"/>
                <a:gd name="connsiteX1" fmla="*/ 286322 w 282892"/>
                <a:gd name="connsiteY1" fmla="*/ 0 h 454342"/>
                <a:gd name="connsiteX2" fmla="*/ 265748 w 282892"/>
                <a:gd name="connsiteY2" fmla="*/ 0 h 454342"/>
                <a:gd name="connsiteX3" fmla="*/ 265147 w 282892"/>
                <a:gd name="connsiteY3" fmla="*/ 343 h 454342"/>
                <a:gd name="connsiteX4" fmla="*/ 265490 w 282892"/>
                <a:gd name="connsiteY4" fmla="*/ 343 h 454342"/>
                <a:gd name="connsiteX5" fmla="*/ 0 w 282892"/>
                <a:gd name="connsiteY5" fmla="*/ 458372 h 454342"/>
                <a:gd name="connsiteX6" fmla="*/ 13716 w 282892"/>
                <a:gd name="connsiteY6" fmla="*/ 443455 h 454342"/>
                <a:gd name="connsiteX7" fmla="*/ 286064 w 282892"/>
                <a:gd name="connsiteY7" fmla="*/ 343 h 454342"/>
                <a:gd name="connsiteX8" fmla="*/ 286236 w 282892"/>
                <a:gd name="connsiteY8" fmla="*/ 343 h 454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892" h="454342">
                  <a:moveTo>
                    <a:pt x="286236" y="343"/>
                  </a:moveTo>
                  <a:cubicBezTo>
                    <a:pt x="286236" y="257"/>
                    <a:pt x="286322" y="86"/>
                    <a:pt x="286322" y="0"/>
                  </a:cubicBezTo>
                  <a:lnTo>
                    <a:pt x="265748" y="0"/>
                  </a:lnTo>
                  <a:cubicBezTo>
                    <a:pt x="265576" y="86"/>
                    <a:pt x="265405" y="257"/>
                    <a:pt x="265147" y="343"/>
                  </a:cubicBezTo>
                  <a:lnTo>
                    <a:pt x="265490" y="343"/>
                  </a:lnTo>
                  <a:cubicBezTo>
                    <a:pt x="160734" y="139389"/>
                    <a:pt x="57179" y="279206"/>
                    <a:pt x="0" y="458372"/>
                  </a:cubicBezTo>
                  <a:cubicBezTo>
                    <a:pt x="9601" y="448170"/>
                    <a:pt x="12602" y="446199"/>
                    <a:pt x="13716" y="443455"/>
                  </a:cubicBezTo>
                  <a:cubicBezTo>
                    <a:pt x="78781" y="279978"/>
                    <a:pt x="180708" y="139046"/>
                    <a:pt x="286064" y="343"/>
                  </a:cubicBezTo>
                  <a:lnTo>
                    <a:pt x="286236" y="34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7" name="Freeform: Shape 4106">
              <a:extLst>
                <a:ext uri="{FF2B5EF4-FFF2-40B4-BE49-F238E27FC236}">
                  <a16:creationId xmlns:a16="http://schemas.microsoft.com/office/drawing/2014/main" id="{2948F0FA-AE5C-44E0-A43D-297FF4D935F5}"/>
                </a:ext>
              </a:extLst>
            </p:cNvPr>
            <p:cNvSpPr/>
            <p:nvPr/>
          </p:nvSpPr>
          <p:spPr>
            <a:xfrm>
              <a:off x="1969369" y="-11999517"/>
              <a:ext cx="325755" cy="634365"/>
            </a:xfrm>
            <a:custGeom>
              <a:avLst/>
              <a:gdLst>
                <a:gd name="connsiteX0" fmla="*/ 327727 w 325755"/>
                <a:gd name="connsiteY0" fmla="*/ 343 h 634365"/>
                <a:gd name="connsiteX1" fmla="*/ 327898 w 325755"/>
                <a:gd name="connsiteY1" fmla="*/ 343 h 634365"/>
                <a:gd name="connsiteX2" fmla="*/ 327984 w 325755"/>
                <a:gd name="connsiteY2" fmla="*/ 0 h 634365"/>
                <a:gd name="connsiteX3" fmla="*/ 306981 w 325755"/>
                <a:gd name="connsiteY3" fmla="*/ 0 h 634365"/>
                <a:gd name="connsiteX4" fmla="*/ 306810 w 325755"/>
                <a:gd name="connsiteY4" fmla="*/ 343 h 634365"/>
                <a:gd name="connsiteX5" fmla="*/ 307153 w 325755"/>
                <a:gd name="connsiteY5" fmla="*/ 343 h 634365"/>
                <a:gd name="connsiteX6" fmla="*/ 301495 w 325755"/>
                <a:gd name="connsiteY6" fmla="*/ 11230 h 634365"/>
                <a:gd name="connsiteX7" fmla="*/ 9773 w 325755"/>
                <a:gd name="connsiteY7" fmla="*/ 604704 h 634365"/>
                <a:gd name="connsiteX8" fmla="*/ 0 w 325755"/>
                <a:gd name="connsiteY8" fmla="*/ 639423 h 634365"/>
                <a:gd name="connsiteX9" fmla="*/ 10544 w 325755"/>
                <a:gd name="connsiteY9" fmla="*/ 631536 h 634365"/>
                <a:gd name="connsiteX10" fmla="*/ 22803 w 325755"/>
                <a:gd name="connsiteY10" fmla="*/ 605561 h 634365"/>
                <a:gd name="connsiteX11" fmla="*/ 322497 w 325755"/>
                <a:gd name="connsiteY11" fmla="*/ 13373 h 634365"/>
                <a:gd name="connsiteX12" fmla="*/ 327727 w 325755"/>
                <a:gd name="connsiteY12" fmla="*/ 343 h 634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5755" h="634365">
                  <a:moveTo>
                    <a:pt x="327727" y="343"/>
                  </a:moveTo>
                  <a:lnTo>
                    <a:pt x="327898" y="343"/>
                  </a:lnTo>
                  <a:cubicBezTo>
                    <a:pt x="327898" y="257"/>
                    <a:pt x="327984" y="86"/>
                    <a:pt x="327984" y="0"/>
                  </a:cubicBezTo>
                  <a:lnTo>
                    <a:pt x="306981" y="0"/>
                  </a:lnTo>
                  <a:cubicBezTo>
                    <a:pt x="306896" y="86"/>
                    <a:pt x="306896" y="257"/>
                    <a:pt x="306810" y="343"/>
                  </a:cubicBezTo>
                  <a:lnTo>
                    <a:pt x="307153" y="343"/>
                  </a:lnTo>
                  <a:cubicBezTo>
                    <a:pt x="305352" y="4029"/>
                    <a:pt x="303895" y="7972"/>
                    <a:pt x="301495" y="11230"/>
                  </a:cubicBezTo>
                  <a:cubicBezTo>
                    <a:pt x="168707" y="191595"/>
                    <a:pt x="79467" y="393392"/>
                    <a:pt x="9773" y="604704"/>
                  </a:cubicBezTo>
                  <a:cubicBezTo>
                    <a:pt x="6601" y="614220"/>
                    <a:pt x="4286" y="624078"/>
                    <a:pt x="0" y="639423"/>
                  </a:cubicBezTo>
                  <a:cubicBezTo>
                    <a:pt x="7458" y="633936"/>
                    <a:pt x="9773" y="633079"/>
                    <a:pt x="10544" y="631536"/>
                  </a:cubicBezTo>
                  <a:cubicBezTo>
                    <a:pt x="14830" y="623049"/>
                    <a:pt x="19545" y="614563"/>
                    <a:pt x="22803" y="605561"/>
                  </a:cubicBezTo>
                  <a:cubicBezTo>
                    <a:pt x="98069" y="395707"/>
                    <a:pt x="188338" y="193481"/>
                    <a:pt x="322497" y="13373"/>
                  </a:cubicBezTo>
                  <a:cubicBezTo>
                    <a:pt x="325155" y="9773"/>
                    <a:pt x="326012" y="4715"/>
                    <a:pt x="327727" y="34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8" name="Freeform: Shape 4107">
              <a:extLst>
                <a:ext uri="{FF2B5EF4-FFF2-40B4-BE49-F238E27FC236}">
                  <a16:creationId xmlns:a16="http://schemas.microsoft.com/office/drawing/2014/main" id="{2BE9EC18-E140-4971-9769-5D41B21DB035}"/>
                </a:ext>
              </a:extLst>
            </p:cNvPr>
            <p:cNvSpPr/>
            <p:nvPr/>
          </p:nvSpPr>
          <p:spPr>
            <a:xfrm>
              <a:off x="2000127" y="-11999517"/>
              <a:ext cx="368618" cy="822960"/>
            </a:xfrm>
            <a:custGeom>
              <a:avLst/>
              <a:gdLst>
                <a:gd name="connsiteX0" fmla="*/ 375150 w 368617"/>
                <a:gd name="connsiteY0" fmla="*/ 343 h 822960"/>
                <a:gd name="connsiteX1" fmla="*/ 375407 w 368617"/>
                <a:gd name="connsiteY1" fmla="*/ 343 h 822960"/>
                <a:gd name="connsiteX2" fmla="*/ 375493 w 368617"/>
                <a:gd name="connsiteY2" fmla="*/ 0 h 822960"/>
                <a:gd name="connsiteX3" fmla="*/ 354919 w 368617"/>
                <a:gd name="connsiteY3" fmla="*/ 0 h 822960"/>
                <a:gd name="connsiteX4" fmla="*/ 354319 w 368617"/>
                <a:gd name="connsiteY4" fmla="*/ 343 h 822960"/>
                <a:gd name="connsiteX5" fmla="*/ 354576 w 368617"/>
                <a:gd name="connsiteY5" fmla="*/ 343 h 822960"/>
                <a:gd name="connsiteX6" fmla="*/ 7818 w 368617"/>
                <a:gd name="connsiteY6" fmla="*/ 797243 h 822960"/>
                <a:gd name="connsiteX7" fmla="*/ 3361 w 368617"/>
                <a:gd name="connsiteY7" fmla="*/ 827418 h 822960"/>
                <a:gd name="connsiteX8" fmla="*/ 18620 w 368617"/>
                <a:gd name="connsiteY8" fmla="*/ 802300 h 822960"/>
                <a:gd name="connsiteX9" fmla="*/ 240305 w 368617"/>
                <a:gd name="connsiteY9" fmla="*/ 237973 h 822960"/>
                <a:gd name="connsiteX10" fmla="*/ 375150 w 368617"/>
                <a:gd name="connsiteY10" fmla="*/ 343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8617" h="822960">
                  <a:moveTo>
                    <a:pt x="375150" y="343"/>
                  </a:moveTo>
                  <a:lnTo>
                    <a:pt x="375407" y="343"/>
                  </a:lnTo>
                  <a:cubicBezTo>
                    <a:pt x="375407" y="257"/>
                    <a:pt x="375493" y="86"/>
                    <a:pt x="375493" y="0"/>
                  </a:cubicBezTo>
                  <a:lnTo>
                    <a:pt x="354919" y="0"/>
                  </a:lnTo>
                  <a:cubicBezTo>
                    <a:pt x="354748" y="86"/>
                    <a:pt x="354490" y="257"/>
                    <a:pt x="354319" y="343"/>
                  </a:cubicBezTo>
                  <a:lnTo>
                    <a:pt x="354576" y="343"/>
                  </a:lnTo>
                  <a:cubicBezTo>
                    <a:pt x="185441" y="242687"/>
                    <a:pt x="102887" y="522751"/>
                    <a:pt x="7818" y="797243"/>
                  </a:cubicBezTo>
                  <a:cubicBezTo>
                    <a:pt x="4561" y="806587"/>
                    <a:pt x="-5040" y="815931"/>
                    <a:pt x="3361" y="827418"/>
                  </a:cubicBezTo>
                  <a:cubicBezTo>
                    <a:pt x="8504" y="819017"/>
                    <a:pt x="14848" y="811216"/>
                    <a:pt x="18620" y="802300"/>
                  </a:cubicBezTo>
                  <a:cubicBezTo>
                    <a:pt x="98001" y="616277"/>
                    <a:pt x="143693" y="417052"/>
                    <a:pt x="240305" y="237973"/>
                  </a:cubicBezTo>
                  <a:cubicBezTo>
                    <a:pt x="283596" y="157820"/>
                    <a:pt x="330144" y="79467"/>
                    <a:pt x="375150" y="34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09" name="Freeform: Shape 4108">
              <a:extLst>
                <a:ext uri="{FF2B5EF4-FFF2-40B4-BE49-F238E27FC236}">
                  <a16:creationId xmlns:a16="http://schemas.microsoft.com/office/drawing/2014/main" id="{1A23F789-25BD-40A1-9D75-3678369C864B}"/>
                </a:ext>
              </a:extLst>
            </p:cNvPr>
            <p:cNvSpPr/>
            <p:nvPr/>
          </p:nvSpPr>
          <p:spPr>
            <a:xfrm>
              <a:off x="2031375" y="-11999517"/>
              <a:ext cx="420053" cy="1020128"/>
            </a:xfrm>
            <a:custGeom>
              <a:avLst/>
              <a:gdLst>
                <a:gd name="connsiteX0" fmla="*/ 424741 w 420052"/>
                <a:gd name="connsiteY0" fmla="*/ 0 h 1020127"/>
                <a:gd name="connsiteX1" fmla="*/ 402452 w 420052"/>
                <a:gd name="connsiteY1" fmla="*/ 0 h 1020127"/>
                <a:gd name="connsiteX2" fmla="*/ 401338 w 420052"/>
                <a:gd name="connsiteY2" fmla="*/ 686 h 1020127"/>
                <a:gd name="connsiteX3" fmla="*/ 244804 w 420052"/>
                <a:gd name="connsiteY3" fmla="*/ 303209 h 1020127"/>
                <a:gd name="connsiteX4" fmla="*/ 13347 w 420052"/>
                <a:gd name="connsiteY4" fmla="*/ 973322 h 1020127"/>
                <a:gd name="connsiteX5" fmla="*/ 1431 w 420052"/>
                <a:gd name="connsiteY5" fmla="*/ 1021499 h 1020127"/>
                <a:gd name="connsiteX6" fmla="*/ 26205 w 420052"/>
                <a:gd name="connsiteY6" fmla="*/ 977608 h 1020127"/>
                <a:gd name="connsiteX7" fmla="*/ 425084 w 420052"/>
                <a:gd name="connsiteY7" fmla="*/ 2143 h 1020127"/>
                <a:gd name="connsiteX8" fmla="*/ 424741 w 420052"/>
                <a:gd name="connsiteY8" fmla="*/ 0 h 102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0052" h="1020127">
                  <a:moveTo>
                    <a:pt x="424741" y="0"/>
                  </a:moveTo>
                  <a:lnTo>
                    <a:pt x="402452" y="0"/>
                  </a:lnTo>
                  <a:cubicBezTo>
                    <a:pt x="402110" y="257"/>
                    <a:pt x="401681" y="429"/>
                    <a:pt x="401338" y="686"/>
                  </a:cubicBezTo>
                  <a:cubicBezTo>
                    <a:pt x="346388" y="100041"/>
                    <a:pt x="289810" y="198625"/>
                    <a:pt x="244804" y="303209"/>
                  </a:cubicBezTo>
                  <a:cubicBezTo>
                    <a:pt x="151278" y="520865"/>
                    <a:pt x="97614" y="752323"/>
                    <a:pt x="13347" y="973322"/>
                  </a:cubicBezTo>
                  <a:cubicBezTo>
                    <a:pt x="7603" y="988581"/>
                    <a:pt x="-4056" y="1003068"/>
                    <a:pt x="1431" y="1021499"/>
                  </a:cubicBezTo>
                  <a:cubicBezTo>
                    <a:pt x="20633" y="1013098"/>
                    <a:pt x="20290" y="992953"/>
                    <a:pt x="26205" y="977608"/>
                  </a:cubicBezTo>
                  <a:cubicBezTo>
                    <a:pt x="153421" y="650053"/>
                    <a:pt x="230145" y="301923"/>
                    <a:pt x="425084" y="2143"/>
                  </a:cubicBezTo>
                  <a:cubicBezTo>
                    <a:pt x="424912" y="1372"/>
                    <a:pt x="424827" y="686"/>
                    <a:pt x="42474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0" name="Freeform: Shape 4109">
              <a:extLst>
                <a:ext uri="{FF2B5EF4-FFF2-40B4-BE49-F238E27FC236}">
                  <a16:creationId xmlns:a16="http://schemas.microsoft.com/office/drawing/2014/main" id="{36018F93-C31C-4A79-82F9-F92A07E388AA}"/>
                </a:ext>
              </a:extLst>
            </p:cNvPr>
            <p:cNvSpPr/>
            <p:nvPr/>
          </p:nvSpPr>
          <p:spPr>
            <a:xfrm>
              <a:off x="2064421" y="-11999517"/>
              <a:ext cx="471488" cy="1208723"/>
            </a:xfrm>
            <a:custGeom>
              <a:avLst/>
              <a:gdLst>
                <a:gd name="connsiteX0" fmla="*/ 475448 w 471487"/>
                <a:gd name="connsiteY0" fmla="*/ 343 h 1208722"/>
                <a:gd name="connsiteX1" fmla="*/ 476048 w 471487"/>
                <a:gd name="connsiteY1" fmla="*/ 343 h 1208722"/>
                <a:gd name="connsiteX2" fmla="*/ 476220 w 471487"/>
                <a:gd name="connsiteY2" fmla="*/ 0 h 1208722"/>
                <a:gd name="connsiteX3" fmla="*/ 451703 w 471487"/>
                <a:gd name="connsiteY3" fmla="*/ 0 h 1208722"/>
                <a:gd name="connsiteX4" fmla="*/ 450502 w 471487"/>
                <a:gd name="connsiteY4" fmla="*/ 772 h 1208722"/>
                <a:gd name="connsiteX5" fmla="*/ 618 w 471487"/>
                <a:gd name="connsiteY5" fmla="*/ 1195092 h 1208722"/>
                <a:gd name="connsiteX6" fmla="*/ 1989 w 471487"/>
                <a:gd name="connsiteY6" fmla="*/ 1211723 h 1208722"/>
                <a:gd name="connsiteX7" fmla="*/ 13733 w 471487"/>
                <a:gd name="connsiteY7" fmla="*/ 1199636 h 1208722"/>
                <a:gd name="connsiteX8" fmla="*/ 60625 w 471487"/>
                <a:gd name="connsiteY8" fmla="*/ 1078763 h 1208722"/>
                <a:gd name="connsiteX9" fmla="*/ 475448 w 471487"/>
                <a:gd name="connsiteY9" fmla="*/ 343 h 1208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1487" h="1208722">
                  <a:moveTo>
                    <a:pt x="475448" y="343"/>
                  </a:moveTo>
                  <a:lnTo>
                    <a:pt x="476048" y="343"/>
                  </a:lnTo>
                  <a:cubicBezTo>
                    <a:pt x="476134" y="257"/>
                    <a:pt x="476134" y="86"/>
                    <a:pt x="476220" y="0"/>
                  </a:cubicBezTo>
                  <a:lnTo>
                    <a:pt x="451703" y="0"/>
                  </a:lnTo>
                  <a:cubicBezTo>
                    <a:pt x="451274" y="257"/>
                    <a:pt x="450931" y="600"/>
                    <a:pt x="450502" y="772"/>
                  </a:cubicBezTo>
                  <a:cubicBezTo>
                    <a:pt x="227274" y="371275"/>
                    <a:pt x="153637" y="798186"/>
                    <a:pt x="618" y="1195092"/>
                  </a:cubicBezTo>
                  <a:cubicBezTo>
                    <a:pt x="-1183" y="1199807"/>
                    <a:pt x="1475" y="1206151"/>
                    <a:pt x="1989" y="1211723"/>
                  </a:cubicBezTo>
                  <a:cubicBezTo>
                    <a:pt x="6018" y="1207780"/>
                    <a:pt x="11848" y="1204436"/>
                    <a:pt x="13733" y="1199636"/>
                  </a:cubicBezTo>
                  <a:cubicBezTo>
                    <a:pt x="29850" y="1159516"/>
                    <a:pt x="45623" y="1119311"/>
                    <a:pt x="60625" y="1078763"/>
                  </a:cubicBezTo>
                  <a:cubicBezTo>
                    <a:pt x="194356" y="717604"/>
                    <a:pt x="271680" y="334670"/>
                    <a:pt x="475448" y="34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1" name="Freeform: Shape 4110">
              <a:extLst>
                <a:ext uri="{FF2B5EF4-FFF2-40B4-BE49-F238E27FC236}">
                  <a16:creationId xmlns:a16="http://schemas.microsoft.com/office/drawing/2014/main" id="{D5E15047-1DBA-4322-80E2-CB2CAF853A64}"/>
                </a:ext>
              </a:extLst>
            </p:cNvPr>
            <p:cNvSpPr/>
            <p:nvPr/>
          </p:nvSpPr>
          <p:spPr>
            <a:xfrm>
              <a:off x="2096313" y="-11999517"/>
              <a:ext cx="522923" cy="1397318"/>
            </a:xfrm>
            <a:custGeom>
              <a:avLst/>
              <a:gdLst>
                <a:gd name="connsiteX0" fmla="*/ 324398 w 522922"/>
                <a:gd name="connsiteY0" fmla="*/ 454600 h 1397317"/>
                <a:gd name="connsiteX1" fmla="*/ 525852 w 522922"/>
                <a:gd name="connsiteY1" fmla="*/ 343 h 1397317"/>
                <a:gd name="connsiteX2" fmla="*/ 526709 w 522922"/>
                <a:gd name="connsiteY2" fmla="*/ 343 h 1397317"/>
                <a:gd name="connsiteX3" fmla="*/ 526795 w 522922"/>
                <a:gd name="connsiteY3" fmla="*/ 0 h 1397317"/>
                <a:gd name="connsiteX4" fmla="*/ 499448 w 522922"/>
                <a:gd name="connsiteY4" fmla="*/ 0 h 1397317"/>
                <a:gd name="connsiteX5" fmla="*/ 499448 w 522922"/>
                <a:gd name="connsiteY5" fmla="*/ 343 h 1397317"/>
                <a:gd name="connsiteX6" fmla="*/ 501163 w 522922"/>
                <a:gd name="connsiteY6" fmla="*/ 343 h 1397317"/>
                <a:gd name="connsiteX7" fmla="*/ 473388 w 522922"/>
                <a:gd name="connsiteY7" fmla="*/ 55378 h 1397317"/>
                <a:gd name="connsiteX8" fmla="*/ 443 w 522922"/>
                <a:gd name="connsiteY8" fmla="*/ 1390545 h 1397317"/>
                <a:gd name="connsiteX9" fmla="*/ 2672 w 522922"/>
                <a:gd name="connsiteY9" fmla="*/ 1405033 h 1397317"/>
                <a:gd name="connsiteX10" fmla="*/ 14673 w 522922"/>
                <a:gd name="connsiteY10" fmla="*/ 1393288 h 1397317"/>
                <a:gd name="connsiteX11" fmla="*/ 57536 w 522922"/>
                <a:gd name="connsiteY11" fmla="*/ 1284246 h 1397317"/>
                <a:gd name="connsiteX12" fmla="*/ 324398 w 522922"/>
                <a:gd name="connsiteY12" fmla="*/ 454600 h 1397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2922" h="1397317">
                  <a:moveTo>
                    <a:pt x="324398" y="454600"/>
                  </a:moveTo>
                  <a:cubicBezTo>
                    <a:pt x="376947" y="296866"/>
                    <a:pt x="451528" y="148561"/>
                    <a:pt x="525852" y="343"/>
                  </a:cubicBezTo>
                  <a:lnTo>
                    <a:pt x="526709" y="343"/>
                  </a:lnTo>
                  <a:cubicBezTo>
                    <a:pt x="526709" y="257"/>
                    <a:pt x="526795" y="86"/>
                    <a:pt x="526795" y="0"/>
                  </a:cubicBezTo>
                  <a:lnTo>
                    <a:pt x="499448" y="0"/>
                  </a:lnTo>
                  <a:cubicBezTo>
                    <a:pt x="499448" y="86"/>
                    <a:pt x="499448" y="257"/>
                    <a:pt x="499448" y="343"/>
                  </a:cubicBezTo>
                  <a:lnTo>
                    <a:pt x="501163" y="343"/>
                  </a:lnTo>
                  <a:cubicBezTo>
                    <a:pt x="491905" y="18688"/>
                    <a:pt x="483075" y="37290"/>
                    <a:pt x="473388" y="55378"/>
                  </a:cubicBezTo>
                  <a:cubicBezTo>
                    <a:pt x="247074" y="476117"/>
                    <a:pt x="174379" y="951205"/>
                    <a:pt x="443" y="1390545"/>
                  </a:cubicBezTo>
                  <a:cubicBezTo>
                    <a:pt x="-1100" y="1394489"/>
                    <a:pt x="1815" y="1400147"/>
                    <a:pt x="2672" y="1405033"/>
                  </a:cubicBezTo>
                  <a:cubicBezTo>
                    <a:pt x="6787" y="1401175"/>
                    <a:pt x="12788" y="1398003"/>
                    <a:pt x="14673" y="1393288"/>
                  </a:cubicBezTo>
                  <a:cubicBezTo>
                    <a:pt x="29418" y="1357113"/>
                    <a:pt x="43649" y="1320679"/>
                    <a:pt x="57536" y="1284246"/>
                  </a:cubicBezTo>
                  <a:cubicBezTo>
                    <a:pt x="161520" y="1012498"/>
                    <a:pt x="232672" y="730206"/>
                    <a:pt x="324398" y="4546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2" name="Freeform: Shape 4111">
              <a:extLst>
                <a:ext uri="{FF2B5EF4-FFF2-40B4-BE49-F238E27FC236}">
                  <a16:creationId xmlns:a16="http://schemas.microsoft.com/office/drawing/2014/main" id="{A8E79556-62B0-4CD5-A9B5-FE127208E2DA}"/>
                </a:ext>
              </a:extLst>
            </p:cNvPr>
            <p:cNvSpPr/>
            <p:nvPr/>
          </p:nvSpPr>
          <p:spPr>
            <a:xfrm>
              <a:off x="2125093" y="-11999517"/>
              <a:ext cx="582930" cy="1594485"/>
            </a:xfrm>
            <a:custGeom>
              <a:avLst/>
              <a:gdLst>
                <a:gd name="connsiteX0" fmla="*/ 583140 w 582930"/>
                <a:gd name="connsiteY0" fmla="*/ 857 h 1594485"/>
                <a:gd name="connsiteX1" fmla="*/ 583226 w 582930"/>
                <a:gd name="connsiteY1" fmla="*/ 0 h 1594485"/>
                <a:gd name="connsiteX2" fmla="*/ 555366 w 582930"/>
                <a:gd name="connsiteY2" fmla="*/ 0 h 1594485"/>
                <a:gd name="connsiteX3" fmla="*/ 553394 w 582930"/>
                <a:gd name="connsiteY3" fmla="*/ 3258 h 1594485"/>
                <a:gd name="connsiteX4" fmla="*/ 553051 w 582930"/>
                <a:gd name="connsiteY4" fmla="*/ 3600 h 1594485"/>
                <a:gd name="connsiteX5" fmla="*/ 331795 w 582930"/>
                <a:gd name="connsiteY5" fmla="*/ 539382 h 1594485"/>
                <a:gd name="connsiteX6" fmla="*/ 6897 w 582930"/>
                <a:gd name="connsiteY6" fmla="*/ 1572968 h 1594485"/>
                <a:gd name="connsiteX7" fmla="*/ 4840 w 582930"/>
                <a:gd name="connsiteY7" fmla="*/ 1598514 h 1594485"/>
                <a:gd name="connsiteX8" fmla="*/ 22756 w 582930"/>
                <a:gd name="connsiteY8" fmla="*/ 1579140 h 1594485"/>
                <a:gd name="connsiteX9" fmla="*/ 217609 w 582930"/>
                <a:gd name="connsiteY9" fmla="*/ 1013441 h 1594485"/>
                <a:gd name="connsiteX10" fmla="*/ 583140 w 582930"/>
                <a:gd name="connsiteY10" fmla="*/ 857 h 1594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2930" h="1594485">
                  <a:moveTo>
                    <a:pt x="583140" y="857"/>
                  </a:moveTo>
                  <a:cubicBezTo>
                    <a:pt x="583140" y="600"/>
                    <a:pt x="583140" y="257"/>
                    <a:pt x="583226" y="0"/>
                  </a:cubicBezTo>
                  <a:lnTo>
                    <a:pt x="555366" y="0"/>
                  </a:lnTo>
                  <a:cubicBezTo>
                    <a:pt x="554851" y="1114"/>
                    <a:pt x="554251" y="2229"/>
                    <a:pt x="553394" y="3258"/>
                  </a:cubicBezTo>
                  <a:cubicBezTo>
                    <a:pt x="553308" y="3343"/>
                    <a:pt x="553137" y="3429"/>
                    <a:pt x="553051" y="3600"/>
                  </a:cubicBezTo>
                  <a:cubicBezTo>
                    <a:pt x="468269" y="177622"/>
                    <a:pt x="386402" y="353187"/>
                    <a:pt x="331795" y="539382"/>
                  </a:cubicBezTo>
                  <a:cubicBezTo>
                    <a:pt x="230039" y="885968"/>
                    <a:pt x="133599" y="1234183"/>
                    <a:pt x="6897" y="1572968"/>
                  </a:cubicBezTo>
                  <a:cubicBezTo>
                    <a:pt x="3811" y="1581283"/>
                    <a:pt x="-5705" y="1593971"/>
                    <a:pt x="4840" y="1598514"/>
                  </a:cubicBezTo>
                  <a:cubicBezTo>
                    <a:pt x="18213" y="1604258"/>
                    <a:pt x="19413" y="1587370"/>
                    <a:pt x="22756" y="1579140"/>
                  </a:cubicBezTo>
                  <a:cubicBezTo>
                    <a:pt x="97080" y="1393803"/>
                    <a:pt x="161116" y="1204865"/>
                    <a:pt x="217609" y="1013441"/>
                  </a:cubicBezTo>
                  <a:cubicBezTo>
                    <a:pt x="319193" y="668569"/>
                    <a:pt x="408604" y="319411"/>
                    <a:pt x="583140" y="85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3" name="Freeform: Shape 4112">
              <a:extLst>
                <a:ext uri="{FF2B5EF4-FFF2-40B4-BE49-F238E27FC236}">
                  <a16:creationId xmlns:a16="http://schemas.microsoft.com/office/drawing/2014/main" id="{4DD259C5-E406-442D-AA18-ED6F9D566E41}"/>
                </a:ext>
              </a:extLst>
            </p:cNvPr>
            <p:cNvSpPr/>
            <p:nvPr/>
          </p:nvSpPr>
          <p:spPr>
            <a:xfrm>
              <a:off x="2159614" y="-11999517"/>
              <a:ext cx="634365" cy="1783080"/>
            </a:xfrm>
            <a:custGeom>
              <a:avLst/>
              <a:gdLst>
                <a:gd name="connsiteX0" fmla="*/ 636145 w 634365"/>
                <a:gd name="connsiteY0" fmla="*/ 0 h 1783080"/>
                <a:gd name="connsiteX1" fmla="*/ 605712 w 634365"/>
                <a:gd name="connsiteY1" fmla="*/ 0 h 1783080"/>
                <a:gd name="connsiteX2" fmla="*/ 605627 w 634365"/>
                <a:gd name="connsiteY2" fmla="*/ 343 h 1783080"/>
                <a:gd name="connsiteX3" fmla="*/ 606484 w 634365"/>
                <a:gd name="connsiteY3" fmla="*/ 343 h 1783080"/>
                <a:gd name="connsiteX4" fmla="*/ 404087 w 634365"/>
                <a:gd name="connsiteY4" fmla="*/ 485804 h 1783080"/>
                <a:gd name="connsiteX5" fmla="*/ 3408 w 634365"/>
                <a:gd name="connsiteY5" fmla="*/ 1771250 h 1783080"/>
                <a:gd name="connsiteX6" fmla="*/ 5552 w 634365"/>
                <a:gd name="connsiteY6" fmla="*/ 1791052 h 1783080"/>
                <a:gd name="connsiteX7" fmla="*/ 21239 w 634365"/>
                <a:gd name="connsiteY7" fmla="*/ 1773736 h 1783080"/>
                <a:gd name="connsiteX8" fmla="*/ 261698 w 634365"/>
                <a:gd name="connsiteY8" fmla="*/ 1063076 h 1783080"/>
                <a:gd name="connsiteX9" fmla="*/ 635373 w 634365"/>
                <a:gd name="connsiteY9" fmla="*/ 343 h 1783080"/>
                <a:gd name="connsiteX10" fmla="*/ 636145 w 634365"/>
                <a:gd name="connsiteY10" fmla="*/ 343 h 1783080"/>
                <a:gd name="connsiteX11" fmla="*/ 636145 w 634365"/>
                <a:gd name="connsiteY11" fmla="*/ 0 h 178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34365" h="1783080">
                  <a:moveTo>
                    <a:pt x="636145" y="0"/>
                  </a:moveTo>
                  <a:lnTo>
                    <a:pt x="605712" y="0"/>
                  </a:lnTo>
                  <a:cubicBezTo>
                    <a:pt x="605712" y="86"/>
                    <a:pt x="605627" y="257"/>
                    <a:pt x="605627" y="343"/>
                  </a:cubicBezTo>
                  <a:lnTo>
                    <a:pt x="606484" y="343"/>
                  </a:lnTo>
                  <a:cubicBezTo>
                    <a:pt x="530017" y="158420"/>
                    <a:pt x="455951" y="317954"/>
                    <a:pt x="404087" y="485804"/>
                  </a:cubicBezTo>
                  <a:cubicBezTo>
                    <a:pt x="271642" y="914600"/>
                    <a:pt x="164229" y="1351197"/>
                    <a:pt x="3408" y="1771250"/>
                  </a:cubicBezTo>
                  <a:cubicBezTo>
                    <a:pt x="837" y="1777937"/>
                    <a:pt x="-3707" y="1788309"/>
                    <a:pt x="5552" y="1791052"/>
                  </a:cubicBezTo>
                  <a:cubicBezTo>
                    <a:pt x="17725" y="1794653"/>
                    <a:pt x="18239" y="1781108"/>
                    <a:pt x="21239" y="1773736"/>
                  </a:cubicBezTo>
                  <a:cubicBezTo>
                    <a:pt x="114851" y="1541421"/>
                    <a:pt x="193289" y="1303792"/>
                    <a:pt x="261698" y="1063076"/>
                  </a:cubicBezTo>
                  <a:cubicBezTo>
                    <a:pt x="364739" y="701145"/>
                    <a:pt x="458094" y="336042"/>
                    <a:pt x="635373" y="343"/>
                  </a:cubicBezTo>
                  <a:lnTo>
                    <a:pt x="636145" y="343"/>
                  </a:lnTo>
                  <a:cubicBezTo>
                    <a:pt x="636145" y="257"/>
                    <a:pt x="636145" y="86"/>
                    <a:pt x="636145"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4" name="Freeform: Shape 4113">
              <a:extLst>
                <a:ext uri="{FF2B5EF4-FFF2-40B4-BE49-F238E27FC236}">
                  <a16:creationId xmlns:a16="http://schemas.microsoft.com/office/drawing/2014/main" id="{58A95733-8133-4F15-A93D-E9CF34A9C6DF}"/>
                </a:ext>
              </a:extLst>
            </p:cNvPr>
            <p:cNvSpPr/>
            <p:nvPr/>
          </p:nvSpPr>
          <p:spPr>
            <a:xfrm>
              <a:off x="3033408" y="-11999517"/>
              <a:ext cx="25718" cy="34290"/>
            </a:xfrm>
            <a:custGeom>
              <a:avLst/>
              <a:gdLst>
                <a:gd name="connsiteX0" fmla="*/ 33841 w 25717"/>
                <a:gd name="connsiteY0" fmla="*/ 0 h 34290"/>
                <a:gd name="connsiteX1" fmla="*/ 8981 w 25717"/>
                <a:gd name="connsiteY1" fmla="*/ 0 h 34290"/>
                <a:gd name="connsiteX2" fmla="*/ 8467 w 25717"/>
                <a:gd name="connsiteY2" fmla="*/ 1629 h 34290"/>
                <a:gd name="connsiteX3" fmla="*/ 5380 w 25717"/>
                <a:gd name="connsiteY3" fmla="*/ 36262 h 34290"/>
                <a:gd name="connsiteX4" fmla="*/ 29212 w 25717"/>
                <a:gd name="connsiteY4" fmla="*/ 7287 h 34290"/>
                <a:gd name="connsiteX5" fmla="*/ 33155 w 25717"/>
                <a:gd name="connsiteY5" fmla="*/ 343 h 34290"/>
                <a:gd name="connsiteX6" fmla="*/ 33927 w 25717"/>
                <a:gd name="connsiteY6" fmla="*/ 343 h 34290"/>
                <a:gd name="connsiteX7" fmla="*/ 33841 w 25717"/>
                <a:gd name="connsiteY7" fmla="*/ 0 h 3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17" h="34290">
                  <a:moveTo>
                    <a:pt x="33841" y="0"/>
                  </a:moveTo>
                  <a:lnTo>
                    <a:pt x="8981" y="0"/>
                  </a:lnTo>
                  <a:cubicBezTo>
                    <a:pt x="8895" y="600"/>
                    <a:pt x="8638" y="1114"/>
                    <a:pt x="8467" y="1629"/>
                  </a:cubicBezTo>
                  <a:cubicBezTo>
                    <a:pt x="8295" y="14316"/>
                    <a:pt x="-8250" y="31032"/>
                    <a:pt x="5380" y="36262"/>
                  </a:cubicBezTo>
                  <a:cubicBezTo>
                    <a:pt x="20811" y="42091"/>
                    <a:pt x="20382" y="17059"/>
                    <a:pt x="29212" y="7287"/>
                  </a:cubicBezTo>
                  <a:cubicBezTo>
                    <a:pt x="30927" y="5401"/>
                    <a:pt x="31870" y="2657"/>
                    <a:pt x="33155" y="343"/>
                  </a:cubicBezTo>
                  <a:lnTo>
                    <a:pt x="33927" y="343"/>
                  </a:lnTo>
                  <a:cubicBezTo>
                    <a:pt x="33841" y="257"/>
                    <a:pt x="33841" y="86"/>
                    <a:pt x="3384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5" name="Freeform: Shape 4114">
              <a:extLst>
                <a:ext uri="{FF2B5EF4-FFF2-40B4-BE49-F238E27FC236}">
                  <a16:creationId xmlns:a16="http://schemas.microsoft.com/office/drawing/2014/main" id="{81C65ABE-2B1E-4D52-8944-6F2A6FA00B93}"/>
                </a:ext>
              </a:extLst>
            </p:cNvPr>
            <p:cNvSpPr/>
            <p:nvPr/>
          </p:nvSpPr>
          <p:spPr>
            <a:xfrm>
              <a:off x="3778864" y="-11999517"/>
              <a:ext cx="1465898" cy="1088708"/>
            </a:xfrm>
            <a:custGeom>
              <a:avLst/>
              <a:gdLst>
                <a:gd name="connsiteX0" fmla="*/ 787716 w 1465897"/>
                <a:gd name="connsiteY0" fmla="*/ 935174 h 1088707"/>
                <a:gd name="connsiteX1" fmla="*/ 325230 w 1465897"/>
                <a:gd name="connsiteY1" fmla="*/ 1057932 h 1088707"/>
                <a:gd name="connsiteX2" fmla="*/ 42166 w 1465897"/>
                <a:gd name="connsiteY2" fmla="*/ 886482 h 1088707"/>
                <a:gd name="connsiteX3" fmla="*/ 21592 w 1465897"/>
                <a:gd name="connsiteY3" fmla="*/ 723605 h 1088707"/>
                <a:gd name="connsiteX4" fmla="*/ 139464 w 1465897"/>
                <a:gd name="connsiteY4" fmla="*/ 343 h 1088707"/>
                <a:gd name="connsiteX5" fmla="*/ 139806 w 1465897"/>
                <a:gd name="connsiteY5" fmla="*/ 343 h 1088707"/>
                <a:gd name="connsiteX6" fmla="*/ 139721 w 1465897"/>
                <a:gd name="connsiteY6" fmla="*/ 0 h 1088707"/>
                <a:gd name="connsiteX7" fmla="*/ 122747 w 1465897"/>
                <a:gd name="connsiteY7" fmla="*/ 0 h 1088707"/>
                <a:gd name="connsiteX8" fmla="*/ 122661 w 1465897"/>
                <a:gd name="connsiteY8" fmla="*/ 343 h 1088707"/>
                <a:gd name="connsiteX9" fmla="*/ 123004 w 1465897"/>
                <a:gd name="connsiteY9" fmla="*/ 343 h 1088707"/>
                <a:gd name="connsiteX10" fmla="*/ 7361 w 1465897"/>
                <a:gd name="connsiteY10" fmla="*/ 808387 h 1088707"/>
                <a:gd name="connsiteX11" fmla="*/ 130805 w 1465897"/>
                <a:gd name="connsiteY11" fmla="*/ 1057932 h 1088707"/>
                <a:gd name="connsiteX12" fmla="*/ 386609 w 1465897"/>
                <a:gd name="connsiteY12" fmla="*/ 1062476 h 1088707"/>
                <a:gd name="connsiteX13" fmla="*/ 1453714 w 1465897"/>
                <a:gd name="connsiteY13" fmla="*/ 948547 h 1088707"/>
                <a:gd name="connsiteX14" fmla="*/ 1472487 w 1465897"/>
                <a:gd name="connsiteY14" fmla="*/ 945032 h 1088707"/>
                <a:gd name="connsiteX15" fmla="*/ 1455771 w 1465897"/>
                <a:gd name="connsiteY15" fmla="*/ 936460 h 1088707"/>
                <a:gd name="connsiteX16" fmla="*/ 787716 w 1465897"/>
                <a:gd name="connsiteY16" fmla="*/ 935174 h 1088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65897" h="1088707">
                  <a:moveTo>
                    <a:pt x="787716" y="935174"/>
                  </a:moveTo>
                  <a:cubicBezTo>
                    <a:pt x="628782" y="958834"/>
                    <a:pt x="479535" y="1017727"/>
                    <a:pt x="325230" y="1057932"/>
                  </a:cubicBezTo>
                  <a:cubicBezTo>
                    <a:pt x="178040" y="1096251"/>
                    <a:pt x="78256" y="1033672"/>
                    <a:pt x="42166" y="886482"/>
                  </a:cubicBezTo>
                  <a:cubicBezTo>
                    <a:pt x="29050" y="832990"/>
                    <a:pt x="23049" y="778469"/>
                    <a:pt x="21592" y="723605"/>
                  </a:cubicBezTo>
                  <a:cubicBezTo>
                    <a:pt x="14991" y="475088"/>
                    <a:pt x="65826" y="235829"/>
                    <a:pt x="139464" y="343"/>
                  </a:cubicBezTo>
                  <a:lnTo>
                    <a:pt x="139806" y="343"/>
                  </a:lnTo>
                  <a:cubicBezTo>
                    <a:pt x="139806" y="257"/>
                    <a:pt x="139721" y="86"/>
                    <a:pt x="139721" y="0"/>
                  </a:cubicBezTo>
                  <a:lnTo>
                    <a:pt x="122747" y="0"/>
                  </a:lnTo>
                  <a:cubicBezTo>
                    <a:pt x="122747" y="86"/>
                    <a:pt x="122661" y="257"/>
                    <a:pt x="122661" y="343"/>
                  </a:cubicBezTo>
                  <a:lnTo>
                    <a:pt x="123004" y="343"/>
                  </a:lnTo>
                  <a:cubicBezTo>
                    <a:pt x="37451" y="263004"/>
                    <a:pt x="-21357" y="529866"/>
                    <a:pt x="7361" y="808387"/>
                  </a:cubicBezTo>
                  <a:cubicBezTo>
                    <a:pt x="17305" y="905085"/>
                    <a:pt x="35393" y="1000925"/>
                    <a:pt x="130805" y="1057932"/>
                  </a:cubicBezTo>
                  <a:cubicBezTo>
                    <a:pt x="215845" y="1108853"/>
                    <a:pt x="302512" y="1093851"/>
                    <a:pt x="386609" y="1062476"/>
                  </a:cubicBezTo>
                  <a:cubicBezTo>
                    <a:pt x="732852" y="933117"/>
                    <a:pt x="1089297" y="904913"/>
                    <a:pt x="1453714" y="948547"/>
                  </a:cubicBezTo>
                  <a:cubicBezTo>
                    <a:pt x="1459714" y="949233"/>
                    <a:pt x="1466229" y="946233"/>
                    <a:pt x="1472487" y="945032"/>
                  </a:cubicBezTo>
                  <a:cubicBezTo>
                    <a:pt x="1466915" y="942118"/>
                    <a:pt x="1461686" y="937231"/>
                    <a:pt x="1455771" y="936460"/>
                  </a:cubicBezTo>
                  <a:cubicBezTo>
                    <a:pt x="1233229" y="906799"/>
                    <a:pt x="1010687" y="901998"/>
                    <a:pt x="787716" y="93517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6" name="Freeform: Shape 4115">
              <a:extLst>
                <a:ext uri="{FF2B5EF4-FFF2-40B4-BE49-F238E27FC236}">
                  <a16:creationId xmlns:a16="http://schemas.microsoft.com/office/drawing/2014/main" id="{BD52ACC1-0362-432D-9ACD-1C4694BBA21F}"/>
                </a:ext>
              </a:extLst>
            </p:cNvPr>
            <p:cNvSpPr/>
            <p:nvPr/>
          </p:nvSpPr>
          <p:spPr>
            <a:xfrm>
              <a:off x="4080072" y="-11999517"/>
              <a:ext cx="1303020" cy="917258"/>
            </a:xfrm>
            <a:custGeom>
              <a:avLst/>
              <a:gdLst>
                <a:gd name="connsiteX0" fmla="*/ 1281950 w 1303020"/>
                <a:gd name="connsiteY0" fmla="*/ 729177 h 917257"/>
                <a:gd name="connsiteX1" fmla="*/ 461476 w 1303020"/>
                <a:gd name="connsiteY1" fmla="*/ 868566 h 917257"/>
                <a:gd name="connsiteX2" fmla="*/ 270309 w 1303020"/>
                <a:gd name="connsiteY2" fmla="*/ 897884 h 917257"/>
                <a:gd name="connsiteX3" fmla="*/ 62512 w 1303020"/>
                <a:gd name="connsiteY3" fmla="*/ 675599 h 917257"/>
                <a:gd name="connsiteX4" fmla="*/ 60369 w 1303020"/>
                <a:gd name="connsiteY4" fmla="*/ 857 h 917257"/>
                <a:gd name="connsiteX5" fmla="*/ 60197 w 1303020"/>
                <a:gd name="connsiteY5" fmla="*/ 0 h 917257"/>
                <a:gd name="connsiteX6" fmla="*/ 44253 w 1303020"/>
                <a:gd name="connsiteY6" fmla="*/ 0 h 917257"/>
                <a:gd name="connsiteX7" fmla="*/ 43995 w 1303020"/>
                <a:gd name="connsiteY7" fmla="*/ 686 h 917257"/>
                <a:gd name="connsiteX8" fmla="*/ 23079 w 1303020"/>
                <a:gd name="connsiteY8" fmla="*/ 601961 h 917257"/>
                <a:gd name="connsiteX9" fmla="*/ 476478 w 1303020"/>
                <a:gd name="connsiteY9" fmla="*/ 885111 h 917257"/>
                <a:gd name="connsiteX10" fmla="*/ 1212170 w 1303020"/>
                <a:gd name="connsiteY10" fmla="*/ 742464 h 917257"/>
                <a:gd name="connsiteX11" fmla="*/ 1311011 w 1303020"/>
                <a:gd name="connsiteY11" fmla="*/ 742379 h 917257"/>
                <a:gd name="connsiteX12" fmla="*/ 1281950 w 1303020"/>
                <a:gd name="connsiteY12" fmla="*/ 729177 h 917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3020" h="917257">
                  <a:moveTo>
                    <a:pt x="1281950" y="729177"/>
                  </a:moveTo>
                  <a:cubicBezTo>
                    <a:pt x="999315" y="721633"/>
                    <a:pt x="727395" y="777269"/>
                    <a:pt x="461476" y="868566"/>
                  </a:cubicBezTo>
                  <a:cubicBezTo>
                    <a:pt x="399840" y="889740"/>
                    <a:pt x="336403" y="909371"/>
                    <a:pt x="270309" y="897884"/>
                  </a:cubicBezTo>
                  <a:cubicBezTo>
                    <a:pt x="146180" y="876281"/>
                    <a:pt x="94316" y="783355"/>
                    <a:pt x="62512" y="675599"/>
                  </a:cubicBezTo>
                  <a:cubicBezTo>
                    <a:pt x="-3839" y="451171"/>
                    <a:pt x="12277" y="225885"/>
                    <a:pt x="60369" y="857"/>
                  </a:cubicBezTo>
                  <a:cubicBezTo>
                    <a:pt x="60283" y="600"/>
                    <a:pt x="60197" y="257"/>
                    <a:pt x="60197" y="0"/>
                  </a:cubicBezTo>
                  <a:lnTo>
                    <a:pt x="44253" y="0"/>
                  </a:lnTo>
                  <a:cubicBezTo>
                    <a:pt x="44167" y="171"/>
                    <a:pt x="44081" y="429"/>
                    <a:pt x="43995" y="686"/>
                  </a:cubicBezTo>
                  <a:cubicBezTo>
                    <a:pt x="-2296" y="199739"/>
                    <a:pt x="-16526" y="400421"/>
                    <a:pt x="23079" y="601961"/>
                  </a:cubicBezTo>
                  <a:cubicBezTo>
                    <a:pt x="73228" y="857679"/>
                    <a:pt x="198300" y="985066"/>
                    <a:pt x="476478" y="885111"/>
                  </a:cubicBezTo>
                  <a:cubicBezTo>
                    <a:pt x="714193" y="799729"/>
                    <a:pt x="959196" y="750008"/>
                    <a:pt x="1212170" y="742464"/>
                  </a:cubicBezTo>
                  <a:cubicBezTo>
                    <a:pt x="1245088" y="741521"/>
                    <a:pt x="1278007" y="742379"/>
                    <a:pt x="1311011" y="742379"/>
                  </a:cubicBezTo>
                  <a:cubicBezTo>
                    <a:pt x="1301238" y="730806"/>
                    <a:pt x="1291637" y="729434"/>
                    <a:pt x="1281950" y="72917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7" name="Freeform: Shape 4116">
              <a:extLst>
                <a:ext uri="{FF2B5EF4-FFF2-40B4-BE49-F238E27FC236}">
                  <a16:creationId xmlns:a16="http://schemas.microsoft.com/office/drawing/2014/main" id="{F66F1C00-1CDD-4272-A06C-60BCCC3FBB32}"/>
                </a:ext>
              </a:extLst>
            </p:cNvPr>
            <p:cNvSpPr/>
            <p:nvPr/>
          </p:nvSpPr>
          <p:spPr>
            <a:xfrm>
              <a:off x="4352885" y="-11999603"/>
              <a:ext cx="1208723" cy="745808"/>
            </a:xfrm>
            <a:custGeom>
              <a:avLst/>
              <a:gdLst>
                <a:gd name="connsiteX0" fmla="*/ 512275 w 1208722"/>
                <a:gd name="connsiteY0" fmla="*/ 711432 h 745807"/>
                <a:gd name="connsiteX1" fmla="*/ 142200 w 1208722"/>
                <a:gd name="connsiteY1" fmla="*/ 562699 h 745807"/>
                <a:gd name="connsiteX2" fmla="*/ 93337 w 1208722"/>
                <a:gd name="connsiteY2" fmla="*/ 465401 h 745807"/>
                <a:gd name="connsiteX3" fmla="*/ 18070 w 1208722"/>
                <a:gd name="connsiteY3" fmla="*/ 1372 h 745807"/>
                <a:gd name="connsiteX4" fmla="*/ 17471 w 1208722"/>
                <a:gd name="connsiteY4" fmla="*/ 0 h 745807"/>
                <a:gd name="connsiteX5" fmla="*/ 2297 w 1208722"/>
                <a:gd name="connsiteY5" fmla="*/ 0 h 745807"/>
                <a:gd name="connsiteX6" fmla="*/ 1697 w 1208722"/>
                <a:gd name="connsiteY6" fmla="*/ 1286 h 745807"/>
                <a:gd name="connsiteX7" fmla="*/ 145544 w 1208722"/>
                <a:gd name="connsiteY7" fmla="*/ 601961 h 745807"/>
                <a:gd name="connsiteX8" fmla="*/ 496073 w 1208722"/>
                <a:gd name="connsiteY8" fmla="*/ 734235 h 745807"/>
                <a:gd name="connsiteX9" fmla="*/ 1203390 w 1208722"/>
                <a:gd name="connsiteY9" fmla="*/ 557555 h 745807"/>
                <a:gd name="connsiteX10" fmla="*/ 1215478 w 1208722"/>
                <a:gd name="connsiteY10" fmla="*/ 548297 h 745807"/>
                <a:gd name="connsiteX11" fmla="*/ 1178701 w 1208722"/>
                <a:gd name="connsiteY11" fmla="*/ 550440 h 745807"/>
                <a:gd name="connsiteX12" fmla="*/ 512275 w 1208722"/>
                <a:gd name="connsiteY12" fmla="*/ 711432 h 74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8722" h="745807">
                  <a:moveTo>
                    <a:pt x="512275" y="711432"/>
                  </a:moveTo>
                  <a:cubicBezTo>
                    <a:pt x="339711" y="762867"/>
                    <a:pt x="234269" y="718118"/>
                    <a:pt x="142200" y="562699"/>
                  </a:cubicBezTo>
                  <a:cubicBezTo>
                    <a:pt x="123684" y="531581"/>
                    <a:pt x="107653" y="498662"/>
                    <a:pt x="93337" y="465401"/>
                  </a:cubicBezTo>
                  <a:cubicBezTo>
                    <a:pt x="29558" y="317183"/>
                    <a:pt x="12670" y="160992"/>
                    <a:pt x="18070" y="1372"/>
                  </a:cubicBezTo>
                  <a:cubicBezTo>
                    <a:pt x="17813" y="943"/>
                    <a:pt x="17642" y="514"/>
                    <a:pt x="17471" y="0"/>
                  </a:cubicBezTo>
                  <a:lnTo>
                    <a:pt x="2297" y="0"/>
                  </a:lnTo>
                  <a:cubicBezTo>
                    <a:pt x="2126" y="429"/>
                    <a:pt x="1954" y="857"/>
                    <a:pt x="1697" y="1286"/>
                  </a:cubicBezTo>
                  <a:cubicBezTo>
                    <a:pt x="-8504" y="215427"/>
                    <a:pt x="25786" y="419538"/>
                    <a:pt x="145544" y="601961"/>
                  </a:cubicBezTo>
                  <a:cubicBezTo>
                    <a:pt x="234098" y="736806"/>
                    <a:pt x="341340" y="779326"/>
                    <a:pt x="496073" y="734235"/>
                  </a:cubicBezTo>
                  <a:cubicBezTo>
                    <a:pt x="729674" y="665998"/>
                    <a:pt x="960360" y="587473"/>
                    <a:pt x="1203390" y="557555"/>
                  </a:cubicBezTo>
                  <a:cubicBezTo>
                    <a:pt x="1205791" y="557213"/>
                    <a:pt x="1207848" y="554212"/>
                    <a:pt x="1215478" y="548297"/>
                  </a:cubicBezTo>
                  <a:cubicBezTo>
                    <a:pt x="1198761" y="549240"/>
                    <a:pt x="1188731" y="549497"/>
                    <a:pt x="1178701" y="550440"/>
                  </a:cubicBezTo>
                  <a:cubicBezTo>
                    <a:pt x="948873" y="572729"/>
                    <a:pt x="731731" y="646109"/>
                    <a:pt x="512275" y="71143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8" name="Freeform: Shape 4117">
              <a:extLst>
                <a:ext uri="{FF2B5EF4-FFF2-40B4-BE49-F238E27FC236}">
                  <a16:creationId xmlns:a16="http://schemas.microsoft.com/office/drawing/2014/main" id="{12F0BB82-A374-44DB-8224-87269C9F2E15}"/>
                </a:ext>
              </a:extLst>
            </p:cNvPr>
            <p:cNvSpPr/>
            <p:nvPr/>
          </p:nvSpPr>
          <p:spPr>
            <a:xfrm>
              <a:off x="1997830" y="-11999517"/>
              <a:ext cx="34290" cy="42863"/>
            </a:xfrm>
            <a:custGeom>
              <a:avLst/>
              <a:gdLst>
                <a:gd name="connsiteX0" fmla="*/ 40034 w 34290"/>
                <a:gd name="connsiteY0" fmla="*/ 343 h 42862"/>
                <a:gd name="connsiteX1" fmla="*/ 40977 w 34290"/>
                <a:gd name="connsiteY1" fmla="*/ 343 h 42862"/>
                <a:gd name="connsiteX2" fmla="*/ 41148 w 34290"/>
                <a:gd name="connsiteY2" fmla="*/ 0 h 42862"/>
                <a:gd name="connsiteX3" fmla="*/ 32918 w 34290"/>
                <a:gd name="connsiteY3" fmla="*/ 0 h 42862"/>
                <a:gd name="connsiteX4" fmla="*/ 31375 w 34290"/>
                <a:gd name="connsiteY4" fmla="*/ 857 h 42862"/>
                <a:gd name="connsiteX5" fmla="*/ 0 w 34290"/>
                <a:gd name="connsiteY5" fmla="*/ 40805 h 42862"/>
                <a:gd name="connsiteX6" fmla="*/ 5915 w 34290"/>
                <a:gd name="connsiteY6" fmla="*/ 45434 h 42862"/>
                <a:gd name="connsiteX7" fmla="*/ 40034 w 34290"/>
                <a:gd name="connsiteY7" fmla="*/ 343 h 42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 h="42862">
                  <a:moveTo>
                    <a:pt x="40034" y="343"/>
                  </a:moveTo>
                  <a:lnTo>
                    <a:pt x="40977" y="343"/>
                  </a:lnTo>
                  <a:cubicBezTo>
                    <a:pt x="41062" y="257"/>
                    <a:pt x="41062" y="86"/>
                    <a:pt x="41148" y="0"/>
                  </a:cubicBezTo>
                  <a:lnTo>
                    <a:pt x="32918" y="0"/>
                  </a:lnTo>
                  <a:cubicBezTo>
                    <a:pt x="32490" y="343"/>
                    <a:pt x="31890" y="600"/>
                    <a:pt x="31375" y="857"/>
                  </a:cubicBezTo>
                  <a:cubicBezTo>
                    <a:pt x="21003" y="14145"/>
                    <a:pt x="10458" y="27518"/>
                    <a:pt x="0" y="40805"/>
                  </a:cubicBezTo>
                  <a:cubicBezTo>
                    <a:pt x="1972" y="42348"/>
                    <a:pt x="3943" y="43891"/>
                    <a:pt x="5915" y="45434"/>
                  </a:cubicBezTo>
                  <a:cubicBezTo>
                    <a:pt x="17316" y="30432"/>
                    <a:pt x="28718" y="15345"/>
                    <a:pt x="40034" y="34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19" name="Freeform: Shape 4118">
              <a:extLst>
                <a:ext uri="{FF2B5EF4-FFF2-40B4-BE49-F238E27FC236}">
                  <a16:creationId xmlns:a16="http://schemas.microsoft.com/office/drawing/2014/main" id="{45AF0E74-34E7-46AE-8F55-378DC4442EF4}"/>
                </a:ext>
              </a:extLst>
            </p:cNvPr>
            <p:cNvSpPr/>
            <p:nvPr/>
          </p:nvSpPr>
          <p:spPr>
            <a:xfrm>
              <a:off x="1634042" y="-5174778"/>
              <a:ext cx="25718" cy="34290"/>
            </a:xfrm>
            <a:custGeom>
              <a:avLst/>
              <a:gdLst>
                <a:gd name="connsiteX0" fmla="*/ 572 w 25717"/>
                <a:gd name="connsiteY0" fmla="*/ 24603 h 34290"/>
                <a:gd name="connsiteX1" fmla="*/ 572 w 25717"/>
                <a:gd name="connsiteY1" fmla="*/ 0 h 34290"/>
                <a:gd name="connsiteX2" fmla="*/ 572 w 25717"/>
                <a:gd name="connsiteY2" fmla="*/ 24603 h 34290"/>
                <a:gd name="connsiteX3" fmla="*/ 7344 w 25717"/>
                <a:gd name="connsiteY3" fmla="*/ 34976 h 34290"/>
                <a:gd name="connsiteX4" fmla="*/ 29375 w 25717"/>
                <a:gd name="connsiteY4" fmla="*/ 34976 h 34290"/>
                <a:gd name="connsiteX5" fmla="*/ 7344 w 25717"/>
                <a:gd name="connsiteY5" fmla="*/ 34976 h 3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17" h="34290">
                  <a:moveTo>
                    <a:pt x="572" y="24603"/>
                  </a:moveTo>
                  <a:lnTo>
                    <a:pt x="572" y="0"/>
                  </a:lnTo>
                  <a:cubicBezTo>
                    <a:pt x="572" y="8144"/>
                    <a:pt x="-714" y="17402"/>
                    <a:pt x="572" y="24603"/>
                  </a:cubicBezTo>
                  <a:close/>
                  <a:moveTo>
                    <a:pt x="7344" y="34976"/>
                  </a:moveTo>
                  <a:cubicBezTo>
                    <a:pt x="11716" y="37290"/>
                    <a:pt x="18659" y="37633"/>
                    <a:pt x="29375" y="34976"/>
                  </a:cubicBezTo>
                  <a:lnTo>
                    <a:pt x="7344" y="3497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0" name="Freeform: Shape 4119">
              <a:extLst>
                <a:ext uri="{FF2B5EF4-FFF2-40B4-BE49-F238E27FC236}">
                  <a16:creationId xmlns:a16="http://schemas.microsoft.com/office/drawing/2014/main" id="{79240A06-753F-4A5A-BCD4-C5D26361CB8B}"/>
                </a:ext>
              </a:extLst>
            </p:cNvPr>
            <p:cNvSpPr/>
            <p:nvPr/>
          </p:nvSpPr>
          <p:spPr>
            <a:xfrm>
              <a:off x="5302700" y="-11997802"/>
              <a:ext cx="848678" cy="231458"/>
            </a:xfrm>
            <a:custGeom>
              <a:avLst/>
              <a:gdLst>
                <a:gd name="connsiteX0" fmla="*/ 23060 w 848677"/>
                <a:gd name="connsiteY0" fmla="*/ 16545 h 231457"/>
                <a:gd name="connsiteX1" fmla="*/ 370075 w 848677"/>
                <a:gd name="connsiteY1" fmla="*/ 204626 h 231457"/>
                <a:gd name="connsiteX2" fmla="*/ 856736 w 848677"/>
                <a:gd name="connsiteY2" fmla="*/ 138875 h 231457"/>
                <a:gd name="connsiteX3" fmla="*/ 660083 w 848677"/>
                <a:gd name="connsiteY3" fmla="*/ 204626 h 231457"/>
                <a:gd name="connsiteX4" fmla="*/ 398964 w 848677"/>
                <a:gd name="connsiteY4" fmla="*/ 201968 h 231457"/>
                <a:gd name="connsiteX5" fmla="*/ 25118 w 848677"/>
                <a:gd name="connsiteY5" fmla="*/ 0 h 231457"/>
                <a:gd name="connsiteX6" fmla="*/ 0 w 848677"/>
                <a:gd name="connsiteY6" fmla="*/ 0 h 231457"/>
                <a:gd name="connsiteX7" fmla="*/ 23060 w 848677"/>
                <a:gd name="connsiteY7" fmla="*/ 16545 h 231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8677" h="231457">
                  <a:moveTo>
                    <a:pt x="23060" y="16545"/>
                  </a:moveTo>
                  <a:cubicBezTo>
                    <a:pt x="135617" y="85039"/>
                    <a:pt x="252546" y="145390"/>
                    <a:pt x="370075" y="204626"/>
                  </a:cubicBezTo>
                  <a:cubicBezTo>
                    <a:pt x="488976" y="264547"/>
                    <a:pt x="752923" y="230172"/>
                    <a:pt x="856736" y="138875"/>
                  </a:cubicBezTo>
                  <a:cubicBezTo>
                    <a:pt x="789356" y="161592"/>
                    <a:pt x="725405" y="185337"/>
                    <a:pt x="660083" y="204626"/>
                  </a:cubicBezTo>
                  <a:cubicBezTo>
                    <a:pt x="573243" y="230172"/>
                    <a:pt x="484775" y="243716"/>
                    <a:pt x="398964" y="201968"/>
                  </a:cubicBezTo>
                  <a:cubicBezTo>
                    <a:pt x="271577" y="139989"/>
                    <a:pt x="145990" y="74238"/>
                    <a:pt x="25118" y="0"/>
                  </a:cubicBezTo>
                  <a:lnTo>
                    <a:pt x="0" y="0"/>
                  </a:lnTo>
                  <a:cubicBezTo>
                    <a:pt x="7630" y="5658"/>
                    <a:pt x="15002" y="11659"/>
                    <a:pt x="23060" y="1654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1" name="Freeform: Shape 4120">
              <a:extLst>
                <a:ext uri="{FF2B5EF4-FFF2-40B4-BE49-F238E27FC236}">
                  <a16:creationId xmlns:a16="http://schemas.microsoft.com/office/drawing/2014/main" id="{EF956D94-B094-4A6C-ADDE-C133F202942A}"/>
                </a:ext>
              </a:extLst>
            </p:cNvPr>
            <p:cNvSpPr/>
            <p:nvPr/>
          </p:nvSpPr>
          <p:spPr>
            <a:xfrm>
              <a:off x="5855712" y="-11997802"/>
              <a:ext cx="2340293" cy="720090"/>
            </a:xfrm>
            <a:custGeom>
              <a:avLst/>
              <a:gdLst>
                <a:gd name="connsiteX0" fmla="*/ 225543 w 2340292"/>
                <a:gd name="connsiteY0" fmla="*/ 532181 h 720090"/>
                <a:gd name="connsiteX1" fmla="*/ 810016 w 2340292"/>
                <a:gd name="connsiteY1" fmla="*/ 655882 h 720090"/>
                <a:gd name="connsiteX2" fmla="*/ 1493758 w 2340292"/>
                <a:gd name="connsiteY2" fmla="*/ 696001 h 720090"/>
                <a:gd name="connsiteX3" fmla="*/ 2345179 w 2340292"/>
                <a:gd name="connsiteY3" fmla="*/ 0 h 720090"/>
                <a:gd name="connsiteX4" fmla="*/ 2324605 w 2340292"/>
                <a:gd name="connsiteY4" fmla="*/ 0 h 720090"/>
                <a:gd name="connsiteX5" fmla="*/ 2275913 w 2340292"/>
                <a:gd name="connsiteY5" fmla="*/ 66780 h 720090"/>
                <a:gd name="connsiteX6" fmla="*/ 1894522 w 2340292"/>
                <a:gd name="connsiteY6" fmla="*/ 471316 h 720090"/>
                <a:gd name="connsiteX7" fmla="*/ 905428 w 2340292"/>
                <a:gd name="connsiteY7" fmla="*/ 663254 h 720090"/>
                <a:gd name="connsiteX8" fmla="*/ 247403 w 2340292"/>
                <a:gd name="connsiteY8" fmla="*/ 518979 h 720090"/>
                <a:gd name="connsiteX9" fmla="*/ 0 w 2340292"/>
                <a:gd name="connsiteY9" fmla="*/ 528923 h 720090"/>
                <a:gd name="connsiteX10" fmla="*/ 225543 w 2340292"/>
                <a:gd name="connsiteY10" fmla="*/ 532181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0292" h="720090">
                  <a:moveTo>
                    <a:pt x="225543" y="532181"/>
                  </a:moveTo>
                  <a:cubicBezTo>
                    <a:pt x="426482" y="543239"/>
                    <a:pt x="617135" y="605390"/>
                    <a:pt x="810016" y="655882"/>
                  </a:cubicBezTo>
                  <a:cubicBezTo>
                    <a:pt x="1035301" y="714861"/>
                    <a:pt x="1262644" y="758752"/>
                    <a:pt x="1493758" y="696001"/>
                  </a:cubicBezTo>
                  <a:cubicBezTo>
                    <a:pt x="1880292" y="591160"/>
                    <a:pt x="2123323" y="307753"/>
                    <a:pt x="2345179" y="0"/>
                  </a:cubicBezTo>
                  <a:lnTo>
                    <a:pt x="2324605" y="0"/>
                  </a:lnTo>
                  <a:cubicBezTo>
                    <a:pt x="2308489" y="22289"/>
                    <a:pt x="2292544" y="44834"/>
                    <a:pt x="2275913" y="66780"/>
                  </a:cubicBezTo>
                  <a:cubicBezTo>
                    <a:pt x="2163871" y="215856"/>
                    <a:pt x="2039741" y="353187"/>
                    <a:pt x="1894522" y="471316"/>
                  </a:cubicBezTo>
                  <a:cubicBezTo>
                    <a:pt x="1598600" y="712203"/>
                    <a:pt x="1266072" y="753609"/>
                    <a:pt x="905428" y="663254"/>
                  </a:cubicBezTo>
                  <a:cubicBezTo>
                    <a:pt x="687600" y="608648"/>
                    <a:pt x="473716" y="535010"/>
                    <a:pt x="247403" y="518979"/>
                  </a:cubicBezTo>
                  <a:cubicBezTo>
                    <a:pt x="164592" y="513064"/>
                    <a:pt x="82124" y="518379"/>
                    <a:pt x="0" y="528923"/>
                  </a:cubicBezTo>
                  <a:cubicBezTo>
                    <a:pt x="75267" y="531495"/>
                    <a:pt x="150619" y="528066"/>
                    <a:pt x="225543" y="5321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2" name="Freeform: Shape 4121">
              <a:extLst>
                <a:ext uri="{FF2B5EF4-FFF2-40B4-BE49-F238E27FC236}">
                  <a16:creationId xmlns:a16="http://schemas.microsoft.com/office/drawing/2014/main" id="{D1254093-A62B-4412-88F1-7C042BC22B06}"/>
                </a:ext>
              </a:extLst>
            </p:cNvPr>
            <p:cNvSpPr/>
            <p:nvPr/>
          </p:nvSpPr>
          <p:spPr>
            <a:xfrm>
              <a:off x="4902707" y="-11997802"/>
              <a:ext cx="1062990" cy="411480"/>
            </a:xfrm>
            <a:custGeom>
              <a:avLst/>
              <a:gdLst>
                <a:gd name="connsiteX0" fmla="*/ 460686 w 1062990"/>
                <a:gd name="connsiteY0" fmla="*/ 393906 h 411480"/>
                <a:gd name="connsiteX1" fmla="*/ 589788 w 1062990"/>
                <a:gd name="connsiteY1" fmla="*/ 409080 h 411480"/>
                <a:gd name="connsiteX2" fmla="*/ 1013870 w 1062990"/>
                <a:gd name="connsiteY2" fmla="*/ 275006 h 411480"/>
                <a:gd name="connsiteX3" fmla="*/ 1071477 w 1062990"/>
                <a:gd name="connsiteY3" fmla="*/ 251860 h 411480"/>
                <a:gd name="connsiteX4" fmla="*/ 1047045 w 1062990"/>
                <a:gd name="connsiteY4" fmla="*/ 251860 h 411480"/>
                <a:gd name="connsiteX5" fmla="*/ 693173 w 1062990"/>
                <a:gd name="connsiteY5" fmla="*/ 372818 h 411480"/>
                <a:gd name="connsiteX6" fmla="*/ 358331 w 1062990"/>
                <a:gd name="connsiteY6" fmla="*/ 321040 h 411480"/>
                <a:gd name="connsiteX7" fmla="*/ 16545 w 1062990"/>
                <a:gd name="connsiteY7" fmla="*/ 0 h 411480"/>
                <a:gd name="connsiteX8" fmla="*/ 0 w 1062990"/>
                <a:gd name="connsiteY8" fmla="*/ 0 h 411480"/>
                <a:gd name="connsiteX9" fmla="*/ 460686 w 1062990"/>
                <a:gd name="connsiteY9" fmla="*/ 393906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2990" h="411480">
                  <a:moveTo>
                    <a:pt x="460686" y="393906"/>
                  </a:moveTo>
                  <a:cubicBezTo>
                    <a:pt x="500291" y="413280"/>
                    <a:pt x="545383" y="414652"/>
                    <a:pt x="589788" y="409080"/>
                  </a:cubicBezTo>
                  <a:cubicBezTo>
                    <a:pt x="739378" y="390220"/>
                    <a:pt x="874481" y="325841"/>
                    <a:pt x="1013870" y="275006"/>
                  </a:cubicBezTo>
                  <a:cubicBezTo>
                    <a:pt x="1033329" y="267891"/>
                    <a:pt x="1052274" y="259661"/>
                    <a:pt x="1071477" y="251860"/>
                  </a:cubicBezTo>
                  <a:cubicBezTo>
                    <a:pt x="1061876" y="247660"/>
                    <a:pt x="1054332" y="249374"/>
                    <a:pt x="1047045" y="251860"/>
                  </a:cubicBezTo>
                  <a:cubicBezTo>
                    <a:pt x="929088" y="292151"/>
                    <a:pt x="811473" y="333727"/>
                    <a:pt x="693173" y="372818"/>
                  </a:cubicBezTo>
                  <a:cubicBezTo>
                    <a:pt x="573329" y="412423"/>
                    <a:pt x="463172" y="395449"/>
                    <a:pt x="358331" y="321040"/>
                  </a:cubicBezTo>
                  <a:cubicBezTo>
                    <a:pt x="229143" y="229400"/>
                    <a:pt x="111100" y="127559"/>
                    <a:pt x="16545" y="0"/>
                  </a:cubicBezTo>
                  <a:lnTo>
                    <a:pt x="0" y="0"/>
                  </a:lnTo>
                  <a:cubicBezTo>
                    <a:pt x="120101" y="170336"/>
                    <a:pt x="273549" y="302352"/>
                    <a:pt x="460686" y="39390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3" name="Freeform: Shape 4122">
              <a:extLst>
                <a:ext uri="{FF2B5EF4-FFF2-40B4-BE49-F238E27FC236}">
                  <a16:creationId xmlns:a16="http://schemas.microsoft.com/office/drawing/2014/main" id="{1E0D754B-1609-46C9-B6E5-6F7ECB5A74FF}"/>
                </a:ext>
              </a:extLst>
            </p:cNvPr>
            <p:cNvSpPr/>
            <p:nvPr/>
          </p:nvSpPr>
          <p:spPr>
            <a:xfrm>
              <a:off x="5949924" y="-11997802"/>
              <a:ext cx="240030" cy="60008"/>
            </a:xfrm>
            <a:custGeom>
              <a:avLst/>
              <a:gdLst>
                <a:gd name="connsiteX0" fmla="*/ 241830 w 240030"/>
                <a:gd name="connsiteY0" fmla="*/ 64894 h 60007"/>
                <a:gd name="connsiteX1" fmla="*/ 24689 w 240030"/>
                <a:gd name="connsiteY1" fmla="*/ 0 h 60007"/>
                <a:gd name="connsiteX2" fmla="*/ 0 w 240030"/>
                <a:gd name="connsiteY2" fmla="*/ 0 h 60007"/>
                <a:gd name="connsiteX3" fmla="*/ 241830 w 240030"/>
                <a:gd name="connsiteY3" fmla="*/ 64894 h 60007"/>
              </a:gdLst>
              <a:ahLst/>
              <a:cxnLst>
                <a:cxn ang="0">
                  <a:pos x="connsiteX0" y="connsiteY0"/>
                </a:cxn>
                <a:cxn ang="0">
                  <a:pos x="connsiteX1" y="connsiteY1"/>
                </a:cxn>
                <a:cxn ang="0">
                  <a:pos x="connsiteX2" y="connsiteY2"/>
                </a:cxn>
                <a:cxn ang="0">
                  <a:pos x="connsiteX3" y="connsiteY3"/>
                </a:cxn>
              </a:cxnLst>
              <a:rect l="l" t="t" r="r" b="b"/>
              <a:pathLst>
                <a:path w="240030" h="60007">
                  <a:moveTo>
                    <a:pt x="241830" y="64894"/>
                  </a:moveTo>
                  <a:cubicBezTo>
                    <a:pt x="162449" y="66265"/>
                    <a:pt x="94040" y="31547"/>
                    <a:pt x="24689" y="0"/>
                  </a:cubicBezTo>
                  <a:lnTo>
                    <a:pt x="0" y="0"/>
                  </a:lnTo>
                  <a:cubicBezTo>
                    <a:pt x="76895" y="34890"/>
                    <a:pt x="151562" y="78438"/>
                    <a:pt x="241830" y="6489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4" name="Freeform: Shape 4123">
              <a:extLst>
                <a:ext uri="{FF2B5EF4-FFF2-40B4-BE49-F238E27FC236}">
                  <a16:creationId xmlns:a16="http://schemas.microsoft.com/office/drawing/2014/main" id="{64B594AE-2C85-43FF-BDDF-173664900B30}"/>
                </a:ext>
              </a:extLst>
            </p:cNvPr>
            <p:cNvSpPr/>
            <p:nvPr/>
          </p:nvSpPr>
          <p:spPr>
            <a:xfrm>
              <a:off x="6289909" y="-11997802"/>
              <a:ext cx="180023" cy="85725"/>
            </a:xfrm>
            <a:custGeom>
              <a:avLst/>
              <a:gdLst>
                <a:gd name="connsiteX0" fmla="*/ 0 w 180022"/>
                <a:gd name="connsiteY0" fmla="*/ 86754 h 85725"/>
                <a:gd name="connsiteX1" fmla="*/ 180880 w 180022"/>
                <a:gd name="connsiteY1" fmla="*/ 0 h 85725"/>
                <a:gd name="connsiteX2" fmla="*/ 138532 w 180022"/>
                <a:gd name="connsiteY2" fmla="*/ 0 h 85725"/>
                <a:gd name="connsiteX3" fmla="*/ 0 w 180022"/>
                <a:gd name="connsiteY3" fmla="*/ 86754 h 85725"/>
              </a:gdLst>
              <a:ahLst/>
              <a:cxnLst>
                <a:cxn ang="0">
                  <a:pos x="connsiteX0" y="connsiteY0"/>
                </a:cxn>
                <a:cxn ang="0">
                  <a:pos x="connsiteX1" y="connsiteY1"/>
                </a:cxn>
                <a:cxn ang="0">
                  <a:pos x="connsiteX2" y="connsiteY2"/>
                </a:cxn>
                <a:cxn ang="0">
                  <a:pos x="connsiteX3" y="connsiteY3"/>
                </a:cxn>
              </a:cxnLst>
              <a:rect l="l" t="t" r="r" b="b"/>
              <a:pathLst>
                <a:path w="180022" h="85725">
                  <a:moveTo>
                    <a:pt x="0" y="86754"/>
                  </a:moveTo>
                  <a:cubicBezTo>
                    <a:pt x="60350" y="57779"/>
                    <a:pt x="120615" y="28889"/>
                    <a:pt x="180880" y="0"/>
                  </a:cubicBezTo>
                  <a:lnTo>
                    <a:pt x="138532" y="0"/>
                  </a:lnTo>
                  <a:cubicBezTo>
                    <a:pt x="85897" y="17402"/>
                    <a:pt x="46977" y="58550"/>
                    <a:pt x="0" y="8675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5" name="Freeform: Shape 4124">
              <a:extLst>
                <a:ext uri="{FF2B5EF4-FFF2-40B4-BE49-F238E27FC236}">
                  <a16:creationId xmlns:a16="http://schemas.microsoft.com/office/drawing/2014/main" id="{2200FB86-7561-4E38-A6F5-949307A8FF97}"/>
                </a:ext>
              </a:extLst>
            </p:cNvPr>
            <p:cNvSpPr/>
            <p:nvPr/>
          </p:nvSpPr>
          <p:spPr>
            <a:xfrm>
              <a:off x="5980014" y="-11997802"/>
              <a:ext cx="1765935" cy="342900"/>
            </a:xfrm>
            <a:custGeom>
              <a:avLst/>
              <a:gdLst>
                <a:gd name="connsiteX0" fmla="*/ 22546 w 1765935"/>
                <a:gd name="connsiteY0" fmla="*/ 333727 h 342900"/>
                <a:gd name="connsiteX1" fmla="*/ 0 w 1765935"/>
                <a:gd name="connsiteY1" fmla="*/ 340500 h 342900"/>
                <a:gd name="connsiteX2" fmla="*/ 35404 w 1765935"/>
                <a:gd name="connsiteY2" fmla="*/ 341528 h 342900"/>
                <a:gd name="connsiteX3" fmla="*/ 613363 w 1765935"/>
                <a:gd name="connsiteY3" fmla="*/ 287436 h 342900"/>
                <a:gd name="connsiteX4" fmla="*/ 1087336 w 1765935"/>
                <a:gd name="connsiteY4" fmla="*/ 312639 h 342900"/>
                <a:gd name="connsiteX5" fmla="*/ 1771936 w 1765935"/>
                <a:gd name="connsiteY5" fmla="*/ 0 h 342900"/>
                <a:gd name="connsiteX6" fmla="*/ 1747333 w 1765935"/>
                <a:gd name="connsiteY6" fmla="*/ 0 h 342900"/>
                <a:gd name="connsiteX7" fmla="*/ 1727788 w 1765935"/>
                <a:gd name="connsiteY7" fmla="*/ 21260 h 342900"/>
                <a:gd name="connsiteX8" fmla="*/ 894712 w 1765935"/>
                <a:gd name="connsiteY8" fmla="*/ 291379 h 342900"/>
                <a:gd name="connsiteX9" fmla="*/ 22546 w 1765935"/>
                <a:gd name="connsiteY9" fmla="*/ 333727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65935" h="342900">
                  <a:moveTo>
                    <a:pt x="22546" y="333727"/>
                  </a:moveTo>
                  <a:cubicBezTo>
                    <a:pt x="14916" y="335528"/>
                    <a:pt x="7458" y="338185"/>
                    <a:pt x="0" y="340500"/>
                  </a:cubicBezTo>
                  <a:cubicBezTo>
                    <a:pt x="12773" y="344443"/>
                    <a:pt x="24089" y="343157"/>
                    <a:pt x="35404" y="341528"/>
                  </a:cubicBezTo>
                  <a:cubicBezTo>
                    <a:pt x="227171" y="313925"/>
                    <a:pt x="417481" y="273377"/>
                    <a:pt x="613363" y="287436"/>
                  </a:cubicBezTo>
                  <a:cubicBezTo>
                    <a:pt x="771182" y="298752"/>
                    <a:pt x="928659" y="316840"/>
                    <a:pt x="1087336" y="312639"/>
                  </a:cubicBezTo>
                  <a:cubicBezTo>
                    <a:pt x="1360027" y="305352"/>
                    <a:pt x="1584713" y="193481"/>
                    <a:pt x="1771936" y="0"/>
                  </a:cubicBezTo>
                  <a:lnTo>
                    <a:pt x="1747333" y="0"/>
                  </a:lnTo>
                  <a:cubicBezTo>
                    <a:pt x="1740903" y="7115"/>
                    <a:pt x="1734646" y="14488"/>
                    <a:pt x="1727788" y="21260"/>
                  </a:cubicBezTo>
                  <a:cubicBezTo>
                    <a:pt x="1494872" y="249374"/>
                    <a:pt x="1211037" y="325498"/>
                    <a:pt x="894712" y="291379"/>
                  </a:cubicBezTo>
                  <a:cubicBezTo>
                    <a:pt x="601189" y="259747"/>
                    <a:pt x="310753" y="266862"/>
                    <a:pt x="22546" y="33372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6" name="Freeform: Shape 4125">
              <a:extLst>
                <a:ext uri="{FF2B5EF4-FFF2-40B4-BE49-F238E27FC236}">
                  <a16:creationId xmlns:a16="http://schemas.microsoft.com/office/drawing/2014/main" id="{734412AF-B871-4F8C-B17D-6ED875E17A64}"/>
                </a:ext>
              </a:extLst>
            </p:cNvPr>
            <p:cNvSpPr/>
            <p:nvPr/>
          </p:nvSpPr>
          <p:spPr>
            <a:xfrm>
              <a:off x="6138176" y="-11997802"/>
              <a:ext cx="634365" cy="180023"/>
            </a:xfrm>
            <a:custGeom>
              <a:avLst/>
              <a:gdLst>
                <a:gd name="connsiteX0" fmla="*/ 0 w 634365"/>
                <a:gd name="connsiteY0" fmla="*/ 183023 h 180022"/>
                <a:gd name="connsiteX1" fmla="*/ 166649 w 634365"/>
                <a:gd name="connsiteY1" fmla="*/ 143161 h 180022"/>
                <a:gd name="connsiteX2" fmla="*/ 642423 w 634365"/>
                <a:gd name="connsiteY2" fmla="*/ 0 h 180022"/>
                <a:gd name="connsiteX3" fmla="*/ 582159 w 634365"/>
                <a:gd name="connsiteY3" fmla="*/ 0 h 180022"/>
                <a:gd name="connsiteX4" fmla="*/ 0 w 634365"/>
                <a:gd name="connsiteY4" fmla="*/ 183023 h 1800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365" h="180022">
                  <a:moveTo>
                    <a:pt x="0" y="183023"/>
                  </a:moveTo>
                  <a:cubicBezTo>
                    <a:pt x="57607" y="176251"/>
                    <a:pt x="111786" y="158506"/>
                    <a:pt x="166649" y="143161"/>
                  </a:cubicBezTo>
                  <a:cubicBezTo>
                    <a:pt x="326184" y="98669"/>
                    <a:pt x="480660" y="37290"/>
                    <a:pt x="642423" y="0"/>
                  </a:cubicBezTo>
                  <a:lnTo>
                    <a:pt x="582159" y="0"/>
                  </a:lnTo>
                  <a:cubicBezTo>
                    <a:pt x="388077" y="61036"/>
                    <a:pt x="194082" y="121987"/>
                    <a:pt x="0" y="18302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7" name="Freeform: Shape 4126">
              <a:extLst>
                <a:ext uri="{FF2B5EF4-FFF2-40B4-BE49-F238E27FC236}">
                  <a16:creationId xmlns:a16="http://schemas.microsoft.com/office/drawing/2014/main" id="{EF9A93EC-42D7-4934-9AD1-571B961082E7}"/>
                </a:ext>
              </a:extLst>
            </p:cNvPr>
            <p:cNvSpPr/>
            <p:nvPr/>
          </p:nvSpPr>
          <p:spPr>
            <a:xfrm>
              <a:off x="5770845" y="-11997802"/>
              <a:ext cx="2846070" cy="1157288"/>
            </a:xfrm>
            <a:custGeom>
              <a:avLst/>
              <a:gdLst>
                <a:gd name="connsiteX0" fmla="*/ 923687 w 2846070"/>
                <a:gd name="connsiteY0" fmla="*/ 1080392 h 1157287"/>
                <a:gd name="connsiteX1" fmla="*/ 2140039 w 2846070"/>
                <a:gd name="connsiteY1" fmla="*/ 856307 h 1157287"/>
                <a:gd name="connsiteX2" fmla="*/ 2401243 w 2846070"/>
                <a:gd name="connsiteY2" fmla="*/ 603333 h 1157287"/>
                <a:gd name="connsiteX3" fmla="*/ 2853957 w 2846070"/>
                <a:gd name="connsiteY3" fmla="*/ 0 h 1157287"/>
                <a:gd name="connsiteX4" fmla="*/ 2833383 w 2846070"/>
                <a:gd name="connsiteY4" fmla="*/ 0 h 1157287"/>
                <a:gd name="connsiteX5" fmla="*/ 2734542 w 2846070"/>
                <a:gd name="connsiteY5" fmla="*/ 147190 h 1157287"/>
                <a:gd name="connsiteX6" fmla="*/ 2056886 w 2846070"/>
                <a:gd name="connsiteY6" fmla="*/ 895655 h 1157287"/>
                <a:gd name="connsiteX7" fmla="*/ 1277817 w 2846070"/>
                <a:gd name="connsiteY7" fmla="*/ 1137571 h 1157287"/>
                <a:gd name="connsiteX8" fmla="*/ 649281 w 2846070"/>
                <a:gd name="connsiteY8" fmla="*/ 959263 h 1157287"/>
                <a:gd name="connsiteX9" fmla="*/ 26660 w 2846070"/>
                <a:gd name="connsiteY9" fmla="*/ 751294 h 1157287"/>
                <a:gd name="connsiteX10" fmla="*/ 0 w 2846070"/>
                <a:gd name="connsiteY10" fmla="*/ 749837 h 1157287"/>
                <a:gd name="connsiteX11" fmla="*/ 23403 w 2846070"/>
                <a:gd name="connsiteY11" fmla="*/ 762695 h 1157287"/>
                <a:gd name="connsiteX12" fmla="*/ 283578 w 2846070"/>
                <a:gd name="connsiteY12" fmla="*/ 831533 h 1157287"/>
                <a:gd name="connsiteX13" fmla="*/ 923687 w 2846070"/>
                <a:gd name="connsiteY13" fmla="*/ 1080392 h 1157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46070" h="1157287">
                  <a:moveTo>
                    <a:pt x="923687" y="1080392"/>
                  </a:moveTo>
                  <a:cubicBezTo>
                    <a:pt x="1372200" y="1234526"/>
                    <a:pt x="1776479" y="1159602"/>
                    <a:pt x="2140039" y="856307"/>
                  </a:cubicBezTo>
                  <a:cubicBezTo>
                    <a:pt x="2233393" y="778383"/>
                    <a:pt x="2321347" y="694887"/>
                    <a:pt x="2401243" y="603333"/>
                  </a:cubicBezTo>
                  <a:cubicBezTo>
                    <a:pt x="2567035" y="413452"/>
                    <a:pt x="2720740" y="214398"/>
                    <a:pt x="2853957" y="0"/>
                  </a:cubicBezTo>
                  <a:lnTo>
                    <a:pt x="2833383" y="0"/>
                  </a:lnTo>
                  <a:cubicBezTo>
                    <a:pt x="2800636" y="49120"/>
                    <a:pt x="2769175" y="99270"/>
                    <a:pt x="2734542" y="147190"/>
                  </a:cubicBezTo>
                  <a:cubicBezTo>
                    <a:pt x="2536689" y="422024"/>
                    <a:pt x="2332749" y="691544"/>
                    <a:pt x="2056886" y="895655"/>
                  </a:cubicBezTo>
                  <a:cubicBezTo>
                    <a:pt x="1825514" y="1066933"/>
                    <a:pt x="1570396" y="1162431"/>
                    <a:pt x="1277817" y="1137571"/>
                  </a:cubicBezTo>
                  <a:cubicBezTo>
                    <a:pt x="1056647" y="1118797"/>
                    <a:pt x="852364" y="1041473"/>
                    <a:pt x="649281" y="959263"/>
                  </a:cubicBezTo>
                  <a:cubicBezTo>
                    <a:pt x="446027" y="877053"/>
                    <a:pt x="246116" y="784727"/>
                    <a:pt x="26660" y="751294"/>
                  </a:cubicBezTo>
                  <a:cubicBezTo>
                    <a:pt x="17916" y="750008"/>
                    <a:pt x="8915" y="750351"/>
                    <a:pt x="0" y="749837"/>
                  </a:cubicBezTo>
                  <a:cubicBezTo>
                    <a:pt x="7201" y="758409"/>
                    <a:pt x="15173" y="761324"/>
                    <a:pt x="23403" y="762695"/>
                  </a:cubicBezTo>
                  <a:cubicBezTo>
                    <a:pt x="112385" y="777097"/>
                    <a:pt x="198625" y="801872"/>
                    <a:pt x="283578" y="831533"/>
                  </a:cubicBezTo>
                  <a:cubicBezTo>
                    <a:pt x="499862" y="906885"/>
                    <a:pt x="706889" y="1005897"/>
                    <a:pt x="923687" y="108039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8" name="Freeform: Shape 4127">
              <a:extLst>
                <a:ext uri="{FF2B5EF4-FFF2-40B4-BE49-F238E27FC236}">
                  <a16:creationId xmlns:a16="http://schemas.microsoft.com/office/drawing/2014/main" id="{F5877B24-ADAC-4D06-80A9-A998DBF9C66C}"/>
                </a:ext>
              </a:extLst>
            </p:cNvPr>
            <p:cNvSpPr/>
            <p:nvPr/>
          </p:nvSpPr>
          <p:spPr>
            <a:xfrm>
              <a:off x="6811117" y="-11997802"/>
              <a:ext cx="2991803" cy="2494598"/>
            </a:xfrm>
            <a:custGeom>
              <a:avLst/>
              <a:gdLst>
                <a:gd name="connsiteX0" fmla="*/ 637880 w 2991802"/>
                <a:gd name="connsiteY0" fmla="*/ 2469395 h 2494597"/>
                <a:gd name="connsiteX1" fmla="*/ 1585570 w 2991802"/>
                <a:gd name="connsiteY1" fmla="*/ 1953158 h 2494597"/>
                <a:gd name="connsiteX2" fmla="*/ 2779977 w 2991802"/>
                <a:gd name="connsiteY2" fmla="*/ 423910 h 2494597"/>
                <a:gd name="connsiteX3" fmla="*/ 2994889 w 2991802"/>
                <a:gd name="connsiteY3" fmla="*/ 0 h 2494597"/>
                <a:gd name="connsiteX4" fmla="*/ 2974229 w 2991802"/>
                <a:gd name="connsiteY4" fmla="*/ 0 h 2494597"/>
                <a:gd name="connsiteX5" fmla="*/ 2204590 w 2991802"/>
                <a:gd name="connsiteY5" fmla="*/ 1240612 h 2494597"/>
                <a:gd name="connsiteX6" fmla="*/ 1321023 w 2991802"/>
                <a:gd name="connsiteY6" fmla="*/ 2137124 h 2494597"/>
                <a:gd name="connsiteX7" fmla="*/ 33090 w 2991802"/>
                <a:gd name="connsiteY7" fmla="*/ 2443163 h 2494597"/>
                <a:gd name="connsiteX8" fmla="*/ 0 w 2991802"/>
                <a:gd name="connsiteY8" fmla="*/ 2440677 h 2494597"/>
                <a:gd name="connsiteX9" fmla="*/ 31804 w 2991802"/>
                <a:gd name="connsiteY9" fmla="*/ 2457993 h 2494597"/>
                <a:gd name="connsiteX10" fmla="*/ 637880 w 2991802"/>
                <a:gd name="connsiteY10" fmla="*/ 2469395 h 2494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91802" h="2494597">
                  <a:moveTo>
                    <a:pt x="637880" y="2469395"/>
                  </a:moveTo>
                  <a:cubicBezTo>
                    <a:pt x="1006755" y="2394728"/>
                    <a:pt x="1313479" y="2202361"/>
                    <a:pt x="1585570" y="1953158"/>
                  </a:cubicBezTo>
                  <a:cubicBezTo>
                    <a:pt x="2068802" y="1510646"/>
                    <a:pt x="2454136" y="990038"/>
                    <a:pt x="2779977" y="423910"/>
                  </a:cubicBezTo>
                  <a:cubicBezTo>
                    <a:pt x="2859101" y="286579"/>
                    <a:pt x="2933596" y="146504"/>
                    <a:pt x="2994889" y="0"/>
                  </a:cubicBezTo>
                  <a:lnTo>
                    <a:pt x="2974229" y="0"/>
                  </a:lnTo>
                  <a:cubicBezTo>
                    <a:pt x="2766260" y="443713"/>
                    <a:pt x="2507885" y="856221"/>
                    <a:pt x="2204590" y="1240612"/>
                  </a:cubicBezTo>
                  <a:cubicBezTo>
                    <a:pt x="1943214" y="1571939"/>
                    <a:pt x="1668637" y="1890751"/>
                    <a:pt x="1321023" y="2137124"/>
                  </a:cubicBezTo>
                  <a:cubicBezTo>
                    <a:pt x="933031" y="2412216"/>
                    <a:pt x="511521" y="2547576"/>
                    <a:pt x="33090" y="2443163"/>
                  </a:cubicBezTo>
                  <a:cubicBezTo>
                    <a:pt x="22375" y="2440762"/>
                    <a:pt x="11059" y="2441448"/>
                    <a:pt x="0" y="2440677"/>
                  </a:cubicBezTo>
                  <a:cubicBezTo>
                    <a:pt x="4801" y="2456879"/>
                    <a:pt x="20146" y="2455336"/>
                    <a:pt x="31804" y="2457993"/>
                  </a:cubicBezTo>
                  <a:cubicBezTo>
                    <a:pt x="233001" y="2504027"/>
                    <a:pt x="435140" y="2510457"/>
                    <a:pt x="637880" y="24693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29" name="Freeform: Shape 4128">
              <a:extLst>
                <a:ext uri="{FF2B5EF4-FFF2-40B4-BE49-F238E27FC236}">
                  <a16:creationId xmlns:a16="http://schemas.microsoft.com/office/drawing/2014/main" id="{BCB4BFC6-C55E-4925-810F-BA5DD5B9322E}"/>
                </a:ext>
              </a:extLst>
            </p:cNvPr>
            <p:cNvSpPr/>
            <p:nvPr/>
          </p:nvSpPr>
          <p:spPr>
            <a:xfrm>
              <a:off x="4609699" y="-11997802"/>
              <a:ext cx="1148715" cy="574358"/>
            </a:xfrm>
            <a:custGeom>
              <a:avLst/>
              <a:gdLst>
                <a:gd name="connsiteX0" fmla="*/ 629993 w 1148715"/>
                <a:gd name="connsiteY0" fmla="*/ 540239 h 574357"/>
                <a:gd name="connsiteX1" fmla="*/ 249631 w 1148715"/>
                <a:gd name="connsiteY1" fmla="*/ 436083 h 574357"/>
                <a:gd name="connsiteX2" fmla="*/ 12602 w 1148715"/>
                <a:gd name="connsiteY2" fmla="*/ 0 h 574357"/>
                <a:gd name="connsiteX3" fmla="*/ 0 w 1148715"/>
                <a:gd name="connsiteY3" fmla="*/ 0 h 574357"/>
                <a:gd name="connsiteX4" fmla="*/ 1543 w 1148715"/>
                <a:gd name="connsiteY4" fmla="*/ 16888 h 574357"/>
                <a:gd name="connsiteX5" fmla="*/ 300895 w 1148715"/>
                <a:gd name="connsiteY5" fmla="*/ 506120 h 574357"/>
                <a:gd name="connsiteX6" fmla="*/ 571443 w 1148715"/>
                <a:gd name="connsiteY6" fmla="*/ 570500 h 574357"/>
                <a:gd name="connsiteX7" fmla="*/ 1147258 w 1148715"/>
                <a:gd name="connsiteY7" fmla="*/ 394249 h 574357"/>
                <a:gd name="connsiteX8" fmla="*/ 1152830 w 1148715"/>
                <a:gd name="connsiteY8" fmla="*/ 385591 h 574357"/>
                <a:gd name="connsiteX9" fmla="*/ 1115797 w 1148715"/>
                <a:gd name="connsiteY9" fmla="*/ 392621 h 574357"/>
                <a:gd name="connsiteX10" fmla="*/ 629993 w 1148715"/>
                <a:gd name="connsiteY10" fmla="*/ 540239 h 574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48715" h="574357">
                  <a:moveTo>
                    <a:pt x="629993" y="540239"/>
                  </a:moveTo>
                  <a:cubicBezTo>
                    <a:pt x="478089" y="589617"/>
                    <a:pt x="355930" y="550697"/>
                    <a:pt x="249631" y="436083"/>
                  </a:cubicBezTo>
                  <a:cubicBezTo>
                    <a:pt x="132960" y="310496"/>
                    <a:pt x="52206" y="166735"/>
                    <a:pt x="12602" y="0"/>
                  </a:cubicBezTo>
                  <a:lnTo>
                    <a:pt x="0" y="0"/>
                  </a:lnTo>
                  <a:cubicBezTo>
                    <a:pt x="343" y="5658"/>
                    <a:pt x="257" y="11401"/>
                    <a:pt x="1543" y="16888"/>
                  </a:cubicBezTo>
                  <a:cubicBezTo>
                    <a:pt x="47149" y="213112"/>
                    <a:pt x="146676" y="376504"/>
                    <a:pt x="300895" y="506120"/>
                  </a:cubicBezTo>
                  <a:cubicBezTo>
                    <a:pt x="379933" y="572557"/>
                    <a:pt x="471230" y="599818"/>
                    <a:pt x="571443" y="570500"/>
                  </a:cubicBezTo>
                  <a:cubicBezTo>
                    <a:pt x="764067" y="514179"/>
                    <a:pt x="955405" y="453400"/>
                    <a:pt x="1147258" y="394249"/>
                  </a:cubicBezTo>
                  <a:cubicBezTo>
                    <a:pt x="1148544" y="393821"/>
                    <a:pt x="1149229" y="391335"/>
                    <a:pt x="1152830" y="385591"/>
                  </a:cubicBezTo>
                  <a:cubicBezTo>
                    <a:pt x="1138000" y="388420"/>
                    <a:pt x="1126770" y="390134"/>
                    <a:pt x="1115797" y="392621"/>
                  </a:cubicBezTo>
                  <a:cubicBezTo>
                    <a:pt x="950348" y="430254"/>
                    <a:pt x="790899" y="488032"/>
                    <a:pt x="629993" y="5402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30" name="Freeform: Shape 4129">
              <a:extLst>
                <a:ext uri="{FF2B5EF4-FFF2-40B4-BE49-F238E27FC236}">
                  <a16:creationId xmlns:a16="http://schemas.microsoft.com/office/drawing/2014/main" id="{5C00A849-38D7-4CFB-8014-47FD9D777008}"/>
                </a:ext>
              </a:extLst>
            </p:cNvPr>
            <p:cNvSpPr/>
            <p:nvPr/>
          </p:nvSpPr>
          <p:spPr>
            <a:xfrm>
              <a:off x="7284319" y="-11997802"/>
              <a:ext cx="3274695" cy="3386138"/>
            </a:xfrm>
            <a:custGeom>
              <a:avLst/>
              <a:gdLst>
                <a:gd name="connsiteX0" fmla="*/ 3250092 w 3274695"/>
                <a:gd name="connsiteY0" fmla="*/ 0 h 3386137"/>
                <a:gd name="connsiteX1" fmla="*/ 3239548 w 3274695"/>
                <a:gd name="connsiteY1" fmla="*/ 29575 h 3386137"/>
                <a:gd name="connsiteX2" fmla="*/ 2774576 w 3274695"/>
                <a:gd name="connsiteY2" fmla="*/ 961920 h 3386137"/>
                <a:gd name="connsiteX3" fmla="*/ 1340053 w 3274695"/>
                <a:gd name="connsiteY3" fmla="*/ 2742943 h 3386137"/>
                <a:gd name="connsiteX4" fmla="*/ 24431 w 3274695"/>
                <a:gd name="connsiteY4" fmla="*/ 3376194 h 3386137"/>
                <a:gd name="connsiteX5" fmla="*/ 0 w 3274695"/>
                <a:gd name="connsiteY5" fmla="*/ 3385195 h 3386137"/>
                <a:gd name="connsiteX6" fmla="*/ 26060 w 3274695"/>
                <a:gd name="connsiteY6" fmla="*/ 3392395 h 3386137"/>
                <a:gd name="connsiteX7" fmla="*/ 377704 w 3274695"/>
                <a:gd name="connsiteY7" fmla="*/ 3329988 h 3386137"/>
                <a:gd name="connsiteX8" fmla="*/ 1429036 w 3274695"/>
                <a:gd name="connsiteY8" fmla="*/ 2697166 h 3386137"/>
                <a:gd name="connsiteX9" fmla="*/ 3135992 w 3274695"/>
                <a:gd name="connsiteY9" fmla="*/ 327898 h 3386137"/>
                <a:gd name="connsiteX10" fmla="*/ 3274695 w 3274695"/>
                <a:gd name="connsiteY10" fmla="*/ 0 h 3386137"/>
                <a:gd name="connsiteX11" fmla="*/ 3250092 w 3274695"/>
                <a:gd name="connsiteY11" fmla="*/ 0 h 3386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74695" h="3386137">
                  <a:moveTo>
                    <a:pt x="3250092" y="0"/>
                  </a:moveTo>
                  <a:cubicBezTo>
                    <a:pt x="3246663" y="9944"/>
                    <a:pt x="3243491" y="19888"/>
                    <a:pt x="3239548" y="29575"/>
                  </a:cubicBezTo>
                  <a:cubicBezTo>
                    <a:pt x="3108217" y="352158"/>
                    <a:pt x="2954341" y="663769"/>
                    <a:pt x="2774576" y="961920"/>
                  </a:cubicBezTo>
                  <a:cubicBezTo>
                    <a:pt x="2377326" y="1620631"/>
                    <a:pt x="1916382" y="2229536"/>
                    <a:pt x="1340053" y="2742943"/>
                  </a:cubicBezTo>
                  <a:cubicBezTo>
                    <a:pt x="963720" y="3078213"/>
                    <a:pt x="540839" y="3326902"/>
                    <a:pt x="24431" y="3376194"/>
                  </a:cubicBezTo>
                  <a:cubicBezTo>
                    <a:pt x="16288" y="3376965"/>
                    <a:pt x="4458" y="3372422"/>
                    <a:pt x="0" y="3385195"/>
                  </a:cubicBezTo>
                  <a:cubicBezTo>
                    <a:pt x="8658" y="3387681"/>
                    <a:pt x="17574" y="3392824"/>
                    <a:pt x="26060" y="3392395"/>
                  </a:cubicBezTo>
                  <a:cubicBezTo>
                    <a:pt x="145733" y="3385795"/>
                    <a:pt x="262833" y="3363506"/>
                    <a:pt x="377704" y="3329988"/>
                  </a:cubicBezTo>
                  <a:cubicBezTo>
                    <a:pt x="783784" y="3211687"/>
                    <a:pt x="1126427" y="2983745"/>
                    <a:pt x="1429036" y="2697166"/>
                  </a:cubicBezTo>
                  <a:cubicBezTo>
                    <a:pt x="2147926" y="2016338"/>
                    <a:pt x="2714054" y="1223553"/>
                    <a:pt x="3135992" y="327898"/>
                  </a:cubicBezTo>
                  <a:cubicBezTo>
                    <a:pt x="3186570" y="220485"/>
                    <a:pt x="3236205" y="112557"/>
                    <a:pt x="3274695" y="0"/>
                  </a:cubicBezTo>
                  <a:lnTo>
                    <a:pt x="3250092"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31" name="Freeform: Shape 4130">
              <a:extLst>
                <a:ext uri="{FF2B5EF4-FFF2-40B4-BE49-F238E27FC236}">
                  <a16:creationId xmlns:a16="http://schemas.microsoft.com/office/drawing/2014/main" id="{9C145967-D2AA-4819-A3D1-07C510E14B9E}"/>
                </a:ext>
              </a:extLst>
            </p:cNvPr>
            <p:cNvSpPr/>
            <p:nvPr/>
          </p:nvSpPr>
          <p:spPr>
            <a:xfrm>
              <a:off x="7081837" y="-11997802"/>
              <a:ext cx="3094673" cy="2940368"/>
            </a:xfrm>
            <a:custGeom>
              <a:avLst/>
              <a:gdLst>
                <a:gd name="connsiteX0" fmla="*/ 1480385 w 3094672"/>
                <a:gd name="connsiteY0" fmla="*/ 2318347 h 2940367"/>
                <a:gd name="connsiteX1" fmla="*/ 2898362 w 3094672"/>
                <a:gd name="connsiteY1" fmla="*/ 435912 h 2940367"/>
                <a:gd name="connsiteX2" fmla="*/ 3102817 w 3094672"/>
                <a:gd name="connsiteY2" fmla="*/ 0 h 2940367"/>
                <a:gd name="connsiteX3" fmla="*/ 3078214 w 3094672"/>
                <a:gd name="connsiteY3" fmla="*/ 0 h 2940367"/>
                <a:gd name="connsiteX4" fmla="*/ 3071441 w 3094672"/>
                <a:gd name="connsiteY4" fmla="*/ 19974 h 2940367"/>
                <a:gd name="connsiteX5" fmla="*/ 1410176 w 3094672"/>
                <a:gd name="connsiteY5" fmla="*/ 2347236 h 2940367"/>
                <a:gd name="connsiteX6" fmla="*/ 16716 w 3094672"/>
                <a:gd name="connsiteY6" fmla="*/ 2929395 h 2940367"/>
                <a:gd name="connsiteX7" fmla="*/ 0 w 3094672"/>
                <a:gd name="connsiteY7" fmla="*/ 2936767 h 2940367"/>
                <a:gd name="connsiteX8" fmla="*/ 19717 w 3094672"/>
                <a:gd name="connsiteY8" fmla="*/ 2943882 h 2940367"/>
                <a:gd name="connsiteX9" fmla="*/ 468402 w 3094672"/>
                <a:gd name="connsiteY9" fmla="*/ 2902049 h 2940367"/>
                <a:gd name="connsiteX10" fmla="*/ 1480385 w 3094672"/>
                <a:gd name="connsiteY10" fmla="*/ 2318347 h 2940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4672" h="2940367">
                  <a:moveTo>
                    <a:pt x="1480385" y="2318347"/>
                  </a:moveTo>
                  <a:cubicBezTo>
                    <a:pt x="2062201" y="1773908"/>
                    <a:pt x="2525630" y="1138514"/>
                    <a:pt x="2898362" y="435912"/>
                  </a:cubicBezTo>
                  <a:cubicBezTo>
                    <a:pt x="2973629" y="294122"/>
                    <a:pt x="3044352" y="149847"/>
                    <a:pt x="3102817" y="0"/>
                  </a:cubicBezTo>
                  <a:lnTo>
                    <a:pt x="3078214" y="0"/>
                  </a:lnTo>
                  <a:cubicBezTo>
                    <a:pt x="3076071" y="6687"/>
                    <a:pt x="3074356" y="13630"/>
                    <a:pt x="3071441" y="19974"/>
                  </a:cubicBezTo>
                  <a:cubicBezTo>
                    <a:pt x="2674706" y="907828"/>
                    <a:pt x="2128809" y="1691183"/>
                    <a:pt x="1410176" y="2347236"/>
                  </a:cubicBezTo>
                  <a:cubicBezTo>
                    <a:pt x="1018842" y="2704624"/>
                    <a:pt x="568785" y="2944997"/>
                    <a:pt x="16716" y="2929395"/>
                  </a:cubicBezTo>
                  <a:cubicBezTo>
                    <a:pt x="11230" y="2929223"/>
                    <a:pt x="5572" y="2934196"/>
                    <a:pt x="0" y="2936767"/>
                  </a:cubicBezTo>
                  <a:cubicBezTo>
                    <a:pt x="6515" y="2939167"/>
                    <a:pt x="13030" y="2943454"/>
                    <a:pt x="19717" y="2943882"/>
                  </a:cubicBezTo>
                  <a:cubicBezTo>
                    <a:pt x="171450" y="2953055"/>
                    <a:pt x="321126" y="2938482"/>
                    <a:pt x="468402" y="2902049"/>
                  </a:cubicBezTo>
                  <a:cubicBezTo>
                    <a:pt x="861622" y="2804665"/>
                    <a:pt x="1189692" y="2590352"/>
                    <a:pt x="1480385" y="23183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32" name="Freeform: Shape 4131">
              <a:extLst>
                <a:ext uri="{FF2B5EF4-FFF2-40B4-BE49-F238E27FC236}">
                  <a16:creationId xmlns:a16="http://schemas.microsoft.com/office/drawing/2014/main" id="{C18CB519-FE08-4E31-9FD0-A0EF11F072CD}"/>
                </a:ext>
              </a:extLst>
            </p:cNvPr>
            <p:cNvSpPr/>
            <p:nvPr/>
          </p:nvSpPr>
          <p:spPr>
            <a:xfrm>
              <a:off x="5848340" y="-11997802"/>
              <a:ext cx="3171825" cy="1594485"/>
            </a:xfrm>
            <a:custGeom>
              <a:avLst/>
              <a:gdLst>
                <a:gd name="connsiteX0" fmla="*/ 1392003 w 3171825"/>
                <a:gd name="connsiteY0" fmla="*/ 1597743 h 1594485"/>
                <a:gd name="connsiteX1" fmla="*/ 2184445 w 3171825"/>
                <a:gd name="connsiteY1" fmla="*/ 1253128 h 1594485"/>
                <a:gd name="connsiteX2" fmla="*/ 2996432 w 3171825"/>
                <a:gd name="connsiteY2" fmla="*/ 304838 h 1594485"/>
                <a:gd name="connsiteX3" fmla="*/ 3179883 w 3171825"/>
                <a:gd name="connsiteY3" fmla="*/ 0 h 1594485"/>
                <a:gd name="connsiteX4" fmla="*/ 3159224 w 3171825"/>
                <a:gd name="connsiteY4" fmla="*/ 0 h 1594485"/>
                <a:gd name="connsiteX5" fmla="*/ 2179558 w 3171825"/>
                <a:gd name="connsiteY5" fmla="*/ 1230154 h 1594485"/>
                <a:gd name="connsiteX6" fmla="*/ 705088 w 3171825"/>
                <a:gd name="connsiteY6" fmla="*/ 1447638 h 1594485"/>
                <a:gd name="connsiteX7" fmla="*/ 39777 w 3171825"/>
                <a:gd name="connsiteY7" fmla="*/ 1118111 h 1594485"/>
                <a:gd name="connsiteX8" fmla="*/ 0 w 3171825"/>
                <a:gd name="connsiteY8" fmla="*/ 1101052 h 1594485"/>
                <a:gd name="connsiteX9" fmla="*/ 13545 w 3171825"/>
                <a:gd name="connsiteY9" fmla="*/ 1119654 h 1594485"/>
                <a:gd name="connsiteX10" fmla="*/ 654768 w 3171825"/>
                <a:gd name="connsiteY10" fmla="*/ 1442409 h 1594485"/>
                <a:gd name="connsiteX11" fmla="*/ 1392003 w 3171825"/>
                <a:gd name="connsiteY11" fmla="*/ 1597743 h 1594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71825" h="1594485">
                  <a:moveTo>
                    <a:pt x="1392003" y="1597743"/>
                  </a:moveTo>
                  <a:cubicBezTo>
                    <a:pt x="1696412" y="1575968"/>
                    <a:pt x="1953502" y="1442666"/>
                    <a:pt x="2184445" y="1253128"/>
                  </a:cubicBezTo>
                  <a:cubicBezTo>
                    <a:pt x="2510886" y="985237"/>
                    <a:pt x="2761117" y="651081"/>
                    <a:pt x="2996432" y="304838"/>
                  </a:cubicBezTo>
                  <a:cubicBezTo>
                    <a:pt x="3063040" y="206683"/>
                    <a:pt x="3127591" y="106899"/>
                    <a:pt x="3179883" y="0"/>
                  </a:cubicBezTo>
                  <a:lnTo>
                    <a:pt x="3159224" y="0"/>
                  </a:lnTo>
                  <a:cubicBezTo>
                    <a:pt x="2892705" y="457857"/>
                    <a:pt x="2585723" y="884339"/>
                    <a:pt x="2179558" y="1230154"/>
                  </a:cubicBezTo>
                  <a:cubicBezTo>
                    <a:pt x="1734989" y="1608544"/>
                    <a:pt x="1242927" y="1682610"/>
                    <a:pt x="705088" y="1447638"/>
                  </a:cubicBezTo>
                  <a:cubicBezTo>
                    <a:pt x="477831" y="1348369"/>
                    <a:pt x="262662" y="1225610"/>
                    <a:pt x="39777" y="1118111"/>
                  </a:cubicBezTo>
                  <a:cubicBezTo>
                    <a:pt x="26746" y="1111853"/>
                    <a:pt x="13288" y="1106710"/>
                    <a:pt x="0" y="1101052"/>
                  </a:cubicBezTo>
                  <a:cubicBezTo>
                    <a:pt x="2401" y="1111253"/>
                    <a:pt x="7372" y="1116654"/>
                    <a:pt x="13545" y="1119654"/>
                  </a:cubicBezTo>
                  <a:cubicBezTo>
                    <a:pt x="228800" y="1224325"/>
                    <a:pt x="435483" y="1345968"/>
                    <a:pt x="654768" y="1442409"/>
                  </a:cubicBezTo>
                  <a:cubicBezTo>
                    <a:pt x="889654" y="1545707"/>
                    <a:pt x="1131570" y="1616345"/>
                    <a:pt x="1392003" y="159774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133" name="Freeform: Shape 4132">
              <a:extLst>
                <a:ext uri="{FF2B5EF4-FFF2-40B4-BE49-F238E27FC236}">
                  <a16:creationId xmlns:a16="http://schemas.microsoft.com/office/drawing/2014/main" id="{6281973F-C2F0-4CF8-86BA-10276CEE680B}"/>
                </a:ext>
              </a:extLst>
            </p:cNvPr>
            <p:cNvSpPr/>
            <p:nvPr/>
          </p:nvSpPr>
          <p:spPr>
            <a:xfrm>
              <a:off x="6417897" y="-11997802"/>
              <a:ext cx="3000375" cy="2040255"/>
            </a:xfrm>
            <a:custGeom>
              <a:avLst/>
              <a:gdLst>
                <a:gd name="connsiteX0" fmla="*/ 1577254 w 3000375"/>
                <a:gd name="connsiteY0" fmla="*/ 1771850 h 2040255"/>
                <a:gd name="connsiteX1" fmla="*/ 2317833 w 3000375"/>
                <a:gd name="connsiteY1" fmla="*/ 1052103 h 2040255"/>
                <a:gd name="connsiteX2" fmla="*/ 3005347 w 3000375"/>
                <a:gd name="connsiteY2" fmla="*/ 0 h 2040255"/>
                <a:gd name="connsiteX3" fmla="*/ 2980744 w 3000375"/>
                <a:gd name="connsiteY3" fmla="*/ 0 h 2040255"/>
                <a:gd name="connsiteX4" fmla="*/ 2967286 w 3000375"/>
                <a:gd name="connsiteY4" fmla="*/ 30518 h 2040255"/>
                <a:gd name="connsiteX5" fmla="*/ 2319633 w 3000375"/>
                <a:gd name="connsiteY5" fmla="*/ 1015241 h 2040255"/>
                <a:gd name="connsiteX6" fmla="*/ 1619860 w 3000375"/>
                <a:gd name="connsiteY6" fmla="*/ 1716215 h 2040255"/>
                <a:gd name="connsiteX7" fmla="*/ 727377 w 3000375"/>
                <a:gd name="connsiteY7" fmla="*/ 2028425 h 2040255"/>
                <a:gd name="connsiteX8" fmla="*/ 21946 w 3000375"/>
                <a:gd name="connsiteY8" fmla="*/ 1846602 h 2040255"/>
                <a:gd name="connsiteX9" fmla="*/ 0 w 3000375"/>
                <a:gd name="connsiteY9" fmla="*/ 1842230 h 2040255"/>
                <a:gd name="connsiteX10" fmla="*/ 16459 w 3000375"/>
                <a:gd name="connsiteY10" fmla="*/ 1858518 h 2040255"/>
                <a:gd name="connsiteX11" fmla="*/ 736464 w 3000375"/>
                <a:gd name="connsiteY11" fmla="*/ 2047627 h 2040255"/>
                <a:gd name="connsiteX12" fmla="*/ 1577254 w 3000375"/>
                <a:gd name="connsiteY12" fmla="*/ 1771850 h 204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00375" h="2040255">
                  <a:moveTo>
                    <a:pt x="1577254" y="1771850"/>
                  </a:moveTo>
                  <a:cubicBezTo>
                    <a:pt x="1867434" y="1576654"/>
                    <a:pt x="2099748" y="1321622"/>
                    <a:pt x="2317833" y="1052103"/>
                  </a:cubicBezTo>
                  <a:cubicBezTo>
                    <a:pt x="2582723" y="724805"/>
                    <a:pt x="2816838" y="377276"/>
                    <a:pt x="3005347" y="0"/>
                  </a:cubicBezTo>
                  <a:lnTo>
                    <a:pt x="2980744" y="0"/>
                  </a:lnTo>
                  <a:cubicBezTo>
                    <a:pt x="2976372" y="10201"/>
                    <a:pt x="2972344" y="20660"/>
                    <a:pt x="2967286" y="30518"/>
                  </a:cubicBezTo>
                  <a:cubicBezTo>
                    <a:pt x="2785806" y="381391"/>
                    <a:pt x="2567293" y="707917"/>
                    <a:pt x="2319633" y="1015241"/>
                  </a:cubicBezTo>
                  <a:cubicBezTo>
                    <a:pt x="2111322" y="1273788"/>
                    <a:pt x="1891608" y="1521104"/>
                    <a:pt x="1619860" y="1716215"/>
                  </a:cubicBezTo>
                  <a:cubicBezTo>
                    <a:pt x="1353170" y="1907724"/>
                    <a:pt x="1063076" y="2032454"/>
                    <a:pt x="727377" y="2028425"/>
                  </a:cubicBezTo>
                  <a:cubicBezTo>
                    <a:pt x="477060" y="2025339"/>
                    <a:pt x="245773" y="1951187"/>
                    <a:pt x="21946" y="1846602"/>
                  </a:cubicBezTo>
                  <a:cubicBezTo>
                    <a:pt x="15430" y="1843602"/>
                    <a:pt x="7372" y="1843602"/>
                    <a:pt x="0" y="1842230"/>
                  </a:cubicBezTo>
                  <a:cubicBezTo>
                    <a:pt x="5487" y="1847717"/>
                    <a:pt x="9859" y="1855260"/>
                    <a:pt x="16459" y="1858518"/>
                  </a:cubicBezTo>
                  <a:cubicBezTo>
                    <a:pt x="243888" y="1969446"/>
                    <a:pt x="480918" y="2045056"/>
                    <a:pt x="736464" y="2047627"/>
                  </a:cubicBezTo>
                  <a:cubicBezTo>
                    <a:pt x="1047560" y="2050713"/>
                    <a:pt x="1323080" y="1942871"/>
                    <a:pt x="1577254" y="177185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grpSp>
      <p:sp>
        <p:nvSpPr>
          <p:cNvPr id="14" name="Rectangle: Rounded Corners 13">
            <a:extLst>
              <a:ext uri="{FF2B5EF4-FFF2-40B4-BE49-F238E27FC236}">
                <a16:creationId xmlns:a16="http://schemas.microsoft.com/office/drawing/2014/main" id="{EBA10D64-CA6B-4DE2-A619-11FDB6E635A1}"/>
              </a:ext>
            </a:extLst>
          </p:cNvPr>
          <p:cNvSpPr/>
          <p:nvPr/>
        </p:nvSpPr>
        <p:spPr>
          <a:xfrm>
            <a:off x="6975742" y="1670649"/>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112">
            <a:extLst>
              <a:ext uri="{FF2B5EF4-FFF2-40B4-BE49-F238E27FC236}">
                <a16:creationId xmlns:a16="http://schemas.microsoft.com/office/drawing/2014/main" id="{BBA960DD-CECC-3749-AAD7-F619BB8DE39D}"/>
              </a:ext>
            </a:extLst>
          </p:cNvPr>
          <p:cNvSpPr/>
          <p:nvPr/>
        </p:nvSpPr>
        <p:spPr>
          <a:xfrm>
            <a:off x="10346515" y="1660373"/>
            <a:ext cx="833668" cy="833668"/>
          </a:xfrm>
          <a:custGeom>
            <a:avLst/>
            <a:gdLst>
              <a:gd name="connsiteX0" fmla="*/ 0 w 833668"/>
              <a:gd name="connsiteY0" fmla="*/ 0 h 833668"/>
              <a:gd name="connsiteX1" fmla="*/ 133910 w 833668"/>
              <a:gd name="connsiteY1" fmla="*/ 0 h 833668"/>
              <a:gd name="connsiteX2" fmla="*/ 833668 w 833668"/>
              <a:gd name="connsiteY2" fmla="*/ 699758 h 833668"/>
              <a:gd name="connsiteX3" fmla="*/ 833668 w 833668"/>
              <a:gd name="connsiteY3" fmla="*/ 833668 h 833668"/>
              <a:gd name="connsiteX4" fmla="*/ 0 w 833668"/>
              <a:gd name="connsiteY4" fmla="*/ 0 h 83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68" h="833668">
                <a:moveTo>
                  <a:pt x="0" y="0"/>
                </a:moveTo>
                <a:lnTo>
                  <a:pt x="133910" y="0"/>
                </a:lnTo>
                <a:cubicBezTo>
                  <a:pt x="520376" y="0"/>
                  <a:pt x="833668" y="313292"/>
                  <a:pt x="833668" y="699758"/>
                </a:cubicBezTo>
                <a:lnTo>
                  <a:pt x="833668" y="833668"/>
                </a:lnTo>
                <a:lnTo>
                  <a:pt x="0" y="0"/>
                </a:lnTo>
                <a:close/>
              </a:path>
            </a:pathLst>
          </a:custGeom>
          <a:gradFill>
            <a:gsLst>
              <a:gs pos="39000">
                <a:srgbClr val="343635"/>
              </a:gs>
              <a:gs pos="74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4" name="Freeform 113">
            <a:extLst>
              <a:ext uri="{FF2B5EF4-FFF2-40B4-BE49-F238E27FC236}">
                <a16:creationId xmlns:a16="http://schemas.microsoft.com/office/drawing/2014/main" id="{16191140-2F00-544E-864D-3F98DA73BC2D}"/>
              </a:ext>
            </a:extLst>
          </p:cNvPr>
          <p:cNvSpPr/>
          <p:nvPr/>
        </p:nvSpPr>
        <p:spPr>
          <a:xfrm rot="5400000">
            <a:off x="10354399" y="5035448"/>
            <a:ext cx="833668" cy="833668"/>
          </a:xfrm>
          <a:custGeom>
            <a:avLst/>
            <a:gdLst>
              <a:gd name="connsiteX0" fmla="*/ 0 w 833668"/>
              <a:gd name="connsiteY0" fmla="*/ 0 h 833668"/>
              <a:gd name="connsiteX1" fmla="*/ 133910 w 833668"/>
              <a:gd name="connsiteY1" fmla="*/ 0 h 833668"/>
              <a:gd name="connsiteX2" fmla="*/ 833668 w 833668"/>
              <a:gd name="connsiteY2" fmla="*/ 699758 h 833668"/>
              <a:gd name="connsiteX3" fmla="*/ 833668 w 833668"/>
              <a:gd name="connsiteY3" fmla="*/ 833668 h 833668"/>
              <a:gd name="connsiteX4" fmla="*/ 0 w 833668"/>
              <a:gd name="connsiteY4" fmla="*/ 0 h 83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68" h="833668">
                <a:moveTo>
                  <a:pt x="0" y="0"/>
                </a:moveTo>
                <a:lnTo>
                  <a:pt x="133910" y="0"/>
                </a:lnTo>
                <a:cubicBezTo>
                  <a:pt x="520376" y="0"/>
                  <a:pt x="833668" y="313292"/>
                  <a:pt x="833668" y="699758"/>
                </a:cubicBezTo>
                <a:lnTo>
                  <a:pt x="833668" y="833668"/>
                </a:lnTo>
                <a:lnTo>
                  <a:pt x="0" y="0"/>
                </a:lnTo>
                <a:close/>
              </a:path>
            </a:pathLst>
          </a:custGeom>
          <a:gradFill>
            <a:gsLst>
              <a:gs pos="39000">
                <a:srgbClr val="343635"/>
              </a:gs>
              <a:gs pos="74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Freeform 114">
            <a:extLst>
              <a:ext uri="{FF2B5EF4-FFF2-40B4-BE49-F238E27FC236}">
                <a16:creationId xmlns:a16="http://schemas.microsoft.com/office/drawing/2014/main" id="{EEA8FCBA-7258-784F-B2AF-A689A5D2BBA2}"/>
              </a:ext>
            </a:extLst>
          </p:cNvPr>
          <p:cNvSpPr/>
          <p:nvPr/>
        </p:nvSpPr>
        <p:spPr>
          <a:xfrm rot="10800000">
            <a:off x="6973832" y="5042502"/>
            <a:ext cx="833668" cy="833668"/>
          </a:xfrm>
          <a:custGeom>
            <a:avLst/>
            <a:gdLst>
              <a:gd name="connsiteX0" fmla="*/ 0 w 833668"/>
              <a:gd name="connsiteY0" fmla="*/ 0 h 833668"/>
              <a:gd name="connsiteX1" fmla="*/ 133910 w 833668"/>
              <a:gd name="connsiteY1" fmla="*/ 0 h 833668"/>
              <a:gd name="connsiteX2" fmla="*/ 833668 w 833668"/>
              <a:gd name="connsiteY2" fmla="*/ 699758 h 833668"/>
              <a:gd name="connsiteX3" fmla="*/ 833668 w 833668"/>
              <a:gd name="connsiteY3" fmla="*/ 833668 h 833668"/>
              <a:gd name="connsiteX4" fmla="*/ 0 w 833668"/>
              <a:gd name="connsiteY4" fmla="*/ 0 h 83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68" h="833668">
                <a:moveTo>
                  <a:pt x="0" y="0"/>
                </a:moveTo>
                <a:lnTo>
                  <a:pt x="133910" y="0"/>
                </a:lnTo>
                <a:cubicBezTo>
                  <a:pt x="520376" y="0"/>
                  <a:pt x="833668" y="313292"/>
                  <a:pt x="833668" y="699758"/>
                </a:cubicBezTo>
                <a:lnTo>
                  <a:pt x="833668" y="833668"/>
                </a:lnTo>
                <a:lnTo>
                  <a:pt x="0" y="0"/>
                </a:lnTo>
                <a:close/>
              </a:path>
            </a:pathLst>
          </a:custGeom>
          <a:gradFill>
            <a:gsLst>
              <a:gs pos="39000">
                <a:srgbClr val="343635"/>
              </a:gs>
              <a:gs pos="74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6" name="Freeform 115">
            <a:extLst>
              <a:ext uri="{FF2B5EF4-FFF2-40B4-BE49-F238E27FC236}">
                <a16:creationId xmlns:a16="http://schemas.microsoft.com/office/drawing/2014/main" id="{EC2A3901-9FBF-9D4D-8BB6-72F87A2C928A}"/>
              </a:ext>
            </a:extLst>
          </p:cNvPr>
          <p:cNvSpPr/>
          <p:nvPr/>
        </p:nvSpPr>
        <p:spPr>
          <a:xfrm rot="16200000">
            <a:off x="6969526" y="1663709"/>
            <a:ext cx="833668" cy="833668"/>
          </a:xfrm>
          <a:custGeom>
            <a:avLst/>
            <a:gdLst>
              <a:gd name="connsiteX0" fmla="*/ 0 w 833668"/>
              <a:gd name="connsiteY0" fmla="*/ 0 h 833668"/>
              <a:gd name="connsiteX1" fmla="*/ 133910 w 833668"/>
              <a:gd name="connsiteY1" fmla="*/ 0 h 833668"/>
              <a:gd name="connsiteX2" fmla="*/ 833668 w 833668"/>
              <a:gd name="connsiteY2" fmla="*/ 699758 h 833668"/>
              <a:gd name="connsiteX3" fmla="*/ 833668 w 833668"/>
              <a:gd name="connsiteY3" fmla="*/ 833668 h 833668"/>
              <a:gd name="connsiteX4" fmla="*/ 0 w 833668"/>
              <a:gd name="connsiteY4" fmla="*/ 0 h 83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68" h="833668">
                <a:moveTo>
                  <a:pt x="0" y="0"/>
                </a:moveTo>
                <a:lnTo>
                  <a:pt x="133910" y="0"/>
                </a:lnTo>
                <a:cubicBezTo>
                  <a:pt x="520376" y="0"/>
                  <a:pt x="833668" y="313292"/>
                  <a:pt x="833668" y="699758"/>
                </a:cubicBezTo>
                <a:lnTo>
                  <a:pt x="833668" y="833668"/>
                </a:lnTo>
                <a:lnTo>
                  <a:pt x="0" y="0"/>
                </a:lnTo>
                <a:close/>
              </a:path>
            </a:pathLst>
          </a:custGeom>
          <a:gradFill>
            <a:gsLst>
              <a:gs pos="39000">
                <a:srgbClr val="343635"/>
              </a:gs>
              <a:gs pos="74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8" name="Rectangle: Rounded Corners 107">
            <a:extLst>
              <a:ext uri="{FF2B5EF4-FFF2-40B4-BE49-F238E27FC236}">
                <a16:creationId xmlns:a16="http://schemas.microsoft.com/office/drawing/2014/main" id="{374C7DAB-AE2E-43FF-8C20-20C10BC4FCD5}"/>
              </a:ext>
            </a:extLst>
          </p:cNvPr>
          <p:cNvSpPr/>
          <p:nvPr/>
        </p:nvSpPr>
        <p:spPr>
          <a:xfrm rot="2700000">
            <a:off x="6695705" y="1390611"/>
            <a:ext cx="4758543" cy="4758543"/>
          </a:xfrm>
          <a:prstGeom prst="roundRect">
            <a:avLst>
              <a:gd name="adj" fmla="val 0"/>
            </a:avLst>
          </a:prstGeom>
          <a:noFill/>
          <a:ln>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08">
            <a:extLst>
              <a:ext uri="{FF2B5EF4-FFF2-40B4-BE49-F238E27FC236}">
                <a16:creationId xmlns:a16="http://schemas.microsoft.com/office/drawing/2014/main" id="{07FE779F-E3D6-4AAF-AFA7-EE81023CF004}"/>
              </a:ext>
            </a:extLst>
          </p:cNvPr>
          <p:cNvSpPr/>
          <p:nvPr/>
        </p:nvSpPr>
        <p:spPr>
          <a:xfrm rot="2700000">
            <a:off x="6388219" y="1083125"/>
            <a:ext cx="5373515" cy="5373515"/>
          </a:xfrm>
          <a:prstGeom prst="roundRect">
            <a:avLst>
              <a:gd name="adj" fmla="val 0"/>
            </a:avLst>
          </a:prstGeom>
          <a:noFill/>
          <a:ln>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Rounded Corners 109">
            <a:extLst>
              <a:ext uri="{FF2B5EF4-FFF2-40B4-BE49-F238E27FC236}">
                <a16:creationId xmlns:a16="http://schemas.microsoft.com/office/drawing/2014/main" id="{0402124E-B9F4-44B9-A4D7-477E9AC74E21}"/>
              </a:ext>
            </a:extLst>
          </p:cNvPr>
          <p:cNvSpPr/>
          <p:nvPr/>
        </p:nvSpPr>
        <p:spPr>
          <a:xfrm rot="2700000">
            <a:off x="6019424" y="714330"/>
            <a:ext cx="6111105" cy="6111105"/>
          </a:xfrm>
          <a:prstGeom prst="roundRect">
            <a:avLst>
              <a:gd name="adj" fmla="val 0"/>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037F96F-60D4-41C4-BCB5-C3B1352F26BC}"/>
              </a:ext>
            </a:extLst>
          </p:cNvPr>
          <p:cNvSpPr/>
          <p:nvPr/>
        </p:nvSpPr>
        <p:spPr>
          <a:xfrm>
            <a:off x="1017791" y="468625"/>
            <a:ext cx="4198467" cy="4198467"/>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800FAE5E-08BC-404B-8C26-9D24558D344C}"/>
              </a:ext>
            </a:extLst>
          </p:cNvPr>
          <p:cNvSpPr txBox="1"/>
          <p:nvPr/>
        </p:nvSpPr>
        <p:spPr>
          <a:xfrm>
            <a:off x="7516463" y="2511154"/>
            <a:ext cx="1766830" cy="446276"/>
          </a:xfrm>
          <a:prstGeom prst="rect">
            <a:avLst/>
          </a:prstGeom>
          <a:noFill/>
        </p:spPr>
        <p:txBody>
          <a:bodyPr wrap="none" rtlCol="0">
            <a:spAutoFit/>
          </a:bodyPr>
          <a:lstStyle/>
          <a:p>
            <a:r>
              <a:rPr lang="en-US" sz="2300" b="1" spc="600" dirty="0">
                <a:solidFill>
                  <a:schemeClr val="bg1"/>
                </a:solidFill>
                <a:latin typeface="Century Gothic" panose="020B0502020202020204" pitchFamily="34" charset="0"/>
              </a:rPr>
              <a:t>BENEFIT</a:t>
            </a:r>
          </a:p>
        </p:txBody>
      </p:sp>
      <p:sp>
        <p:nvSpPr>
          <p:cNvPr id="123" name="TextBox 122">
            <a:extLst>
              <a:ext uri="{FF2B5EF4-FFF2-40B4-BE49-F238E27FC236}">
                <a16:creationId xmlns:a16="http://schemas.microsoft.com/office/drawing/2014/main" id="{CEE0A04A-5C4F-5F4C-80E8-615F58FA9A65}"/>
              </a:ext>
            </a:extLst>
          </p:cNvPr>
          <p:cNvSpPr txBox="1"/>
          <p:nvPr/>
        </p:nvSpPr>
        <p:spPr>
          <a:xfrm>
            <a:off x="7534861" y="3047854"/>
            <a:ext cx="3320864" cy="527580"/>
          </a:xfrm>
          <a:prstGeom prst="rect">
            <a:avLst/>
          </a:prstGeom>
          <a:noFill/>
        </p:spPr>
        <p:txBody>
          <a:bodyPr wrap="square" rtlCol="0">
            <a:spAutoFit/>
          </a:bodyPr>
          <a:lstStyle/>
          <a:p>
            <a:pPr>
              <a:lnSpc>
                <a:spcPts val="1800"/>
              </a:lnSpc>
            </a:pPr>
            <a:r>
              <a:rPr lang="en-US" sz="1100" dirty="0">
                <a:solidFill>
                  <a:srgbClr val="001D3F"/>
                </a:solidFill>
                <a:latin typeface="Century Gothic" panose="020B0502020202020204" pitchFamily="34" charset="0"/>
              </a:rPr>
              <a:t>Any positive effect on the organization resulting from the implementation of project</a:t>
            </a:r>
          </a:p>
        </p:txBody>
      </p:sp>
      <p:sp>
        <p:nvSpPr>
          <p:cNvPr id="124" name="TextBox 123">
            <a:extLst>
              <a:ext uri="{FF2B5EF4-FFF2-40B4-BE49-F238E27FC236}">
                <a16:creationId xmlns:a16="http://schemas.microsoft.com/office/drawing/2014/main" id="{470F471E-D01D-8345-8185-1839AFDD0BD1}"/>
              </a:ext>
            </a:extLst>
          </p:cNvPr>
          <p:cNvSpPr txBox="1"/>
          <p:nvPr/>
        </p:nvSpPr>
        <p:spPr>
          <a:xfrm>
            <a:off x="7533454" y="3966256"/>
            <a:ext cx="2206691" cy="1066189"/>
          </a:xfrm>
          <a:prstGeom prst="rect">
            <a:avLst/>
          </a:prstGeom>
          <a:noFill/>
        </p:spPr>
        <p:txBody>
          <a:bodyPr wrap="square" rtlCol="0">
            <a:spAutoFit/>
          </a:bodyPr>
          <a:lstStyle/>
          <a:p>
            <a:pPr>
              <a:lnSpc>
                <a:spcPts val="1800"/>
              </a:lnSpc>
              <a:spcAft>
                <a:spcPts val="600"/>
              </a:spcAft>
            </a:pPr>
            <a:r>
              <a:rPr lang="en-US" sz="1100" b="1" dirty="0">
                <a:solidFill>
                  <a:schemeClr val="bg1"/>
                </a:solidFill>
                <a:latin typeface="Century Gothic" panose="020B0502020202020204" pitchFamily="34" charset="0"/>
              </a:rPr>
              <a:t>EXAMPLES:</a:t>
            </a:r>
          </a:p>
          <a:p>
            <a:pPr marL="171450" indent="-171450">
              <a:lnSpc>
                <a:spcPts val="1800"/>
              </a:lnSpc>
              <a:buFont typeface="+mj-lt"/>
              <a:buAutoNum type="arabicPeriod"/>
            </a:pPr>
            <a:r>
              <a:rPr lang="en-US" sz="1100" dirty="0">
                <a:solidFill>
                  <a:srgbClr val="001D3F"/>
                </a:solidFill>
                <a:latin typeface="Century Gothic" panose="020B0502020202020204" pitchFamily="34" charset="0"/>
              </a:rPr>
              <a:t>Increase in productivity</a:t>
            </a:r>
          </a:p>
          <a:p>
            <a:pPr marL="171450" indent="-171450">
              <a:lnSpc>
                <a:spcPts val="1800"/>
              </a:lnSpc>
              <a:buFont typeface="+mj-lt"/>
              <a:buAutoNum type="arabicPeriod"/>
            </a:pPr>
            <a:r>
              <a:rPr lang="en-US" sz="1100" dirty="0">
                <a:solidFill>
                  <a:srgbClr val="001D3F"/>
                </a:solidFill>
                <a:latin typeface="Century Gothic" panose="020B0502020202020204" pitchFamily="34" charset="0"/>
              </a:rPr>
              <a:t>Reduction in costs</a:t>
            </a:r>
          </a:p>
          <a:p>
            <a:pPr marL="171450" indent="-171450">
              <a:lnSpc>
                <a:spcPts val="1800"/>
              </a:lnSpc>
              <a:buFont typeface="+mj-lt"/>
              <a:buAutoNum type="arabicPeriod"/>
            </a:pPr>
            <a:r>
              <a:rPr lang="en-US" sz="1100" dirty="0">
                <a:solidFill>
                  <a:srgbClr val="001D3F"/>
                </a:solidFill>
                <a:latin typeface="Century Gothic" panose="020B0502020202020204" pitchFamily="34" charset="0"/>
              </a:rPr>
              <a:t>Time Saving</a:t>
            </a:r>
          </a:p>
        </p:txBody>
      </p:sp>
      <p:sp>
        <p:nvSpPr>
          <p:cNvPr id="2" name="TextBox 1">
            <a:extLst>
              <a:ext uri="{FF2B5EF4-FFF2-40B4-BE49-F238E27FC236}">
                <a16:creationId xmlns:a16="http://schemas.microsoft.com/office/drawing/2014/main" id="{03F2040C-0002-478D-8CDF-24686F859D02}"/>
              </a:ext>
            </a:extLst>
          </p:cNvPr>
          <p:cNvSpPr txBox="1"/>
          <p:nvPr/>
        </p:nvSpPr>
        <p:spPr>
          <a:xfrm>
            <a:off x="1533710" y="1156415"/>
            <a:ext cx="1247457" cy="446276"/>
          </a:xfrm>
          <a:prstGeom prst="rect">
            <a:avLst/>
          </a:prstGeom>
          <a:noFill/>
        </p:spPr>
        <p:txBody>
          <a:bodyPr wrap="none" rtlCol="0">
            <a:spAutoFit/>
          </a:bodyPr>
          <a:lstStyle/>
          <a:p>
            <a:r>
              <a:rPr lang="en-US" sz="2300" b="1" spc="600" dirty="0">
                <a:solidFill>
                  <a:srgbClr val="DCBB4F"/>
                </a:solidFill>
                <a:latin typeface="Century Gothic" panose="020B0502020202020204" pitchFamily="34" charset="0"/>
              </a:rPr>
              <a:t>COST</a:t>
            </a:r>
          </a:p>
        </p:txBody>
      </p:sp>
      <p:sp>
        <p:nvSpPr>
          <p:cNvPr id="8" name="TextBox 7">
            <a:extLst>
              <a:ext uri="{FF2B5EF4-FFF2-40B4-BE49-F238E27FC236}">
                <a16:creationId xmlns:a16="http://schemas.microsoft.com/office/drawing/2014/main" id="{F8F34B00-5FD8-4C29-8E64-F4069D60AD53}"/>
              </a:ext>
            </a:extLst>
          </p:cNvPr>
          <p:cNvSpPr txBox="1"/>
          <p:nvPr/>
        </p:nvSpPr>
        <p:spPr>
          <a:xfrm>
            <a:off x="1552108" y="1693115"/>
            <a:ext cx="3431428" cy="527580"/>
          </a:xfrm>
          <a:prstGeom prst="rect">
            <a:avLst/>
          </a:prstGeom>
          <a:noFill/>
        </p:spPr>
        <p:txBody>
          <a:bodyPr wrap="square" rtlCol="0">
            <a:spAutoFit/>
          </a:bodyPr>
          <a:lstStyle/>
          <a:p>
            <a:pPr>
              <a:lnSpc>
                <a:spcPts val="1800"/>
              </a:lnSpc>
            </a:pPr>
            <a:r>
              <a:rPr lang="en-US" sz="1100" dirty="0">
                <a:solidFill>
                  <a:schemeClr val="bg1"/>
                </a:solidFill>
                <a:latin typeface="Century Gothic" panose="020B0502020202020204" pitchFamily="34" charset="0"/>
              </a:rPr>
              <a:t>Any negative effect on an organization resulting from the implementation of project</a:t>
            </a:r>
          </a:p>
        </p:txBody>
      </p:sp>
      <p:sp>
        <p:nvSpPr>
          <p:cNvPr id="9" name="TextBox 8">
            <a:extLst>
              <a:ext uri="{FF2B5EF4-FFF2-40B4-BE49-F238E27FC236}">
                <a16:creationId xmlns:a16="http://schemas.microsoft.com/office/drawing/2014/main" id="{72067B74-0372-46AE-A3E6-A8418DACC3E8}"/>
              </a:ext>
            </a:extLst>
          </p:cNvPr>
          <p:cNvSpPr txBox="1"/>
          <p:nvPr/>
        </p:nvSpPr>
        <p:spPr>
          <a:xfrm>
            <a:off x="1550701" y="2611517"/>
            <a:ext cx="2206691" cy="1297022"/>
          </a:xfrm>
          <a:prstGeom prst="rect">
            <a:avLst/>
          </a:prstGeom>
          <a:noFill/>
        </p:spPr>
        <p:txBody>
          <a:bodyPr wrap="square" rtlCol="0">
            <a:spAutoFit/>
          </a:bodyPr>
          <a:lstStyle/>
          <a:p>
            <a:pPr>
              <a:lnSpc>
                <a:spcPts val="1800"/>
              </a:lnSpc>
              <a:spcAft>
                <a:spcPts val="600"/>
              </a:spcAft>
            </a:pPr>
            <a:r>
              <a:rPr lang="en-US" sz="1100" b="1" dirty="0">
                <a:solidFill>
                  <a:srgbClr val="DCBB4F"/>
                </a:solidFill>
                <a:latin typeface="Century Gothic" panose="020B0502020202020204" pitchFamily="34" charset="0"/>
              </a:rPr>
              <a:t>EXAMPLES:</a:t>
            </a:r>
          </a:p>
          <a:p>
            <a:pPr marL="171450" indent="-171450">
              <a:lnSpc>
                <a:spcPts val="1800"/>
              </a:lnSpc>
              <a:buFont typeface="+mj-lt"/>
              <a:buAutoNum type="arabicPeriod"/>
            </a:pPr>
            <a:r>
              <a:rPr lang="en-US" sz="1100" dirty="0">
                <a:solidFill>
                  <a:schemeClr val="bg1"/>
                </a:solidFill>
                <a:latin typeface="Century Gothic" panose="020B0502020202020204" pitchFamily="34" charset="0"/>
              </a:rPr>
              <a:t>Maintenance costs</a:t>
            </a:r>
          </a:p>
          <a:p>
            <a:pPr marL="171450" indent="-171450">
              <a:lnSpc>
                <a:spcPts val="1800"/>
              </a:lnSpc>
              <a:buFont typeface="+mj-lt"/>
              <a:buAutoNum type="arabicPeriod"/>
            </a:pPr>
            <a:r>
              <a:rPr lang="en-US" sz="1100" dirty="0">
                <a:solidFill>
                  <a:schemeClr val="bg1"/>
                </a:solidFill>
                <a:latin typeface="Century Gothic" panose="020B0502020202020204" pitchFamily="34" charset="0"/>
              </a:rPr>
              <a:t>Environment</a:t>
            </a:r>
          </a:p>
          <a:p>
            <a:pPr marL="171450" indent="-171450">
              <a:lnSpc>
                <a:spcPts val="1800"/>
              </a:lnSpc>
              <a:buFont typeface="+mj-lt"/>
              <a:buAutoNum type="arabicPeriod"/>
            </a:pPr>
            <a:r>
              <a:rPr lang="en-US" sz="1100" dirty="0">
                <a:solidFill>
                  <a:schemeClr val="bg1"/>
                </a:solidFill>
                <a:latin typeface="Century Gothic" panose="020B0502020202020204" pitchFamily="34" charset="0"/>
              </a:rPr>
              <a:t>Research &amp; development</a:t>
            </a:r>
          </a:p>
          <a:p>
            <a:pPr marL="171450" indent="-171450">
              <a:lnSpc>
                <a:spcPts val="1800"/>
              </a:lnSpc>
              <a:buFont typeface="+mj-lt"/>
              <a:buAutoNum type="arabicPeriod"/>
            </a:pPr>
            <a:r>
              <a:rPr lang="en-US" sz="1100" dirty="0">
                <a:solidFill>
                  <a:schemeClr val="bg1"/>
                </a:solidFill>
                <a:latin typeface="Century Gothic" panose="020B0502020202020204" pitchFamily="34" charset="0"/>
              </a:rPr>
              <a:t>Labor costs</a:t>
            </a:r>
          </a:p>
        </p:txBody>
      </p:sp>
      <p:sp>
        <p:nvSpPr>
          <p:cNvPr id="102" name="Freeform 101">
            <a:extLst>
              <a:ext uri="{FF2B5EF4-FFF2-40B4-BE49-F238E27FC236}">
                <a16:creationId xmlns:a16="http://schemas.microsoft.com/office/drawing/2014/main" id="{70928E98-9922-B44D-BE89-9859A75E4B68}"/>
              </a:ext>
            </a:extLst>
          </p:cNvPr>
          <p:cNvSpPr/>
          <p:nvPr/>
        </p:nvSpPr>
        <p:spPr>
          <a:xfrm>
            <a:off x="4382590" y="468625"/>
            <a:ext cx="833668" cy="833668"/>
          </a:xfrm>
          <a:custGeom>
            <a:avLst/>
            <a:gdLst>
              <a:gd name="connsiteX0" fmla="*/ 0 w 833668"/>
              <a:gd name="connsiteY0" fmla="*/ 0 h 833668"/>
              <a:gd name="connsiteX1" fmla="*/ 133910 w 833668"/>
              <a:gd name="connsiteY1" fmla="*/ 0 h 833668"/>
              <a:gd name="connsiteX2" fmla="*/ 833668 w 833668"/>
              <a:gd name="connsiteY2" fmla="*/ 699758 h 833668"/>
              <a:gd name="connsiteX3" fmla="*/ 833668 w 833668"/>
              <a:gd name="connsiteY3" fmla="*/ 833668 h 833668"/>
              <a:gd name="connsiteX4" fmla="*/ 0 w 833668"/>
              <a:gd name="connsiteY4" fmla="*/ 0 h 83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68" h="833668">
                <a:moveTo>
                  <a:pt x="0" y="0"/>
                </a:moveTo>
                <a:lnTo>
                  <a:pt x="133910" y="0"/>
                </a:lnTo>
                <a:cubicBezTo>
                  <a:pt x="520376" y="0"/>
                  <a:pt x="833668" y="313292"/>
                  <a:pt x="833668" y="699758"/>
                </a:cubicBezTo>
                <a:lnTo>
                  <a:pt x="833668" y="833668"/>
                </a:lnTo>
                <a:lnTo>
                  <a:pt x="0" y="0"/>
                </a:lnTo>
                <a:close/>
              </a:path>
            </a:pathLst>
          </a:custGeom>
          <a:gradFill>
            <a:gsLst>
              <a:gs pos="39000">
                <a:srgbClr val="E0BF56">
                  <a:alpha val="87000"/>
                </a:srgbClr>
              </a:gs>
              <a:gs pos="74000">
                <a:srgbClr val="F0D070">
                  <a:alpha val="5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6" name="Freeform 105">
            <a:extLst>
              <a:ext uri="{FF2B5EF4-FFF2-40B4-BE49-F238E27FC236}">
                <a16:creationId xmlns:a16="http://schemas.microsoft.com/office/drawing/2014/main" id="{E63D5B90-4D38-DF42-9FC3-84DA0869712C}"/>
              </a:ext>
            </a:extLst>
          </p:cNvPr>
          <p:cNvSpPr/>
          <p:nvPr/>
        </p:nvSpPr>
        <p:spPr>
          <a:xfrm rot="5400000">
            <a:off x="4378282" y="3843700"/>
            <a:ext cx="833668" cy="833668"/>
          </a:xfrm>
          <a:custGeom>
            <a:avLst/>
            <a:gdLst>
              <a:gd name="connsiteX0" fmla="*/ 0 w 833668"/>
              <a:gd name="connsiteY0" fmla="*/ 0 h 833668"/>
              <a:gd name="connsiteX1" fmla="*/ 133910 w 833668"/>
              <a:gd name="connsiteY1" fmla="*/ 0 h 833668"/>
              <a:gd name="connsiteX2" fmla="*/ 833668 w 833668"/>
              <a:gd name="connsiteY2" fmla="*/ 699758 h 833668"/>
              <a:gd name="connsiteX3" fmla="*/ 833668 w 833668"/>
              <a:gd name="connsiteY3" fmla="*/ 833668 h 833668"/>
              <a:gd name="connsiteX4" fmla="*/ 0 w 833668"/>
              <a:gd name="connsiteY4" fmla="*/ 0 h 83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68" h="833668">
                <a:moveTo>
                  <a:pt x="0" y="0"/>
                </a:moveTo>
                <a:lnTo>
                  <a:pt x="133910" y="0"/>
                </a:lnTo>
                <a:cubicBezTo>
                  <a:pt x="520376" y="0"/>
                  <a:pt x="833668" y="313292"/>
                  <a:pt x="833668" y="699758"/>
                </a:cubicBezTo>
                <a:lnTo>
                  <a:pt x="833668" y="833668"/>
                </a:lnTo>
                <a:lnTo>
                  <a:pt x="0" y="0"/>
                </a:lnTo>
                <a:close/>
              </a:path>
            </a:pathLst>
          </a:custGeom>
          <a:gradFill>
            <a:gsLst>
              <a:gs pos="39000">
                <a:srgbClr val="E0BF56">
                  <a:alpha val="87000"/>
                </a:srgbClr>
              </a:gs>
              <a:gs pos="74000">
                <a:srgbClr val="F0D070">
                  <a:alpha val="5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1" name="Freeform 110">
            <a:extLst>
              <a:ext uri="{FF2B5EF4-FFF2-40B4-BE49-F238E27FC236}">
                <a16:creationId xmlns:a16="http://schemas.microsoft.com/office/drawing/2014/main" id="{BF09DED3-7529-8645-B4DB-361C0B6A4492}"/>
              </a:ext>
            </a:extLst>
          </p:cNvPr>
          <p:cNvSpPr/>
          <p:nvPr/>
        </p:nvSpPr>
        <p:spPr>
          <a:xfrm rot="10800000">
            <a:off x="1022099" y="3838562"/>
            <a:ext cx="833668" cy="833668"/>
          </a:xfrm>
          <a:custGeom>
            <a:avLst/>
            <a:gdLst>
              <a:gd name="connsiteX0" fmla="*/ 0 w 833668"/>
              <a:gd name="connsiteY0" fmla="*/ 0 h 833668"/>
              <a:gd name="connsiteX1" fmla="*/ 133910 w 833668"/>
              <a:gd name="connsiteY1" fmla="*/ 0 h 833668"/>
              <a:gd name="connsiteX2" fmla="*/ 833668 w 833668"/>
              <a:gd name="connsiteY2" fmla="*/ 699758 h 833668"/>
              <a:gd name="connsiteX3" fmla="*/ 833668 w 833668"/>
              <a:gd name="connsiteY3" fmla="*/ 833668 h 833668"/>
              <a:gd name="connsiteX4" fmla="*/ 0 w 833668"/>
              <a:gd name="connsiteY4" fmla="*/ 0 h 83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68" h="833668">
                <a:moveTo>
                  <a:pt x="0" y="0"/>
                </a:moveTo>
                <a:lnTo>
                  <a:pt x="133910" y="0"/>
                </a:lnTo>
                <a:cubicBezTo>
                  <a:pt x="520376" y="0"/>
                  <a:pt x="833668" y="313292"/>
                  <a:pt x="833668" y="699758"/>
                </a:cubicBezTo>
                <a:lnTo>
                  <a:pt x="833668" y="833668"/>
                </a:lnTo>
                <a:lnTo>
                  <a:pt x="0" y="0"/>
                </a:lnTo>
                <a:close/>
              </a:path>
            </a:pathLst>
          </a:custGeom>
          <a:gradFill>
            <a:gsLst>
              <a:gs pos="39000">
                <a:srgbClr val="E0BF56">
                  <a:alpha val="87000"/>
                </a:srgbClr>
              </a:gs>
              <a:gs pos="74000">
                <a:srgbClr val="F0D070">
                  <a:alpha val="5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2" name="Freeform 111">
            <a:extLst>
              <a:ext uri="{FF2B5EF4-FFF2-40B4-BE49-F238E27FC236}">
                <a16:creationId xmlns:a16="http://schemas.microsoft.com/office/drawing/2014/main" id="{F52F49F8-A0B4-E548-9114-375CCC7C3946}"/>
              </a:ext>
            </a:extLst>
          </p:cNvPr>
          <p:cNvSpPr/>
          <p:nvPr/>
        </p:nvSpPr>
        <p:spPr>
          <a:xfrm rot="16200000">
            <a:off x="1017793" y="471961"/>
            <a:ext cx="833668" cy="833668"/>
          </a:xfrm>
          <a:custGeom>
            <a:avLst/>
            <a:gdLst>
              <a:gd name="connsiteX0" fmla="*/ 0 w 833668"/>
              <a:gd name="connsiteY0" fmla="*/ 0 h 833668"/>
              <a:gd name="connsiteX1" fmla="*/ 133910 w 833668"/>
              <a:gd name="connsiteY1" fmla="*/ 0 h 833668"/>
              <a:gd name="connsiteX2" fmla="*/ 833668 w 833668"/>
              <a:gd name="connsiteY2" fmla="*/ 699758 h 833668"/>
              <a:gd name="connsiteX3" fmla="*/ 833668 w 833668"/>
              <a:gd name="connsiteY3" fmla="*/ 833668 h 833668"/>
              <a:gd name="connsiteX4" fmla="*/ 0 w 833668"/>
              <a:gd name="connsiteY4" fmla="*/ 0 h 833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668" h="833668">
                <a:moveTo>
                  <a:pt x="0" y="0"/>
                </a:moveTo>
                <a:lnTo>
                  <a:pt x="133910" y="0"/>
                </a:lnTo>
                <a:cubicBezTo>
                  <a:pt x="520376" y="0"/>
                  <a:pt x="833668" y="313292"/>
                  <a:pt x="833668" y="699758"/>
                </a:cubicBezTo>
                <a:lnTo>
                  <a:pt x="833668" y="833668"/>
                </a:lnTo>
                <a:lnTo>
                  <a:pt x="0" y="0"/>
                </a:lnTo>
                <a:close/>
              </a:path>
            </a:pathLst>
          </a:custGeom>
          <a:gradFill>
            <a:gsLst>
              <a:gs pos="39000">
                <a:srgbClr val="E0BF56">
                  <a:alpha val="87000"/>
                </a:srgbClr>
              </a:gs>
              <a:gs pos="74000">
                <a:srgbClr val="F0D070">
                  <a:alpha val="5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 name="Rectangle: Rounded Corners 102">
            <a:extLst>
              <a:ext uri="{FF2B5EF4-FFF2-40B4-BE49-F238E27FC236}">
                <a16:creationId xmlns:a16="http://schemas.microsoft.com/office/drawing/2014/main" id="{FC7793CF-8D79-43F6-BB69-9D4EAF014EA2}"/>
              </a:ext>
            </a:extLst>
          </p:cNvPr>
          <p:cNvSpPr/>
          <p:nvPr/>
        </p:nvSpPr>
        <p:spPr>
          <a:xfrm rot="2700000">
            <a:off x="737754" y="188587"/>
            <a:ext cx="4758543" cy="4758543"/>
          </a:xfrm>
          <a:prstGeom prst="roundRect">
            <a:avLst>
              <a:gd name="adj" fmla="val 0"/>
            </a:avLst>
          </a:prstGeom>
          <a:noFill/>
          <a:ln>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Rounded Corners 103">
            <a:extLst>
              <a:ext uri="{FF2B5EF4-FFF2-40B4-BE49-F238E27FC236}">
                <a16:creationId xmlns:a16="http://schemas.microsoft.com/office/drawing/2014/main" id="{73986DF7-A78D-45AC-893A-DF5E7AED7AC8}"/>
              </a:ext>
            </a:extLst>
          </p:cNvPr>
          <p:cNvSpPr/>
          <p:nvPr/>
        </p:nvSpPr>
        <p:spPr>
          <a:xfrm rot="2700000">
            <a:off x="430268" y="-118899"/>
            <a:ext cx="5373515" cy="5373515"/>
          </a:xfrm>
          <a:prstGeom prst="roundRect">
            <a:avLst>
              <a:gd name="adj" fmla="val 0"/>
            </a:avLst>
          </a:prstGeom>
          <a:noFill/>
          <a:ln>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Rounded Corners 104">
            <a:extLst>
              <a:ext uri="{FF2B5EF4-FFF2-40B4-BE49-F238E27FC236}">
                <a16:creationId xmlns:a16="http://schemas.microsoft.com/office/drawing/2014/main" id="{34532A98-1AD5-4C74-8EFB-82627CD65E6D}"/>
              </a:ext>
            </a:extLst>
          </p:cNvPr>
          <p:cNvSpPr/>
          <p:nvPr/>
        </p:nvSpPr>
        <p:spPr>
          <a:xfrm rot="2700000">
            <a:off x="61473" y="-487694"/>
            <a:ext cx="6111105" cy="6111105"/>
          </a:xfrm>
          <a:prstGeom prst="roundRect">
            <a:avLst>
              <a:gd name="adj" fmla="val 0"/>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A6600DB-E095-6D42-949E-5FC776E2CED3}"/>
              </a:ext>
            </a:extLst>
          </p:cNvPr>
          <p:cNvGrpSpPr/>
          <p:nvPr/>
        </p:nvGrpSpPr>
        <p:grpSpPr>
          <a:xfrm>
            <a:off x="-138611" y="6300200"/>
            <a:ext cx="12471991" cy="652403"/>
            <a:chOff x="-138611" y="6300200"/>
            <a:chExt cx="12471991" cy="652403"/>
          </a:xfrm>
        </p:grpSpPr>
        <p:sp>
          <p:nvSpPr>
            <p:cNvPr id="126" name="Rectangle 125">
              <a:extLst>
                <a:ext uri="{FF2B5EF4-FFF2-40B4-BE49-F238E27FC236}">
                  <a16:creationId xmlns:a16="http://schemas.microsoft.com/office/drawing/2014/main" id="{672FA0A8-ABC3-784A-B360-387FD590AB89}"/>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AA3D5677-C48D-FB42-8B81-57211712CD9B}"/>
                </a:ext>
              </a:extLst>
            </p:cNvPr>
            <p:cNvCxnSpPr/>
            <p:nvPr/>
          </p:nvCxnSpPr>
          <p:spPr>
            <a:xfrm>
              <a:off x="4221552"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A9873EF7-A2A4-0841-9A4C-3E40B344AA4C}"/>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11" name="Rounded Rectangle 10">
              <a:extLst>
                <a:ext uri="{FF2B5EF4-FFF2-40B4-BE49-F238E27FC236}">
                  <a16:creationId xmlns:a16="http://schemas.microsoft.com/office/drawing/2014/main" id="{4F66DCF7-4B22-6941-A14B-A80A6E761174}"/>
                </a:ext>
              </a:extLst>
            </p:cNvPr>
            <p:cNvSpPr/>
            <p:nvPr/>
          </p:nvSpPr>
          <p:spPr>
            <a:xfrm>
              <a:off x="4703042"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475458E0-93A6-6849-900B-7ECBE2E25A38}"/>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33" name="TextBox 132">
              <a:extLst>
                <a:ext uri="{FF2B5EF4-FFF2-40B4-BE49-F238E27FC236}">
                  <a16:creationId xmlns:a16="http://schemas.microsoft.com/office/drawing/2014/main" id="{67BE8F62-4A22-FC44-9940-FA2DFE49E2B5}"/>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34" name="TextBox 133">
              <a:extLst>
                <a:ext uri="{FF2B5EF4-FFF2-40B4-BE49-F238E27FC236}">
                  <a16:creationId xmlns:a16="http://schemas.microsoft.com/office/drawing/2014/main" id="{F4B2B5EC-109B-8345-99F2-A9D3B5B3AFE8}"/>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35" name="TextBox 134">
              <a:extLst>
                <a:ext uri="{FF2B5EF4-FFF2-40B4-BE49-F238E27FC236}">
                  <a16:creationId xmlns:a16="http://schemas.microsoft.com/office/drawing/2014/main" id="{3146C25B-2EA6-7449-88D6-822AB3FEF15A}"/>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36" name="TextBox 135">
              <a:extLst>
                <a:ext uri="{FF2B5EF4-FFF2-40B4-BE49-F238E27FC236}">
                  <a16:creationId xmlns:a16="http://schemas.microsoft.com/office/drawing/2014/main" id="{43DFA7BD-9A0A-234D-A3A2-C3FC52292A2C}"/>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38" name="TextBox 137">
              <a:extLst>
                <a:ext uri="{FF2B5EF4-FFF2-40B4-BE49-F238E27FC236}">
                  <a16:creationId xmlns:a16="http://schemas.microsoft.com/office/drawing/2014/main" id="{96F70CE9-90D5-3D4F-8CB4-2DDF039125DB}"/>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39" name="TextBox 138">
              <a:extLst>
                <a:ext uri="{FF2B5EF4-FFF2-40B4-BE49-F238E27FC236}">
                  <a16:creationId xmlns:a16="http://schemas.microsoft.com/office/drawing/2014/main" id="{F8FD566B-64C9-0C41-B58E-80D23C480867}"/>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0" name="TextBox 139">
              <a:extLst>
                <a:ext uri="{FF2B5EF4-FFF2-40B4-BE49-F238E27FC236}">
                  <a16:creationId xmlns:a16="http://schemas.microsoft.com/office/drawing/2014/main" id="{630C526E-EBE4-974C-AA61-D85C2ED34B60}"/>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1" name="TextBox 140">
              <a:extLst>
                <a:ext uri="{FF2B5EF4-FFF2-40B4-BE49-F238E27FC236}">
                  <a16:creationId xmlns:a16="http://schemas.microsoft.com/office/drawing/2014/main" id="{9A2DAC52-712E-0849-A7D7-571A7F17BD2E}"/>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2" name="TextBox 141">
              <a:extLst>
                <a:ext uri="{FF2B5EF4-FFF2-40B4-BE49-F238E27FC236}">
                  <a16:creationId xmlns:a16="http://schemas.microsoft.com/office/drawing/2014/main" id="{DA96C210-552F-C74D-AD86-59795016FCCA}"/>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3" name="TextBox 142">
              <a:extLst>
                <a:ext uri="{FF2B5EF4-FFF2-40B4-BE49-F238E27FC236}">
                  <a16:creationId xmlns:a16="http://schemas.microsoft.com/office/drawing/2014/main" id="{06CD24B3-8AB5-6C48-8B75-3EFE51A39D3E}"/>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4" name="TextBox 143">
              <a:extLst>
                <a:ext uri="{FF2B5EF4-FFF2-40B4-BE49-F238E27FC236}">
                  <a16:creationId xmlns:a16="http://schemas.microsoft.com/office/drawing/2014/main" id="{FB758477-91C8-6E42-8A7A-231E94176747}"/>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5" name="TextBox 144">
              <a:extLst>
                <a:ext uri="{FF2B5EF4-FFF2-40B4-BE49-F238E27FC236}">
                  <a16:creationId xmlns:a16="http://schemas.microsoft.com/office/drawing/2014/main" id="{50009CBF-477D-484C-91F1-C0C737337694}"/>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6" name="TextBox 145">
              <a:extLst>
                <a:ext uri="{FF2B5EF4-FFF2-40B4-BE49-F238E27FC236}">
                  <a16:creationId xmlns:a16="http://schemas.microsoft.com/office/drawing/2014/main" id="{4605C06B-0187-3F4C-BB23-7E831BC95092}"/>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7" name="TextBox 146">
              <a:extLst>
                <a:ext uri="{FF2B5EF4-FFF2-40B4-BE49-F238E27FC236}">
                  <a16:creationId xmlns:a16="http://schemas.microsoft.com/office/drawing/2014/main" id="{BE194C8B-4C7E-B14C-8D41-B4C034EE4EB6}"/>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Tree>
    <p:extLst>
      <p:ext uri="{BB962C8B-B14F-4D97-AF65-F5344CB8AC3E}">
        <p14:creationId xmlns:p14="http://schemas.microsoft.com/office/powerpoint/2010/main" val="196670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22" presetClass="entr" presetSubtype="8" fill="hold" grpId="0" nodeType="withEffect">
                                  <p:stCondLst>
                                    <p:cond delay="50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1000"/>
                                        <p:tgtEl>
                                          <p:spTgt spid="2"/>
                                        </p:tgtEl>
                                      </p:cBhvr>
                                    </p:animEffect>
                                  </p:childTnLst>
                                </p:cTn>
                              </p:par>
                              <p:par>
                                <p:cTn id="18" presetID="22" presetClass="entr" presetSubtype="8" fill="hold" grpId="0" nodeType="withEffect">
                                  <p:stCondLst>
                                    <p:cond delay="500"/>
                                  </p:stCondLst>
                                  <p:childTnLst>
                                    <p:set>
                                      <p:cBhvr>
                                        <p:cTn id="19" dur="1" fill="hold">
                                          <p:stCondLst>
                                            <p:cond delay="0"/>
                                          </p:stCondLst>
                                        </p:cTn>
                                        <p:tgtEl>
                                          <p:spTgt spid="122"/>
                                        </p:tgtEl>
                                        <p:attrNameLst>
                                          <p:attrName>style.visibility</p:attrName>
                                        </p:attrNameLst>
                                      </p:cBhvr>
                                      <p:to>
                                        <p:strVal val="visible"/>
                                      </p:to>
                                    </p:set>
                                    <p:animEffect transition="in" filter="wipe(left)">
                                      <p:cBhvr>
                                        <p:cTn id="20" dur="1000"/>
                                        <p:tgtEl>
                                          <p:spTgt spid="122"/>
                                        </p:tgtEl>
                                      </p:cBhvr>
                                    </p:animEffect>
                                  </p:childTnLst>
                                </p:cTn>
                              </p:par>
                              <p:par>
                                <p:cTn id="21" presetID="10" presetClass="entr" presetSubtype="0" fill="hold" grpId="0" nodeType="withEffect">
                                  <p:stCondLst>
                                    <p:cond delay="1000"/>
                                  </p:stCondLst>
                                  <p:childTnLst>
                                    <p:set>
                                      <p:cBhvr>
                                        <p:cTn id="22" dur="1" fill="hold">
                                          <p:stCondLst>
                                            <p:cond delay="0"/>
                                          </p:stCondLst>
                                        </p:cTn>
                                        <p:tgtEl>
                                          <p:spTgt spid="112"/>
                                        </p:tgtEl>
                                        <p:attrNameLst>
                                          <p:attrName>style.visibility</p:attrName>
                                        </p:attrNameLst>
                                      </p:cBhvr>
                                      <p:to>
                                        <p:strVal val="visible"/>
                                      </p:to>
                                    </p:set>
                                    <p:animEffect transition="in" filter="fade">
                                      <p:cBhvr>
                                        <p:cTn id="23" dur="1500"/>
                                        <p:tgtEl>
                                          <p:spTgt spid="112"/>
                                        </p:tgtEl>
                                      </p:cBhvr>
                                    </p:animEffect>
                                  </p:childTnLst>
                                </p:cTn>
                              </p:par>
                              <p:par>
                                <p:cTn id="24" presetID="0" presetClass="path" presetSubtype="0" decel="50000" fill="hold" grpId="1" nodeType="withEffect">
                                  <p:stCondLst>
                                    <p:cond delay="1000"/>
                                  </p:stCondLst>
                                  <p:childTnLst>
                                    <p:animMotion origin="layout" path="M 0.06471 0.11597 L 1.875E-6 1.85185E-6 " pathEditMode="relative" rAng="0" ptsTypes="AA">
                                      <p:cBhvr>
                                        <p:cTn id="25" dur="1500" fill="hold"/>
                                        <p:tgtEl>
                                          <p:spTgt spid="112"/>
                                        </p:tgtEl>
                                        <p:attrNameLst>
                                          <p:attrName>ppt_x</p:attrName>
                                          <p:attrName>ppt_y</p:attrName>
                                        </p:attrNameLst>
                                      </p:cBhvr>
                                      <p:rCtr x="-3242" y="-5810"/>
                                    </p:animMotion>
                                  </p:childTnLst>
                                </p:cTn>
                              </p:par>
                              <p:par>
                                <p:cTn id="26" presetID="10" presetClass="entr" presetSubtype="0" fill="hold" grpId="0" nodeType="withEffect">
                                  <p:stCondLst>
                                    <p:cond delay="1000"/>
                                  </p:stCondLst>
                                  <p:childTnLst>
                                    <p:set>
                                      <p:cBhvr>
                                        <p:cTn id="27" dur="1" fill="hold">
                                          <p:stCondLst>
                                            <p:cond delay="0"/>
                                          </p:stCondLst>
                                        </p:cTn>
                                        <p:tgtEl>
                                          <p:spTgt spid="102"/>
                                        </p:tgtEl>
                                        <p:attrNameLst>
                                          <p:attrName>style.visibility</p:attrName>
                                        </p:attrNameLst>
                                      </p:cBhvr>
                                      <p:to>
                                        <p:strVal val="visible"/>
                                      </p:to>
                                    </p:set>
                                    <p:animEffect transition="in" filter="fade">
                                      <p:cBhvr>
                                        <p:cTn id="28" dur="1500"/>
                                        <p:tgtEl>
                                          <p:spTgt spid="102"/>
                                        </p:tgtEl>
                                      </p:cBhvr>
                                    </p:animEffect>
                                  </p:childTnLst>
                                </p:cTn>
                              </p:par>
                              <p:par>
                                <p:cTn id="29" presetID="0" presetClass="path" presetSubtype="0" decel="50000" fill="hold" grpId="1" nodeType="withEffect">
                                  <p:stCondLst>
                                    <p:cond delay="1000"/>
                                  </p:stCondLst>
                                  <p:childTnLst>
                                    <p:animMotion origin="layout" path="M -0.06836 0.11712 L 2.08333E-7 4.81481E-6 " pathEditMode="relative" rAng="0" ptsTypes="AA">
                                      <p:cBhvr>
                                        <p:cTn id="30" dur="1500" fill="hold"/>
                                        <p:tgtEl>
                                          <p:spTgt spid="102"/>
                                        </p:tgtEl>
                                        <p:attrNameLst>
                                          <p:attrName>ppt_x</p:attrName>
                                          <p:attrName>ppt_y</p:attrName>
                                        </p:attrNameLst>
                                      </p:cBhvr>
                                      <p:rCtr x="3411" y="-5856"/>
                                    </p:animMotion>
                                  </p:childTnLst>
                                </p:cTn>
                              </p:par>
                              <p:par>
                                <p:cTn id="31" presetID="10" presetClass="entr" presetSubtype="0" fill="hold" grpId="0" nodeType="withEffect">
                                  <p:stCondLst>
                                    <p:cond delay="1000"/>
                                  </p:stCondLst>
                                  <p:childTnLst>
                                    <p:set>
                                      <p:cBhvr>
                                        <p:cTn id="32" dur="1" fill="hold">
                                          <p:stCondLst>
                                            <p:cond delay="0"/>
                                          </p:stCondLst>
                                        </p:cTn>
                                        <p:tgtEl>
                                          <p:spTgt spid="111"/>
                                        </p:tgtEl>
                                        <p:attrNameLst>
                                          <p:attrName>style.visibility</p:attrName>
                                        </p:attrNameLst>
                                      </p:cBhvr>
                                      <p:to>
                                        <p:strVal val="visible"/>
                                      </p:to>
                                    </p:set>
                                    <p:animEffect transition="in" filter="fade">
                                      <p:cBhvr>
                                        <p:cTn id="33" dur="1500"/>
                                        <p:tgtEl>
                                          <p:spTgt spid="111"/>
                                        </p:tgtEl>
                                      </p:cBhvr>
                                    </p:animEffect>
                                  </p:childTnLst>
                                </p:cTn>
                              </p:par>
                              <p:par>
                                <p:cTn id="34" presetID="0" presetClass="path" presetSubtype="0" decel="50000" fill="hold" grpId="1" nodeType="withEffect">
                                  <p:stCondLst>
                                    <p:cond delay="1000"/>
                                  </p:stCondLst>
                                  <p:childTnLst>
                                    <p:animMotion origin="layout" path="M 0.06471 -0.12083 L 1.25E-6 -3.7037E-7 " pathEditMode="relative" rAng="0" ptsTypes="AA">
                                      <p:cBhvr>
                                        <p:cTn id="35" dur="1500" fill="hold"/>
                                        <p:tgtEl>
                                          <p:spTgt spid="111"/>
                                        </p:tgtEl>
                                        <p:attrNameLst>
                                          <p:attrName>ppt_x</p:attrName>
                                          <p:attrName>ppt_y</p:attrName>
                                        </p:attrNameLst>
                                      </p:cBhvr>
                                      <p:rCtr x="-3242" y="6042"/>
                                    </p:animMotion>
                                  </p:childTnLst>
                                </p:cTn>
                              </p:par>
                              <p:par>
                                <p:cTn id="36" presetID="10" presetClass="entr" presetSubtype="0" fill="hold" grpId="0" nodeType="withEffect">
                                  <p:stCondLst>
                                    <p:cond delay="1000"/>
                                  </p:stCondLst>
                                  <p:childTnLst>
                                    <p:set>
                                      <p:cBhvr>
                                        <p:cTn id="37" dur="1" fill="hold">
                                          <p:stCondLst>
                                            <p:cond delay="0"/>
                                          </p:stCondLst>
                                        </p:cTn>
                                        <p:tgtEl>
                                          <p:spTgt spid="106"/>
                                        </p:tgtEl>
                                        <p:attrNameLst>
                                          <p:attrName>style.visibility</p:attrName>
                                        </p:attrNameLst>
                                      </p:cBhvr>
                                      <p:to>
                                        <p:strVal val="visible"/>
                                      </p:to>
                                    </p:set>
                                    <p:animEffect transition="in" filter="fade">
                                      <p:cBhvr>
                                        <p:cTn id="38" dur="1500"/>
                                        <p:tgtEl>
                                          <p:spTgt spid="106"/>
                                        </p:tgtEl>
                                      </p:cBhvr>
                                    </p:animEffect>
                                  </p:childTnLst>
                                </p:cTn>
                              </p:par>
                              <p:par>
                                <p:cTn id="39" presetID="0" presetClass="path" presetSubtype="0" decel="50000" fill="hold" grpId="1" nodeType="withEffect">
                                  <p:stCondLst>
                                    <p:cond delay="1000"/>
                                  </p:stCondLst>
                                  <p:childTnLst>
                                    <p:animMotion origin="layout" path="M -0.06732 -0.11875 L 8.33333E-7 -4.81481E-6 " pathEditMode="relative" rAng="0" ptsTypes="AA">
                                      <p:cBhvr>
                                        <p:cTn id="40" dur="1500" fill="hold"/>
                                        <p:tgtEl>
                                          <p:spTgt spid="106"/>
                                        </p:tgtEl>
                                        <p:attrNameLst>
                                          <p:attrName>ppt_x</p:attrName>
                                          <p:attrName>ppt_y</p:attrName>
                                        </p:attrNameLst>
                                      </p:cBhvr>
                                      <p:rCtr x="3359" y="5926"/>
                                    </p:animMotion>
                                  </p:childTnLst>
                                </p:cTn>
                              </p:par>
                              <p:par>
                                <p:cTn id="41" presetID="10" presetClass="entr" presetSubtype="0" fill="hold" grpId="0" nodeType="withEffect">
                                  <p:stCondLst>
                                    <p:cond delay="1000"/>
                                  </p:stCondLst>
                                  <p:childTnLst>
                                    <p:set>
                                      <p:cBhvr>
                                        <p:cTn id="42" dur="1" fill="hold">
                                          <p:stCondLst>
                                            <p:cond delay="0"/>
                                          </p:stCondLst>
                                        </p:cTn>
                                        <p:tgtEl>
                                          <p:spTgt spid="116"/>
                                        </p:tgtEl>
                                        <p:attrNameLst>
                                          <p:attrName>style.visibility</p:attrName>
                                        </p:attrNameLst>
                                      </p:cBhvr>
                                      <p:to>
                                        <p:strVal val="visible"/>
                                      </p:to>
                                    </p:set>
                                    <p:animEffect transition="in" filter="fade">
                                      <p:cBhvr>
                                        <p:cTn id="43" dur="1500"/>
                                        <p:tgtEl>
                                          <p:spTgt spid="116"/>
                                        </p:tgtEl>
                                      </p:cBhvr>
                                    </p:animEffect>
                                  </p:childTnLst>
                                </p:cTn>
                              </p:par>
                              <p:par>
                                <p:cTn id="44" presetID="0" presetClass="path" presetSubtype="0" decel="50000" fill="hold" grpId="1" nodeType="withEffect">
                                  <p:stCondLst>
                                    <p:cond delay="1000"/>
                                  </p:stCondLst>
                                  <p:childTnLst>
                                    <p:animMotion origin="layout" path="M 0.06992 0.12384 L 8.33333E-7 -7.40741E-7 " pathEditMode="relative" rAng="0" ptsTypes="AA">
                                      <p:cBhvr>
                                        <p:cTn id="45" dur="1500" fill="hold"/>
                                        <p:tgtEl>
                                          <p:spTgt spid="116"/>
                                        </p:tgtEl>
                                        <p:attrNameLst>
                                          <p:attrName>ppt_x</p:attrName>
                                          <p:attrName>ppt_y</p:attrName>
                                        </p:attrNameLst>
                                      </p:cBhvr>
                                      <p:rCtr x="-3503" y="-6204"/>
                                    </p:animMotion>
                                  </p:childTnLst>
                                </p:cTn>
                              </p:par>
                              <p:par>
                                <p:cTn id="46" presetID="10" presetClass="entr" presetSubtype="0" fill="hold" grpId="0" nodeType="withEffect">
                                  <p:stCondLst>
                                    <p:cond delay="100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500"/>
                                        <p:tgtEl>
                                          <p:spTgt spid="113"/>
                                        </p:tgtEl>
                                      </p:cBhvr>
                                    </p:animEffect>
                                  </p:childTnLst>
                                </p:cTn>
                              </p:par>
                              <p:par>
                                <p:cTn id="49" presetID="0" presetClass="path" presetSubtype="0" decel="50000" fill="hold" grpId="1" nodeType="withEffect">
                                  <p:stCondLst>
                                    <p:cond delay="1000"/>
                                  </p:stCondLst>
                                  <p:childTnLst>
                                    <p:animMotion origin="layout" path="M -0.06979 0.12384 L -2.5E-6 2.22222E-6 " pathEditMode="relative" rAng="0" ptsTypes="AA">
                                      <p:cBhvr>
                                        <p:cTn id="50" dur="1500" fill="hold"/>
                                        <p:tgtEl>
                                          <p:spTgt spid="113"/>
                                        </p:tgtEl>
                                        <p:attrNameLst>
                                          <p:attrName>ppt_x</p:attrName>
                                          <p:attrName>ppt_y</p:attrName>
                                        </p:attrNameLst>
                                      </p:cBhvr>
                                      <p:rCtr x="3490" y="-6204"/>
                                    </p:animMotion>
                                  </p:childTnLst>
                                </p:cTn>
                              </p:par>
                              <p:par>
                                <p:cTn id="51" presetID="10" presetClass="entr" presetSubtype="0" fill="hold" grpId="0" nodeType="withEffect">
                                  <p:stCondLst>
                                    <p:cond delay="1000"/>
                                  </p:stCondLst>
                                  <p:childTnLst>
                                    <p:set>
                                      <p:cBhvr>
                                        <p:cTn id="52" dur="1" fill="hold">
                                          <p:stCondLst>
                                            <p:cond delay="0"/>
                                          </p:stCondLst>
                                        </p:cTn>
                                        <p:tgtEl>
                                          <p:spTgt spid="115"/>
                                        </p:tgtEl>
                                        <p:attrNameLst>
                                          <p:attrName>style.visibility</p:attrName>
                                        </p:attrNameLst>
                                      </p:cBhvr>
                                      <p:to>
                                        <p:strVal val="visible"/>
                                      </p:to>
                                    </p:set>
                                    <p:animEffect transition="in" filter="fade">
                                      <p:cBhvr>
                                        <p:cTn id="53" dur="1500"/>
                                        <p:tgtEl>
                                          <p:spTgt spid="115"/>
                                        </p:tgtEl>
                                      </p:cBhvr>
                                    </p:animEffect>
                                  </p:childTnLst>
                                </p:cTn>
                              </p:par>
                              <p:par>
                                <p:cTn id="54" presetID="0" presetClass="path" presetSubtype="0" decel="50000" fill="hold" grpId="1" nodeType="withEffect">
                                  <p:stCondLst>
                                    <p:cond delay="1000"/>
                                  </p:stCondLst>
                                  <p:childTnLst>
                                    <p:animMotion origin="layout" path="M 0.06992 -0.12777 L 2.08333E-7 -4.81481E-6 " pathEditMode="relative" rAng="0" ptsTypes="AA">
                                      <p:cBhvr>
                                        <p:cTn id="55" dur="1500" fill="hold"/>
                                        <p:tgtEl>
                                          <p:spTgt spid="115"/>
                                        </p:tgtEl>
                                        <p:attrNameLst>
                                          <p:attrName>ppt_x</p:attrName>
                                          <p:attrName>ppt_y</p:attrName>
                                        </p:attrNameLst>
                                      </p:cBhvr>
                                      <p:rCtr x="-3503" y="6389"/>
                                    </p:animMotion>
                                  </p:childTnLst>
                                </p:cTn>
                              </p:par>
                              <p:par>
                                <p:cTn id="56" presetID="10" presetClass="entr" presetSubtype="0" fill="hold" grpId="0" nodeType="withEffect">
                                  <p:stCondLst>
                                    <p:cond delay="1000"/>
                                  </p:stCondLst>
                                  <p:childTnLst>
                                    <p:set>
                                      <p:cBhvr>
                                        <p:cTn id="57" dur="1" fill="hold">
                                          <p:stCondLst>
                                            <p:cond delay="0"/>
                                          </p:stCondLst>
                                        </p:cTn>
                                        <p:tgtEl>
                                          <p:spTgt spid="114"/>
                                        </p:tgtEl>
                                        <p:attrNameLst>
                                          <p:attrName>style.visibility</p:attrName>
                                        </p:attrNameLst>
                                      </p:cBhvr>
                                      <p:to>
                                        <p:strVal val="visible"/>
                                      </p:to>
                                    </p:set>
                                    <p:animEffect transition="in" filter="fade">
                                      <p:cBhvr>
                                        <p:cTn id="58" dur="1500"/>
                                        <p:tgtEl>
                                          <p:spTgt spid="114"/>
                                        </p:tgtEl>
                                      </p:cBhvr>
                                    </p:animEffect>
                                  </p:childTnLst>
                                </p:cTn>
                              </p:par>
                              <p:par>
                                <p:cTn id="59" presetID="0" presetClass="path" presetSubtype="0" decel="50000" fill="hold" grpId="1" nodeType="withEffect">
                                  <p:stCondLst>
                                    <p:cond delay="1000"/>
                                  </p:stCondLst>
                                  <p:childTnLst>
                                    <p:animMotion origin="layout" path="M -0.06979 -0.12408 L -3.54167E-6 2.59259E-6 " pathEditMode="relative" rAng="0" ptsTypes="AA">
                                      <p:cBhvr>
                                        <p:cTn id="60" dur="1500" fill="hold"/>
                                        <p:tgtEl>
                                          <p:spTgt spid="114"/>
                                        </p:tgtEl>
                                        <p:attrNameLst>
                                          <p:attrName>ppt_x</p:attrName>
                                          <p:attrName>ppt_y</p:attrName>
                                        </p:attrNameLst>
                                      </p:cBhvr>
                                      <p:rCtr x="3490" y="6204"/>
                                    </p:animMotion>
                                  </p:childTnLst>
                                </p:cTn>
                              </p:par>
                              <p:par>
                                <p:cTn id="61" presetID="23" presetClass="entr" presetSubtype="16" fill="hold" grpId="0" nodeType="withEffect">
                                  <p:stCondLst>
                                    <p:cond delay="0"/>
                                  </p:stCondLst>
                                  <p:childTnLst>
                                    <p:set>
                                      <p:cBhvr>
                                        <p:cTn id="62" dur="1" fill="hold">
                                          <p:stCondLst>
                                            <p:cond delay="0"/>
                                          </p:stCondLst>
                                        </p:cTn>
                                        <p:tgtEl>
                                          <p:spTgt spid="103"/>
                                        </p:tgtEl>
                                        <p:attrNameLst>
                                          <p:attrName>style.visibility</p:attrName>
                                        </p:attrNameLst>
                                      </p:cBhvr>
                                      <p:to>
                                        <p:strVal val="visible"/>
                                      </p:to>
                                    </p:set>
                                    <p:anim calcmode="lin" valueType="num">
                                      <p:cBhvr>
                                        <p:cTn id="63" dur="3000" fill="hold"/>
                                        <p:tgtEl>
                                          <p:spTgt spid="103"/>
                                        </p:tgtEl>
                                        <p:attrNameLst>
                                          <p:attrName>ppt_w</p:attrName>
                                        </p:attrNameLst>
                                      </p:cBhvr>
                                      <p:tavLst>
                                        <p:tav tm="0">
                                          <p:val>
                                            <p:fltVal val="0"/>
                                          </p:val>
                                        </p:tav>
                                        <p:tav tm="100000">
                                          <p:val>
                                            <p:strVal val="#ppt_w"/>
                                          </p:val>
                                        </p:tav>
                                      </p:tavLst>
                                    </p:anim>
                                    <p:anim calcmode="lin" valueType="num">
                                      <p:cBhvr>
                                        <p:cTn id="64" dur="3000" fill="hold"/>
                                        <p:tgtEl>
                                          <p:spTgt spid="103"/>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108"/>
                                        </p:tgtEl>
                                        <p:attrNameLst>
                                          <p:attrName>style.visibility</p:attrName>
                                        </p:attrNameLst>
                                      </p:cBhvr>
                                      <p:to>
                                        <p:strVal val="visible"/>
                                      </p:to>
                                    </p:set>
                                    <p:anim calcmode="lin" valueType="num">
                                      <p:cBhvr>
                                        <p:cTn id="67" dur="3000" fill="hold"/>
                                        <p:tgtEl>
                                          <p:spTgt spid="108"/>
                                        </p:tgtEl>
                                        <p:attrNameLst>
                                          <p:attrName>ppt_w</p:attrName>
                                        </p:attrNameLst>
                                      </p:cBhvr>
                                      <p:tavLst>
                                        <p:tav tm="0">
                                          <p:val>
                                            <p:fltVal val="0"/>
                                          </p:val>
                                        </p:tav>
                                        <p:tav tm="100000">
                                          <p:val>
                                            <p:strVal val="#ppt_w"/>
                                          </p:val>
                                        </p:tav>
                                      </p:tavLst>
                                    </p:anim>
                                    <p:anim calcmode="lin" valueType="num">
                                      <p:cBhvr>
                                        <p:cTn id="68" dur="3000" fill="hold"/>
                                        <p:tgtEl>
                                          <p:spTgt spid="108"/>
                                        </p:tgtEl>
                                        <p:attrNameLst>
                                          <p:attrName>ppt_h</p:attrName>
                                        </p:attrNameLst>
                                      </p:cBhvr>
                                      <p:tavLst>
                                        <p:tav tm="0">
                                          <p:val>
                                            <p:fltVal val="0"/>
                                          </p:val>
                                        </p:tav>
                                        <p:tav tm="100000">
                                          <p:val>
                                            <p:strVal val="#ppt_h"/>
                                          </p:val>
                                        </p:tav>
                                      </p:tavLst>
                                    </p:anim>
                                  </p:childTnLst>
                                </p:cTn>
                              </p:par>
                              <p:par>
                                <p:cTn id="69" presetID="23" presetClass="entr" presetSubtype="32" fill="hold" grpId="0" nodeType="withEffect">
                                  <p:stCondLst>
                                    <p:cond delay="0"/>
                                  </p:stCondLst>
                                  <p:childTnLst>
                                    <p:set>
                                      <p:cBhvr>
                                        <p:cTn id="70" dur="1" fill="hold">
                                          <p:stCondLst>
                                            <p:cond delay="0"/>
                                          </p:stCondLst>
                                        </p:cTn>
                                        <p:tgtEl>
                                          <p:spTgt spid="104"/>
                                        </p:tgtEl>
                                        <p:attrNameLst>
                                          <p:attrName>style.visibility</p:attrName>
                                        </p:attrNameLst>
                                      </p:cBhvr>
                                      <p:to>
                                        <p:strVal val="visible"/>
                                      </p:to>
                                    </p:set>
                                    <p:anim calcmode="lin" valueType="num">
                                      <p:cBhvr>
                                        <p:cTn id="71" dur="4000" fill="hold"/>
                                        <p:tgtEl>
                                          <p:spTgt spid="104"/>
                                        </p:tgtEl>
                                        <p:attrNameLst>
                                          <p:attrName>ppt_w</p:attrName>
                                        </p:attrNameLst>
                                      </p:cBhvr>
                                      <p:tavLst>
                                        <p:tav tm="0">
                                          <p:val>
                                            <p:strVal val="4*#ppt_w"/>
                                          </p:val>
                                        </p:tav>
                                        <p:tav tm="100000">
                                          <p:val>
                                            <p:strVal val="#ppt_w"/>
                                          </p:val>
                                        </p:tav>
                                      </p:tavLst>
                                    </p:anim>
                                    <p:anim calcmode="lin" valueType="num">
                                      <p:cBhvr>
                                        <p:cTn id="72" dur="4000" fill="hold"/>
                                        <p:tgtEl>
                                          <p:spTgt spid="104"/>
                                        </p:tgtEl>
                                        <p:attrNameLst>
                                          <p:attrName>ppt_h</p:attrName>
                                        </p:attrNameLst>
                                      </p:cBhvr>
                                      <p:tavLst>
                                        <p:tav tm="0">
                                          <p:val>
                                            <p:strVal val="4*#ppt_h"/>
                                          </p:val>
                                        </p:tav>
                                        <p:tav tm="100000">
                                          <p:val>
                                            <p:strVal val="#ppt_h"/>
                                          </p:val>
                                        </p:tav>
                                      </p:tavLst>
                                    </p:anim>
                                  </p:childTnLst>
                                </p:cTn>
                              </p:par>
                              <p:par>
                                <p:cTn id="73" presetID="23" presetClass="entr" presetSubtype="32" fill="hold" grpId="0" nodeType="withEffect">
                                  <p:stCondLst>
                                    <p:cond delay="0"/>
                                  </p:stCondLst>
                                  <p:childTnLst>
                                    <p:set>
                                      <p:cBhvr>
                                        <p:cTn id="74" dur="1" fill="hold">
                                          <p:stCondLst>
                                            <p:cond delay="0"/>
                                          </p:stCondLst>
                                        </p:cTn>
                                        <p:tgtEl>
                                          <p:spTgt spid="109"/>
                                        </p:tgtEl>
                                        <p:attrNameLst>
                                          <p:attrName>style.visibility</p:attrName>
                                        </p:attrNameLst>
                                      </p:cBhvr>
                                      <p:to>
                                        <p:strVal val="visible"/>
                                      </p:to>
                                    </p:set>
                                    <p:anim calcmode="lin" valueType="num">
                                      <p:cBhvr>
                                        <p:cTn id="75" dur="4000" fill="hold"/>
                                        <p:tgtEl>
                                          <p:spTgt spid="109"/>
                                        </p:tgtEl>
                                        <p:attrNameLst>
                                          <p:attrName>ppt_w</p:attrName>
                                        </p:attrNameLst>
                                      </p:cBhvr>
                                      <p:tavLst>
                                        <p:tav tm="0">
                                          <p:val>
                                            <p:strVal val="4*#ppt_w"/>
                                          </p:val>
                                        </p:tav>
                                        <p:tav tm="100000">
                                          <p:val>
                                            <p:strVal val="#ppt_w"/>
                                          </p:val>
                                        </p:tav>
                                      </p:tavLst>
                                    </p:anim>
                                    <p:anim calcmode="lin" valueType="num">
                                      <p:cBhvr>
                                        <p:cTn id="76" dur="4000" fill="hold"/>
                                        <p:tgtEl>
                                          <p:spTgt spid="109"/>
                                        </p:tgtEl>
                                        <p:attrNameLst>
                                          <p:attrName>ppt_h</p:attrName>
                                        </p:attrNameLst>
                                      </p:cBhvr>
                                      <p:tavLst>
                                        <p:tav tm="0">
                                          <p:val>
                                            <p:strVal val="4*#ppt_h"/>
                                          </p:val>
                                        </p:tav>
                                        <p:tav tm="100000">
                                          <p:val>
                                            <p:strVal val="#ppt_h"/>
                                          </p:val>
                                        </p:tav>
                                      </p:tavLst>
                                    </p:anim>
                                  </p:childTnLst>
                                </p:cTn>
                              </p:par>
                              <p:par>
                                <p:cTn id="77" presetID="23" presetClass="entr" presetSubtype="32" fill="hold" grpId="0" nodeType="withEffect">
                                  <p:stCondLst>
                                    <p:cond delay="0"/>
                                  </p:stCondLst>
                                  <p:childTnLst>
                                    <p:set>
                                      <p:cBhvr>
                                        <p:cTn id="78" dur="1" fill="hold">
                                          <p:stCondLst>
                                            <p:cond delay="0"/>
                                          </p:stCondLst>
                                        </p:cTn>
                                        <p:tgtEl>
                                          <p:spTgt spid="105"/>
                                        </p:tgtEl>
                                        <p:attrNameLst>
                                          <p:attrName>style.visibility</p:attrName>
                                        </p:attrNameLst>
                                      </p:cBhvr>
                                      <p:to>
                                        <p:strVal val="visible"/>
                                      </p:to>
                                    </p:set>
                                    <p:anim calcmode="lin" valueType="num">
                                      <p:cBhvr>
                                        <p:cTn id="79" dur="5000" fill="hold"/>
                                        <p:tgtEl>
                                          <p:spTgt spid="105"/>
                                        </p:tgtEl>
                                        <p:attrNameLst>
                                          <p:attrName>ppt_w</p:attrName>
                                        </p:attrNameLst>
                                      </p:cBhvr>
                                      <p:tavLst>
                                        <p:tav tm="0">
                                          <p:val>
                                            <p:strVal val="4*#ppt_w"/>
                                          </p:val>
                                        </p:tav>
                                        <p:tav tm="100000">
                                          <p:val>
                                            <p:strVal val="#ppt_w"/>
                                          </p:val>
                                        </p:tav>
                                      </p:tavLst>
                                    </p:anim>
                                    <p:anim calcmode="lin" valueType="num">
                                      <p:cBhvr>
                                        <p:cTn id="80" dur="5000" fill="hold"/>
                                        <p:tgtEl>
                                          <p:spTgt spid="105"/>
                                        </p:tgtEl>
                                        <p:attrNameLst>
                                          <p:attrName>ppt_h</p:attrName>
                                        </p:attrNameLst>
                                      </p:cBhvr>
                                      <p:tavLst>
                                        <p:tav tm="0">
                                          <p:val>
                                            <p:strVal val="4*#ppt_h"/>
                                          </p:val>
                                        </p:tav>
                                        <p:tav tm="100000">
                                          <p:val>
                                            <p:strVal val="#ppt_h"/>
                                          </p:val>
                                        </p:tav>
                                      </p:tavLst>
                                    </p:anim>
                                  </p:childTnLst>
                                </p:cTn>
                              </p:par>
                              <p:par>
                                <p:cTn id="81" presetID="23" presetClass="entr" presetSubtype="32" fill="hold" grpId="0" nodeType="withEffect">
                                  <p:stCondLst>
                                    <p:cond delay="0"/>
                                  </p:stCondLst>
                                  <p:childTnLst>
                                    <p:set>
                                      <p:cBhvr>
                                        <p:cTn id="82" dur="1" fill="hold">
                                          <p:stCondLst>
                                            <p:cond delay="0"/>
                                          </p:stCondLst>
                                        </p:cTn>
                                        <p:tgtEl>
                                          <p:spTgt spid="110"/>
                                        </p:tgtEl>
                                        <p:attrNameLst>
                                          <p:attrName>style.visibility</p:attrName>
                                        </p:attrNameLst>
                                      </p:cBhvr>
                                      <p:to>
                                        <p:strVal val="visible"/>
                                      </p:to>
                                    </p:set>
                                    <p:anim calcmode="lin" valueType="num">
                                      <p:cBhvr>
                                        <p:cTn id="83" dur="5000" fill="hold"/>
                                        <p:tgtEl>
                                          <p:spTgt spid="110"/>
                                        </p:tgtEl>
                                        <p:attrNameLst>
                                          <p:attrName>ppt_w</p:attrName>
                                        </p:attrNameLst>
                                      </p:cBhvr>
                                      <p:tavLst>
                                        <p:tav tm="0">
                                          <p:val>
                                            <p:strVal val="4*#ppt_w"/>
                                          </p:val>
                                        </p:tav>
                                        <p:tav tm="100000">
                                          <p:val>
                                            <p:strVal val="#ppt_w"/>
                                          </p:val>
                                        </p:tav>
                                      </p:tavLst>
                                    </p:anim>
                                    <p:anim calcmode="lin" valueType="num">
                                      <p:cBhvr>
                                        <p:cTn id="84" dur="5000" fill="hold"/>
                                        <p:tgtEl>
                                          <p:spTgt spid="110"/>
                                        </p:tgtEl>
                                        <p:attrNameLst>
                                          <p:attrName>ppt_h</p:attrName>
                                        </p:attrNameLst>
                                      </p:cBhvr>
                                      <p:tavLst>
                                        <p:tav tm="0">
                                          <p:val>
                                            <p:strVal val="4*#ppt_h"/>
                                          </p:val>
                                        </p:tav>
                                        <p:tav tm="100000">
                                          <p:val>
                                            <p:strVal val="#ppt_h"/>
                                          </p:val>
                                        </p:tav>
                                      </p:tavLst>
                                    </p:anim>
                                  </p:childTnLst>
                                </p:cTn>
                              </p:par>
                              <p:par>
                                <p:cTn id="85" presetID="12" presetClass="entr" presetSubtype="1" fill="hold" grpId="0" nodeType="withEffect">
                                  <p:stCondLst>
                                    <p:cond delay="3000"/>
                                  </p:stCondLst>
                                  <p:childTnLst>
                                    <p:set>
                                      <p:cBhvr>
                                        <p:cTn id="86" dur="1" fill="hold">
                                          <p:stCondLst>
                                            <p:cond delay="0"/>
                                          </p:stCondLst>
                                        </p:cTn>
                                        <p:tgtEl>
                                          <p:spTgt spid="8"/>
                                        </p:tgtEl>
                                        <p:attrNameLst>
                                          <p:attrName>style.visibility</p:attrName>
                                        </p:attrNameLst>
                                      </p:cBhvr>
                                      <p:to>
                                        <p:strVal val="visible"/>
                                      </p:to>
                                    </p:set>
                                    <p:anim calcmode="lin" valueType="num">
                                      <p:cBhvr additive="base">
                                        <p:cTn id="87" dur="1000"/>
                                        <p:tgtEl>
                                          <p:spTgt spid="8"/>
                                        </p:tgtEl>
                                        <p:attrNameLst>
                                          <p:attrName>ppt_y</p:attrName>
                                        </p:attrNameLst>
                                      </p:cBhvr>
                                      <p:tavLst>
                                        <p:tav tm="0">
                                          <p:val>
                                            <p:strVal val="#ppt_y-#ppt_h*1.125000"/>
                                          </p:val>
                                        </p:tav>
                                        <p:tav tm="100000">
                                          <p:val>
                                            <p:strVal val="#ppt_y"/>
                                          </p:val>
                                        </p:tav>
                                      </p:tavLst>
                                    </p:anim>
                                    <p:animEffect transition="in" filter="wipe(down)">
                                      <p:cBhvr>
                                        <p:cTn id="88" dur="1000"/>
                                        <p:tgtEl>
                                          <p:spTgt spid="8"/>
                                        </p:tgtEl>
                                      </p:cBhvr>
                                    </p:animEffect>
                                  </p:childTnLst>
                                </p:cTn>
                              </p:par>
                              <p:par>
                                <p:cTn id="89" presetID="12" presetClass="entr" presetSubtype="1" fill="hold" grpId="0" nodeType="withEffect">
                                  <p:stCondLst>
                                    <p:cond delay="3000"/>
                                  </p:stCondLst>
                                  <p:childTnLst>
                                    <p:set>
                                      <p:cBhvr>
                                        <p:cTn id="90" dur="1" fill="hold">
                                          <p:stCondLst>
                                            <p:cond delay="0"/>
                                          </p:stCondLst>
                                        </p:cTn>
                                        <p:tgtEl>
                                          <p:spTgt spid="123"/>
                                        </p:tgtEl>
                                        <p:attrNameLst>
                                          <p:attrName>style.visibility</p:attrName>
                                        </p:attrNameLst>
                                      </p:cBhvr>
                                      <p:to>
                                        <p:strVal val="visible"/>
                                      </p:to>
                                    </p:set>
                                    <p:anim calcmode="lin" valueType="num">
                                      <p:cBhvr additive="base">
                                        <p:cTn id="91" dur="1000"/>
                                        <p:tgtEl>
                                          <p:spTgt spid="123"/>
                                        </p:tgtEl>
                                        <p:attrNameLst>
                                          <p:attrName>ppt_y</p:attrName>
                                        </p:attrNameLst>
                                      </p:cBhvr>
                                      <p:tavLst>
                                        <p:tav tm="0">
                                          <p:val>
                                            <p:strVal val="#ppt_y-#ppt_h*1.125000"/>
                                          </p:val>
                                        </p:tav>
                                        <p:tav tm="100000">
                                          <p:val>
                                            <p:strVal val="#ppt_y"/>
                                          </p:val>
                                        </p:tav>
                                      </p:tavLst>
                                    </p:anim>
                                    <p:animEffect transition="in" filter="wipe(down)">
                                      <p:cBhvr>
                                        <p:cTn id="92" dur="1000"/>
                                        <p:tgtEl>
                                          <p:spTgt spid="123"/>
                                        </p:tgtEl>
                                      </p:cBhvr>
                                    </p:animEffect>
                                  </p:childTnLst>
                                </p:cTn>
                              </p:par>
                              <p:par>
                                <p:cTn id="93" presetID="12" presetClass="entr" presetSubtype="8" fill="hold" grpId="0" nodeType="withEffect">
                                  <p:stCondLst>
                                    <p:cond delay="4000"/>
                                  </p:stCondLst>
                                  <p:childTnLst>
                                    <p:set>
                                      <p:cBhvr>
                                        <p:cTn id="94" dur="1" fill="hold">
                                          <p:stCondLst>
                                            <p:cond delay="0"/>
                                          </p:stCondLst>
                                        </p:cTn>
                                        <p:tgtEl>
                                          <p:spTgt spid="9"/>
                                        </p:tgtEl>
                                        <p:attrNameLst>
                                          <p:attrName>style.visibility</p:attrName>
                                        </p:attrNameLst>
                                      </p:cBhvr>
                                      <p:to>
                                        <p:strVal val="visible"/>
                                      </p:to>
                                    </p:set>
                                    <p:anim calcmode="lin" valueType="num">
                                      <p:cBhvr additive="base">
                                        <p:cTn id="95" dur="1000"/>
                                        <p:tgtEl>
                                          <p:spTgt spid="9"/>
                                        </p:tgtEl>
                                        <p:attrNameLst>
                                          <p:attrName>ppt_x</p:attrName>
                                        </p:attrNameLst>
                                      </p:cBhvr>
                                      <p:tavLst>
                                        <p:tav tm="0">
                                          <p:val>
                                            <p:strVal val="#ppt_x-#ppt_w*1.125000"/>
                                          </p:val>
                                        </p:tav>
                                        <p:tav tm="100000">
                                          <p:val>
                                            <p:strVal val="#ppt_x"/>
                                          </p:val>
                                        </p:tav>
                                      </p:tavLst>
                                    </p:anim>
                                    <p:animEffect transition="in" filter="wipe(right)">
                                      <p:cBhvr>
                                        <p:cTn id="96" dur="1000"/>
                                        <p:tgtEl>
                                          <p:spTgt spid="9"/>
                                        </p:tgtEl>
                                      </p:cBhvr>
                                    </p:animEffect>
                                  </p:childTnLst>
                                </p:cTn>
                              </p:par>
                              <p:par>
                                <p:cTn id="97" presetID="12" presetClass="entr" presetSubtype="8" fill="hold" grpId="0" nodeType="withEffect">
                                  <p:stCondLst>
                                    <p:cond delay="4000"/>
                                  </p:stCondLst>
                                  <p:childTnLst>
                                    <p:set>
                                      <p:cBhvr>
                                        <p:cTn id="98" dur="1" fill="hold">
                                          <p:stCondLst>
                                            <p:cond delay="0"/>
                                          </p:stCondLst>
                                        </p:cTn>
                                        <p:tgtEl>
                                          <p:spTgt spid="124"/>
                                        </p:tgtEl>
                                        <p:attrNameLst>
                                          <p:attrName>style.visibility</p:attrName>
                                        </p:attrNameLst>
                                      </p:cBhvr>
                                      <p:to>
                                        <p:strVal val="visible"/>
                                      </p:to>
                                    </p:set>
                                    <p:anim calcmode="lin" valueType="num">
                                      <p:cBhvr additive="base">
                                        <p:cTn id="99" dur="1000"/>
                                        <p:tgtEl>
                                          <p:spTgt spid="124"/>
                                        </p:tgtEl>
                                        <p:attrNameLst>
                                          <p:attrName>ppt_x</p:attrName>
                                        </p:attrNameLst>
                                      </p:cBhvr>
                                      <p:tavLst>
                                        <p:tav tm="0">
                                          <p:val>
                                            <p:strVal val="#ppt_x-#ppt_w*1.125000"/>
                                          </p:val>
                                        </p:tav>
                                        <p:tav tm="100000">
                                          <p:val>
                                            <p:strVal val="#ppt_x"/>
                                          </p:val>
                                        </p:tav>
                                      </p:tavLst>
                                    </p:anim>
                                    <p:animEffect transition="in" filter="wipe(right)">
                                      <p:cBhvr>
                                        <p:cTn id="100"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3" grpId="0" animBg="1"/>
      <p:bldP spid="113" grpId="1" animBg="1"/>
      <p:bldP spid="114" grpId="0" animBg="1"/>
      <p:bldP spid="114" grpId="1" animBg="1"/>
      <p:bldP spid="115" grpId="0" animBg="1"/>
      <p:bldP spid="115" grpId="1" animBg="1"/>
      <p:bldP spid="116" grpId="0" animBg="1"/>
      <p:bldP spid="116" grpId="1" animBg="1"/>
      <p:bldP spid="108" grpId="0" animBg="1"/>
      <p:bldP spid="109" grpId="0" animBg="1"/>
      <p:bldP spid="110" grpId="0" animBg="1"/>
      <p:bldP spid="7" grpId="0" animBg="1"/>
      <p:bldP spid="122" grpId="0"/>
      <p:bldP spid="123" grpId="0"/>
      <p:bldP spid="124" grpId="0"/>
      <p:bldP spid="2" grpId="0"/>
      <p:bldP spid="8" grpId="0"/>
      <p:bldP spid="9" grpId="0"/>
      <p:bldP spid="102" grpId="0" animBg="1"/>
      <p:bldP spid="102" grpId="1" animBg="1"/>
      <p:bldP spid="106" grpId="0" animBg="1"/>
      <p:bldP spid="106" grpId="1" animBg="1"/>
      <p:bldP spid="111" grpId="0" animBg="1"/>
      <p:bldP spid="111" grpId="1" animBg="1"/>
      <p:bldP spid="112" grpId="0" animBg="1"/>
      <p:bldP spid="112" grpId="1" animBg="1"/>
      <p:bldP spid="103" grpId="0" animBg="1"/>
      <p:bldP spid="104" grpId="0" animBg="1"/>
      <p:bldP spid="10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arallelogram 14">
            <a:extLst>
              <a:ext uri="{FF2B5EF4-FFF2-40B4-BE49-F238E27FC236}">
                <a16:creationId xmlns:a16="http://schemas.microsoft.com/office/drawing/2014/main" id="{44093CDF-D834-4EDE-96D7-1E48E324D541}"/>
              </a:ext>
            </a:extLst>
          </p:cNvPr>
          <p:cNvSpPr/>
          <p:nvPr/>
        </p:nvSpPr>
        <p:spPr>
          <a:xfrm rot="19800000">
            <a:off x="10720318" y="5397093"/>
            <a:ext cx="1244535" cy="1021332"/>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7">
            <a:extLst>
              <a:ext uri="{FF2B5EF4-FFF2-40B4-BE49-F238E27FC236}">
                <a16:creationId xmlns:a16="http://schemas.microsoft.com/office/drawing/2014/main" id="{5ECB11FD-17A4-4AEC-9D73-5BB575531719}"/>
              </a:ext>
            </a:extLst>
          </p:cNvPr>
          <p:cNvGraphicFramePr>
            <a:graphicFrameLocks noGrp="1"/>
          </p:cNvGraphicFramePr>
          <p:nvPr>
            <p:extLst>
              <p:ext uri="{D42A27DB-BD31-4B8C-83A1-F6EECF244321}">
                <p14:modId xmlns:p14="http://schemas.microsoft.com/office/powerpoint/2010/main" val="3177341777"/>
              </p:ext>
            </p:extLst>
          </p:nvPr>
        </p:nvGraphicFramePr>
        <p:xfrm>
          <a:off x="2032000" y="2292934"/>
          <a:ext cx="8128000" cy="3466916"/>
        </p:xfrm>
        <a:graphic>
          <a:graphicData uri="http://schemas.openxmlformats.org/drawingml/2006/table">
            <a:tbl>
              <a:tblPr bandRow="1">
                <a:tableStyleId>{5C22544A-7EE6-4342-B048-85BDC9FD1C3A}</a:tableStyleId>
              </a:tblPr>
              <a:tblGrid>
                <a:gridCol w="2032000">
                  <a:extLst>
                    <a:ext uri="{9D8B030D-6E8A-4147-A177-3AD203B41FA5}">
                      <a16:colId xmlns:a16="http://schemas.microsoft.com/office/drawing/2014/main" val="713902346"/>
                    </a:ext>
                  </a:extLst>
                </a:gridCol>
                <a:gridCol w="2032000">
                  <a:extLst>
                    <a:ext uri="{9D8B030D-6E8A-4147-A177-3AD203B41FA5}">
                      <a16:colId xmlns:a16="http://schemas.microsoft.com/office/drawing/2014/main" val="3544410189"/>
                    </a:ext>
                  </a:extLst>
                </a:gridCol>
                <a:gridCol w="2032000">
                  <a:extLst>
                    <a:ext uri="{9D8B030D-6E8A-4147-A177-3AD203B41FA5}">
                      <a16:colId xmlns:a16="http://schemas.microsoft.com/office/drawing/2014/main" val="2146649678"/>
                    </a:ext>
                  </a:extLst>
                </a:gridCol>
                <a:gridCol w="2032000">
                  <a:extLst>
                    <a:ext uri="{9D8B030D-6E8A-4147-A177-3AD203B41FA5}">
                      <a16:colId xmlns:a16="http://schemas.microsoft.com/office/drawing/2014/main" val="2847160235"/>
                    </a:ext>
                  </a:extLst>
                </a:gridCol>
              </a:tblGrid>
              <a:tr h="661184">
                <a:tc gridSpan="4">
                  <a:txBody>
                    <a:bodyPr/>
                    <a:lstStyle/>
                    <a:p>
                      <a:pPr algn="ctr"/>
                      <a:r>
                        <a:rPr lang="en-US" sz="1300" b="1" dirty="0">
                          <a:solidFill>
                            <a:srgbClr val="002249"/>
                          </a:solidFill>
                          <a:latin typeface="Century Gothic" panose="020B0502020202020204" pitchFamily="34" charset="0"/>
                        </a:rPr>
                        <a:t>COST BENEFIT ANALYSIS : TRANSPORTATION PROJECT (EXAMPLE)</a:t>
                      </a:r>
                    </a:p>
                  </a:txBody>
                  <a:tcPr anchor="ctr">
                    <a:lnL w="12700" cmpd="sng">
                      <a:noFill/>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0">
                          <a:srgbClr val="F6D67A"/>
                        </a:gs>
                        <a:gs pos="100000">
                          <a:srgbClr val="C6A52C"/>
                        </a:gs>
                      </a:gsLst>
                      <a:lin ang="10800000" scaled="0"/>
                    </a:gradFill>
                  </a:tcPr>
                </a:tc>
                <a:tc hMerge="1">
                  <a:txBody>
                    <a:bodyPr/>
                    <a:lstStyle/>
                    <a:p>
                      <a:endParaRPr lang="en-US"/>
                    </a:p>
                  </a:txBody>
                  <a:tcPr>
                    <a:noFill/>
                  </a:tcPr>
                </a:tc>
                <a:tc hMerge="1">
                  <a:txBody>
                    <a:bodyPr/>
                    <a:lstStyle/>
                    <a:p>
                      <a:endParaRPr lang="en-US"/>
                    </a:p>
                  </a:txBody>
                  <a:tcPr>
                    <a:noFill/>
                  </a:tcPr>
                </a:tc>
                <a:tc hMerge="1">
                  <a:txBody>
                    <a:bodyPr/>
                    <a:lstStyle/>
                    <a:p>
                      <a:endParaRPr lang="en-US" dirty="0"/>
                    </a:p>
                  </a:txBody>
                  <a:tcPr>
                    <a:noFill/>
                  </a:tcPr>
                </a:tc>
                <a:extLst>
                  <a:ext uri="{0D108BD9-81ED-4DB2-BD59-A6C34878D82A}">
                    <a16:rowId xmlns:a16="http://schemas.microsoft.com/office/drawing/2014/main" val="1941745749"/>
                  </a:ext>
                </a:extLst>
              </a:tr>
              <a:tr h="467622">
                <a:tc>
                  <a:txBody>
                    <a:bodyPr/>
                    <a:lstStyle/>
                    <a:p>
                      <a:pPr algn="ctr"/>
                      <a:endParaRPr lang="en-US" sz="900" dirty="0">
                        <a:solidFill>
                          <a:schemeClr val="bg1"/>
                        </a:solidFill>
                        <a:latin typeface="Century Gothic" panose="020B0502020202020204" pitchFamily="34" charset="0"/>
                      </a:endParaRPr>
                    </a:p>
                  </a:txBody>
                  <a:tcPr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3B66"/>
                    </a:solidFill>
                  </a:tcPr>
                </a:tc>
                <a:tc>
                  <a:txBody>
                    <a:bodyPr/>
                    <a:lstStyle/>
                    <a:p>
                      <a:pPr algn="ctr"/>
                      <a:r>
                        <a:rPr lang="en-US" sz="900" b="1" dirty="0">
                          <a:solidFill>
                            <a:schemeClr val="bg1"/>
                          </a:solidFill>
                          <a:latin typeface="Century Gothic" panose="020B0502020202020204" pitchFamily="34" charset="0"/>
                        </a:rPr>
                        <a:t>8% Discount</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3B66"/>
                    </a:solidFill>
                  </a:tcPr>
                </a:tc>
                <a:tc>
                  <a:txBody>
                    <a:bodyPr/>
                    <a:lstStyle/>
                    <a:p>
                      <a:pPr algn="ctr"/>
                      <a:r>
                        <a:rPr lang="en-US" sz="900" b="1" dirty="0">
                          <a:solidFill>
                            <a:schemeClr val="bg1"/>
                          </a:solidFill>
                          <a:latin typeface="Century Gothic" panose="020B0502020202020204" pitchFamily="34" charset="0"/>
                        </a:rPr>
                        <a:t>6% Discount</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3B66"/>
                    </a:solidFill>
                  </a:tcPr>
                </a:tc>
                <a:tc>
                  <a:txBody>
                    <a:bodyPr/>
                    <a:lstStyle/>
                    <a:p>
                      <a:pPr algn="ctr"/>
                      <a:r>
                        <a:rPr lang="en-US" sz="900" b="1" dirty="0">
                          <a:solidFill>
                            <a:schemeClr val="bg1"/>
                          </a:solidFill>
                          <a:latin typeface="Century Gothic" panose="020B0502020202020204" pitchFamily="34" charset="0"/>
                        </a:rPr>
                        <a:t>4% Discount</a:t>
                      </a:r>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3B66"/>
                    </a:solidFill>
                  </a:tcPr>
                </a:tc>
                <a:extLst>
                  <a:ext uri="{0D108BD9-81ED-4DB2-BD59-A6C34878D82A}">
                    <a16:rowId xmlns:a16="http://schemas.microsoft.com/office/drawing/2014/main" val="658516776"/>
                  </a:ext>
                </a:extLst>
              </a:tr>
              <a:tr h="467622">
                <a:tc>
                  <a:txBody>
                    <a:bodyPr/>
                    <a:lstStyle/>
                    <a:p>
                      <a:pPr algn="l"/>
                      <a:r>
                        <a:rPr lang="en-US" sz="900" dirty="0">
                          <a:solidFill>
                            <a:schemeClr val="bg1"/>
                          </a:solidFill>
                          <a:latin typeface="Century Gothic" panose="020B0502020202020204" pitchFamily="34" charset="0"/>
                        </a:rPr>
                        <a:t>Total costs – revenue (over 30 years)</a:t>
                      </a:r>
                    </a:p>
                  </a:txBody>
                  <a:tcPr marL="18288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-$1,330.00</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-$1,440.00</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-$1,538.00</a:t>
                      </a:r>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1258756"/>
                  </a:ext>
                </a:extLst>
              </a:tr>
              <a:tr h="467622">
                <a:tc>
                  <a:txBody>
                    <a:bodyPr/>
                    <a:lstStyle/>
                    <a:p>
                      <a:pPr algn="l"/>
                      <a:r>
                        <a:rPr lang="en-US" sz="900" dirty="0">
                          <a:solidFill>
                            <a:schemeClr val="bg1"/>
                          </a:solidFill>
                          <a:latin typeface="Century Gothic" panose="020B0502020202020204" pitchFamily="34" charset="0"/>
                        </a:rPr>
                        <a:t>Transport Benefits</a:t>
                      </a:r>
                    </a:p>
                  </a:txBody>
                  <a:tcPr marL="18288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$1,319.00</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$2,057.00</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$3,277.00</a:t>
                      </a:r>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610662"/>
                  </a:ext>
                </a:extLst>
              </a:tr>
              <a:tr h="467622">
                <a:tc>
                  <a:txBody>
                    <a:bodyPr/>
                    <a:lstStyle/>
                    <a:p>
                      <a:pPr algn="l"/>
                      <a:r>
                        <a:rPr lang="en-US" sz="900" dirty="0">
                          <a:solidFill>
                            <a:schemeClr val="bg1"/>
                          </a:solidFill>
                          <a:latin typeface="Century Gothic" panose="020B0502020202020204" pitchFamily="34" charset="0"/>
                        </a:rPr>
                        <a:t>Increased productivity value-add (net)</a:t>
                      </a:r>
                    </a:p>
                  </a:txBody>
                  <a:tcPr marL="18288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$3,333.00</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$4,720.00</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$6,879.00</a:t>
                      </a:r>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2942659"/>
                  </a:ext>
                </a:extLst>
              </a:tr>
              <a:tr h="467622">
                <a:tc>
                  <a:txBody>
                    <a:bodyPr/>
                    <a:lstStyle/>
                    <a:p>
                      <a:pPr algn="l"/>
                      <a:r>
                        <a:rPr lang="en-US" sz="900" dirty="0">
                          <a:solidFill>
                            <a:schemeClr val="bg1"/>
                          </a:solidFill>
                          <a:latin typeface="Century Gothic" panose="020B0502020202020204" pitchFamily="34" charset="0"/>
                        </a:rPr>
                        <a:t>Net cost benefit</a:t>
                      </a:r>
                    </a:p>
                  </a:txBody>
                  <a:tcPr marL="18288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$3,322.00</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$5,337.00</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bg1"/>
                          </a:solidFill>
                          <a:latin typeface="Century Gothic" panose="020B0502020202020204" pitchFamily="34" charset="0"/>
                        </a:rPr>
                        <a:t>$8,618.00</a:t>
                      </a:r>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660031"/>
                  </a:ext>
                </a:extLst>
              </a:tr>
              <a:tr h="467622">
                <a:tc>
                  <a:txBody>
                    <a:bodyPr/>
                    <a:lstStyle/>
                    <a:p>
                      <a:pPr algn="l"/>
                      <a:r>
                        <a:rPr lang="en-US" sz="900" b="1" dirty="0">
                          <a:solidFill>
                            <a:srgbClr val="E1C158"/>
                          </a:solidFill>
                          <a:latin typeface="Century Gothic" panose="020B0502020202020204" pitchFamily="34" charset="0"/>
                        </a:rPr>
                        <a:t>Benefit-Cost ratio (rounded)</a:t>
                      </a:r>
                    </a:p>
                  </a:txBody>
                  <a:tcPr marL="18288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95000"/>
                        <a:lumOff val="5000"/>
                        <a:alpha val="35000"/>
                      </a:schemeClr>
                    </a:solidFill>
                  </a:tcPr>
                </a:tc>
                <a:tc>
                  <a:txBody>
                    <a:bodyPr/>
                    <a:lstStyle/>
                    <a:p>
                      <a:pPr algn="ctr"/>
                      <a:r>
                        <a:rPr lang="en-US" sz="900" b="1" dirty="0">
                          <a:solidFill>
                            <a:srgbClr val="E1C158"/>
                          </a:solidFill>
                          <a:latin typeface="Century Gothic" panose="020B0502020202020204" pitchFamily="34" charset="0"/>
                        </a:rPr>
                        <a:t>3.5</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95000"/>
                        <a:lumOff val="5000"/>
                        <a:alpha val="35000"/>
                      </a:schemeClr>
                    </a:solidFill>
                  </a:tcPr>
                </a:tc>
                <a:tc>
                  <a:txBody>
                    <a:bodyPr/>
                    <a:lstStyle/>
                    <a:p>
                      <a:pPr algn="ctr"/>
                      <a:r>
                        <a:rPr lang="en-US" sz="900" b="1" dirty="0">
                          <a:solidFill>
                            <a:srgbClr val="E1C158"/>
                          </a:solidFill>
                          <a:latin typeface="Century Gothic" panose="020B0502020202020204" pitchFamily="34" charset="0"/>
                        </a:rPr>
                        <a:t>4.7</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95000"/>
                        <a:lumOff val="5000"/>
                        <a:alpha val="35000"/>
                      </a:schemeClr>
                    </a:solidFill>
                  </a:tcPr>
                </a:tc>
                <a:tc>
                  <a:txBody>
                    <a:bodyPr/>
                    <a:lstStyle/>
                    <a:p>
                      <a:pPr algn="ctr"/>
                      <a:r>
                        <a:rPr lang="en-US" sz="900" b="1" dirty="0">
                          <a:solidFill>
                            <a:srgbClr val="E1C158"/>
                          </a:solidFill>
                          <a:latin typeface="Century Gothic" panose="020B0502020202020204" pitchFamily="34" charset="0"/>
                        </a:rPr>
                        <a:t>6.6</a:t>
                      </a:r>
                    </a:p>
                  </a:txBody>
                  <a:tcPr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95000"/>
                        <a:lumOff val="5000"/>
                        <a:alpha val="35000"/>
                      </a:schemeClr>
                    </a:solidFill>
                  </a:tcPr>
                </a:tc>
                <a:extLst>
                  <a:ext uri="{0D108BD9-81ED-4DB2-BD59-A6C34878D82A}">
                    <a16:rowId xmlns:a16="http://schemas.microsoft.com/office/drawing/2014/main" val="803296398"/>
                  </a:ext>
                </a:extLst>
              </a:tr>
            </a:tbl>
          </a:graphicData>
        </a:graphic>
      </p:graphicFrame>
      <p:sp>
        <p:nvSpPr>
          <p:cNvPr id="10" name="Rectangle 9">
            <a:extLst>
              <a:ext uri="{FF2B5EF4-FFF2-40B4-BE49-F238E27FC236}">
                <a16:creationId xmlns:a16="http://schemas.microsoft.com/office/drawing/2014/main" id="{407089BE-4524-45A4-9516-160B738676E4}"/>
              </a:ext>
            </a:extLst>
          </p:cNvPr>
          <p:cNvSpPr/>
          <p:nvPr/>
        </p:nvSpPr>
        <p:spPr>
          <a:xfrm>
            <a:off x="3338287" y="1600452"/>
            <a:ext cx="5515426" cy="476990"/>
          </a:xfrm>
          <a:prstGeom prst="rect">
            <a:avLst/>
          </a:prstGeom>
        </p:spPr>
        <p:txBody>
          <a:bodyPr wrap="square">
            <a:spAutoFit/>
          </a:bodyPr>
          <a:lstStyle/>
          <a:p>
            <a:pPr algn="ctr">
              <a:lnSpc>
                <a:spcPts val="1600"/>
              </a:lnSpc>
            </a:pPr>
            <a:r>
              <a:rPr lang="en-US" sz="900" dirty="0">
                <a:solidFill>
                  <a:schemeClr val="bg1"/>
                </a:solidFill>
                <a:latin typeface="Century Gothic" panose="020B0502020202020204" pitchFamily="34" charset="0"/>
              </a:rPr>
              <a:t>Here we'll determine net present values by subtracting costs from benefits, and project the timeframe required for benefits to repay costs, also known as return on investment (ROI). </a:t>
            </a:r>
          </a:p>
        </p:txBody>
      </p:sp>
      <p:sp>
        <p:nvSpPr>
          <p:cNvPr id="11" name="TextBox 10">
            <a:extLst>
              <a:ext uri="{FF2B5EF4-FFF2-40B4-BE49-F238E27FC236}">
                <a16:creationId xmlns:a16="http://schemas.microsoft.com/office/drawing/2014/main" id="{67E580F1-E53D-4FB1-B001-9292ED3B38A6}"/>
              </a:ext>
            </a:extLst>
          </p:cNvPr>
          <p:cNvSpPr txBox="1"/>
          <p:nvPr/>
        </p:nvSpPr>
        <p:spPr>
          <a:xfrm>
            <a:off x="3111850" y="720353"/>
            <a:ext cx="5968301"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Compare Aggregate Costs &amp; Benefits</a:t>
            </a:r>
          </a:p>
        </p:txBody>
      </p:sp>
      <p:sp>
        <p:nvSpPr>
          <p:cNvPr id="9" name="Freeform: Shape 8">
            <a:extLst>
              <a:ext uri="{FF2B5EF4-FFF2-40B4-BE49-F238E27FC236}">
                <a16:creationId xmlns:a16="http://schemas.microsoft.com/office/drawing/2014/main" id="{7D2B1685-B674-43BD-A4C3-85ECCB2416BD}"/>
              </a:ext>
            </a:extLst>
          </p:cNvPr>
          <p:cNvSpPr/>
          <p:nvPr/>
        </p:nvSpPr>
        <p:spPr>
          <a:xfrm>
            <a:off x="2032000" y="2292935"/>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28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5044BED4-CA45-48AE-8EDA-641DE0D74C4C}"/>
              </a:ext>
            </a:extLst>
          </p:cNvPr>
          <p:cNvSpPr/>
          <p:nvPr/>
        </p:nvSpPr>
        <p:spPr>
          <a:xfrm rot="16200000">
            <a:off x="2032000" y="5532471"/>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D3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7B8E4FE4-2376-4A27-9FA4-D4E755C94CF5}"/>
              </a:ext>
            </a:extLst>
          </p:cNvPr>
          <p:cNvSpPr/>
          <p:nvPr/>
        </p:nvSpPr>
        <p:spPr>
          <a:xfrm flipH="1" flipV="1">
            <a:off x="9929450" y="5529300"/>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6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3885B14-8AB4-4761-9910-8B64BAD9C58B}"/>
              </a:ext>
            </a:extLst>
          </p:cNvPr>
          <p:cNvSpPr/>
          <p:nvPr/>
        </p:nvSpPr>
        <p:spPr>
          <a:xfrm flipH="1">
            <a:off x="9929448" y="2292935"/>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83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Rectangle: Rounded Corners 7">
            <a:extLst>
              <a:ext uri="{FF2B5EF4-FFF2-40B4-BE49-F238E27FC236}">
                <a16:creationId xmlns:a16="http://schemas.microsoft.com/office/drawing/2014/main" id="{62F25CA8-5235-4837-AF3C-CDFFCF30AE17}"/>
              </a:ext>
            </a:extLst>
          </p:cNvPr>
          <p:cNvSpPr/>
          <p:nvPr/>
        </p:nvSpPr>
        <p:spPr>
          <a:xfrm>
            <a:off x="2032002" y="2292934"/>
            <a:ext cx="8127998" cy="3466916"/>
          </a:xfrm>
          <a:prstGeom prst="roundRect">
            <a:avLst>
              <a:gd name="adj" fmla="val 6786"/>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a:extLst>
              <a:ext uri="{FF2B5EF4-FFF2-40B4-BE49-F238E27FC236}">
                <a16:creationId xmlns:a16="http://schemas.microsoft.com/office/drawing/2014/main" id="{0CF493CF-5D1B-458C-ACA5-628D163BB200}"/>
              </a:ext>
            </a:extLst>
          </p:cNvPr>
          <p:cNvSpPr/>
          <p:nvPr/>
        </p:nvSpPr>
        <p:spPr>
          <a:xfrm rot="19827884">
            <a:off x="716249" y="1861811"/>
            <a:ext cx="741485" cy="608503"/>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a:extLst>
              <a:ext uri="{FF2B5EF4-FFF2-40B4-BE49-F238E27FC236}">
                <a16:creationId xmlns:a16="http://schemas.microsoft.com/office/drawing/2014/main" id="{432E204B-C55B-4746-8B15-56672ECA3B50}"/>
              </a:ext>
            </a:extLst>
          </p:cNvPr>
          <p:cNvSpPr/>
          <p:nvPr/>
        </p:nvSpPr>
        <p:spPr>
          <a:xfrm rot="19800000">
            <a:off x="9933901" y="-217431"/>
            <a:ext cx="765312" cy="628056"/>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9D1B25E2-E52F-4E50-8D5A-2B0891654890}"/>
              </a:ext>
            </a:extLst>
          </p:cNvPr>
          <p:cNvSpPr/>
          <p:nvPr/>
        </p:nvSpPr>
        <p:spPr>
          <a:xfrm rot="1424964">
            <a:off x="11608617" y="1853324"/>
            <a:ext cx="372516" cy="305706"/>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arallelogram 19">
            <a:extLst>
              <a:ext uri="{FF2B5EF4-FFF2-40B4-BE49-F238E27FC236}">
                <a16:creationId xmlns:a16="http://schemas.microsoft.com/office/drawing/2014/main" id="{C6580095-1F89-4746-93A4-3B199AE85C5D}"/>
              </a:ext>
            </a:extLst>
          </p:cNvPr>
          <p:cNvSpPr/>
          <p:nvPr/>
        </p:nvSpPr>
        <p:spPr>
          <a:xfrm rot="1424964">
            <a:off x="207367" y="4583414"/>
            <a:ext cx="226163" cy="185601"/>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F1DE6657-BD0F-1145-89C6-C9C8284AF235}"/>
              </a:ext>
            </a:extLst>
          </p:cNvPr>
          <p:cNvGrpSpPr/>
          <p:nvPr/>
        </p:nvGrpSpPr>
        <p:grpSpPr>
          <a:xfrm>
            <a:off x="-138611" y="6300200"/>
            <a:ext cx="12471991" cy="652403"/>
            <a:chOff x="-138611" y="6300200"/>
            <a:chExt cx="12471991" cy="652403"/>
          </a:xfrm>
        </p:grpSpPr>
        <p:sp>
          <p:nvSpPr>
            <p:cNvPr id="22" name="Rectangle 21">
              <a:extLst>
                <a:ext uri="{FF2B5EF4-FFF2-40B4-BE49-F238E27FC236}">
                  <a16:creationId xmlns:a16="http://schemas.microsoft.com/office/drawing/2014/main" id="{283BAF80-1661-6548-81D8-6A4B0E317569}"/>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23D15FA1-F237-F846-9EDD-5D446E2A7A04}"/>
                </a:ext>
              </a:extLst>
            </p:cNvPr>
            <p:cNvCxnSpPr/>
            <p:nvPr/>
          </p:nvCxnSpPr>
          <p:spPr>
            <a:xfrm>
              <a:off x="8595800"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8AAFB72-25DA-E94C-A773-2F6DDAAC1A73}"/>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25" name="Rounded Rectangle 24">
              <a:extLst>
                <a:ext uri="{FF2B5EF4-FFF2-40B4-BE49-F238E27FC236}">
                  <a16:creationId xmlns:a16="http://schemas.microsoft.com/office/drawing/2014/main" id="{82796962-61F5-7C4F-9075-92453366A503}"/>
                </a:ext>
              </a:extLst>
            </p:cNvPr>
            <p:cNvSpPr/>
            <p:nvPr/>
          </p:nvSpPr>
          <p:spPr>
            <a:xfrm>
              <a:off x="9083496"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54B49FBB-7579-A847-B649-B5F05EFC07C8}"/>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7" name="TextBox 26">
              <a:extLst>
                <a:ext uri="{FF2B5EF4-FFF2-40B4-BE49-F238E27FC236}">
                  <a16:creationId xmlns:a16="http://schemas.microsoft.com/office/drawing/2014/main" id="{E6179D68-3B3A-AE4E-A67A-EF185D85EEB5}"/>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8" name="TextBox 27">
              <a:extLst>
                <a:ext uri="{FF2B5EF4-FFF2-40B4-BE49-F238E27FC236}">
                  <a16:creationId xmlns:a16="http://schemas.microsoft.com/office/drawing/2014/main" id="{F9A410C9-683F-974F-87A1-D54218A61433}"/>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9" name="TextBox 28">
              <a:extLst>
                <a:ext uri="{FF2B5EF4-FFF2-40B4-BE49-F238E27FC236}">
                  <a16:creationId xmlns:a16="http://schemas.microsoft.com/office/drawing/2014/main" id="{737753F6-79D1-0046-A673-99FC015142A5}"/>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0" name="TextBox 29">
              <a:extLst>
                <a:ext uri="{FF2B5EF4-FFF2-40B4-BE49-F238E27FC236}">
                  <a16:creationId xmlns:a16="http://schemas.microsoft.com/office/drawing/2014/main" id="{9C47709A-4607-7C40-9A1D-9F12B9E70CAC}"/>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3CB4DD67-6525-A245-8363-55EF0972C87E}"/>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2" name="TextBox 31">
              <a:extLst>
                <a:ext uri="{FF2B5EF4-FFF2-40B4-BE49-F238E27FC236}">
                  <a16:creationId xmlns:a16="http://schemas.microsoft.com/office/drawing/2014/main" id="{873C0DE7-1D86-3848-8C91-EF5F29F228E8}"/>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2C39866A-A138-614F-BF63-751C3AD04EBE}"/>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4" name="TextBox 33">
              <a:extLst>
                <a:ext uri="{FF2B5EF4-FFF2-40B4-BE49-F238E27FC236}">
                  <a16:creationId xmlns:a16="http://schemas.microsoft.com/office/drawing/2014/main" id="{4FA3C8CC-1DE9-694F-8C52-A47062C061A5}"/>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5C6F3275-B074-CD49-91DD-927E02226686}"/>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6" name="TextBox 35">
              <a:extLst>
                <a:ext uri="{FF2B5EF4-FFF2-40B4-BE49-F238E27FC236}">
                  <a16:creationId xmlns:a16="http://schemas.microsoft.com/office/drawing/2014/main" id="{F31566AA-44E1-BD42-973A-E1D186D494C9}"/>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7" name="TextBox 36">
              <a:extLst>
                <a:ext uri="{FF2B5EF4-FFF2-40B4-BE49-F238E27FC236}">
                  <a16:creationId xmlns:a16="http://schemas.microsoft.com/office/drawing/2014/main" id="{A0D17AF3-7015-0848-8BF1-0FAB46B08E6C}"/>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8" name="TextBox 37">
              <a:extLst>
                <a:ext uri="{FF2B5EF4-FFF2-40B4-BE49-F238E27FC236}">
                  <a16:creationId xmlns:a16="http://schemas.microsoft.com/office/drawing/2014/main" id="{914ABF56-F8A4-7648-9A52-B3F2155F7162}"/>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a16="http://schemas.microsoft.com/office/drawing/2014/main" id="{F76A1888-E6F7-A64B-9C57-AC6BCB3D7349}"/>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0" name="TextBox 39">
              <a:extLst>
                <a:ext uri="{FF2B5EF4-FFF2-40B4-BE49-F238E27FC236}">
                  <a16:creationId xmlns:a16="http://schemas.microsoft.com/office/drawing/2014/main" id="{3B005E2F-8C9B-5243-92BB-8AD96B64B44E}"/>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Tree>
    <p:extLst>
      <p:ext uri="{BB962C8B-B14F-4D97-AF65-F5344CB8AC3E}">
        <p14:creationId xmlns:p14="http://schemas.microsoft.com/office/powerpoint/2010/main" val="4142810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58B7F856-7202-4E4C-BB86-ABFD9DDF284C}"/>
              </a:ext>
            </a:extLst>
          </p:cNvPr>
          <p:cNvGraphicFramePr>
            <a:graphicFrameLocks noGrp="1"/>
          </p:cNvGraphicFramePr>
          <p:nvPr>
            <p:extLst>
              <p:ext uri="{D42A27DB-BD31-4B8C-83A1-F6EECF244321}">
                <p14:modId xmlns:p14="http://schemas.microsoft.com/office/powerpoint/2010/main" val="1913858961"/>
              </p:ext>
            </p:extLst>
          </p:nvPr>
        </p:nvGraphicFramePr>
        <p:xfrm>
          <a:off x="1091209" y="332542"/>
          <a:ext cx="10000338" cy="5636265"/>
        </p:xfrm>
        <a:graphic>
          <a:graphicData uri="http://schemas.openxmlformats.org/drawingml/2006/table">
            <a:tbl>
              <a:tblPr bandRow="1">
                <a:tableStyleId>{5C22544A-7EE6-4342-B048-85BDC9FD1C3A}</a:tableStyleId>
              </a:tblPr>
              <a:tblGrid>
                <a:gridCol w="1872342">
                  <a:extLst>
                    <a:ext uri="{9D8B030D-6E8A-4147-A177-3AD203B41FA5}">
                      <a16:colId xmlns:a16="http://schemas.microsoft.com/office/drawing/2014/main" val="306711656"/>
                    </a:ext>
                  </a:extLst>
                </a:gridCol>
                <a:gridCol w="1354666">
                  <a:extLst>
                    <a:ext uri="{9D8B030D-6E8A-4147-A177-3AD203B41FA5}">
                      <a16:colId xmlns:a16="http://schemas.microsoft.com/office/drawing/2014/main" val="2600048284"/>
                    </a:ext>
                  </a:extLst>
                </a:gridCol>
                <a:gridCol w="1354666">
                  <a:extLst>
                    <a:ext uri="{9D8B030D-6E8A-4147-A177-3AD203B41FA5}">
                      <a16:colId xmlns:a16="http://schemas.microsoft.com/office/drawing/2014/main" val="2496624769"/>
                    </a:ext>
                  </a:extLst>
                </a:gridCol>
                <a:gridCol w="1354666">
                  <a:extLst>
                    <a:ext uri="{9D8B030D-6E8A-4147-A177-3AD203B41FA5}">
                      <a16:colId xmlns:a16="http://schemas.microsoft.com/office/drawing/2014/main" val="2831751818"/>
                    </a:ext>
                  </a:extLst>
                </a:gridCol>
                <a:gridCol w="1354666">
                  <a:extLst>
                    <a:ext uri="{9D8B030D-6E8A-4147-A177-3AD203B41FA5}">
                      <a16:colId xmlns:a16="http://schemas.microsoft.com/office/drawing/2014/main" val="1070086828"/>
                    </a:ext>
                  </a:extLst>
                </a:gridCol>
                <a:gridCol w="1354666">
                  <a:extLst>
                    <a:ext uri="{9D8B030D-6E8A-4147-A177-3AD203B41FA5}">
                      <a16:colId xmlns:a16="http://schemas.microsoft.com/office/drawing/2014/main" val="402125759"/>
                    </a:ext>
                  </a:extLst>
                </a:gridCol>
                <a:gridCol w="1354666">
                  <a:extLst>
                    <a:ext uri="{9D8B030D-6E8A-4147-A177-3AD203B41FA5}">
                      <a16:colId xmlns:a16="http://schemas.microsoft.com/office/drawing/2014/main" val="4035975564"/>
                    </a:ext>
                  </a:extLst>
                </a:gridCol>
              </a:tblGrid>
              <a:tr h="466921">
                <a:tc gridSpan="7">
                  <a:txBody>
                    <a:bodyPr/>
                    <a:lstStyle/>
                    <a:p>
                      <a:pPr algn="ctr"/>
                      <a:r>
                        <a:rPr lang="en-US" sz="1200" b="1" dirty="0">
                          <a:solidFill>
                            <a:srgbClr val="002147"/>
                          </a:solidFill>
                          <a:latin typeface="Century Gothic" panose="020B0502020202020204" pitchFamily="34" charset="0"/>
                        </a:rPr>
                        <a:t>COST BENEFIT ANALYSIS : FINANCIAL SYSTEM (ACCOUNTING)</a:t>
                      </a:r>
                    </a:p>
                  </a:txBody>
                  <a:tcPr anchor="ctr">
                    <a:lnL w="12700" cmpd="sng">
                      <a:noFill/>
                    </a:lnL>
                    <a:lnR w="12700" cmpd="sng">
                      <a:noFill/>
                    </a:lnR>
                    <a:lnT w="12700" cmpd="sng">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gradFill>
                      <a:gsLst>
                        <a:gs pos="0">
                          <a:srgbClr val="F6D67A"/>
                        </a:gs>
                        <a:gs pos="100000">
                          <a:srgbClr val="C6A52C"/>
                        </a:gs>
                      </a:gsLst>
                      <a:lin ang="10800000" scaled="0"/>
                    </a:gradFill>
                  </a:tcPr>
                </a:tc>
                <a:tc hMerge="1">
                  <a:txBody>
                    <a:bodyPr/>
                    <a:lstStyle/>
                    <a:p>
                      <a:endParaRPr lang="en-US" dirty="0"/>
                    </a:p>
                  </a:txBody>
                  <a:tcPr>
                    <a:noFill/>
                  </a:tcPr>
                </a:tc>
                <a:tc hMerge="1">
                  <a:txBody>
                    <a:bodyPr/>
                    <a:lstStyle/>
                    <a:p>
                      <a:endParaRPr lang="en-US"/>
                    </a:p>
                  </a:txBody>
                  <a:tcPr>
                    <a:noFill/>
                  </a:tcPr>
                </a:tc>
                <a:tc hMerge="1">
                  <a:txBody>
                    <a:bodyPr/>
                    <a:lstStyle/>
                    <a:p>
                      <a:endParaRPr lang="en-US"/>
                    </a:p>
                  </a:txBody>
                  <a:tcPr>
                    <a:noFill/>
                  </a:tcPr>
                </a:tc>
                <a:tc hMerge="1">
                  <a:txBody>
                    <a:bodyPr/>
                    <a:lstStyle/>
                    <a:p>
                      <a:endParaRPr lang="en-US"/>
                    </a:p>
                  </a:txBody>
                  <a:tcPr>
                    <a:noFill/>
                  </a:tcPr>
                </a:tc>
                <a:tc hMerge="1">
                  <a:txBody>
                    <a:bodyPr/>
                    <a:lstStyle/>
                    <a:p>
                      <a:endParaRPr lang="en-US"/>
                    </a:p>
                  </a:txBody>
                  <a:tcPr>
                    <a:noFill/>
                  </a:tcPr>
                </a:tc>
                <a:tc hMerge="1">
                  <a:txBody>
                    <a:bodyPr/>
                    <a:lstStyle/>
                    <a:p>
                      <a:endParaRPr lang="en-US" dirty="0"/>
                    </a:p>
                  </a:txBody>
                  <a:tcPr>
                    <a:noFill/>
                  </a:tcPr>
                </a:tc>
                <a:extLst>
                  <a:ext uri="{0D108BD9-81ED-4DB2-BD59-A6C34878D82A}">
                    <a16:rowId xmlns:a16="http://schemas.microsoft.com/office/drawing/2014/main" val="3274769896"/>
                  </a:ext>
                </a:extLst>
              </a:tr>
              <a:tr h="323084">
                <a:tc gridSpan="7">
                  <a:txBody>
                    <a:bodyPr/>
                    <a:lstStyle/>
                    <a:p>
                      <a:pPr algn="ctr"/>
                      <a:r>
                        <a:rPr lang="en-US" sz="1000" b="1" dirty="0">
                          <a:solidFill>
                            <a:schemeClr val="bg1"/>
                          </a:solidFill>
                          <a:latin typeface="Century Gothic" panose="020B0502020202020204" pitchFamily="34" charset="0"/>
                        </a:rPr>
                        <a:t>COSTS</a:t>
                      </a:r>
                    </a:p>
                  </a:txBody>
                  <a:tcPr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66"/>
                    </a:solidFill>
                  </a:tcPr>
                </a:tc>
                <a:tc hMerge="1">
                  <a:txBody>
                    <a:bodyPr/>
                    <a:lstStyle/>
                    <a:p>
                      <a:endParaRPr lang="en-US" sz="800" dirty="0">
                        <a:solidFill>
                          <a:schemeClr val="bg1"/>
                        </a:solidFill>
                        <a:latin typeface="Century Gothic" panose="020B0502020202020204" pitchFamily="34" charset="0"/>
                      </a:endParaRPr>
                    </a:p>
                  </a:txBody>
                  <a:tcPr anchor="ctr">
                    <a:noFill/>
                  </a:tcPr>
                </a:tc>
                <a:tc hMerge="1">
                  <a:txBody>
                    <a:bodyPr/>
                    <a:lstStyle/>
                    <a:p>
                      <a:endParaRPr lang="en-US"/>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extLst>
                  <a:ext uri="{0D108BD9-81ED-4DB2-BD59-A6C34878D82A}">
                    <a16:rowId xmlns:a16="http://schemas.microsoft.com/office/drawing/2014/main" val="3617439828"/>
                  </a:ext>
                </a:extLst>
              </a:tr>
              <a:tr h="323084">
                <a:tc>
                  <a:txBody>
                    <a:bodyPr/>
                    <a:lstStyle/>
                    <a:p>
                      <a:r>
                        <a:rPr lang="en-US" sz="700" dirty="0">
                          <a:solidFill>
                            <a:schemeClr val="bg1"/>
                          </a:solidFill>
                          <a:latin typeface="Century Gothic" panose="020B0502020202020204" pitchFamily="34" charset="0"/>
                        </a:rPr>
                        <a:t>Year</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r>
                        <a:rPr lang="en-US" sz="700" dirty="0">
                          <a:solidFill>
                            <a:schemeClr val="bg1"/>
                          </a:solidFill>
                          <a:latin typeface="Century Gothic" panose="020B0502020202020204" pitchFamily="34" charset="0"/>
                        </a:rPr>
                        <a:t>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1</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2</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3</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4</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5</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4670930"/>
                  </a:ext>
                </a:extLst>
              </a:tr>
              <a:tr h="323084">
                <a:tc>
                  <a:txBody>
                    <a:bodyPr/>
                    <a:lstStyle/>
                    <a:p>
                      <a:r>
                        <a:rPr lang="en-US" sz="700" dirty="0">
                          <a:solidFill>
                            <a:schemeClr val="bg1"/>
                          </a:solidFill>
                          <a:latin typeface="Century Gothic" panose="020B0502020202020204" pitchFamily="34" charset="0"/>
                        </a:rPr>
                        <a:t>Operations</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endParaRPr lang="en-US" sz="700" dirty="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$75,000.00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$82,500.00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$90,750.00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$99,825.00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$109,808.00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9388750"/>
                  </a:ext>
                </a:extLst>
              </a:tr>
              <a:tr h="323084">
                <a:tc>
                  <a:txBody>
                    <a:bodyPr/>
                    <a:lstStyle/>
                    <a:p>
                      <a:r>
                        <a:rPr lang="en-US" sz="700" dirty="0">
                          <a:solidFill>
                            <a:schemeClr val="bg1"/>
                          </a:solidFill>
                          <a:latin typeface="Century Gothic" panose="020B0502020202020204" pitchFamily="34" charset="0"/>
                        </a:rPr>
                        <a:t>Development</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r>
                        <a:rPr lang="en-US" sz="700" dirty="0">
                          <a:solidFill>
                            <a:schemeClr val="bg1"/>
                          </a:solidFill>
                          <a:latin typeface="Century Gothic" panose="020B0502020202020204" pitchFamily="34" charset="0"/>
                        </a:rPr>
                        <a:t>$50,000.00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700" dirty="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700" dirty="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70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70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70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6067538"/>
                  </a:ext>
                </a:extLst>
              </a:tr>
              <a:tr h="323084">
                <a:tc>
                  <a:txBody>
                    <a:bodyPr/>
                    <a:lstStyle/>
                    <a:p>
                      <a:r>
                        <a:rPr lang="en-US" sz="700" b="1" dirty="0">
                          <a:solidFill>
                            <a:srgbClr val="E8C864"/>
                          </a:solidFill>
                          <a:latin typeface="Century Gothic" panose="020B0502020202020204" pitchFamily="34" charset="0"/>
                        </a:rPr>
                        <a:t>Total Costs</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rgbClr val="081726"/>
                    </a:solidFill>
                  </a:tcPr>
                </a:tc>
                <a:tc>
                  <a:txBody>
                    <a:bodyPr/>
                    <a:lstStyle/>
                    <a:p>
                      <a:pPr algn="r"/>
                      <a:r>
                        <a:rPr lang="en-US" sz="700" b="1" dirty="0">
                          <a:solidFill>
                            <a:srgbClr val="E8C864"/>
                          </a:solidFill>
                          <a:latin typeface="Century Gothic" panose="020B0502020202020204" pitchFamily="34" charset="0"/>
                        </a:rPr>
                        <a:t>$50,000.00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700" b="1" dirty="0">
                          <a:solidFill>
                            <a:srgbClr val="E8C864"/>
                          </a:solidFill>
                          <a:latin typeface="Century Gothic" panose="020B0502020202020204" pitchFamily="34" charset="0"/>
                        </a:rPr>
                        <a:t>$75,000.00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700" b="1" dirty="0">
                          <a:solidFill>
                            <a:srgbClr val="E8C864"/>
                          </a:solidFill>
                          <a:latin typeface="Century Gothic" panose="020B0502020202020204" pitchFamily="34" charset="0"/>
                        </a:rPr>
                        <a:t>$82,500.00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700" b="1" dirty="0">
                          <a:solidFill>
                            <a:srgbClr val="E8C864"/>
                          </a:solidFill>
                          <a:latin typeface="Century Gothic" panose="020B0502020202020204" pitchFamily="34" charset="0"/>
                        </a:rPr>
                        <a:t>$90,750.00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algn="r"/>
                      <a:r>
                        <a:rPr lang="en-US" sz="700" b="1" dirty="0">
                          <a:solidFill>
                            <a:srgbClr val="E8C864"/>
                          </a:solidFill>
                          <a:latin typeface="Century Gothic" panose="020B0502020202020204" pitchFamily="34" charset="0"/>
                        </a:rPr>
                        <a:t>$99,825.00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algn="r"/>
                      <a:r>
                        <a:rPr lang="en-US" sz="700" b="1" dirty="0">
                          <a:solidFill>
                            <a:srgbClr val="E8C864"/>
                          </a:solidFill>
                          <a:latin typeface="Century Gothic" panose="020B0502020202020204" pitchFamily="34" charset="0"/>
                        </a:rPr>
                        <a:t>$109,808.00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extLst>
                  <a:ext uri="{0D108BD9-81ED-4DB2-BD59-A6C34878D82A}">
                    <a16:rowId xmlns:a16="http://schemas.microsoft.com/office/drawing/2014/main" val="1393945730"/>
                  </a:ext>
                </a:extLst>
              </a:tr>
              <a:tr h="323084">
                <a:tc>
                  <a:txBody>
                    <a:bodyPr/>
                    <a:lstStyle/>
                    <a:p>
                      <a:r>
                        <a:rPr lang="en-US" sz="700" dirty="0">
                          <a:solidFill>
                            <a:schemeClr val="bg1"/>
                          </a:solidFill>
                          <a:latin typeface="Century Gothic" panose="020B0502020202020204" pitchFamily="34" charset="0"/>
                        </a:rPr>
                        <a:t>Discount factoring at 15%</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r>
                        <a:rPr lang="en-US" sz="700" dirty="0">
                          <a:solidFill>
                            <a:schemeClr val="bg1"/>
                          </a:solidFill>
                          <a:latin typeface="Century Gothic" panose="020B0502020202020204" pitchFamily="34" charset="0"/>
                        </a:rPr>
                        <a:t>1.00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0.87</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0.76</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0.66</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0.57</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0.5</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6075710"/>
                  </a:ext>
                </a:extLst>
              </a:tr>
              <a:tr h="323084">
                <a:tc>
                  <a:txBody>
                    <a:bodyPr/>
                    <a:lstStyle/>
                    <a:p>
                      <a:r>
                        <a:rPr lang="en-US" sz="700" dirty="0">
                          <a:solidFill>
                            <a:schemeClr val="bg1"/>
                          </a:solidFill>
                          <a:latin typeface="Century Gothic" panose="020B0502020202020204" pitchFamily="34" charset="0"/>
                        </a:rPr>
                        <a:t>Cost value (present value)</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r>
                        <a:rPr lang="en-US" sz="700" dirty="0">
                          <a:solidFill>
                            <a:schemeClr val="bg1"/>
                          </a:solidFill>
                          <a:latin typeface="Century Gothic" panose="020B0502020202020204" pitchFamily="34" charset="0"/>
                        </a:rPr>
                        <a:t>$50,000.00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$65.217.00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$62,382.00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$59,670.00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$57,075.00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$54,594.00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9519402"/>
                  </a:ext>
                </a:extLst>
              </a:tr>
              <a:tr h="323084">
                <a:tc>
                  <a:txBody>
                    <a:bodyPr/>
                    <a:lstStyle/>
                    <a:p>
                      <a:r>
                        <a:rPr lang="en-US" sz="700" dirty="0">
                          <a:solidFill>
                            <a:schemeClr val="bg1"/>
                          </a:solidFill>
                          <a:latin typeface="Century Gothic" panose="020B0502020202020204" pitchFamily="34" charset="0"/>
                        </a:rPr>
                        <a:t>Cumulative Costs (present Value)</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r>
                        <a:rPr lang="en-US" sz="700" dirty="0">
                          <a:solidFill>
                            <a:schemeClr val="bg1"/>
                          </a:solidFill>
                          <a:latin typeface="Century Gothic" panose="020B0502020202020204" pitchFamily="34" charset="0"/>
                        </a:rPr>
                        <a:t>$50,000.00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$115,217.00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$177,589.00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$237,269.00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$294,344.00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700" dirty="0">
                          <a:solidFill>
                            <a:schemeClr val="bg1"/>
                          </a:solidFill>
                          <a:latin typeface="Century Gothic" panose="020B0502020202020204" pitchFamily="34" charset="0"/>
                        </a:rPr>
                        <a:t>$348,938.00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5842331"/>
                  </a:ext>
                </a:extLst>
              </a:tr>
              <a:tr h="323084">
                <a:tc gridSpan="7">
                  <a:txBody>
                    <a:bodyPr/>
                    <a:lstStyle/>
                    <a:p>
                      <a:pPr algn="ctr"/>
                      <a:r>
                        <a:rPr lang="en-US" sz="1000" b="1" kern="1200" dirty="0">
                          <a:solidFill>
                            <a:schemeClr val="bg1"/>
                          </a:solidFill>
                          <a:latin typeface="Century Gothic" panose="020B0502020202020204" pitchFamily="34" charset="0"/>
                          <a:ea typeface="+mn-ea"/>
                          <a:cs typeface="+mn-cs"/>
                        </a:rPr>
                        <a:t>BENEFITS</a:t>
                      </a:r>
                    </a:p>
                  </a:txBody>
                  <a:tcPr anchor="ctr">
                    <a:lnL w="12700" cmpd="sng">
                      <a:noFill/>
                    </a:lnL>
                    <a:lnR w="12700" cmpd="sng">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66"/>
                    </a:solidFill>
                  </a:tcPr>
                </a:tc>
                <a:tc hMerge="1">
                  <a:txBody>
                    <a:bodyPr/>
                    <a:lstStyle/>
                    <a:p>
                      <a:endParaRPr lang="en-US" sz="800" dirty="0">
                        <a:solidFill>
                          <a:schemeClr val="bg1"/>
                        </a:solidFill>
                        <a:latin typeface="Century Gothic" panose="020B0502020202020204" pitchFamily="34" charset="0"/>
                      </a:endParaRPr>
                    </a:p>
                  </a:txBody>
                  <a:tcPr anchor="ctr">
                    <a:noFill/>
                  </a:tcPr>
                </a:tc>
                <a:tc hMerge="1">
                  <a:txBody>
                    <a:bodyPr/>
                    <a:lstStyle/>
                    <a:p>
                      <a:endParaRPr lang="en-US" sz="800">
                        <a:solidFill>
                          <a:schemeClr val="bg1"/>
                        </a:solidFill>
                        <a:latin typeface="Century Gothic" panose="020B0502020202020204" pitchFamily="34" charset="0"/>
                      </a:endParaRPr>
                    </a:p>
                  </a:txBody>
                  <a:tcPr anchor="ctr">
                    <a:noFill/>
                  </a:tcPr>
                </a:tc>
                <a:tc hMerge="1">
                  <a:txBody>
                    <a:bodyPr/>
                    <a:lstStyle/>
                    <a:p>
                      <a:endParaRPr lang="en-US" sz="800" dirty="0">
                        <a:solidFill>
                          <a:schemeClr val="bg1"/>
                        </a:solidFill>
                        <a:latin typeface="Century Gothic" panose="020B0502020202020204" pitchFamily="34" charset="0"/>
                      </a:endParaRPr>
                    </a:p>
                  </a:txBody>
                  <a:tcPr anchor="ctr">
                    <a:noFill/>
                  </a:tcPr>
                </a:tc>
                <a:tc hMerge="1">
                  <a:txBody>
                    <a:bodyPr/>
                    <a:lstStyle/>
                    <a:p>
                      <a:endParaRPr lang="en-US" sz="800">
                        <a:solidFill>
                          <a:schemeClr val="bg1"/>
                        </a:solidFill>
                        <a:latin typeface="Century Gothic" panose="020B0502020202020204" pitchFamily="34" charset="0"/>
                      </a:endParaRPr>
                    </a:p>
                  </a:txBody>
                  <a:tcPr anchor="ctr">
                    <a:noFill/>
                  </a:tcPr>
                </a:tc>
                <a:tc hMerge="1">
                  <a:txBody>
                    <a:bodyPr/>
                    <a:lstStyle/>
                    <a:p>
                      <a:endParaRPr lang="en-US" sz="800" dirty="0">
                        <a:solidFill>
                          <a:schemeClr val="bg1"/>
                        </a:solidFill>
                        <a:latin typeface="Century Gothic" panose="020B0502020202020204" pitchFamily="34" charset="0"/>
                      </a:endParaRPr>
                    </a:p>
                  </a:txBody>
                  <a:tcPr anchor="ctr">
                    <a:noFill/>
                  </a:tcPr>
                </a:tc>
                <a:tc hMerge="1">
                  <a:txBody>
                    <a:bodyPr/>
                    <a:lstStyle/>
                    <a:p>
                      <a:endParaRPr lang="en-US" sz="800" dirty="0">
                        <a:solidFill>
                          <a:schemeClr val="bg1"/>
                        </a:solidFill>
                        <a:latin typeface="Century Gothic" panose="020B0502020202020204" pitchFamily="34" charset="0"/>
                      </a:endParaRPr>
                    </a:p>
                  </a:txBody>
                  <a:tcPr anchor="ctr">
                    <a:noFill/>
                  </a:tcPr>
                </a:tc>
                <a:extLst>
                  <a:ext uri="{0D108BD9-81ED-4DB2-BD59-A6C34878D82A}">
                    <a16:rowId xmlns:a16="http://schemas.microsoft.com/office/drawing/2014/main" val="401921304"/>
                  </a:ext>
                </a:extLst>
              </a:tr>
              <a:tr h="323084">
                <a:tc>
                  <a:txBody>
                    <a:bodyPr/>
                    <a:lstStyle/>
                    <a:p>
                      <a:r>
                        <a:rPr lang="en-US" sz="800" dirty="0">
                          <a:solidFill>
                            <a:schemeClr val="bg1"/>
                          </a:solidFill>
                          <a:latin typeface="Century Gothic" panose="020B0502020202020204" pitchFamily="34" charset="0"/>
                        </a:rPr>
                        <a:t>Tangible</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endParaRPr lang="en-US" sz="800" dirty="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$110,000.00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$121,000.00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$133,100.00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$146,410.00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$161.051.00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0030916"/>
                  </a:ext>
                </a:extLst>
              </a:tr>
              <a:tr h="323084">
                <a:tc>
                  <a:txBody>
                    <a:bodyPr/>
                    <a:lstStyle/>
                    <a:p>
                      <a:r>
                        <a:rPr lang="en-US" sz="800" dirty="0">
                          <a:solidFill>
                            <a:schemeClr val="bg1"/>
                          </a:solidFill>
                          <a:latin typeface="Century Gothic" panose="020B0502020202020204" pitchFamily="34" charset="0"/>
                        </a:rPr>
                        <a:t>Intangible</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endParaRPr lang="en-US" sz="800" dirty="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$12,100.00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$13,310.00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$14,641.00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4530020"/>
                  </a:ext>
                </a:extLst>
              </a:tr>
              <a:tr h="323084">
                <a:tc>
                  <a:txBody>
                    <a:bodyPr/>
                    <a:lstStyle/>
                    <a:p>
                      <a:r>
                        <a:rPr lang="en-US" sz="800" b="1" dirty="0">
                          <a:solidFill>
                            <a:srgbClr val="E8C864"/>
                          </a:solidFill>
                          <a:latin typeface="Century Gothic" panose="020B0502020202020204" pitchFamily="34" charset="0"/>
                        </a:rPr>
                        <a:t>Total Benefits</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rgbClr val="081726"/>
                    </a:solidFill>
                  </a:tcPr>
                </a:tc>
                <a:tc>
                  <a:txBody>
                    <a:bodyPr/>
                    <a:lstStyle/>
                    <a:p>
                      <a:pPr algn="r"/>
                      <a:endParaRPr lang="en-US" sz="800" b="1" dirty="0">
                        <a:solidFill>
                          <a:srgbClr val="E8C864"/>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algn="r"/>
                      <a:r>
                        <a:rPr lang="en-US" sz="800" b="1" dirty="0">
                          <a:solidFill>
                            <a:srgbClr val="E8C864"/>
                          </a:solidFill>
                          <a:latin typeface="Century Gothic" panose="020B0502020202020204" pitchFamily="34" charset="0"/>
                        </a:rPr>
                        <a:t>$120,000.00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algn="r"/>
                      <a:r>
                        <a:rPr lang="en-US" sz="800" b="1" dirty="0">
                          <a:solidFill>
                            <a:srgbClr val="E8C864"/>
                          </a:solidFill>
                          <a:latin typeface="Century Gothic" panose="020B0502020202020204" pitchFamily="34" charset="0"/>
                        </a:rPr>
                        <a:t>$132,000.00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algn="r"/>
                      <a:r>
                        <a:rPr lang="en-US" sz="800" b="1" dirty="0">
                          <a:solidFill>
                            <a:srgbClr val="E8C864"/>
                          </a:solidFill>
                          <a:latin typeface="Century Gothic" panose="020B0502020202020204" pitchFamily="34" charset="0"/>
                        </a:rPr>
                        <a:t>$145,200.00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algn="r"/>
                      <a:r>
                        <a:rPr lang="en-US" sz="800" b="1" dirty="0">
                          <a:solidFill>
                            <a:srgbClr val="E8C864"/>
                          </a:solidFill>
                          <a:latin typeface="Century Gothic" panose="020B0502020202020204" pitchFamily="34" charset="0"/>
                        </a:rPr>
                        <a:t>$159,720.00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tc>
                  <a:txBody>
                    <a:bodyPr/>
                    <a:lstStyle/>
                    <a:p>
                      <a:pPr algn="r"/>
                      <a:r>
                        <a:rPr lang="en-US" sz="800" b="1" dirty="0">
                          <a:solidFill>
                            <a:srgbClr val="E8C864"/>
                          </a:solidFill>
                          <a:latin typeface="Century Gothic" panose="020B0502020202020204" pitchFamily="34" charset="0"/>
                        </a:rPr>
                        <a:t>$175,692.00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alpha val="60000"/>
                      </a:schemeClr>
                    </a:solidFill>
                  </a:tcPr>
                </a:tc>
                <a:extLst>
                  <a:ext uri="{0D108BD9-81ED-4DB2-BD59-A6C34878D82A}">
                    <a16:rowId xmlns:a16="http://schemas.microsoft.com/office/drawing/2014/main" val="410355438"/>
                  </a:ext>
                </a:extLst>
              </a:tr>
              <a:tr h="323084">
                <a:tc>
                  <a:txBody>
                    <a:bodyPr/>
                    <a:lstStyle/>
                    <a:p>
                      <a:r>
                        <a:rPr lang="en-US" sz="800" dirty="0">
                          <a:solidFill>
                            <a:schemeClr val="bg1"/>
                          </a:solidFill>
                          <a:latin typeface="Century Gothic" panose="020B0502020202020204" pitchFamily="34" charset="0"/>
                        </a:rPr>
                        <a:t>Discount factoring at 15%</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r>
                        <a:rPr lang="en-US" sz="800" dirty="0">
                          <a:solidFill>
                            <a:schemeClr val="bg1"/>
                          </a:solidFill>
                          <a:latin typeface="Century Gothic" panose="020B0502020202020204" pitchFamily="34" charset="0"/>
                        </a:rPr>
                        <a:t>1.00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0.87</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0.76</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0.66</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0.57</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0.50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1161648"/>
                  </a:ext>
                </a:extLst>
              </a:tr>
              <a:tr h="323084">
                <a:tc>
                  <a:txBody>
                    <a:bodyPr/>
                    <a:lstStyle/>
                    <a:p>
                      <a:r>
                        <a:rPr lang="en-US" sz="800" dirty="0">
                          <a:solidFill>
                            <a:schemeClr val="bg1"/>
                          </a:solidFill>
                          <a:latin typeface="Century Gothic" panose="020B0502020202020204" pitchFamily="34" charset="0"/>
                        </a:rPr>
                        <a:t>Benefit Value (present value)</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endParaRPr lang="en-US" sz="80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$104,348.00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$99,811.00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$95,471.00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$91,320.00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$87,350.00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72908"/>
                  </a:ext>
                </a:extLst>
              </a:tr>
              <a:tr h="323084">
                <a:tc>
                  <a:txBody>
                    <a:bodyPr/>
                    <a:lstStyle/>
                    <a:p>
                      <a:r>
                        <a:rPr lang="en-US" sz="800" dirty="0">
                          <a:solidFill>
                            <a:schemeClr val="bg1"/>
                          </a:solidFill>
                          <a:latin typeface="Century Gothic" panose="020B0502020202020204" pitchFamily="34" charset="0"/>
                        </a:rPr>
                        <a:t>Cumulative benefit costs</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endParaRPr lang="en-US" sz="800">
                        <a:solidFill>
                          <a:schemeClr val="bg1"/>
                        </a:solidFill>
                        <a:latin typeface="Century Gothic" panose="020B0502020202020204" pitchFamily="34" charset="0"/>
                      </a:endParaRP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Century Gothic" panose="020B0502020202020204" pitchFamily="34" charset="0"/>
                        </a:rPr>
                        <a:t>$104,348.00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$204,159.00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$299,630.00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$390,951.00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$478,301.00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9707990"/>
                  </a:ext>
                </a:extLst>
              </a:tr>
              <a:tr h="323084">
                <a:tc>
                  <a:txBody>
                    <a:bodyPr/>
                    <a:lstStyle/>
                    <a:p>
                      <a:r>
                        <a:rPr lang="en-US" sz="800" dirty="0">
                          <a:solidFill>
                            <a:schemeClr val="bg1"/>
                          </a:solidFill>
                          <a:latin typeface="Century Gothic" panose="020B0502020202020204" pitchFamily="34" charset="0"/>
                        </a:rPr>
                        <a:t>Cumulative costs + benefits</a:t>
                      </a:r>
                    </a:p>
                  </a:txBody>
                  <a:tcPr marL="182880" anchor="ctr">
                    <a:lnL w="12700" cmpd="sng">
                      <a:noFill/>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0">
                          <a:srgbClr val="003153"/>
                        </a:gs>
                        <a:gs pos="100000">
                          <a:srgbClr val="002148"/>
                        </a:gs>
                      </a:gsLst>
                      <a:path path="circle">
                        <a:fillToRect r="100000" b="100000"/>
                      </a:path>
                    </a:gradFill>
                  </a:tcPr>
                </a:tc>
                <a:tc>
                  <a:txBody>
                    <a:bodyPr/>
                    <a:lstStyle/>
                    <a:p>
                      <a:pPr algn="r"/>
                      <a:r>
                        <a:rPr lang="en-US" sz="800" dirty="0">
                          <a:solidFill>
                            <a:schemeClr val="bg1"/>
                          </a:solidFill>
                          <a:latin typeface="Century Gothic" panose="020B0502020202020204" pitchFamily="34" charset="0"/>
                        </a:rPr>
                        <a:t>$50,000.00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$10,870.00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$26,560.00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$62.361.00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$96,606.00</a:t>
                      </a:r>
                    </a:p>
                  </a:txBody>
                  <a:tcPr marR="182880" anchor="ctr">
                    <a:lnL w="12700" cap="flat" cmpd="sng" algn="ctr">
                      <a:solidFill>
                        <a:srgbClr val="FFFFFF">
                          <a:alpha val="25098"/>
                        </a:srgbClr>
                      </a:solidFill>
                      <a:prstDash val="solid"/>
                      <a:round/>
                      <a:headEnd type="none" w="med" len="med"/>
                      <a:tailEnd type="none" w="med" len="med"/>
                    </a:lnL>
                    <a:lnR w="12700" cap="flat" cmpd="sng" algn="ctr">
                      <a:solidFill>
                        <a:srgbClr val="FFFFFF">
                          <a:alpha val="25098"/>
                        </a:srgbClr>
                      </a:solidFill>
                      <a:prstDash val="solid"/>
                      <a:round/>
                      <a:headEnd type="none" w="med" len="med"/>
                      <a:tailEnd type="none" w="med" len="med"/>
                    </a:lnR>
                    <a:lnT w="1270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800" dirty="0">
                          <a:solidFill>
                            <a:schemeClr val="bg1"/>
                          </a:solidFill>
                          <a:latin typeface="Century Gothic" panose="020B0502020202020204" pitchFamily="34" charset="0"/>
                        </a:rPr>
                        <a:t>$129,363.00</a:t>
                      </a:r>
                    </a:p>
                  </a:txBody>
                  <a:tcPr marR="182880" anchor="ctr">
                    <a:lnL w="12700" cap="flat" cmpd="sng" algn="ctr">
                      <a:solidFill>
                        <a:srgbClr val="FFFFFF">
                          <a:alpha val="25098"/>
                        </a:srgbClr>
                      </a:solidFill>
                      <a:prstDash val="solid"/>
                      <a:round/>
                      <a:headEnd type="none" w="med" len="med"/>
                      <a:tailEnd type="none" w="med" len="med"/>
                    </a:lnL>
                    <a:lnR w="12700" cmpd="sng">
                      <a:noFill/>
                    </a:lnR>
                    <a:lnT w="1270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58100503"/>
                  </a:ext>
                </a:extLst>
              </a:tr>
            </a:tbl>
          </a:graphicData>
        </a:graphic>
      </p:graphicFrame>
      <p:grpSp>
        <p:nvGrpSpPr>
          <p:cNvPr id="4" name="Group 3">
            <a:extLst>
              <a:ext uri="{FF2B5EF4-FFF2-40B4-BE49-F238E27FC236}">
                <a16:creationId xmlns:a16="http://schemas.microsoft.com/office/drawing/2014/main" id="{58D78B26-02C9-4205-8408-ACED81121D04}"/>
              </a:ext>
            </a:extLst>
          </p:cNvPr>
          <p:cNvGrpSpPr/>
          <p:nvPr/>
        </p:nvGrpSpPr>
        <p:grpSpPr>
          <a:xfrm>
            <a:off x="1091209" y="332542"/>
            <a:ext cx="10042240" cy="5636265"/>
            <a:chOff x="1146628" y="609600"/>
            <a:chExt cx="10000676" cy="5636265"/>
          </a:xfrm>
        </p:grpSpPr>
        <p:sp>
          <p:nvSpPr>
            <p:cNvPr id="12" name="Freeform: Shape 11">
              <a:extLst>
                <a:ext uri="{FF2B5EF4-FFF2-40B4-BE49-F238E27FC236}">
                  <a16:creationId xmlns:a16="http://schemas.microsoft.com/office/drawing/2014/main" id="{6901EDB9-83A1-4E04-91E5-C73375037264}"/>
                </a:ext>
              </a:extLst>
            </p:cNvPr>
            <p:cNvSpPr/>
            <p:nvPr/>
          </p:nvSpPr>
          <p:spPr>
            <a:xfrm>
              <a:off x="1146629" y="609600"/>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2E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93D2BD0-6228-4C9B-A39B-E7E74C59448E}"/>
                </a:ext>
              </a:extLst>
            </p:cNvPr>
            <p:cNvSpPr/>
            <p:nvPr/>
          </p:nvSpPr>
          <p:spPr>
            <a:xfrm rot="16200000">
              <a:off x="1146628" y="6015315"/>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A3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A3EF7411-44FD-4750-A5D6-C217558FC3C0}"/>
                </a:ext>
              </a:extLst>
            </p:cNvPr>
            <p:cNvSpPr/>
            <p:nvPr/>
          </p:nvSpPr>
          <p:spPr>
            <a:xfrm flipH="1" flipV="1">
              <a:off x="10916418" y="6015315"/>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42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B23F4910-4E12-4351-ADEC-C7D889D5D86D}"/>
                </a:ext>
              </a:extLst>
            </p:cNvPr>
            <p:cNvSpPr/>
            <p:nvPr/>
          </p:nvSpPr>
          <p:spPr>
            <a:xfrm flipH="1">
              <a:off x="10916754" y="609600"/>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4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1" name="Rectangle: Rounded Corners 10">
            <a:extLst>
              <a:ext uri="{FF2B5EF4-FFF2-40B4-BE49-F238E27FC236}">
                <a16:creationId xmlns:a16="http://schemas.microsoft.com/office/drawing/2014/main" id="{E68159FF-DD1A-48F1-881B-D9905E23BC1E}"/>
              </a:ext>
            </a:extLst>
          </p:cNvPr>
          <p:cNvSpPr/>
          <p:nvPr/>
        </p:nvSpPr>
        <p:spPr>
          <a:xfrm>
            <a:off x="1091211" y="332542"/>
            <a:ext cx="10041901" cy="5636265"/>
          </a:xfrm>
          <a:prstGeom prst="roundRect">
            <a:avLst>
              <a:gd name="adj" fmla="val 4082"/>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EB0CF59-99F9-1149-B00D-59ECD0391B82}"/>
              </a:ext>
            </a:extLst>
          </p:cNvPr>
          <p:cNvGrpSpPr/>
          <p:nvPr/>
        </p:nvGrpSpPr>
        <p:grpSpPr>
          <a:xfrm>
            <a:off x="-138611" y="6300200"/>
            <a:ext cx="12471991" cy="652403"/>
            <a:chOff x="-138611" y="6300200"/>
            <a:chExt cx="12471991" cy="652403"/>
          </a:xfrm>
        </p:grpSpPr>
        <p:sp>
          <p:nvSpPr>
            <p:cNvPr id="17" name="Rectangle 16">
              <a:extLst>
                <a:ext uri="{FF2B5EF4-FFF2-40B4-BE49-F238E27FC236}">
                  <a16:creationId xmlns:a16="http://schemas.microsoft.com/office/drawing/2014/main" id="{F30A903A-5330-724A-AD67-C0B5119D3E7C}"/>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F2FBA0BE-9F00-CB46-8734-AE136E17B71F}"/>
                </a:ext>
              </a:extLst>
            </p:cNvPr>
            <p:cNvCxnSpPr/>
            <p:nvPr/>
          </p:nvCxnSpPr>
          <p:spPr>
            <a:xfrm>
              <a:off x="9083539"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5D391EE-5266-7146-A41E-803CEAF353CD}"/>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20" name="Rounded Rectangle 19">
              <a:extLst>
                <a:ext uri="{FF2B5EF4-FFF2-40B4-BE49-F238E27FC236}">
                  <a16:creationId xmlns:a16="http://schemas.microsoft.com/office/drawing/2014/main" id="{0787CA73-FB1C-3442-B245-E020300BCE33}"/>
                </a:ext>
              </a:extLst>
            </p:cNvPr>
            <p:cNvSpPr/>
            <p:nvPr/>
          </p:nvSpPr>
          <p:spPr>
            <a:xfrm>
              <a:off x="9564413"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D08F5AD0-2BAD-1C45-A115-93897B7DD41F}"/>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2" name="TextBox 21">
              <a:extLst>
                <a:ext uri="{FF2B5EF4-FFF2-40B4-BE49-F238E27FC236}">
                  <a16:creationId xmlns:a16="http://schemas.microsoft.com/office/drawing/2014/main" id="{8A7113EC-B2A9-5E44-9D09-B3432CB6F460}"/>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3" name="TextBox 22">
              <a:extLst>
                <a:ext uri="{FF2B5EF4-FFF2-40B4-BE49-F238E27FC236}">
                  <a16:creationId xmlns:a16="http://schemas.microsoft.com/office/drawing/2014/main" id="{664709C5-77E9-C244-9C92-B8148DCD4327}"/>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9772CE1B-DB73-E445-8305-837B5D21E13D}"/>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5" name="TextBox 24">
              <a:extLst>
                <a:ext uri="{FF2B5EF4-FFF2-40B4-BE49-F238E27FC236}">
                  <a16:creationId xmlns:a16="http://schemas.microsoft.com/office/drawing/2014/main" id="{6E6F86DC-1955-8B45-9AC0-07A564D8DCEC}"/>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6" name="TextBox 25">
              <a:extLst>
                <a:ext uri="{FF2B5EF4-FFF2-40B4-BE49-F238E27FC236}">
                  <a16:creationId xmlns:a16="http://schemas.microsoft.com/office/drawing/2014/main" id="{B8306305-922A-4648-9210-E2BAF9960FE1}"/>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7" name="TextBox 26">
              <a:extLst>
                <a:ext uri="{FF2B5EF4-FFF2-40B4-BE49-F238E27FC236}">
                  <a16:creationId xmlns:a16="http://schemas.microsoft.com/office/drawing/2014/main" id="{23BE4FD5-E109-144A-A009-7F8E9E1AB433}"/>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8" name="TextBox 27">
              <a:extLst>
                <a:ext uri="{FF2B5EF4-FFF2-40B4-BE49-F238E27FC236}">
                  <a16:creationId xmlns:a16="http://schemas.microsoft.com/office/drawing/2014/main" id="{D8AA91DA-1830-304F-8CB8-37AB6A0C21B5}"/>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29" name="TextBox 28">
              <a:extLst>
                <a:ext uri="{FF2B5EF4-FFF2-40B4-BE49-F238E27FC236}">
                  <a16:creationId xmlns:a16="http://schemas.microsoft.com/office/drawing/2014/main" id="{1E6465BD-30AA-274C-95FC-5D7BDFB6D126}"/>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0" name="TextBox 29">
              <a:extLst>
                <a:ext uri="{FF2B5EF4-FFF2-40B4-BE49-F238E27FC236}">
                  <a16:creationId xmlns:a16="http://schemas.microsoft.com/office/drawing/2014/main" id="{D34E08EC-EDFC-5140-BAD8-8BAA4A5DB7D1}"/>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44082F82-59F7-7D4F-8F13-42C8D448F059}"/>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2" name="TextBox 31">
              <a:extLst>
                <a:ext uri="{FF2B5EF4-FFF2-40B4-BE49-F238E27FC236}">
                  <a16:creationId xmlns:a16="http://schemas.microsoft.com/office/drawing/2014/main" id="{E7A132AA-C4DC-2747-B2C9-04B933FFD993}"/>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7DE172C3-850C-2342-995F-BAFBE121DB38}"/>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4" name="TextBox 33">
              <a:extLst>
                <a:ext uri="{FF2B5EF4-FFF2-40B4-BE49-F238E27FC236}">
                  <a16:creationId xmlns:a16="http://schemas.microsoft.com/office/drawing/2014/main" id="{415A9144-89A2-3449-A643-C9D8A4BA5BA3}"/>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2B32108E-356E-3A41-BE01-C7E0CF916165}"/>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Tree>
    <p:extLst>
      <p:ext uri="{BB962C8B-B14F-4D97-AF65-F5344CB8AC3E}">
        <p14:creationId xmlns:p14="http://schemas.microsoft.com/office/powerpoint/2010/main" val="942748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Parallelogram 38">
            <a:extLst>
              <a:ext uri="{FF2B5EF4-FFF2-40B4-BE49-F238E27FC236}">
                <a16:creationId xmlns:a16="http://schemas.microsoft.com/office/drawing/2014/main" id="{4E527CB2-FAFF-42E1-BDB3-5A00B1CDC788}"/>
              </a:ext>
            </a:extLst>
          </p:cNvPr>
          <p:cNvSpPr/>
          <p:nvPr/>
        </p:nvSpPr>
        <p:spPr>
          <a:xfrm rot="19800000">
            <a:off x="10666700" y="5440539"/>
            <a:ext cx="1461570" cy="1199443"/>
          </a:xfrm>
          <a:prstGeom prst="parallelogram">
            <a:avLst>
              <a:gd name="adj" fmla="val 19410"/>
            </a:avLst>
          </a:prstGeom>
          <a:noFill/>
          <a:ln>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EC2DD7CD-4788-4EDC-990D-B8253C084C24}"/>
              </a:ext>
            </a:extLst>
          </p:cNvPr>
          <p:cNvSpPr txBox="1"/>
          <p:nvPr/>
        </p:nvSpPr>
        <p:spPr>
          <a:xfrm>
            <a:off x="4153802" y="720353"/>
            <a:ext cx="3884397"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Benefit-Cost Ratio (BCR)</a:t>
            </a:r>
          </a:p>
        </p:txBody>
      </p:sp>
      <p:sp>
        <p:nvSpPr>
          <p:cNvPr id="10" name="Rectangle: Rounded Corners 9">
            <a:extLst>
              <a:ext uri="{FF2B5EF4-FFF2-40B4-BE49-F238E27FC236}">
                <a16:creationId xmlns:a16="http://schemas.microsoft.com/office/drawing/2014/main" id="{9888FE3E-C981-4449-939F-BF8CF5026E88}"/>
              </a:ext>
            </a:extLst>
          </p:cNvPr>
          <p:cNvSpPr/>
          <p:nvPr/>
        </p:nvSpPr>
        <p:spPr>
          <a:xfrm>
            <a:off x="3254623" y="4062468"/>
            <a:ext cx="5705486" cy="1270759"/>
          </a:xfrm>
          <a:prstGeom prst="roundRect">
            <a:avLst>
              <a:gd name="adj" fmla="val 0"/>
            </a:avLst>
          </a:prstGeom>
          <a:gradFill>
            <a:gsLst>
              <a:gs pos="49000">
                <a:srgbClr val="E0BF56"/>
              </a:gs>
              <a:gs pos="86000">
                <a:srgbClr val="F0D070"/>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E79D4A78-9D78-47F1-AC7D-36B846708755}"/>
              </a:ext>
            </a:extLst>
          </p:cNvPr>
          <p:cNvSpPr txBox="1"/>
          <p:nvPr/>
        </p:nvSpPr>
        <p:spPr>
          <a:xfrm>
            <a:off x="3773086" y="4301266"/>
            <a:ext cx="2871650" cy="752642"/>
          </a:xfrm>
          <a:prstGeom prst="rect">
            <a:avLst/>
          </a:prstGeom>
          <a:noFill/>
        </p:spPr>
        <p:txBody>
          <a:bodyPr wrap="square" rtlCol="0">
            <a:spAutoFit/>
          </a:bodyPr>
          <a:lstStyle/>
          <a:p>
            <a:pPr>
              <a:lnSpc>
                <a:spcPts val="1800"/>
              </a:lnSpc>
            </a:pPr>
            <a:r>
              <a:rPr lang="en-US" sz="900" b="1" dirty="0">
                <a:latin typeface="Century Gothic" panose="020B0502020202020204" pitchFamily="34" charset="0"/>
              </a:rPr>
              <a:t>BCR</a:t>
            </a:r>
            <a:r>
              <a:rPr lang="en-US" sz="900" dirty="0">
                <a:latin typeface="Century Gothic" panose="020B0502020202020204" pitchFamily="34" charset="0"/>
              </a:rPr>
              <a:t> = Benefit Cost Ratio	</a:t>
            </a:r>
          </a:p>
          <a:p>
            <a:pPr>
              <a:lnSpc>
                <a:spcPts val="1800"/>
              </a:lnSpc>
            </a:pPr>
            <a:r>
              <a:rPr lang="en-US" sz="900" b="1" dirty="0">
                <a:latin typeface="Century Gothic" panose="020B0502020202020204" pitchFamily="34" charset="0"/>
              </a:rPr>
              <a:t>PV</a:t>
            </a:r>
            <a:r>
              <a:rPr lang="en-US" sz="900" dirty="0">
                <a:latin typeface="Century Gothic" panose="020B0502020202020204" pitchFamily="34" charset="0"/>
              </a:rPr>
              <a:t> = Present Value</a:t>
            </a:r>
          </a:p>
          <a:p>
            <a:pPr>
              <a:lnSpc>
                <a:spcPts val="1800"/>
              </a:lnSpc>
            </a:pPr>
            <a:r>
              <a:rPr lang="en-US" sz="900" b="1" dirty="0">
                <a:latin typeface="Century Gothic" panose="020B0502020202020204" pitchFamily="34" charset="0"/>
              </a:rPr>
              <a:t>CF</a:t>
            </a:r>
            <a:r>
              <a:rPr lang="en-US" sz="900" dirty="0">
                <a:latin typeface="Century Gothic" panose="020B0502020202020204" pitchFamily="34" charset="0"/>
              </a:rPr>
              <a:t> = Cash Flow of a period </a:t>
            </a:r>
          </a:p>
        </p:txBody>
      </p:sp>
      <p:graphicFrame>
        <p:nvGraphicFramePr>
          <p:cNvPr id="30" name="Table 30">
            <a:extLst>
              <a:ext uri="{FF2B5EF4-FFF2-40B4-BE49-F238E27FC236}">
                <a16:creationId xmlns:a16="http://schemas.microsoft.com/office/drawing/2014/main" id="{9CA17086-66C1-4DB1-9DCC-F0C9A2F7A3B6}"/>
              </a:ext>
            </a:extLst>
          </p:cNvPr>
          <p:cNvGraphicFramePr>
            <a:graphicFrameLocks noGrp="1"/>
          </p:cNvGraphicFramePr>
          <p:nvPr>
            <p:extLst>
              <p:ext uri="{D42A27DB-BD31-4B8C-83A1-F6EECF244321}">
                <p14:modId xmlns:p14="http://schemas.microsoft.com/office/powerpoint/2010/main" val="3154812132"/>
              </p:ext>
            </p:extLst>
          </p:nvPr>
        </p:nvGraphicFramePr>
        <p:xfrm>
          <a:off x="6284553" y="1986516"/>
          <a:ext cx="4749593" cy="1612077"/>
        </p:xfrm>
        <a:graphic>
          <a:graphicData uri="http://schemas.openxmlformats.org/drawingml/2006/table">
            <a:tbl>
              <a:tblPr bandRow="1">
                <a:tableStyleId>{5C22544A-7EE6-4342-B048-85BDC9FD1C3A}</a:tableStyleId>
              </a:tblPr>
              <a:tblGrid>
                <a:gridCol w="1716397">
                  <a:extLst>
                    <a:ext uri="{9D8B030D-6E8A-4147-A177-3AD203B41FA5}">
                      <a16:colId xmlns:a16="http://schemas.microsoft.com/office/drawing/2014/main" val="3938642162"/>
                    </a:ext>
                  </a:extLst>
                </a:gridCol>
                <a:gridCol w="3033196">
                  <a:extLst>
                    <a:ext uri="{9D8B030D-6E8A-4147-A177-3AD203B41FA5}">
                      <a16:colId xmlns:a16="http://schemas.microsoft.com/office/drawing/2014/main" val="1394463275"/>
                    </a:ext>
                  </a:extLst>
                </a:gridCol>
              </a:tblGrid>
              <a:tr h="480732">
                <a:tc>
                  <a:txBody>
                    <a:bodyPr/>
                    <a:lstStyle/>
                    <a:p>
                      <a:pPr>
                        <a:lnSpc>
                          <a:spcPts val="1300"/>
                        </a:lnSpc>
                      </a:pPr>
                      <a:r>
                        <a:rPr lang="en-US" sz="800" b="1" dirty="0">
                          <a:solidFill>
                            <a:schemeClr val="bg1"/>
                          </a:solidFill>
                          <a:latin typeface="Century Gothic" panose="020B0502020202020204" pitchFamily="34" charset="0"/>
                        </a:rPr>
                        <a:t>VALUE RANGE</a:t>
                      </a:r>
                    </a:p>
                  </a:txBody>
                  <a:tcPr marL="274320" anchor="ctr">
                    <a:lnL w="12700" cmpd="sng">
                      <a:noFill/>
                    </a:lnL>
                    <a:lnR w="12700" cap="flat" cmpd="sng" algn="ctr">
                      <a:solidFill>
                        <a:srgbClr val="00254B"/>
                      </a:solidFill>
                      <a:prstDash val="solid"/>
                      <a:round/>
                      <a:headEnd type="none" w="med" len="med"/>
                      <a:tailEnd type="none" w="med" len="med"/>
                    </a:lnR>
                    <a:lnT w="12700" cmpd="sng">
                      <a:noFill/>
                    </a:lnT>
                    <a:lnB w="12700" cap="flat" cmpd="sng" algn="ctr">
                      <a:solidFill>
                        <a:srgbClr val="00254B"/>
                      </a:solidFill>
                      <a:prstDash val="solid"/>
                      <a:round/>
                      <a:headEnd type="none" w="med" len="med"/>
                      <a:tailEnd type="none" w="med" len="med"/>
                    </a:lnB>
                    <a:lnTlToBr w="12700" cmpd="sng">
                      <a:noFill/>
                      <a:prstDash val="solid"/>
                    </a:lnTlToBr>
                    <a:lnBlToTr w="12700" cmpd="sng">
                      <a:noFill/>
                      <a:prstDash val="solid"/>
                    </a:lnBlToTr>
                    <a:solidFill>
                      <a:srgbClr val="003B66"/>
                    </a:solidFill>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en-US" sz="800" b="1" dirty="0">
                          <a:solidFill>
                            <a:schemeClr val="bg1"/>
                          </a:solidFill>
                          <a:latin typeface="Century Gothic" panose="020B0502020202020204" pitchFamily="34" charset="0"/>
                        </a:rPr>
                        <a:t>GENERAL INTERPRETATION</a:t>
                      </a:r>
                    </a:p>
                  </a:txBody>
                  <a:tcPr marL="274320" anchor="ctr">
                    <a:lnL w="12700" cap="flat" cmpd="sng" algn="ctr">
                      <a:solidFill>
                        <a:srgbClr val="00254B"/>
                      </a:solidFill>
                      <a:prstDash val="solid"/>
                      <a:round/>
                      <a:headEnd type="none" w="med" len="med"/>
                      <a:tailEnd type="none" w="med" len="med"/>
                    </a:lnL>
                    <a:lnR w="12700" cmpd="sng">
                      <a:noFill/>
                    </a:lnR>
                    <a:lnT w="12700" cmpd="sng">
                      <a:noFill/>
                    </a:lnT>
                    <a:lnB w="12700" cap="flat" cmpd="sng" algn="ctr">
                      <a:solidFill>
                        <a:srgbClr val="00254B"/>
                      </a:solidFill>
                      <a:prstDash val="solid"/>
                      <a:round/>
                      <a:headEnd type="none" w="med" len="med"/>
                      <a:tailEnd type="none" w="med" len="med"/>
                    </a:lnB>
                    <a:lnTlToBr w="12700" cmpd="sng">
                      <a:noFill/>
                      <a:prstDash val="solid"/>
                    </a:lnTlToBr>
                    <a:lnBlToTr w="12700" cmpd="sng">
                      <a:noFill/>
                      <a:prstDash val="solid"/>
                    </a:lnBlToTr>
                    <a:solidFill>
                      <a:srgbClr val="003B66"/>
                    </a:solidFill>
                  </a:tcPr>
                </a:tc>
                <a:extLst>
                  <a:ext uri="{0D108BD9-81ED-4DB2-BD59-A6C34878D82A}">
                    <a16:rowId xmlns:a16="http://schemas.microsoft.com/office/drawing/2014/main" val="1223593758"/>
                  </a:ext>
                </a:extLst>
              </a:tr>
              <a:tr h="377115">
                <a:tc>
                  <a:txBody>
                    <a:bodyPr/>
                    <a:lstStyle/>
                    <a:p>
                      <a:pPr>
                        <a:lnSpc>
                          <a:spcPts val="1300"/>
                        </a:lnSpc>
                      </a:pPr>
                      <a:r>
                        <a:rPr lang="en-US" sz="800" b="1" dirty="0">
                          <a:solidFill>
                            <a:srgbClr val="F0D070"/>
                          </a:solidFill>
                          <a:latin typeface="Century Gothic" panose="020B0502020202020204" pitchFamily="34" charset="0"/>
                        </a:rPr>
                        <a:t>BCR &lt; 1</a:t>
                      </a:r>
                    </a:p>
                  </a:txBody>
                  <a:tcPr marL="274320" anchor="ctr">
                    <a:lnL w="12700" cmpd="sng">
                      <a:noFill/>
                    </a:lnL>
                    <a:lnR w="12700" cap="flat" cmpd="sng" algn="ctr">
                      <a:solidFill>
                        <a:srgbClr val="00254B"/>
                      </a:solidFill>
                      <a:prstDash val="solid"/>
                      <a:round/>
                      <a:headEnd type="none" w="med" len="med"/>
                      <a:tailEnd type="none" w="med" len="med"/>
                    </a:lnR>
                    <a:lnT w="12700" cap="flat" cmpd="sng" algn="ctr">
                      <a:solidFill>
                        <a:srgbClr val="00254B"/>
                      </a:solidFill>
                      <a:prstDash val="solid"/>
                      <a:round/>
                      <a:headEnd type="none" w="med" len="med"/>
                      <a:tailEnd type="none" w="med" len="med"/>
                    </a:lnT>
                    <a:lnB w="12700" cap="flat" cmpd="sng" algn="ctr">
                      <a:solidFill>
                        <a:srgbClr val="00254B"/>
                      </a:solidFill>
                      <a:prstDash val="solid"/>
                      <a:round/>
                      <a:headEnd type="none" w="med" len="med"/>
                      <a:tailEnd type="none" w="med" len="med"/>
                    </a:lnB>
                    <a:lnTlToBr w="12700" cmpd="sng">
                      <a:noFill/>
                      <a:prstDash val="solid"/>
                    </a:lnTlToBr>
                    <a:lnBlToTr w="12700" cmpd="sng">
                      <a:noFill/>
                      <a:prstDash val="solid"/>
                    </a:lnBlToTr>
                    <a:solidFill>
                      <a:srgbClr val="181818"/>
                    </a:solidFill>
                  </a:tcPr>
                </a:tc>
                <a:tc>
                  <a:txBody>
                    <a:bodyPr/>
                    <a:lstStyle/>
                    <a:p>
                      <a:pPr>
                        <a:lnSpc>
                          <a:spcPts val="1300"/>
                        </a:lnSpc>
                      </a:pPr>
                      <a:r>
                        <a:rPr lang="en-US" sz="800" dirty="0">
                          <a:solidFill>
                            <a:schemeClr val="bg1"/>
                          </a:solidFill>
                          <a:latin typeface="Century Gothic" panose="020B0502020202020204" pitchFamily="34" charset="0"/>
                        </a:rPr>
                        <a:t>Investment option generates losses</a:t>
                      </a:r>
                    </a:p>
                  </a:txBody>
                  <a:tcPr marL="274320" anchor="ctr">
                    <a:lnL w="12700" cap="flat" cmpd="sng" algn="ctr">
                      <a:solidFill>
                        <a:srgbClr val="00254B"/>
                      </a:solidFill>
                      <a:prstDash val="solid"/>
                      <a:round/>
                      <a:headEnd type="none" w="med" len="med"/>
                      <a:tailEnd type="none" w="med" len="med"/>
                    </a:lnL>
                    <a:lnR w="12700" cmpd="sng">
                      <a:noFill/>
                    </a:lnR>
                    <a:lnT w="12700" cap="flat" cmpd="sng" algn="ctr">
                      <a:solidFill>
                        <a:srgbClr val="00254B"/>
                      </a:solidFill>
                      <a:prstDash val="solid"/>
                      <a:round/>
                      <a:headEnd type="none" w="med" len="med"/>
                      <a:tailEnd type="none" w="med" len="med"/>
                    </a:lnT>
                    <a:lnB w="12700" cap="flat" cmpd="sng" algn="ctr">
                      <a:solidFill>
                        <a:srgbClr val="00254B"/>
                      </a:solidFill>
                      <a:prstDash val="solid"/>
                      <a:round/>
                      <a:headEnd type="none" w="med" len="med"/>
                      <a:tailEnd type="none" w="med" len="med"/>
                    </a:lnB>
                    <a:lnTlToBr w="12700" cmpd="sng">
                      <a:noFill/>
                      <a:prstDash val="solid"/>
                    </a:lnTlToBr>
                    <a:lnBlToTr w="12700" cmpd="sng">
                      <a:noFill/>
                      <a:prstDash val="solid"/>
                    </a:lnBlToTr>
                    <a:solidFill>
                      <a:srgbClr val="343635"/>
                    </a:solidFill>
                  </a:tcPr>
                </a:tc>
                <a:extLst>
                  <a:ext uri="{0D108BD9-81ED-4DB2-BD59-A6C34878D82A}">
                    <a16:rowId xmlns:a16="http://schemas.microsoft.com/office/drawing/2014/main" val="846899902"/>
                  </a:ext>
                </a:extLst>
              </a:tr>
              <a:tr h="377115">
                <a:tc>
                  <a:txBody>
                    <a:bodyPr/>
                    <a:lstStyle/>
                    <a:p>
                      <a:pPr>
                        <a:lnSpc>
                          <a:spcPts val="1300"/>
                        </a:lnSpc>
                      </a:pPr>
                      <a:r>
                        <a:rPr lang="en-US" sz="800" b="1" dirty="0">
                          <a:solidFill>
                            <a:srgbClr val="F0D070"/>
                          </a:solidFill>
                          <a:latin typeface="Century Gothic" panose="020B0502020202020204" pitchFamily="34" charset="0"/>
                        </a:rPr>
                        <a:t>BCR = 1</a:t>
                      </a:r>
                      <a:endParaRPr lang="en-US" sz="800" dirty="0">
                        <a:solidFill>
                          <a:srgbClr val="F0D070"/>
                        </a:solidFill>
                        <a:latin typeface="Century Gothic" panose="020B0502020202020204" pitchFamily="34" charset="0"/>
                      </a:endParaRPr>
                    </a:p>
                  </a:txBody>
                  <a:tcPr marL="274320" anchor="ctr">
                    <a:lnL w="12700" cmpd="sng">
                      <a:noFill/>
                    </a:lnL>
                    <a:lnR w="12700" cap="flat" cmpd="sng" algn="ctr">
                      <a:solidFill>
                        <a:srgbClr val="00254B"/>
                      </a:solidFill>
                      <a:prstDash val="solid"/>
                      <a:round/>
                      <a:headEnd type="none" w="med" len="med"/>
                      <a:tailEnd type="none" w="med" len="med"/>
                    </a:lnR>
                    <a:lnT w="12700" cap="flat" cmpd="sng" algn="ctr">
                      <a:solidFill>
                        <a:srgbClr val="00254B"/>
                      </a:solidFill>
                      <a:prstDash val="solid"/>
                      <a:round/>
                      <a:headEnd type="none" w="med" len="med"/>
                      <a:tailEnd type="none" w="med" len="med"/>
                    </a:lnT>
                    <a:lnB w="12700" cap="flat" cmpd="sng" algn="ctr">
                      <a:solidFill>
                        <a:srgbClr val="00254B"/>
                      </a:solidFill>
                      <a:prstDash val="solid"/>
                      <a:round/>
                      <a:headEnd type="none" w="med" len="med"/>
                      <a:tailEnd type="none" w="med" len="med"/>
                    </a:lnB>
                    <a:lnTlToBr w="12700" cmpd="sng">
                      <a:noFill/>
                      <a:prstDash val="solid"/>
                    </a:lnTlToBr>
                    <a:lnBlToTr w="12700" cmpd="sng">
                      <a:noFill/>
                      <a:prstDash val="solid"/>
                    </a:lnBlToTr>
                    <a:solidFill>
                      <a:srgbClr val="181818"/>
                    </a:solidFill>
                  </a:tcPr>
                </a:tc>
                <a:tc>
                  <a:txBody>
                    <a:bodyPr/>
                    <a:lstStyle/>
                    <a:p>
                      <a:pPr>
                        <a:lnSpc>
                          <a:spcPts val="1300"/>
                        </a:lnSpc>
                      </a:pPr>
                      <a:r>
                        <a:rPr lang="en-US" sz="800" dirty="0">
                          <a:solidFill>
                            <a:schemeClr val="bg1"/>
                          </a:solidFill>
                          <a:latin typeface="Century Gothic" panose="020B0502020202020204" pitchFamily="34" charset="0"/>
                        </a:rPr>
                        <a:t>Investment option is neither profitable nor lossy</a:t>
                      </a:r>
                    </a:p>
                  </a:txBody>
                  <a:tcPr marL="274320" anchor="ctr">
                    <a:lnL w="12700" cap="flat" cmpd="sng" algn="ctr">
                      <a:solidFill>
                        <a:srgbClr val="00254B"/>
                      </a:solidFill>
                      <a:prstDash val="solid"/>
                      <a:round/>
                      <a:headEnd type="none" w="med" len="med"/>
                      <a:tailEnd type="none" w="med" len="med"/>
                    </a:lnL>
                    <a:lnR w="12700" cmpd="sng">
                      <a:noFill/>
                    </a:lnR>
                    <a:lnT w="12700" cap="flat" cmpd="sng" algn="ctr">
                      <a:solidFill>
                        <a:srgbClr val="00254B"/>
                      </a:solidFill>
                      <a:prstDash val="solid"/>
                      <a:round/>
                      <a:headEnd type="none" w="med" len="med"/>
                      <a:tailEnd type="none" w="med" len="med"/>
                    </a:lnT>
                    <a:lnB w="12700" cap="flat" cmpd="sng" algn="ctr">
                      <a:solidFill>
                        <a:srgbClr val="00254B"/>
                      </a:solidFill>
                      <a:prstDash val="solid"/>
                      <a:round/>
                      <a:headEnd type="none" w="med" len="med"/>
                      <a:tailEnd type="none" w="med" len="med"/>
                    </a:lnB>
                    <a:lnTlToBr w="12700" cmpd="sng">
                      <a:noFill/>
                      <a:prstDash val="solid"/>
                    </a:lnTlToBr>
                    <a:lnBlToTr w="12700" cmpd="sng">
                      <a:noFill/>
                      <a:prstDash val="solid"/>
                    </a:lnBlToTr>
                    <a:solidFill>
                      <a:srgbClr val="343635"/>
                    </a:solidFill>
                  </a:tcPr>
                </a:tc>
                <a:extLst>
                  <a:ext uri="{0D108BD9-81ED-4DB2-BD59-A6C34878D82A}">
                    <a16:rowId xmlns:a16="http://schemas.microsoft.com/office/drawing/2014/main" val="3237395397"/>
                  </a:ext>
                </a:extLst>
              </a:tr>
              <a:tr h="377115">
                <a:tc>
                  <a:txBody>
                    <a:bodyPr/>
                    <a:lstStyle/>
                    <a:p>
                      <a:pPr>
                        <a:lnSpc>
                          <a:spcPts val="1300"/>
                        </a:lnSpc>
                      </a:pPr>
                      <a:r>
                        <a:rPr lang="en-US" sz="800" b="1" dirty="0">
                          <a:solidFill>
                            <a:srgbClr val="F0D070"/>
                          </a:solidFill>
                          <a:latin typeface="Century Gothic" panose="020B0502020202020204" pitchFamily="34" charset="0"/>
                        </a:rPr>
                        <a:t>BCR &gt; 1</a:t>
                      </a:r>
                      <a:endParaRPr lang="en-US" sz="800" dirty="0">
                        <a:solidFill>
                          <a:srgbClr val="F0D070"/>
                        </a:solidFill>
                        <a:latin typeface="Century Gothic" panose="020B0502020202020204" pitchFamily="34" charset="0"/>
                      </a:endParaRPr>
                    </a:p>
                  </a:txBody>
                  <a:tcPr marL="274320" anchor="ctr">
                    <a:lnL w="12700" cmpd="sng">
                      <a:noFill/>
                    </a:lnL>
                    <a:lnR w="12700" cap="flat" cmpd="sng" algn="ctr">
                      <a:solidFill>
                        <a:srgbClr val="00254B"/>
                      </a:solidFill>
                      <a:prstDash val="solid"/>
                      <a:round/>
                      <a:headEnd type="none" w="med" len="med"/>
                      <a:tailEnd type="none" w="med" len="med"/>
                    </a:lnR>
                    <a:lnT w="12700" cap="flat" cmpd="sng" algn="ctr">
                      <a:solidFill>
                        <a:srgbClr val="00254B"/>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81818"/>
                    </a:solidFill>
                  </a:tcPr>
                </a:tc>
                <a:tc>
                  <a:txBody>
                    <a:bodyPr/>
                    <a:lstStyle/>
                    <a:p>
                      <a:pPr>
                        <a:lnSpc>
                          <a:spcPts val="1300"/>
                        </a:lnSpc>
                      </a:pPr>
                      <a:r>
                        <a:rPr lang="en-US" sz="800" dirty="0">
                          <a:solidFill>
                            <a:schemeClr val="bg1"/>
                          </a:solidFill>
                          <a:latin typeface="Century Gothic" panose="020B0502020202020204" pitchFamily="34" charset="0"/>
                        </a:rPr>
                        <a:t>Investment option is profitable</a:t>
                      </a:r>
                    </a:p>
                  </a:txBody>
                  <a:tcPr marL="274320" anchor="ctr">
                    <a:lnL w="12700" cap="flat" cmpd="sng" algn="ctr">
                      <a:solidFill>
                        <a:srgbClr val="00254B"/>
                      </a:solidFill>
                      <a:prstDash val="solid"/>
                      <a:round/>
                      <a:headEnd type="none" w="med" len="med"/>
                      <a:tailEnd type="none" w="med" len="med"/>
                    </a:lnL>
                    <a:lnR w="12700" cmpd="sng">
                      <a:noFill/>
                    </a:lnR>
                    <a:lnT w="12700" cap="flat" cmpd="sng" algn="ctr">
                      <a:solidFill>
                        <a:srgbClr val="00254B"/>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343635"/>
                    </a:solidFill>
                  </a:tcPr>
                </a:tc>
                <a:extLst>
                  <a:ext uri="{0D108BD9-81ED-4DB2-BD59-A6C34878D82A}">
                    <a16:rowId xmlns:a16="http://schemas.microsoft.com/office/drawing/2014/main" val="1558492583"/>
                  </a:ext>
                </a:extLst>
              </a:tr>
            </a:tbl>
          </a:graphicData>
        </a:graphic>
      </p:graphicFrame>
      <p:sp>
        <p:nvSpPr>
          <p:cNvPr id="40" name="Parallelogram 39">
            <a:extLst>
              <a:ext uri="{FF2B5EF4-FFF2-40B4-BE49-F238E27FC236}">
                <a16:creationId xmlns:a16="http://schemas.microsoft.com/office/drawing/2014/main" id="{CC15A2E4-278C-4232-BE80-056B4AE1EA24}"/>
              </a:ext>
            </a:extLst>
          </p:cNvPr>
          <p:cNvSpPr/>
          <p:nvPr/>
        </p:nvSpPr>
        <p:spPr>
          <a:xfrm rot="20088914">
            <a:off x="763684" y="5719279"/>
            <a:ext cx="465381" cy="381917"/>
          </a:xfrm>
          <a:prstGeom prst="parallelogram">
            <a:avLst>
              <a:gd name="adj" fmla="val 19410"/>
            </a:avLst>
          </a:prstGeom>
          <a:noFill/>
          <a:ln>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arallelogram 41">
            <a:extLst>
              <a:ext uri="{FF2B5EF4-FFF2-40B4-BE49-F238E27FC236}">
                <a16:creationId xmlns:a16="http://schemas.microsoft.com/office/drawing/2014/main" id="{92A13D21-C9B9-488B-8A1B-3D4E37AC237E}"/>
              </a:ext>
            </a:extLst>
          </p:cNvPr>
          <p:cNvSpPr/>
          <p:nvPr/>
        </p:nvSpPr>
        <p:spPr>
          <a:xfrm rot="19800000">
            <a:off x="654112" y="300009"/>
            <a:ext cx="616885" cy="506249"/>
          </a:xfrm>
          <a:prstGeom prst="parallelogram">
            <a:avLst>
              <a:gd name="adj" fmla="val 19410"/>
            </a:avLst>
          </a:prstGeom>
          <a:noFill/>
          <a:ln>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arallelogram 42">
            <a:extLst>
              <a:ext uri="{FF2B5EF4-FFF2-40B4-BE49-F238E27FC236}">
                <a16:creationId xmlns:a16="http://schemas.microsoft.com/office/drawing/2014/main" id="{87DBA6E5-82C0-41EF-8434-951F74564A3F}"/>
              </a:ext>
            </a:extLst>
          </p:cNvPr>
          <p:cNvSpPr/>
          <p:nvPr/>
        </p:nvSpPr>
        <p:spPr>
          <a:xfrm rot="1424964">
            <a:off x="11803437" y="1513800"/>
            <a:ext cx="777124" cy="637748"/>
          </a:xfrm>
          <a:prstGeom prst="parallelogram">
            <a:avLst>
              <a:gd name="adj" fmla="val 19410"/>
            </a:avLst>
          </a:prstGeom>
          <a:noFill/>
          <a:ln>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arallelogram 44">
            <a:extLst>
              <a:ext uri="{FF2B5EF4-FFF2-40B4-BE49-F238E27FC236}">
                <a16:creationId xmlns:a16="http://schemas.microsoft.com/office/drawing/2014/main" id="{8D68CD0B-8FE6-4B1E-A76E-9CE0FD683B30}"/>
              </a:ext>
            </a:extLst>
          </p:cNvPr>
          <p:cNvSpPr/>
          <p:nvPr/>
        </p:nvSpPr>
        <p:spPr>
          <a:xfrm rot="17602272">
            <a:off x="10891292" y="278048"/>
            <a:ext cx="273077" cy="224101"/>
          </a:xfrm>
          <a:prstGeom prst="parallelogram">
            <a:avLst>
              <a:gd name="adj" fmla="val 19410"/>
            </a:avLst>
          </a:prstGeom>
          <a:noFill/>
          <a:ln>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70C9892A-61FB-3548-A749-2A4C6E13335A}"/>
              </a:ext>
            </a:extLst>
          </p:cNvPr>
          <p:cNvGrpSpPr/>
          <p:nvPr/>
        </p:nvGrpSpPr>
        <p:grpSpPr>
          <a:xfrm>
            <a:off x="-138611" y="6300200"/>
            <a:ext cx="12471991" cy="652403"/>
            <a:chOff x="-138611" y="6300200"/>
            <a:chExt cx="12471991" cy="652403"/>
          </a:xfrm>
        </p:grpSpPr>
        <p:sp>
          <p:nvSpPr>
            <p:cNvPr id="26" name="Rectangle 25">
              <a:extLst>
                <a:ext uri="{FF2B5EF4-FFF2-40B4-BE49-F238E27FC236}">
                  <a16:creationId xmlns:a16="http://schemas.microsoft.com/office/drawing/2014/main" id="{C1F209DD-6986-6F40-82D2-DCB4137EA20A}"/>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49DD8C91-7418-5641-B584-6376D1B60B23}"/>
                </a:ext>
              </a:extLst>
            </p:cNvPr>
            <p:cNvCxnSpPr/>
            <p:nvPr/>
          </p:nvCxnSpPr>
          <p:spPr>
            <a:xfrm>
              <a:off x="9587875"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D04358A-52BC-7F49-9D35-A425A3FE49F0}"/>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31" name="Rounded Rectangle 30">
              <a:extLst>
                <a:ext uri="{FF2B5EF4-FFF2-40B4-BE49-F238E27FC236}">
                  <a16:creationId xmlns:a16="http://schemas.microsoft.com/office/drawing/2014/main" id="{4DB2AD90-823D-7041-B3E1-6B8ECB95B149}"/>
                </a:ext>
              </a:extLst>
            </p:cNvPr>
            <p:cNvSpPr/>
            <p:nvPr/>
          </p:nvSpPr>
          <p:spPr>
            <a:xfrm>
              <a:off x="10050551"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E2E18C27-A49B-5B4F-9E4C-78998D3FEF3E}"/>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1D808853-8C44-194F-91FB-D31EFE4E604C}"/>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4" name="TextBox 33">
              <a:extLst>
                <a:ext uri="{FF2B5EF4-FFF2-40B4-BE49-F238E27FC236}">
                  <a16:creationId xmlns:a16="http://schemas.microsoft.com/office/drawing/2014/main" id="{F221CC4D-2CD6-314B-AD69-E706EA8D240F}"/>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360A1209-CDC2-FF4A-BDA8-D28A29876C72}"/>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6" name="TextBox 35">
              <a:extLst>
                <a:ext uri="{FF2B5EF4-FFF2-40B4-BE49-F238E27FC236}">
                  <a16:creationId xmlns:a16="http://schemas.microsoft.com/office/drawing/2014/main" id="{5B003B0E-40F6-D84A-B118-1A80779EF41F}"/>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8" name="TextBox 37">
              <a:extLst>
                <a:ext uri="{FF2B5EF4-FFF2-40B4-BE49-F238E27FC236}">
                  <a16:creationId xmlns:a16="http://schemas.microsoft.com/office/drawing/2014/main" id="{EC7E24E7-41A1-8346-903F-A2DFCC5081A2}"/>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1" name="TextBox 40">
              <a:extLst>
                <a:ext uri="{FF2B5EF4-FFF2-40B4-BE49-F238E27FC236}">
                  <a16:creationId xmlns:a16="http://schemas.microsoft.com/office/drawing/2014/main" id="{F30E2AA7-567D-9C4E-A916-90C73B75B578}"/>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0D4DD992-2F5F-FE46-A2D1-67E72C6311EF}"/>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367C7F9B-5776-4743-87E9-F8D34BDADB04}"/>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E08011DE-582D-764D-9550-7310C780EA4C}"/>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35CA890F-4C87-904F-AC36-A211558CDE19}"/>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9" name="TextBox 48">
              <a:extLst>
                <a:ext uri="{FF2B5EF4-FFF2-40B4-BE49-F238E27FC236}">
                  <a16:creationId xmlns:a16="http://schemas.microsoft.com/office/drawing/2014/main" id="{6822ADA6-86A2-AD43-BF01-80B4C39F675E}"/>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491C7FE3-48A8-454B-B806-CBF3FD5A39A6}"/>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1" name="TextBox 50">
              <a:extLst>
                <a:ext uri="{FF2B5EF4-FFF2-40B4-BE49-F238E27FC236}">
                  <a16:creationId xmlns:a16="http://schemas.microsoft.com/office/drawing/2014/main" id="{204EB1E6-8B25-F64C-8A0E-752377317179}"/>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2" name="TextBox 51">
              <a:extLst>
                <a:ext uri="{FF2B5EF4-FFF2-40B4-BE49-F238E27FC236}">
                  <a16:creationId xmlns:a16="http://schemas.microsoft.com/office/drawing/2014/main" id="{FE32FCF3-6F61-8249-9A60-3B01236B04D2}"/>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grpSp>
        <p:nvGrpSpPr>
          <p:cNvPr id="3" name="Group 2">
            <a:extLst>
              <a:ext uri="{FF2B5EF4-FFF2-40B4-BE49-F238E27FC236}">
                <a16:creationId xmlns:a16="http://schemas.microsoft.com/office/drawing/2014/main" id="{39153F92-83EC-7E43-8AD9-50623B9B0EE6}"/>
              </a:ext>
            </a:extLst>
          </p:cNvPr>
          <p:cNvGrpSpPr/>
          <p:nvPr/>
        </p:nvGrpSpPr>
        <p:grpSpPr>
          <a:xfrm>
            <a:off x="1157853" y="1936388"/>
            <a:ext cx="4815312" cy="1730344"/>
            <a:chOff x="704543" y="1214575"/>
            <a:chExt cx="6818494" cy="2032138"/>
          </a:xfrm>
        </p:grpSpPr>
        <p:sp>
          <p:nvSpPr>
            <p:cNvPr id="54" name="Rectangle: Rounded Corners 47">
              <a:extLst>
                <a:ext uri="{FF2B5EF4-FFF2-40B4-BE49-F238E27FC236}">
                  <a16:creationId xmlns:a16="http://schemas.microsoft.com/office/drawing/2014/main" id="{9E2C1B9E-88D3-C248-86D5-F7FD5C80ED95}"/>
                </a:ext>
              </a:extLst>
            </p:cNvPr>
            <p:cNvSpPr/>
            <p:nvPr/>
          </p:nvSpPr>
          <p:spPr>
            <a:xfrm>
              <a:off x="704543" y="1214575"/>
              <a:ext cx="6818494" cy="2032138"/>
            </a:xfrm>
            <a:prstGeom prst="roundRect">
              <a:avLst>
                <a:gd name="adj" fmla="val 6254"/>
              </a:avLst>
            </a:prstGeom>
            <a:gradFill>
              <a:gsLst>
                <a:gs pos="0">
                  <a:schemeClr val="tx1">
                    <a:lumMod val="50000"/>
                    <a:lumOff val="50000"/>
                  </a:schemeClr>
                </a:gs>
                <a:gs pos="46000">
                  <a:schemeClr val="tx1">
                    <a:lumMod val="50000"/>
                    <a:lumOff val="50000"/>
                  </a:schemeClr>
                </a:gs>
                <a:gs pos="100000">
                  <a:schemeClr val="tx1">
                    <a:lumMod val="60000"/>
                    <a:lumOff val="4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Rectangle: Rounded Corners 48">
              <a:extLst>
                <a:ext uri="{FF2B5EF4-FFF2-40B4-BE49-F238E27FC236}">
                  <a16:creationId xmlns:a16="http://schemas.microsoft.com/office/drawing/2014/main" id="{1B85350C-052A-2043-A457-D29826CA9650}"/>
                </a:ext>
              </a:extLst>
            </p:cNvPr>
            <p:cNvSpPr/>
            <p:nvPr/>
          </p:nvSpPr>
          <p:spPr>
            <a:xfrm>
              <a:off x="792532" y="1287393"/>
              <a:ext cx="6643773" cy="1879295"/>
            </a:xfrm>
            <a:prstGeom prst="roundRect">
              <a:avLst>
                <a:gd name="adj" fmla="val 4436"/>
              </a:avLst>
            </a:prstGeom>
            <a:gradFill>
              <a:gsLst>
                <a:gs pos="0">
                  <a:schemeClr val="tx1">
                    <a:lumMod val="75000"/>
                    <a:lumOff val="25000"/>
                  </a:schemeClr>
                </a:gs>
                <a:gs pos="46000">
                  <a:schemeClr val="tx1">
                    <a:lumMod val="75000"/>
                    <a:lumOff val="25000"/>
                  </a:schemeClr>
                </a:gs>
                <a:gs pos="100000">
                  <a:schemeClr val="tx1">
                    <a:lumMod val="85000"/>
                    <a:lumOff val="15000"/>
                  </a:schemeClr>
                </a:gs>
              </a:gsLst>
              <a:path path="circle">
                <a:fillToRect r="100000" b="100000"/>
              </a:path>
            </a:gradFill>
            <a:ln>
              <a:noFill/>
            </a:ln>
            <a:effectLst>
              <a:innerShdw blurRad="50800" dist="12700" dir="13500000">
                <a:schemeClr val="tx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latin typeface="Century Gothic" panose="020B0502020202020204" pitchFamily="34" charset="0"/>
              </a:endParaRPr>
            </a:p>
          </p:txBody>
        </p:sp>
      </p:grpSp>
      <p:grpSp>
        <p:nvGrpSpPr>
          <p:cNvPr id="55" name="Group 54">
            <a:extLst>
              <a:ext uri="{FF2B5EF4-FFF2-40B4-BE49-F238E27FC236}">
                <a16:creationId xmlns:a16="http://schemas.microsoft.com/office/drawing/2014/main" id="{041DBD24-CEFD-534F-B282-0E32594C05B4}"/>
              </a:ext>
            </a:extLst>
          </p:cNvPr>
          <p:cNvGrpSpPr/>
          <p:nvPr/>
        </p:nvGrpSpPr>
        <p:grpSpPr>
          <a:xfrm>
            <a:off x="1432670" y="2271058"/>
            <a:ext cx="4121034" cy="1045286"/>
            <a:chOff x="4209809" y="-2206387"/>
            <a:chExt cx="4121034" cy="1045286"/>
          </a:xfrm>
        </p:grpSpPr>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6939AFDF-9594-A545-9958-CA133A2E4CDE}"/>
                    </a:ext>
                  </a:extLst>
                </p:cNvPr>
                <p:cNvSpPr txBox="1"/>
                <p:nvPr/>
              </p:nvSpPr>
              <p:spPr>
                <a:xfrm>
                  <a:off x="7140902" y="-2206387"/>
                  <a:ext cx="1189941" cy="1045286"/>
                </a:xfrm>
                <a:prstGeom prst="roundRect">
                  <a:avLst>
                    <a:gd name="adj" fmla="val 0"/>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800" i="1" smtClean="0">
                                <a:solidFill>
                                  <a:schemeClr val="bg2"/>
                                </a:solidFill>
                                <a:latin typeface="Cambria Math" panose="02040503050406030204" pitchFamily="18" charset="0"/>
                              </a:rPr>
                            </m:ctrlPr>
                          </m:fPr>
                          <m:num>
                            <m:nary>
                              <m:naryPr>
                                <m:chr m:val="∑"/>
                                <m:limLoc m:val="subSup"/>
                                <m:grow m:val="on"/>
                                <m:ctrlPr>
                                  <a:rPr lang="en-US" sz="800" i="1">
                                    <a:solidFill>
                                      <a:schemeClr val="bg2"/>
                                    </a:solidFill>
                                    <a:latin typeface="Cambria Math" panose="02040503050406030204" pitchFamily="18" charset="0"/>
                                  </a:rPr>
                                </m:ctrlPr>
                              </m:naryPr>
                              <m:sub>
                                <m:r>
                                  <m:rPr>
                                    <m:nor/>
                                  </m:rPr>
                                  <a:rPr lang="en-US" sz="800" i="0">
                                    <a:solidFill>
                                      <a:schemeClr val="bg2"/>
                                    </a:solidFill>
                                    <a:latin typeface="Century Gothic" panose="020B0502020202020204" pitchFamily="34" charset="0"/>
                                  </a:rPr>
                                  <m:t>t</m:t>
                                </m:r>
                                <m:r>
                                  <m:rPr>
                                    <m:nor/>
                                  </m:rPr>
                                  <a:rPr lang="en-US" sz="800" i="0">
                                    <a:solidFill>
                                      <a:schemeClr val="bg2"/>
                                    </a:solidFill>
                                    <a:latin typeface="Century Gothic" panose="020B0502020202020204" pitchFamily="34" charset="0"/>
                                  </a:rPr>
                                  <m:t>=0</m:t>
                                </m:r>
                              </m:sub>
                              <m:sup>
                                <m:r>
                                  <m:rPr>
                                    <m:nor/>
                                  </m:rPr>
                                  <a:rPr lang="en-US" sz="800" i="0">
                                    <a:solidFill>
                                      <a:schemeClr val="bg2"/>
                                    </a:solidFill>
                                    <a:latin typeface="Century Gothic" panose="020B0502020202020204" pitchFamily="34" charset="0"/>
                                  </a:rPr>
                                  <m:t>N</m:t>
                                </m:r>
                              </m:sup>
                              <m:e>
                                <m:f>
                                  <m:fPr>
                                    <m:ctrlPr>
                                      <a:rPr lang="en-US" sz="800" i="1" smtClean="0">
                                        <a:solidFill>
                                          <a:schemeClr val="bg2"/>
                                        </a:solidFill>
                                        <a:latin typeface="Cambria Math" panose="02040503050406030204" pitchFamily="18" charset="0"/>
                                      </a:rPr>
                                    </m:ctrlPr>
                                  </m:fPr>
                                  <m:num>
                                    <m:d>
                                      <m:dPr>
                                        <m:begChr m:val="|"/>
                                        <m:endChr m:val="|"/>
                                        <m:ctrlPr>
                                          <a:rPr lang="en-US" sz="800" i="1">
                                            <a:solidFill>
                                              <a:schemeClr val="bg2"/>
                                            </a:solidFill>
                                            <a:latin typeface="Cambria Math" panose="02040503050406030204" pitchFamily="18" charset="0"/>
                                          </a:rPr>
                                        </m:ctrlPr>
                                      </m:dPr>
                                      <m:e>
                                        <m:r>
                                          <m:rPr>
                                            <m:nor/>
                                          </m:rPr>
                                          <a:rPr lang="en-US" sz="800" b="0" i="0" smtClean="0">
                                            <a:solidFill>
                                              <a:schemeClr val="bg2"/>
                                            </a:solidFill>
                                            <a:latin typeface="Century Gothic" panose="020B0502020202020204" pitchFamily="34" charset="0"/>
                                          </a:rPr>
                                          <m:t>C</m:t>
                                        </m:r>
                                        <m:sSub>
                                          <m:sSubPr>
                                            <m:ctrlPr>
                                              <a:rPr lang="en-US" sz="800" i="1">
                                                <a:solidFill>
                                                  <a:schemeClr val="bg2"/>
                                                </a:solidFill>
                                                <a:latin typeface="Cambria Math" panose="02040503050406030204" pitchFamily="18" charset="0"/>
                                              </a:rPr>
                                            </m:ctrlPr>
                                          </m:sSubPr>
                                          <m:e>
                                            <m:r>
                                              <m:rPr>
                                                <m:nor/>
                                              </m:rPr>
                                              <a:rPr lang="en-US" sz="800" i="0">
                                                <a:solidFill>
                                                  <a:schemeClr val="bg2"/>
                                                </a:solidFill>
                                                <a:latin typeface="Century Gothic" panose="020B0502020202020204" pitchFamily="34" charset="0"/>
                                              </a:rPr>
                                              <m:t>F</m:t>
                                            </m:r>
                                          </m:e>
                                          <m:sub>
                                            <m:r>
                                              <m:rPr>
                                                <m:nor/>
                                              </m:rPr>
                                              <a:rPr lang="en-US" sz="800" i="0">
                                                <a:solidFill>
                                                  <a:schemeClr val="bg2"/>
                                                </a:solidFill>
                                                <a:latin typeface="Century Gothic" panose="020B0502020202020204" pitchFamily="34" charset="0"/>
                                              </a:rPr>
                                              <m:t>t</m:t>
                                            </m:r>
                                          </m:sub>
                                        </m:sSub>
                                        <m:r>
                                          <m:rPr>
                                            <m:nor/>
                                          </m:rPr>
                                          <a:rPr lang="en-US" sz="800" b="0" i="0" smtClean="0">
                                            <a:solidFill>
                                              <a:schemeClr val="bg2"/>
                                            </a:solidFill>
                                            <a:latin typeface="Century Gothic" panose="020B0502020202020204" pitchFamily="34" charset="0"/>
                                          </a:rPr>
                                          <m:t>[</m:t>
                                        </m:r>
                                        <m:r>
                                          <m:rPr>
                                            <m:nor/>
                                          </m:rPr>
                                          <a:rPr lang="en-US" sz="800" b="0" i="0" smtClean="0">
                                            <a:solidFill>
                                              <a:schemeClr val="bg2"/>
                                            </a:solidFill>
                                            <a:latin typeface="Century Gothic" panose="020B0502020202020204" pitchFamily="34" charset="0"/>
                                          </a:rPr>
                                          <m:t>Benefits</m:t>
                                        </m:r>
                                        <m:r>
                                          <m:rPr>
                                            <m:nor/>
                                          </m:rPr>
                                          <a:rPr lang="en-US" sz="800" b="0" i="0" smtClean="0">
                                            <a:solidFill>
                                              <a:schemeClr val="bg2"/>
                                            </a:solidFill>
                                            <a:latin typeface="Century Gothic" panose="020B0502020202020204" pitchFamily="34" charset="0"/>
                                          </a:rPr>
                                          <m:t>]</m:t>
                                        </m:r>
                                      </m:e>
                                    </m:d>
                                  </m:num>
                                  <m:den>
                                    <m:sSup>
                                      <m:sSupPr>
                                        <m:ctrlPr>
                                          <a:rPr lang="en-US" sz="800" i="1">
                                            <a:solidFill>
                                              <a:schemeClr val="bg2"/>
                                            </a:solidFill>
                                            <a:latin typeface="Cambria Math" panose="02040503050406030204" pitchFamily="18" charset="0"/>
                                          </a:rPr>
                                        </m:ctrlPr>
                                      </m:sSupPr>
                                      <m:e>
                                        <m:d>
                                          <m:dPr>
                                            <m:ctrlPr>
                                              <a:rPr lang="en-US" sz="800" i="1">
                                                <a:solidFill>
                                                  <a:schemeClr val="bg2"/>
                                                </a:solidFill>
                                                <a:latin typeface="Cambria Math" panose="02040503050406030204" pitchFamily="18" charset="0"/>
                                              </a:rPr>
                                            </m:ctrlPr>
                                          </m:dPr>
                                          <m:e>
                                            <m:r>
                                              <m:rPr>
                                                <m:nor/>
                                              </m:rPr>
                                              <a:rPr lang="en-US" sz="800" i="0">
                                                <a:solidFill>
                                                  <a:schemeClr val="bg2"/>
                                                </a:solidFill>
                                                <a:latin typeface="Century Gothic" panose="020B0502020202020204" pitchFamily="34" charset="0"/>
                                              </a:rPr>
                                              <m:t>1+</m:t>
                                            </m:r>
                                            <m:sSub>
                                              <m:sSubPr>
                                                <m:ctrlPr>
                                                  <a:rPr lang="en-US" sz="800" i="1">
                                                    <a:solidFill>
                                                      <a:schemeClr val="bg2"/>
                                                    </a:solidFill>
                                                    <a:latin typeface="Cambria Math" panose="02040503050406030204" pitchFamily="18" charset="0"/>
                                                  </a:rPr>
                                                </m:ctrlPr>
                                              </m:sSubPr>
                                              <m:e>
                                                <m:r>
                                                  <m:rPr>
                                                    <m:nor/>
                                                  </m:rPr>
                                                  <a:rPr lang="en-US" sz="800" i="0">
                                                    <a:solidFill>
                                                      <a:schemeClr val="bg2"/>
                                                    </a:solidFill>
                                                    <a:latin typeface="Century Gothic" panose="020B0502020202020204" pitchFamily="34" charset="0"/>
                                                  </a:rPr>
                                                  <m:t>i</m:t>
                                                </m:r>
                                              </m:e>
                                              <m:sub>
                                                <m:r>
                                                  <m:rPr>
                                                    <m:nor/>
                                                  </m:rPr>
                                                  <a:rPr lang="en-US" sz="800" i="0">
                                                    <a:solidFill>
                                                      <a:schemeClr val="bg2"/>
                                                    </a:solidFill>
                                                    <a:latin typeface="Century Gothic" panose="020B0502020202020204" pitchFamily="34" charset="0"/>
                                                  </a:rPr>
                                                  <m:t>t</m:t>
                                                </m:r>
                                              </m:sub>
                                            </m:sSub>
                                          </m:e>
                                        </m:d>
                                      </m:e>
                                      <m:sup>
                                        <m:r>
                                          <m:rPr>
                                            <m:nor/>
                                          </m:rPr>
                                          <a:rPr lang="en-US" sz="800" i="0">
                                            <a:solidFill>
                                              <a:schemeClr val="bg2"/>
                                            </a:solidFill>
                                            <a:latin typeface="Century Gothic" panose="020B0502020202020204" pitchFamily="34" charset="0"/>
                                          </a:rPr>
                                          <m:t>t</m:t>
                                        </m:r>
                                      </m:sup>
                                    </m:sSup>
                                  </m:den>
                                </m:f>
                              </m:e>
                            </m:nary>
                          </m:num>
                          <m:den>
                            <m:nary>
                              <m:naryPr>
                                <m:chr m:val="∑"/>
                                <m:limLoc m:val="subSup"/>
                                <m:grow m:val="on"/>
                                <m:ctrlPr>
                                  <a:rPr lang="en-US" sz="800" i="1">
                                    <a:solidFill>
                                      <a:schemeClr val="bg2"/>
                                    </a:solidFill>
                                    <a:latin typeface="Cambria Math" panose="02040503050406030204" pitchFamily="18" charset="0"/>
                                  </a:rPr>
                                </m:ctrlPr>
                              </m:naryPr>
                              <m:sub>
                                <m:r>
                                  <m:rPr>
                                    <m:nor/>
                                  </m:rPr>
                                  <a:rPr lang="en-US" sz="800" i="0">
                                    <a:solidFill>
                                      <a:schemeClr val="bg2"/>
                                    </a:solidFill>
                                    <a:latin typeface="Century Gothic" panose="020B0502020202020204" pitchFamily="34" charset="0"/>
                                  </a:rPr>
                                  <m:t>t</m:t>
                                </m:r>
                                <m:r>
                                  <m:rPr>
                                    <m:nor/>
                                  </m:rPr>
                                  <a:rPr lang="en-US" sz="800" i="0">
                                    <a:solidFill>
                                      <a:schemeClr val="bg2"/>
                                    </a:solidFill>
                                    <a:latin typeface="Century Gothic" panose="020B0502020202020204" pitchFamily="34" charset="0"/>
                                  </a:rPr>
                                  <m:t>=0</m:t>
                                </m:r>
                              </m:sub>
                              <m:sup>
                                <m:r>
                                  <m:rPr>
                                    <m:nor/>
                                  </m:rPr>
                                  <a:rPr lang="en-US" sz="800" i="0">
                                    <a:solidFill>
                                      <a:schemeClr val="bg2"/>
                                    </a:solidFill>
                                    <a:latin typeface="Century Gothic" panose="020B0502020202020204" pitchFamily="34" charset="0"/>
                                  </a:rPr>
                                  <m:t>N</m:t>
                                </m:r>
                              </m:sup>
                              <m:e>
                                <m:f>
                                  <m:fPr>
                                    <m:ctrlPr>
                                      <a:rPr lang="en-US" sz="800" i="1">
                                        <a:solidFill>
                                          <a:schemeClr val="bg2"/>
                                        </a:solidFill>
                                        <a:latin typeface="Cambria Math" panose="02040503050406030204" pitchFamily="18" charset="0"/>
                                      </a:rPr>
                                    </m:ctrlPr>
                                  </m:fPr>
                                  <m:num>
                                    <m:d>
                                      <m:dPr>
                                        <m:begChr m:val="|"/>
                                        <m:endChr m:val="|"/>
                                        <m:ctrlPr>
                                          <a:rPr lang="en-US" sz="800" i="1">
                                            <a:solidFill>
                                              <a:schemeClr val="bg2"/>
                                            </a:solidFill>
                                            <a:latin typeface="Cambria Math" panose="02040503050406030204" pitchFamily="18" charset="0"/>
                                          </a:rPr>
                                        </m:ctrlPr>
                                      </m:dPr>
                                      <m:e>
                                        <m:r>
                                          <m:rPr>
                                            <m:nor/>
                                          </m:rPr>
                                          <a:rPr lang="en-US" sz="800" i="0">
                                            <a:solidFill>
                                              <a:schemeClr val="bg2"/>
                                            </a:solidFill>
                                            <a:latin typeface="Century Gothic" panose="020B0502020202020204" pitchFamily="34" charset="0"/>
                                          </a:rPr>
                                          <m:t>C</m:t>
                                        </m:r>
                                        <m:sSub>
                                          <m:sSubPr>
                                            <m:ctrlPr>
                                              <a:rPr lang="en-US" sz="800" i="1">
                                                <a:solidFill>
                                                  <a:schemeClr val="bg2"/>
                                                </a:solidFill>
                                                <a:latin typeface="Cambria Math" panose="02040503050406030204" pitchFamily="18" charset="0"/>
                                              </a:rPr>
                                            </m:ctrlPr>
                                          </m:sSubPr>
                                          <m:e>
                                            <m:r>
                                              <m:rPr>
                                                <m:nor/>
                                              </m:rPr>
                                              <a:rPr lang="en-US" sz="800" i="0">
                                                <a:solidFill>
                                                  <a:schemeClr val="bg2"/>
                                                </a:solidFill>
                                                <a:latin typeface="Century Gothic" panose="020B0502020202020204" pitchFamily="34" charset="0"/>
                                              </a:rPr>
                                              <m:t>F</m:t>
                                            </m:r>
                                          </m:e>
                                          <m:sub>
                                            <m:r>
                                              <m:rPr>
                                                <m:nor/>
                                              </m:rPr>
                                              <a:rPr lang="en-US" sz="800" i="0">
                                                <a:solidFill>
                                                  <a:schemeClr val="bg2"/>
                                                </a:solidFill>
                                                <a:latin typeface="Century Gothic" panose="020B0502020202020204" pitchFamily="34" charset="0"/>
                                              </a:rPr>
                                              <m:t>t</m:t>
                                            </m:r>
                                          </m:sub>
                                        </m:sSub>
                                        <m:r>
                                          <m:rPr>
                                            <m:nor/>
                                          </m:rPr>
                                          <a:rPr lang="en-US" sz="800" i="0">
                                            <a:solidFill>
                                              <a:schemeClr val="bg2"/>
                                            </a:solidFill>
                                            <a:latin typeface="Century Gothic" panose="020B0502020202020204" pitchFamily="34" charset="0"/>
                                          </a:rPr>
                                          <m:t>[</m:t>
                                        </m:r>
                                        <m:r>
                                          <m:rPr>
                                            <m:nor/>
                                          </m:rPr>
                                          <a:rPr lang="en-US" sz="800" b="0" i="0" smtClean="0">
                                            <a:solidFill>
                                              <a:schemeClr val="bg2"/>
                                            </a:solidFill>
                                            <a:latin typeface="Century Gothic" panose="020B0502020202020204" pitchFamily="34" charset="0"/>
                                          </a:rPr>
                                          <m:t>Costs</m:t>
                                        </m:r>
                                        <m:r>
                                          <m:rPr>
                                            <m:nor/>
                                          </m:rPr>
                                          <a:rPr lang="en-US" sz="800" i="0">
                                            <a:solidFill>
                                              <a:schemeClr val="bg2"/>
                                            </a:solidFill>
                                            <a:latin typeface="Century Gothic" panose="020B0502020202020204" pitchFamily="34" charset="0"/>
                                          </a:rPr>
                                          <m:t>]</m:t>
                                        </m:r>
                                      </m:e>
                                    </m:d>
                                  </m:num>
                                  <m:den>
                                    <m:sSup>
                                      <m:sSupPr>
                                        <m:ctrlPr>
                                          <a:rPr lang="en-US" sz="800" i="1">
                                            <a:solidFill>
                                              <a:schemeClr val="bg2"/>
                                            </a:solidFill>
                                            <a:latin typeface="Cambria Math" panose="02040503050406030204" pitchFamily="18" charset="0"/>
                                          </a:rPr>
                                        </m:ctrlPr>
                                      </m:sSupPr>
                                      <m:e>
                                        <m:d>
                                          <m:dPr>
                                            <m:ctrlPr>
                                              <a:rPr lang="en-US" sz="800" i="1">
                                                <a:solidFill>
                                                  <a:schemeClr val="bg2"/>
                                                </a:solidFill>
                                                <a:latin typeface="Cambria Math" panose="02040503050406030204" pitchFamily="18" charset="0"/>
                                              </a:rPr>
                                            </m:ctrlPr>
                                          </m:dPr>
                                          <m:e>
                                            <m:r>
                                              <m:rPr>
                                                <m:nor/>
                                              </m:rPr>
                                              <a:rPr lang="en-US" sz="800" i="0">
                                                <a:solidFill>
                                                  <a:schemeClr val="bg2"/>
                                                </a:solidFill>
                                                <a:latin typeface="Century Gothic" panose="020B0502020202020204" pitchFamily="34" charset="0"/>
                                              </a:rPr>
                                              <m:t>1+</m:t>
                                            </m:r>
                                            <m:sSub>
                                              <m:sSubPr>
                                                <m:ctrlPr>
                                                  <a:rPr lang="en-US" sz="800" i="1">
                                                    <a:solidFill>
                                                      <a:schemeClr val="bg2"/>
                                                    </a:solidFill>
                                                    <a:latin typeface="Cambria Math" panose="02040503050406030204" pitchFamily="18" charset="0"/>
                                                  </a:rPr>
                                                </m:ctrlPr>
                                              </m:sSubPr>
                                              <m:e>
                                                <m:r>
                                                  <m:rPr>
                                                    <m:nor/>
                                                  </m:rPr>
                                                  <a:rPr lang="en-US" sz="800" i="0">
                                                    <a:solidFill>
                                                      <a:schemeClr val="bg2"/>
                                                    </a:solidFill>
                                                    <a:latin typeface="Century Gothic" panose="020B0502020202020204" pitchFamily="34" charset="0"/>
                                                  </a:rPr>
                                                  <m:t>i</m:t>
                                                </m:r>
                                              </m:e>
                                              <m:sub>
                                                <m:r>
                                                  <m:rPr>
                                                    <m:nor/>
                                                  </m:rPr>
                                                  <a:rPr lang="en-US" sz="800" i="0">
                                                    <a:solidFill>
                                                      <a:schemeClr val="bg2"/>
                                                    </a:solidFill>
                                                    <a:latin typeface="Century Gothic" panose="020B0502020202020204" pitchFamily="34" charset="0"/>
                                                  </a:rPr>
                                                  <m:t>t</m:t>
                                                </m:r>
                                              </m:sub>
                                            </m:sSub>
                                          </m:e>
                                        </m:d>
                                      </m:e>
                                      <m:sup>
                                        <m:r>
                                          <m:rPr>
                                            <m:nor/>
                                          </m:rPr>
                                          <a:rPr lang="en-US" sz="800" i="0">
                                            <a:solidFill>
                                              <a:schemeClr val="bg2"/>
                                            </a:solidFill>
                                            <a:latin typeface="Century Gothic" panose="020B0502020202020204" pitchFamily="34" charset="0"/>
                                          </a:rPr>
                                          <m:t>t</m:t>
                                        </m:r>
                                      </m:sup>
                                    </m:sSup>
                                  </m:den>
                                </m:f>
                              </m:e>
                            </m:nary>
                          </m:den>
                        </m:f>
                      </m:oMath>
                    </m:oMathPara>
                  </a14:m>
                  <a:endParaRPr lang="en-US" sz="800" dirty="0">
                    <a:solidFill>
                      <a:schemeClr val="bg2"/>
                    </a:solidFill>
                    <a:latin typeface="Century Gothic" panose="020B0502020202020204" pitchFamily="34" charset="0"/>
                  </a:endParaRPr>
                </a:p>
              </p:txBody>
            </p:sp>
          </mc:Choice>
          <mc:Fallback xmlns="">
            <p:sp>
              <p:nvSpPr>
                <p:cNvPr id="56" name="TextBox 55">
                  <a:extLst>
                    <a:ext uri="{FF2B5EF4-FFF2-40B4-BE49-F238E27FC236}">
                      <a16:creationId xmlns:a16="http://schemas.microsoft.com/office/drawing/2014/main" id="{6939AFDF-9594-A545-9958-CA133A2E4CDE}"/>
                    </a:ext>
                  </a:extLst>
                </p:cNvPr>
                <p:cNvSpPr txBox="1">
                  <a:spLocks noRot="1" noChangeAspect="1" noMove="1" noResize="1" noEditPoints="1" noAdjustHandles="1" noChangeArrowheads="1" noChangeShapeType="1" noTextEdit="1"/>
                </p:cNvSpPr>
                <p:nvPr/>
              </p:nvSpPr>
              <p:spPr>
                <a:xfrm>
                  <a:off x="7140902" y="-2206387"/>
                  <a:ext cx="1189941" cy="1045286"/>
                </a:xfrm>
                <a:prstGeom prst="roundRect">
                  <a:avLst>
                    <a:gd name="adj" fmla="val 0"/>
                  </a:avLst>
                </a:prstGeom>
                <a:blipFill>
                  <a:blip r:embed="rId3"/>
                  <a:stretch>
                    <a:fillRect l="-70526" t="-96386" b="-1421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0091C2BC-D4CD-8A47-8E13-314DD7C2EFED}"/>
                    </a:ext>
                  </a:extLst>
                </p:cNvPr>
                <p:cNvSpPr txBox="1"/>
                <p:nvPr/>
              </p:nvSpPr>
              <p:spPr>
                <a:xfrm>
                  <a:off x="5418395" y="-1862188"/>
                  <a:ext cx="976229" cy="322717"/>
                </a:xfrm>
                <a:prstGeom prst="roundRect">
                  <a:avLst>
                    <a:gd name="adj" fmla="val 0"/>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000" i="1" smtClean="0">
                                <a:solidFill>
                                  <a:schemeClr val="bg2"/>
                                </a:solidFill>
                                <a:latin typeface="Cambria Math" panose="02040503050406030204" pitchFamily="18" charset="0"/>
                              </a:rPr>
                            </m:ctrlPr>
                          </m:fPr>
                          <m:num>
                            <m:r>
                              <m:rPr>
                                <m:nor/>
                              </m:rPr>
                              <a:rPr lang="en-US" sz="1000" b="0" i="0" smtClean="0">
                                <a:solidFill>
                                  <a:schemeClr val="bg2"/>
                                </a:solidFill>
                                <a:latin typeface="Century Gothic" panose="020B0502020202020204" pitchFamily="34" charset="0"/>
                              </a:rPr>
                              <m:t>|</m:t>
                            </m:r>
                            <m:r>
                              <m:rPr>
                                <m:nor/>
                              </m:rPr>
                              <a:rPr lang="en-US" sz="1000" b="0" i="0" smtClean="0">
                                <a:solidFill>
                                  <a:schemeClr val="bg2"/>
                                </a:solidFill>
                                <a:latin typeface="Century Gothic" panose="020B0502020202020204" pitchFamily="34" charset="0"/>
                              </a:rPr>
                              <m:t>PV</m:t>
                            </m:r>
                            <m:r>
                              <m:rPr>
                                <m:nor/>
                              </m:rPr>
                              <a:rPr lang="en-US" sz="1000" b="0" i="0" smtClean="0">
                                <a:solidFill>
                                  <a:schemeClr val="bg2"/>
                                </a:solidFill>
                                <a:latin typeface="Century Gothic" panose="020B0502020202020204" pitchFamily="34" charset="0"/>
                              </a:rPr>
                              <m:t> [</m:t>
                            </m:r>
                            <m:r>
                              <m:rPr>
                                <m:nor/>
                              </m:rPr>
                              <a:rPr lang="en-US" sz="1000" b="0" i="0" smtClean="0">
                                <a:solidFill>
                                  <a:schemeClr val="bg2"/>
                                </a:solidFill>
                                <a:latin typeface="Century Gothic" panose="020B0502020202020204" pitchFamily="34" charset="0"/>
                              </a:rPr>
                              <m:t>Benefits</m:t>
                            </m:r>
                            <m:r>
                              <m:rPr>
                                <m:nor/>
                              </m:rPr>
                              <a:rPr lang="en-US" sz="1000" b="0" i="0" smtClean="0">
                                <a:solidFill>
                                  <a:schemeClr val="bg2"/>
                                </a:solidFill>
                                <a:latin typeface="Century Gothic" panose="020B0502020202020204" pitchFamily="34" charset="0"/>
                              </a:rPr>
                              <m:t>]|</m:t>
                            </m:r>
                          </m:num>
                          <m:den>
                            <m:r>
                              <m:rPr>
                                <m:nor/>
                              </m:rPr>
                              <a:rPr lang="en-US" sz="1000" i="0">
                                <a:solidFill>
                                  <a:schemeClr val="bg2"/>
                                </a:solidFill>
                                <a:latin typeface="Century Gothic" panose="020B0502020202020204" pitchFamily="34" charset="0"/>
                              </a:rPr>
                              <m:t>|</m:t>
                            </m:r>
                            <m:r>
                              <m:rPr>
                                <m:nor/>
                              </m:rPr>
                              <a:rPr lang="en-US" sz="1000" i="0">
                                <a:solidFill>
                                  <a:schemeClr val="bg2"/>
                                </a:solidFill>
                                <a:latin typeface="Century Gothic" panose="020B0502020202020204" pitchFamily="34" charset="0"/>
                              </a:rPr>
                              <m:t>PV</m:t>
                            </m:r>
                            <m:r>
                              <m:rPr>
                                <m:nor/>
                              </m:rPr>
                              <a:rPr lang="en-US" sz="1000" i="0">
                                <a:solidFill>
                                  <a:schemeClr val="bg2"/>
                                </a:solidFill>
                                <a:latin typeface="Century Gothic" panose="020B0502020202020204" pitchFamily="34" charset="0"/>
                              </a:rPr>
                              <m:t> [</m:t>
                            </m:r>
                            <m:r>
                              <m:rPr>
                                <m:nor/>
                              </m:rPr>
                              <a:rPr lang="en-US" sz="1000" b="0" i="0" smtClean="0">
                                <a:solidFill>
                                  <a:schemeClr val="bg2"/>
                                </a:solidFill>
                                <a:latin typeface="Century Gothic" panose="020B0502020202020204" pitchFamily="34" charset="0"/>
                              </a:rPr>
                              <m:t>Costs</m:t>
                            </m:r>
                            <m:r>
                              <m:rPr>
                                <m:nor/>
                              </m:rPr>
                              <a:rPr lang="en-US" sz="1000" i="0">
                                <a:solidFill>
                                  <a:schemeClr val="bg2"/>
                                </a:solidFill>
                                <a:latin typeface="Century Gothic" panose="020B0502020202020204" pitchFamily="34" charset="0"/>
                              </a:rPr>
                              <m:t>]|</m:t>
                            </m:r>
                          </m:den>
                        </m:f>
                      </m:oMath>
                    </m:oMathPara>
                  </a14:m>
                  <a:endParaRPr lang="en-US" sz="1000" dirty="0">
                    <a:solidFill>
                      <a:schemeClr val="bg2"/>
                    </a:solidFill>
                    <a:latin typeface="Century Gothic" panose="020B0502020202020204" pitchFamily="34" charset="0"/>
                  </a:endParaRPr>
                </a:p>
              </p:txBody>
            </p:sp>
          </mc:Choice>
          <mc:Fallback xmlns="">
            <p:sp>
              <p:nvSpPr>
                <p:cNvPr id="57" name="TextBox 56">
                  <a:extLst>
                    <a:ext uri="{FF2B5EF4-FFF2-40B4-BE49-F238E27FC236}">
                      <a16:creationId xmlns:a16="http://schemas.microsoft.com/office/drawing/2014/main" id="{0091C2BC-D4CD-8A47-8E13-314DD7C2EFED}"/>
                    </a:ext>
                  </a:extLst>
                </p:cNvPr>
                <p:cNvSpPr txBox="1">
                  <a:spLocks noRot="1" noChangeAspect="1" noMove="1" noResize="1" noEditPoints="1" noAdjustHandles="1" noChangeArrowheads="1" noChangeShapeType="1" noTextEdit="1"/>
                </p:cNvSpPr>
                <p:nvPr/>
              </p:nvSpPr>
              <p:spPr>
                <a:xfrm>
                  <a:off x="5418395" y="-1862188"/>
                  <a:ext cx="976229" cy="322717"/>
                </a:xfrm>
                <a:prstGeom prst="roundRect">
                  <a:avLst>
                    <a:gd name="adj" fmla="val 0"/>
                  </a:avLst>
                </a:prstGeom>
                <a:blipFill>
                  <a:blip r:embed="rId4"/>
                  <a:stretch>
                    <a:fillRect l="-3846" t="-7407" r="-5128" b="-22222"/>
                  </a:stretch>
                </a:blipFill>
              </p:spPr>
              <p:txBody>
                <a:bodyPr/>
                <a:lstStyle/>
                <a:p>
                  <a:r>
                    <a:rPr lang="en-US">
                      <a:noFill/>
                    </a:rPr>
                    <a:t> </a:t>
                  </a:r>
                </a:p>
              </p:txBody>
            </p:sp>
          </mc:Fallback>
        </mc:AlternateContent>
        <p:sp>
          <p:nvSpPr>
            <p:cNvPr id="58" name="TextBox 57">
              <a:extLst>
                <a:ext uri="{FF2B5EF4-FFF2-40B4-BE49-F238E27FC236}">
                  <a16:creationId xmlns:a16="http://schemas.microsoft.com/office/drawing/2014/main" id="{2D080381-542C-D540-A292-407CC6032883}"/>
                </a:ext>
              </a:extLst>
            </p:cNvPr>
            <p:cNvSpPr txBox="1"/>
            <p:nvPr/>
          </p:nvSpPr>
          <p:spPr>
            <a:xfrm>
              <a:off x="6628943" y="-1817808"/>
              <a:ext cx="277640" cy="276999"/>
            </a:xfrm>
            <a:prstGeom prst="rect">
              <a:avLst/>
            </a:prstGeom>
            <a:noFill/>
          </p:spPr>
          <p:txBody>
            <a:bodyPr wrap="none" rtlCol="0">
              <a:spAutoFit/>
            </a:bodyPr>
            <a:lstStyle/>
            <a:p>
              <a:r>
                <a:rPr lang="en-US" sz="1200" dirty="0">
                  <a:solidFill>
                    <a:schemeClr val="bg2"/>
                  </a:solidFill>
                  <a:latin typeface="Century Gothic" panose="020B0502020202020204" pitchFamily="34" charset="0"/>
                </a:rPr>
                <a:t>=</a:t>
              </a:r>
            </a:p>
          </p:txBody>
        </p:sp>
        <p:sp>
          <p:nvSpPr>
            <p:cNvPr id="59" name="TextBox 58">
              <a:extLst>
                <a:ext uri="{FF2B5EF4-FFF2-40B4-BE49-F238E27FC236}">
                  <a16:creationId xmlns:a16="http://schemas.microsoft.com/office/drawing/2014/main" id="{E5C99995-8CE6-C442-82E0-9FA9F12E00AF}"/>
                </a:ext>
              </a:extLst>
            </p:cNvPr>
            <p:cNvSpPr txBox="1"/>
            <p:nvPr/>
          </p:nvSpPr>
          <p:spPr>
            <a:xfrm>
              <a:off x="4966388" y="-1817808"/>
              <a:ext cx="277640" cy="276999"/>
            </a:xfrm>
            <a:prstGeom prst="rect">
              <a:avLst/>
            </a:prstGeom>
            <a:noFill/>
          </p:spPr>
          <p:txBody>
            <a:bodyPr wrap="none" rtlCol="0">
              <a:spAutoFit/>
            </a:bodyPr>
            <a:lstStyle/>
            <a:p>
              <a:r>
                <a:rPr lang="en-US" sz="1200" dirty="0">
                  <a:solidFill>
                    <a:schemeClr val="bg2"/>
                  </a:solidFill>
                  <a:latin typeface="Century Gothic" panose="020B0502020202020204" pitchFamily="34" charset="0"/>
                </a:rPr>
                <a:t>=</a:t>
              </a:r>
            </a:p>
          </p:txBody>
        </p:sp>
        <p:sp>
          <p:nvSpPr>
            <p:cNvPr id="60" name="TextBox 59">
              <a:extLst>
                <a:ext uri="{FF2B5EF4-FFF2-40B4-BE49-F238E27FC236}">
                  <a16:creationId xmlns:a16="http://schemas.microsoft.com/office/drawing/2014/main" id="{C3794DF7-8A05-AB46-B5FE-13FFA95029AB}"/>
                </a:ext>
              </a:extLst>
            </p:cNvPr>
            <p:cNvSpPr txBox="1"/>
            <p:nvPr/>
          </p:nvSpPr>
          <p:spPr>
            <a:xfrm>
              <a:off x="4209809" y="-1867636"/>
              <a:ext cx="582212" cy="338554"/>
            </a:xfrm>
            <a:prstGeom prst="rect">
              <a:avLst/>
            </a:prstGeom>
            <a:noFill/>
          </p:spPr>
          <p:txBody>
            <a:bodyPr wrap="none" rtlCol="0">
              <a:spAutoFit/>
            </a:bodyPr>
            <a:lstStyle/>
            <a:p>
              <a:pPr algn="r"/>
              <a:r>
                <a:rPr lang="en-US" sz="1600" b="1" dirty="0">
                  <a:solidFill>
                    <a:schemeClr val="bg2"/>
                  </a:solidFill>
                  <a:latin typeface="Century Gothic" panose="020B0502020202020204" pitchFamily="34" charset="0"/>
                </a:rPr>
                <a:t>BCR</a:t>
              </a:r>
            </a:p>
          </p:txBody>
        </p:sp>
      </p:grpSp>
      <p:sp>
        <p:nvSpPr>
          <p:cNvPr id="61" name="TextBox 60">
            <a:extLst>
              <a:ext uri="{FF2B5EF4-FFF2-40B4-BE49-F238E27FC236}">
                <a16:creationId xmlns:a16="http://schemas.microsoft.com/office/drawing/2014/main" id="{6AA86EF0-DD12-7942-B78B-BC767B5592EB}"/>
              </a:ext>
            </a:extLst>
          </p:cNvPr>
          <p:cNvSpPr txBox="1"/>
          <p:nvPr/>
        </p:nvSpPr>
        <p:spPr>
          <a:xfrm>
            <a:off x="6074566" y="4298921"/>
            <a:ext cx="2871650" cy="752642"/>
          </a:xfrm>
          <a:prstGeom prst="rect">
            <a:avLst/>
          </a:prstGeom>
          <a:noFill/>
        </p:spPr>
        <p:txBody>
          <a:bodyPr wrap="square" rtlCol="0">
            <a:spAutoFit/>
          </a:bodyPr>
          <a:lstStyle/>
          <a:p>
            <a:pPr>
              <a:lnSpc>
                <a:spcPts val="1800"/>
              </a:lnSpc>
            </a:pPr>
            <a:r>
              <a:rPr lang="en-US" sz="900" b="1" dirty="0">
                <a:latin typeface="Century Gothic" panose="020B0502020202020204" pitchFamily="34" charset="0"/>
              </a:rPr>
              <a:t>I</a:t>
            </a:r>
            <a:r>
              <a:rPr lang="en-US" sz="900" dirty="0">
                <a:latin typeface="Century Gothic" panose="020B0502020202020204" pitchFamily="34" charset="0"/>
              </a:rPr>
              <a:t> = Discount Rate or Interest Rate</a:t>
            </a:r>
          </a:p>
          <a:p>
            <a:pPr>
              <a:lnSpc>
                <a:spcPts val="1800"/>
              </a:lnSpc>
            </a:pPr>
            <a:r>
              <a:rPr lang="en-US" sz="900" b="1" dirty="0">
                <a:latin typeface="Century Gothic" panose="020B0502020202020204" pitchFamily="34" charset="0"/>
              </a:rPr>
              <a:t>N</a:t>
            </a:r>
            <a:r>
              <a:rPr lang="en-US" sz="900" dirty="0">
                <a:latin typeface="Century Gothic" panose="020B0502020202020204" pitchFamily="34" charset="0"/>
              </a:rPr>
              <a:t> = Total Number of Periods</a:t>
            </a:r>
          </a:p>
          <a:p>
            <a:pPr>
              <a:lnSpc>
                <a:spcPts val="1800"/>
              </a:lnSpc>
            </a:pPr>
            <a:r>
              <a:rPr lang="en-US" sz="900" b="1" dirty="0">
                <a:latin typeface="Century Gothic" panose="020B0502020202020204" pitchFamily="34" charset="0"/>
              </a:rPr>
              <a:t>t</a:t>
            </a:r>
            <a:r>
              <a:rPr lang="en-US" sz="900" dirty="0">
                <a:latin typeface="Century Gothic" panose="020B0502020202020204" pitchFamily="34" charset="0"/>
              </a:rPr>
              <a:t> = Period in which the Cash Flows occur</a:t>
            </a:r>
          </a:p>
        </p:txBody>
      </p:sp>
      <p:sp>
        <p:nvSpPr>
          <p:cNvPr id="66" name="Freeform 65">
            <a:extLst>
              <a:ext uri="{FF2B5EF4-FFF2-40B4-BE49-F238E27FC236}">
                <a16:creationId xmlns:a16="http://schemas.microsoft.com/office/drawing/2014/main" id="{4F0440F7-FE7A-1B45-A0FE-ADC7BAC02434}"/>
              </a:ext>
            </a:extLst>
          </p:cNvPr>
          <p:cNvSpPr/>
          <p:nvPr/>
        </p:nvSpPr>
        <p:spPr>
          <a:xfrm>
            <a:off x="6240815" y="1934533"/>
            <a:ext cx="4815312" cy="1730344"/>
          </a:xfrm>
          <a:custGeom>
            <a:avLst/>
            <a:gdLst>
              <a:gd name="connsiteX0" fmla="*/ 133124 w 4815312"/>
              <a:gd name="connsiteY0" fmla="*/ 62004 h 1730344"/>
              <a:gd name="connsiteX1" fmla="*/ 62139 w 4815312"/>
              <a:gd name="connsiteY1" fmla="*/ 132989 h 1730344"/>
              <a:gd name="connsiteX2" fmla="*/ 62139 w 4815312"/>
              <a:gd name="connsiteY2" fmla="*/ 1591219 h 1730344"/>
              <a:gd name="connsiteX3" fmla="*/ 133124 w 4815312"/>
              <a:gd name="connsiteY3" fmla="*/ 1662204 h 1730344"/>
              <a:gd name="connsiteX4" fmla="*/ 4683076 w 4815312"/>
              <a:gd name="connsiteY4" fmla="*/ 1662204 h 1730344"/>
              <a:gd name="connsiteX5" fmla="*/ 4754061 w 4815312"/>
              <a:gd name="connsiteY5" fmla="*/ 1591219 h 1730344"/>
              <a:gd name="connsiteX6" fmla="*/ 4754061 w 4815312"/>
              <a:gd name="connsiteY6" fmla="*/ 132989 h 1730344"/>
              <a:gd name="connsiteX7" fmla="*/ 4683076 w 4815312"/>
              <a:gd name="connsiteY7" fmla="*/ 62004 h 1730344"/>
              <a:gd name="connsiteX8" fmla="*/ 108216 w 4815312"/>
              <a:gd name="connsiteY8" fmla="*/ 0 h 1730344"/>
              <a:gd name="connsiteX9" fmla="*/ 4707096 w 4815312"/>
              <a:gd name="connsiteY9" fmla="*/ 0 h 1730344"/>
              <a:gd name="connsiteX10" fmla="*/ 4815312 w 4815312"/>
              <a:gd name="connsiteY10" fmla="*/ 108216 h 1730344"/>
              <a:gd name="connsiteX11" fmla="*/ 4815312 w 4815312"/>
              <a:gd name="connsiteY11" fmla="*/ 1622128 h 1730344"/>
              <a:gd name="connsiteX12" fmla="*/ 4707096 w 4815312"/>
              <a:gd name="connsiteY12" fmla="*/ 1730344 h 1730344"/>
              <a:gd name="connsiteX13" fmla="*/ 108216 w 4815312"/>
              <a:gd name="connsiteY13" fmla="*/ 1730344 h 1730344"/>
              <a:gd name="connsiteX14" fmla="*/ 0 w 4815312"/>
              <a:gd name="connsiteY14" fmla="*/ 1622128 h 1730344"/>
              <a:gd name="connsiteX15" fmla="*/ 0 w 4815312"/>
              <a:gd name="connsiteY15" fmla="*/ 108216 h 1730344"/>
              <a:gd name="connsiteX16" fmla="*/ 108216 w 4815312"/>
              <a:gd name="connsiteY16" fmla="*/ 0 h 1730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15312" h="1730344">
                <a:moveTo>
                  <a:pt x="133124" y="62004"/>
                </a:moveTo>
                <a:cubicBezTo>
                  <a:pt x="93920" y="62004"/>
                  <a:pt x="62139" y="93785"/>
                  <a:pt x="62139" y="132989"/>
                </a:cubicBezTo>
                <a:lnTo>
                  <a:pt x="62139" y="1591219"/>
                </a:lnTo>
                <a:cubicBezTo>
                  <a:pt x="62139" y="1630423"/>
                  <a:pt x="93920" y="1662204"/>
                  <a:pt x="133124" y="1662204"/>
                </a:cubicBezTo>
                <a:lnTo>
                  <a:pt x="4683076" y="1662204"/>
                </a:lnTo>
                <a:cubicBezTo>
                  <a:pt x="4722280" y="1662204"/>
                  <a:pt x="4754061" y="1630423"/>
                  <a:pt x="4754061" y="1591219"/>
                </a:cubicBezTo>
                <a:lnTo>
                  <a:pt x="4754061" y="132989"/>
                </a:lnTo>
                <a:cubicBezTo>
                  <a:pt x="4754061" y="93785"/>
                  <a:pt x="4722280" y="62004"/>
                  <a:pt x="4683076" y="62004"/>
                </a:cubicBezTo>
                <a:close/>
                <a:moveTo>
                  <a:pt x="108216" y="0"/>
                </a:moveTo>
                <a:lnTo>
                  <a:pt x="4707096" y="0"/>
                </a:lnTo>
                <a:cubicBezTo>
                  <a:pt x="4766862" y="0"/>
                  <a:pt x="4815312" y="48450"/>
                  <a:pt x="4815312" y="108216"/>
                </a:cubicBezTo>
                <a:lnTo>
                  <a:pt x="4815312" y="1622128"/>
                </a:lnTo>
                <a:cubicBezTo>
                  <a:pt x="4815312" y="1681894"/>
                  <a:pt x="4766862" y="1730344"/>
                  <a:pt x="4707096" y="1730344"/>
                </a:cubicBezTo>
                <a:lnTo>
                  <a:pt x="108216" y="1730344"/>
                </a:lnTo>
                <a:cubicBezTo>
                  <a:pt x="48450" y="1730344"/>
                  <a:pt x="0" y="1681894"/>
                  <a:pt x="0" y="1622128"/>
                </a:cubicBezTo>
                <a:lnTo>
                  <a:pt x="0" y="108216"/>
                </a:lnTo>
                <a:cubicBezTo>
                  <a:pt x="0" y="48450"/>
                  <a:pt x="48450" y="0"/>
                  <a:pt x="108216" y="0"/>
                </a:cubicBezTo>
                <a:close/>
              </a:path>
            </a:pathLst>
          </a:custGeom>
          <a:gradFill>
            <a:gsLst>
              <a:gs pos="0">
                <a:schemeClr val="tx1">
                  <a:lumMod val="50000"/>
                  <a:lumOff val="50000"/>
                </a:schemeClr>
              </a:gs>
              <a:gs pos="46000">
                <a:schemeClr val="tx1">
                  <a:lumMod val="50000"/>
                  <a:lumOff val="50000"/>
                </a:schemeClr>
              </a:gs>
              <a:gs pos="100000">
                <a:schemeClr val="tx1">
                  <a:lumMod val="60000"/>
                  <a:lumOff val="4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00"/>
          </a:p>
        </p:txBody>
      </p:sp>
    </p:spTree>
    <p:extLst>
      <p:ext uri="{BB962C8B-B14F-4D97-AF65-F5344CB8AC3E}">
        <p14:creationId xmlns:p14="http://schemas.microsoft.com/office/powerpoint/2010/main" val="3738779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Connector 67">
            <a:extLst>
              <a:ext uri="{FF2B5EF4-FFF2-40B4-BE49-F238E27FC236}">
                <a16:creationId xmlns:a16="http://schemas.microsoft.com/office/drawing/2014/main" id="{18F3C393-D7AC-8549-B918-0AA709C25EAB}"/>
              </a:ext>
            </a:extLst>
          </p:cNvPr>
          <p:cNvCxnSpPr>
            <a:cxnSpLocks/>
          </p:cNvCxnSpPr>
          <p:nvPr/>
        </p:nvCxnSpPr>
        <p:spPr>
          <a:xfrm>
            <a:off x="3140305" y="1860687"/>
            <a:ext cx="0" cy="1937789"/>
          </a:xfrm>
          <a:prstGeom prst="line">
            <a:avLst/>
          </a:prstGeom>
          <a:ln w="38100">
            <a:gradFill>
              <a:gsLst>
                <a:gs pos="44000">
                  <a:srgbClr val="706F4C"/>
                </a:gs>
                <a:gs pos="18000">
                  <a:srgbClr val="E0BF56"/>
                </a:gs>
                <a:gs pos="77000">
                  <a:srgbClr val="01244A"/>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CB7B61D-8B58-2543-BEBC-450090154C03}"/>
              </a:ext>
            </a:extLst>
          </p:cNvPr>
          <p:cNvCxnSpPr>
            <a:cxnSpLocks/>
          </p:cNvCxnSpPr>
          <p:nvPr/>
        </p:nvCxnSpPr>
        <p:spPr>
          <a:xfrm flipV="1">
            <a:off x="8506547" y="2964315"/>
            <a:ext cx="0" cy="2001489"/>
          </a:xfrm>
          <a:prstGeom prst="line">
            <a:avLst/>
          </a:prstGeom>
          <a:ln w="38100">
            <a:gradFill>
              <a:gsLst>
                <a:gs pos="51000">
                  <a:srgbClr val="706C47"/>
                </a:gs>
                <a:gs pos="16000">
                  <a:srgbClr val="E0BF56"/>
                </a:gs>
                <a:gs pos="93000">
                  <a:srgbClr val="001938"/>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6CE68F8-87AF-4130-8F51-4238964D2168}"/>
              </a:ext>
            </a:extLst>
          </p:cNvPr>
          <p:cNvSpPr txBox="1"/>
          <p:nvPr/>
        </p:nvSpPr>
        <p:spPr>
          <a:xfrm>
            <a:off x="4971333" y="720353"/>
            <a:ext cx="2249334"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BCR Example</a:t>
            </a:r>
          </a:p>
        </p:txBody>
      </p:sp>
      <p:sp>
        <p:nvSpPr>
          <p:cNvPr id="31" name="Oval 30">
            <a:extLst>
              <a:ext uri="{FF2B5EF4-FFF2-40B4-BE49-F238E27FC236}">
                <a16:creationId xmlns:a16="http://schemas.microsoft.com/office/drawing/2014/main" id="{F23AE434-D2BB-49B6-8209-90CFA273510E}"/>
              </a:ext>
            </a:extLst>
          </p:cNvPr>
          <p:cNvSpPr/>
          <p:nvPr/>
        </p:nvSpPr>
        <p:spPr>
          <a:xfrm>
            <a:off x="7988794" y="1860687"/>
            <a:ext cx="1015999" cy="1015999"/>
          </a:xfrm>
          <a:prstGeom prst="ellipse">
            <a:avLst/>
          </a:prstGeom>
          <a:gradFill>
            <a:gsLst>
              <a:gs pos="40000">
                <a:srgbClr val="F0D070"/>
              </a:gs>
              <a:gs pos="78000">
                <a:srgbClr val="E0BF56"/>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b="1" dirty="0">
                <a:solidFill>
                  <a:srgbClr val="003B66"/>
                </a:solidFill>
                <a:latin typeface="Century Gothic" panose="020B0502020202020204" pitchFamily="34" charset="0"/>
              </a:rPr>
              <a:t>COSTS</a:t>
            </a:r>
            <a:r>
              <a:rPr lang="en-US" sz="800" dirty="0">
                <a:solidFill>
                  <a:srgbClr val="003B66"/>
                </a:solidFill>
                <a:latin typeface="Century Gothic" panose="020B0502020202020204" pitchFamily="34" charset="0"/>
              </a:rPr>
              <a:t> </a:t>
            </a:r>
            <a:r>
              <a:rPr lang="en-US" sz="800" b="1" dirty="0">
                <a:solidFill>
                  <a:srgbClr val="003B66"/>
                </a:solidFill>
                <a:latin typeface="Century Gothic" panose="020B0502020202020204" pitchFamily="34" charset="0"/>
              </a:rPr>
              <a:t>IN</a:t>
            </a:r>
            <a:r>
              <a:rPr lang="en-US" sz="800" dirty="0">
                <a:solidFill>
                  <a:srgbClr val="003B66"/>
                </a:solidFill>
                <a:latin typeface="Century Gothic" panose="020B0502020202020204" pitchFamily="34" charset="0"/>
              </a:rPr>
              <a:t> </a:t>
            </a:r>
            <a:r>
              <a:rPr lang="en-US" sz="800" b="1" dirty="0">
                <a:solidFill>
                  <a:srgbClr val="003B66"/>
                </a:solidFill>
                <a:latin typeface="Century Gothic" panose="020B0502020202020204" pitchFamily="34" charset="0"/>
              </a:rPr>
              <a:t>2030</a:t>
            </a:r>
          </a:p>
        </p:txBody>
      </p:sp>
      <p:grpSp>
        <p:nvGrpSpPr>
          <p:cNvPr id="22" name="Group 21">
            <a:extLst>
              <a:ext uri="{FF2B5EF4-FFF2-40B4-BE49-F238E27FC236}">
                <a16:creationId xmlns:a16="http://schemas.microsoft.com/office/drawing/2014/main" id="{0E1946D9-E1F3-AE4D-9947-F19962B66E98}"/>
              </a:ext>
            </a:extLst>
          </p:cNvPr>
          <p:cNvGrpSpPr/>
          <p:nvPr/>
        </p:nvGrpSpPr>
        <p:grpSpPr>
          <a:xfrm>
            <a:off x="5158645" y="4200721"/>
            <a:ext cx="1879985" cy="1485156"/>
            <a:chOff x="5158645" y="4200721"/>
            <a:chExt cx="1879985" cy="1485156"/>
          </a:xfrm>
        </p:grpSpPr>
        <p:sp>
          <p:nvSpPr>
            <p:cNvPr id="8" name="Freeform: Shape 7">
              <a:extLst>
                <a:ext uri="{FF2B5EF4-FFF2-40B4-BE49-F238E27FC236}">
                  <a16:creationId xmlns:a16="http://schemas.microsoft.com/office/drawing/2014/main" id="{5F28DE35-511D-467A-BF35-961289099F0D}"/>
                </a:ext>
              </a:extLst>
            </p:cNvPr>
            <p:cNvSpPr/>
            <p:nvPr/>
          </p:nvSpPr>
          <p:spPr>
            <a:xfrm>
              <a:off x="5158645" y="4200721"/>
              <a:ext cx="1879985" cy="1485156"/>
            </a:xfrm>
            <a:custGeom>
              <a:avLst/>
              <a:gdLst>
                <a:gd name="connsiteX0" fmla="*/ 572764 w 7732697"/>
                <a:gd name="connsiteY0" fmla="*/ 6852231 h 6848694"/>
                <a:gd name="connsiteX1" fmla="*/ 77536 w 7732697"/>
                <a:gd name="connsiteY1" fmla="*/ 6566280 h 6848694"/>
                <a:gd name="connsiteX2" fmla="*/ 77536 w 7732697"/>
                <a:gd name="connsiteY2" fmla="*/ 5994376 h 6848694"/>
                <a:gd name="connsiteX3" fmla="*/ 3373285 w 7732697"/>
                <a:gd name="connsiteY3" fmla="*/ 285952 h 6848694"/>
                <a:gd name="connsiteX4" fmla="*/ 3868605 w 7732697"/>
                <a:gd name="connsiteY4" fmla="*/ 0 h 6848694"/>
                <a:gd name="connsiteX5" fmla="*/ 4363833 w 7732697"/>
                <a:gd name="connsiteY5" fmla="*/ 285952 h 6848694"/>
                <a:gd name="connsiteX6" fmla="*/ 7659675 w 7732697"/>
                <a:gd name="connsiteY6" fmla="*/ 5994469 h 6848694"/>
                <a:gd name="connsiteX7" fmla="*/ 7659675 w 7732697"/>
                <a:gd name="connsiteY7" fmla="*/ 6566372 h 6848694"/>
                <a:gd name="connsiteX8" fmla="*/ 7164447 w 7732697"/>
                <a:gd name="connsiteY8" fmla="*/ 6852324 h 6848694"/>
                <a:gd name="connsiteX9" fmla="*/ 572764 w 7732697"/>
                <a:gd name="connsiteY9" fmla="*/ 6852324 h 6848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32697" h="6848694">
                  <a:moveTo>
                    <a:pt x="572764" y="6852231"/>
                  </a:moveTo>
                  <a:cubicBezTo>
                    <a:pt x="366000" y="6852231"/>
                    <a:pt x="180825" y="6745313"/>
                    <a:pt x="77536" y="6566280"/>
                  </a:cubicBezTo>
                  <a:cubicBezTo>
                    <a:pt x="-25845" y="6387245"/>
                    <a:pt x="-25845" y="6173410"/>
                    <a:pt x="77536" y="5994376"/>
                  </a:cubicBezTo>
                  <a:lnTo>
                    <a:pt x="3373285" y="285952"/>
                  </a:lnTo>
                  <a:cubicBezTo>
                    <a:pt x="3476667" y="106918"/>
                    <a:pt x="3661842" y="0"/>
                    <a:pt x="3868605" y="0"/>
                  </a:cubicBezTo>
                  <a:cubicBezTo>
                    <a:pt x="4075369" y="0"/>
                    <a:pt x="4260544" y="106918"/>
                    <a:pt x="4363833" y="285952"/>
                  </a:cubicBezTo>
                  <a:lnTo>
                    <a:pt x="7659675" y="5994469"/>
                  </a:lnTo>
                  <a:cubicBezTo>
                    <a:pt x="7763057" y="6173503"/>
                    <a:pt x="7763057" y="6387338"/>
                    <a:pt x="7659675" y="6566372"/>
                  </a:cubicBezTo>
                  <a:cubicBezTo>
                    <a:pt x="7556293" y="6745406"/>
                    <a:pt x="7371118" y="6852324"/>
                    <a:pt x="7164447" y="6852324"/>
                  </a:cubicBezTo>
                  <a:lnTo>
                    <a:pt x="572764" y="6852324"/>
                  </a:lnTo>
                  <a:close/>
                </a:path>
              </a:pathLst>
            </a:custGeom>
            <a:gradFill>
              <a:gsLst>
                <a:gs pos="13000">
                  <a:srgbClr val="343635"/>
                </a:gs>
                <a:gs pos="100000">
                  <a:srgbClr val="181818"/>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7" name="TextBox 36">
              <a:extLst>
                <a:ext uri="{FF2B5EF4-FFF2-40B4-BE49-F238E27FC236}">
                  <a16:creationId xmlns:a16="http://schemas.microsoft.com/office/drawing/2014/main" id="{E73E1864-EDBB-40C2-9D10-7362E49DD5D0}"/>
                </a:ext>
              </a:extLst>
            </p:cNvPr>
            <p:cNvSpPr txBox="1"/>
            <p:nvPr/>
          </p:nvSpPr>
          <p:spPr>
            <a:xfrm>
              <a:off x="5835298" y="4871785"/>
              <a:ext cx="537327" cy="461665"/>
            </a:xfrm>
            <a:prstGeom prst="rect">
              <a:avLst/>
            </a:prstGeom>
            <a:noFill/>
          </p:spPr>
          <p:txBody>
            <a:bodyPr wrap="none" rtlCol="0">
              <a:spAutoFit/>
            </a:bodyPr>
            <a:lstStyle/>
            <a:p>
              <a:pPr algn="ctr"/>
              <a:r>
                <a:rPr lang="en-US" sz="1200" b="1" dirty="0">
                  <a:solidFill>
                    <a:srgbClr val="F0D070"/>
                  </a:solidFill>
                  <a:latin typeface="Century Gothic" panose="020B0502020202020204" pitchFamily="34" charset="0"/>
                </a:rPr>
                <a:t>4 ~ 6</a:t>
              </a:r>
            </a:p>
            <a:p>
              <a:pPr algn="ctr"/>
              <a:r>
                <a:rPr lang="en-US" sz="1200" b="1" dirty="0">
                  <a:solidFill>
                    <a:srgbClr val="F0D070"/>
                  </a:solidFill>
                  <a:latin typeface="Century Gothic" panose="020B0502020202020204" pitchFamily="34" charset="0"/>
                </a:rPr>
                <a:t>BCR</a:t>
              </a:r>
            </a:p>
          </p:txBody>
        </p:sp>
      </p:grpSp>
      <p:sp>
        <p:nvSpPr>
          <p:cNvPr id="39" name="TextBox 38">
            <a:extLst>
              <a:ext uri="{FF2B5EF4-FFF2-40B4-BE49-F238E27FC236}">
                <a16:creationId xmlns:a16="http://schemas.microsoft.com/office/drawing/2014/main" id="{0665F7BF-AD22-4312-A068-06B957BBF014}"/>
              </a:ext>
            </a:extLst>
          </p:cNvPr>
          <p:cNvSpPr txBox="1"/>
          <p:nvPr/>
        </p:nvSpPr>
        <p:spPr>
          <a:xfrm>
            <a:off x="3290379" y="1776675"/>
            <a:ext cx="1974469" cy="1092543"/>
          </a:xfrm>
          <a:prstGeom prst="rect">
            <a:avLst/>
          </a:prstGeom>
          <a:noFill/>
        </p:spPr>
        <p:txBody>
          <a:bodyPr wrap="square" rtlCol="0">
            <a:spAutoFit/>
          </a:bodyPr>
          <a:lstStyle/>
          <a:p>
            <a:pPr>
              <a:lnSpc>
                <a:spcPts val="1600"/>
              </a:lnSpc>
            </a:pPr>
            <a:r>
              <a:rPr lang="en-US" sz="900" b="1" dirty="0">
                <a:solidFill>
                  <a:schemeClr val="bg1"/>
                </a:solidFill>
                <a:latin typeface="Century Gothic" panose="020B0502020202020204" pitchFamily="34" charset="0"/>
              </a:rPr>
              <a:t>$1.65 billion</a:t>
            </a:r>
            <a:r>
              <a:rPr lang="en-US" sz="900" dirty="0">
                <a:solidFill>
                  <a:schemeClr val="bg1"/>
                </a:solidFill>
                <a:latin typeface="Century Gothic" panose="020B0502020202020204" pitchFamily="34" charset="0"/>
              </a:rPr>
              <a:t>, including around 1,200 lives saved from PM25 – related health problems, and another 200 lives saved from ozone-related health problems</a:t>
            </a:r>
          </a:p>
        </p:txBody>
      </p:sp>
      <p:sp>
        <p:nvSpPr>
          <p:cNvPr id="40" name="TextBox 39">
            <a:extLst>
              <a:ext uri="{FF2B5EF4-FFF2-40B4-BE49-F238E27FC236}">
                <a16:creationId xmlns:a16="http://schemas.microsoft.com/office/drawing/2014/main" id="{C6400967-2864-49E2-A012-4CE563563ADC}"/>
              </a:ext>
            </a:extLst>
          </p:cNvPr>
          <p:cNvSpPr txBox="1"/>
          <p:nvPr/>
        </p:nvSpPr>
        <p:spPr>
          <a:xfrm>
            <a:off x="8664858" y="3928023"/>
            <a:ext cx="1974469" cy="1092543"/>
          </a:xfrm>
          <a:prstGeom prst="rect">
            <a:avLst/>
          </a:prstGeom>
          <a:noFill/>
        </p:spPr>
        <p:txBody>
          <a:bodyPr wrap="square" rtlCol="0">
            <a:spAutoFit/>
          </a:bodyPr>
          <a:lstStyle/>
          <a:p>
            <a:pPr>
              <a:lnSpc>
                <a:spcPts val="1600"/>
              </a:lnSpc>
            </a:pPr>
            <a:r>
              <a:rPr lang="en-US" sz="900" b="1" dirty="0">
                <a:solidFill>
                  <a:schemeClr val="bg1"/>
                </a:solidFill>
                <a:latin typeface="Century Gothic" panose="020B0502020202020204" pitchFamily="34" charset="0"/>
              </a:rPr>
              <a:t>$282 million </a:t>
            </a:r>
            <a:r>
              <a:rPr lang="en-US" sz="900" dirty="0">
                <a:solidFill>
                  <a:schemeClr val="bg1"/>
                </a:solidFill>
                <a:latin typeface="Century Gothic" panose="020B0502020202020204" pitchFamily="34" charset="0"/>
              </a:rPr>
              <a:t>to </a:t>
            </a:r>
            <a:r>
              <a:rPr lang="en-US" sz="900" b="1" dirty="0">
                <a:solidFill>
                  <a:schemeClr val="bg1"/>
                </a:solidFill>
                <a:latin typeface="Century Gothic" panose="020B0502020202020204" pitchFamily="34" charset="0"/>
              </a:rPr>
              <a:t>$426 million </a:t>
            </a:r>
            <a:r>
              <a:rPr lang="en-US" sz="900" dirty="0">
                <a:solidFill>
                  <a:schemeClr val="bg1"/>
                </a:solidFill>
                <a:latin typeface="Century Gothic" panose="020B0502020202020204" pitchFamily="34" charset="0"/>
              </a:rPr>
              <a:t>including </a:t>
            </a:r>
            <a:r>
              <a:rPr lang="en-US" sz="900" b="1" dirty="0">
                <a:solidFill>
                  <a:schemeClr val="bg1"/>
                </a:solidFill>
                <a:latin typeface="Century Gothic" panose="020B0502020202020204" pitchFamily="34" charset="0"/>
              </a:rPr>
              <a:t>$24 million to $37 million </a:t>
            </a:r>
            <a:r>
              <a:rPr lang="en-US" sz="900" dirty="0">
                <a:solidFill>
                  <a:schemeClr val="bg1"/>
                </a:solidFill>
                <a:latin typeface="Century Gothic" panose="020B0502020202020204" pitchFamily="34" charset="0"/>
              </a:rPr>
              <a:t>to reduce NO</a:t>
            </a:r>
            <a:r>
              <a:rPr lang="en-US" sz="500" dirty="0">
                <a:solidFill>
                  <a:schemeClr val="bg1"/>
                </a:solidFill>
                <a:latin typeface="Century Gothic" panose="020B0502020202020204" pitchFamily="34" charset="0"/>
              </a:rPr>
              <a:t>2</a:t>
            </a:r>
            <a:r>
              <a:rPr lang="en-US" sz="900" dirty="0">
                <a:solidFill>
                  <a:schemeClr val="bg1"/>
                </a:solidFill>
                <a:latin typeface="Century Gothic" panose="020B0502020202020204" pitchFamily="34" charset="0"/>
              </a:rPr>
              <a:t> emissions and </a:t>
            </a:r>
            <a:r>
              <a:rPr lang="en-US" sz="900" b="1" dirty="0">
                <a:solidFill>
                  <a:schemeClr val="bg1"/>
                </a:solidFill>
                <a:latin typeface="Century Gothic" panose="020B0502020202020204" pitchFamily="34" charset="0"/>
              </a:rPr>
              <a:t>$258 million to $389 million </a:t>
            </a:r>
            <a:r>
              <a:rPr lang="en-US" sz="900" dirty="0">
                <a:solidFill>
                  <a:schemeClr val="bg1"/>
                </a:solidFill>
                <a:latin typeface="Century Gothic" panose="020B0502020202020204" pitchFamily="34" charset="0"/>
              </a:rPr>
              <a:t>to treat SO</a:t>
            </a:r>
            <a:r>
              <a:rPr lang="en-US" sz="500" dirty="0">
                <a:solidFill>
                  <a:schemeClr val="bg1"/>
                </a:solidFill>
                <a:latin typeface="Century Gothic" panose="020B0502020202020204" pitchFamily="34" charset="0"/>
              </a:rPr>
              <a:t>2 </a:t>
            </a:r>
            <a:r>
              <a:rPr lang="en-US" sz="900" dirty="0">
                <a:solidFill>
                  <a:schemeClr val="bg1"/>
                </a:solidFill>
                <a:latin typeface="Century Gothic" panose="020B0502020202020204" pitchFamily="34" charset="0"/>
              </a:rPr>
              <a:t>and PM10 emissions</a:t>
            </a:r>
            <a:endParaRPr lang="en-US" sz="500" dirty="0">
              <a:solidFill>
                <a:schemeClr val="bg1"/>
              </a:solidFill>
              <a:latin typeface="Century Gothic" panose="020B0502020202020204" pitchFamily="34" charset="0"/>
            </a:endParaRPr>
          </a:p>
        </p:txBody>
      </p:sp>
      <p:sp>
        <p:nvSpPr>
          <p:cNvPr id="47" name="Parallelogram 46">
            <a:extLst>
              <a:ext uri="{FF2B5EF4-FFF2-40B4-BE49-F238E27FC236}">
                <a16:creationId xmlns:a16="http://schemas.microsoft.com/office/drawing/2014/main" id="{177138AD-FB1D-4678-B794-3E1BF71AF3ED}"/>
              </a:ext>
            </a:extLst>
          </p:cNvPr>
          <p:cNvSpPr/>
          <p:nvPr/>
        </p:nvSpPr>
        <p:spPr>
          <a:xfrm rot="19800000">
            <a:off x="10658212" y="25173"/>
            <a:ext cx="1122241" cy="734038"/>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arallelogram 47">
            <a:extLst>
              <a:ext uri="{FF2B5EF4-FFF2-40B4-BE49-F238E27FC236}">
                <a16:creationId xmlns:a16="http://schemas.microsoft.com/office/drawing/2014/main" id="{253B490F-24AB-41BE-A00C-9C86FE365FC9}"/>
              </a:ext>
            </a:extLst>
          </p:cNvPr>
          <p:cNvSpPr/>
          <p:nvPr/>
        </p:nvSpPr>
        <p:spPr>
          <a:xfrm rot="19800000">
            <a:off x="-747103" y="3685344"/>
            <a:ext cx="1461570" cy="1199443"/>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arallelogram 48">
            <a:extLst>
              <a:ext uri="{FF2B5EF4-FFF2-40B4-BE49-F238E27FC236}">
                <a16:creationId xmlns:a16="http://schemas.microsoft.com/office/drawing/2014/main" id="{21527D28-0631-41FF-99CD-AAD336CB25FB}"/>
              </a:ext>
            </a:extLst>
          </p:cNvPr>
          <p:cNvSpPr/>
          <p:nvPr/>
        </p:nvSpPr>
        <p:spPr>
          <a:xfrm rot="19382028">
            <a:off x="9820778" y="5555581"/>
            <a:ext cx="908306" cy="745405"/>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arallelogram 49">
            <a:extLst>
              <a:ext uri="{FF2B5EF4-FFF2-40B4-BE49-F238E27FC236}">
                <a16:creationId xmlns:a16="http://schemas.microsoft.com/office/drawing/2014/main" id="{E8842A0F-ACC6-4765-88B3-EB54769B3B72}"/>
              </a:ext>
            </a:extLst>
          </p:cNvPr>
          <p:cNvSpPr/>
          <p:nvPr/>
        </p:nvSpPr>
        <p:spPr>
          <a:xfrm rot="17100000">
            <a:off x="4558491" y="3301709"/>
            <a:ext cx="260222" cy="213552"/>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arallelogram 50">
            <a:extLst>
              <a:ext uri="{FF2B5EF4-FFF2-40B4-BE49-F238E27FC236}">
                <a16:creationId xmlns:a16="http://schemas.microsoft.com/office/drawing/2014/main" id="{2FBD3E74-CCC5-490C-B03D-1F230B6CCA5A}"/>
              </a:ext>
            </a:extLst>
          </p:cNvPr>
          <p:cNvSpPr/>
          <p:nvPr/>
        </p:nvSpPr>
        <p:spPr>
          <a:xfrm rot="1424964">
            <a:off x="11901004" y="4819530"/>
            <a:ext cx="372516" cy="305706"/>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Parallelogram 51">
            <a:extLst>
              <a:ext uri="{FF2B5EF4-FFF2-40B4-BE49-F238E27FC236}">
                <a16:creationId xmlns:a16="http://schemas.microsoft.com/office/drawing/2014/main" id="{64A8D659-8AC2-485E-B7A8-F025951FCCB8}"/>
              </a:ext>
            </a:extLst>
          </p:cNvPr>
          <p:cNvSpPr/>
          <p:nvPr/>
        </p:nvSpPr>
        <p:spPr>
          <a:xfrm rot="1424964">
            <a:off x="996606" y="5134111"/>
            <a:ext cx="226163" cy="185601"/>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arallelogram 52">
            <a:extLst>
              <a:ext uri="{FF2B5EF4-FFF2-40B4-BE49-F238E27FC236}">
                <a16:creationId xmlns:a16="http://schemas.microsoft.com/office/drawing/2014/main" id="{7874DDD0-1C87-42A1-8B44-28C70404F477}"/>
              </a:ext>
            </a:extLst>
          </p:cNvPr>
          <p:cNvSpPr/>
          <p:nvPr/>
        </p:nvSpPr>
        <p:spPr>
          <a:xfrm rot="19382028">
            <a:off x="1132813" y="-104672"/>
            <a:ext cx="465381" cy="381917"/>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F259CBC3-8C4B-7948-9BC7-5FAF91ADDDD1}"/>
              </a:ext>
            </a:extLst>
          </p:cNvPr>
          <p:cNvGrpSpPr/>
          <p:nvPr/>
        </p:nvGrpSpPr>
        <p:grpSpPr>
          <a:xfrm>
            <a:off x="-138611" y="6300200"/>
            <a:ext cx="12471991" cy="652403"/>
            <a:chOff x="-138611" y="6300200"/>
            <a:chExt cx="12471991" cy="652403"/>
          </a:xfrm>
        </p:grpSpPr>
        <p:sp>
          <p:nvSpPr>
            <p:cNvPr id="35" name="Rectangle 34">
              <a:extLst>
                <a:ext uri="{FF2B5EF4-FFF2-40B4-BE49-F238E27FC236}">
                  <a16:creationId xmlns:a16="http://schemas.microsoft.com/office/drawing/2014/main" id="{21CFB73D-AF6D-C947-942C-4C34082CECF6}"/>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3005C81F-786E-1A48-8FC0-77EA936B0EEC}"/>
                </a:ext>
              </a:extLst>
            </p:cNvPr>
            <p:cNvCxnSpPr/>
            <p:nvPr/>
          </p:nvCxnSpPr>
          <p:spPr>
            <a:xfrm>
              <a:off x="10041782"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D4337C4-57FB-9E4D-A63B-35D8EBE4B219}"/>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42" name="Rounded Rectangle 41">
              <a:extLst>
                <a:ext uri="{FF2B5EF4-FFF2-40B4-BE49-F238E27FC236}">
                  <a16:creationId xmlns:a16="http://schemas.microsoft.com/office/drawing/2014/main" id="{BD095982-C774-D84B-844F-F1D72920130F}"/>
                </a:ext>
              </a:extLst>
            </p:cNvPr>
            <p:cNvSpPr/>
            <p:nvPr/>
          </p:nvSpPr>
          <p:spPr>
            <a:xfrm>
              <a:off x="10536689"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DCAE4395-53B8-D948-AF23-EDD7C5156F8E}"/>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687462BE-76CF-A54C-A350-F4ED86486683}"/>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5" name="TextBox 44">
              <a:extLst>
                <a:ext uri="{FF2B5EF4-FFF2-40B4-BE49-F238E27FC236}">
                  <a16:creationId xmlns:a16="http://schemas.microsoft.com/office/drawing/2014/main" id="{48B92E60-D03E-514A-8061-141FA1806704}"/>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47C7D79A-C23C-7D4E-8843-879697939AA5}"/>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4" name="TextBox 53">
              <a:extLst>
                <a:ext uri="{FF2B5EF4-FFF2-40B4-BE49-F238E27FC236}">
                  <a16:creationId xmlns:a16="http://schemas.microsoft.com/office/drawing/2014/main" id="{034B35E2-0AD1-F345-B169-AD2C9C2EC9A1}"/>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5" name="TextBox 54">
              <a:extLst>
                <a:ext uri="{FF2B5EF4-FFF2-40B4-BE49-F238E27FC236}">
                  <a16:creationId xmlns:a16="http://schemas.microsoft.com/office/drawing/2014/main" id="{130250BE-3C40-0F49-B0C5-A56DD4EB045B}"/>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C0E1D5CB-36DC-9742-A84C-CEE6670B1D08}"/>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7" name="TextBox 56">
              <a:extLst>
                <a:ext uri="{FF2B5EF4-FFF2-40B4-BE49-F238E27FC236}">
                  <a16:creationId xmlns:a16="http://schemas.microsoft.com/office/drawing/2014/main" id="{1959BBA9-07B4-A04F-9AC7-D5AF1A6115E6}"/>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8" name="TextBox 57">
              <a:extLst>
                <a:ext uri="{FF2B5EF4-FFF2-40B4-BE49-F238E27FC236}">
                  <a16:creationId xmlns:a16="http://schemas.microsoft.com/office/drawing/2014/main" id="{65011204-B510-554B-8164-B0210ACF25B7}"/>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9" name="TextBox 58">
              <a:extLst>
                <a:ext uri="{FF2B5EF4-FFF2-40B4-BE49-F238E27FC236}">
                  <a16:creationId xmlns:a16="http://schemas.microsoft.com/office/drawing/2014/main" id="{9A1D8B26-54CA-7640-9183-24AD8A296E31}"/>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0" name="TextBox 59">
              <a:extLst>
                <a:ext uri="{FF2B5EF4-FFF2-40B4-BE49-F238E27FC236}">
                  <a16:creationId xmlns:a16="http://schemas.microsoft.com/office/drawing/2014/main" id="{6C535455-9EA3-9E4D-A826-1A40B6527A1B}"/>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1" name="TextBox 60">
              <a:extLst>
                <a:ext uri="{FF2B5EF4-FFF2-40B4-BE49-F238E27FC236}">
                  <a16:creationId xmlns:a16="http://schemas.microsoft.com/office/drawing/2014/main" id="{6E97D5AB-AFAE-9E43-9090-CDCB0D978408}"/>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2" name="TextBox 61">
              <a:extLst>
                <a:ext uri="{FF2B5EF4-FFF2-40B4-BE49-F238E27FC236}">
                  <a16:creationId xmlns:a16="http://schemas.microsoft.com/office/drawing/2014/main" id="{7859DEE0-B367-294A-A631-3FEE43DCA80B}"/>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3" name="TextBox 62">
              <a:extLst>
                <a:ext uri="{FF2B5EF4-FFF2-40B4-BE49-F238E27FC236}">
                  <a16:creationId xmlns:a16="http://schemas.microsoft.com/office/drawing/2014/main" id="{DEF9E9BB-1051-0244-8D94-9E5EAD1D535E}"/>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4" name="TextBox 63">
              <a:extLst>
                <a:ext uri="{FF2B5EF4-FFF2-40B4-BE49-F238E27FC236}">
                  <a16:creationId xmlns:a16="http://schemas.microsoft.com/office/drawing/2014/main" id="{3A1F1AF3-59EF-D54B-A001-F5E26FEFC69A}"/>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
        <p:nvSpPr>
          <p:cNvPr id="23" name="Oval 22">
            <a:extLst>
              <a:ext uri="{FF2B5EF4-FFF2-40B4-BE49-F238E27FC236}">
                <a16:creationId xmlns:a16="http://schemas.microsoft.com/office/drawing/2014/main" id="{97D5C116-2319-43FC-BF42-F186B3F203CA}"/>
              </a:ext>
            </a:extLst>
          </p:cNvPr>
          <p:cNvSpPr/>
          <p:nvPr/>
        </p:nvSpPr>
        <p:spPr>
          <a:xfrm>
            <a:off x="2264270" y="3562017"/>
            <a:ext cx="1769535" cy="1769535"/>
          </a:xfrm>
          <a:prstGeom prst="ellipse">
            <a:avLst/>
          </a:prstGeom>
          <a:gradFill flip="none" rotWithShape="1">
            <a:gsLst>
              <a:gs pos="87000">
                <a:srgbClr val="F6D67A"/>
              </a:gs>
              <a:gs pos="43000">
                <a:srgbClr val="C6A52C"/>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ts val="1900"/>
              </a:lnSpc>
            </a:pPr>
            <a:r>
              <a:rPr lang="en-US" sz="1000" b="1" dirty="0">
                <a:solidFill>
                  <a:srgbClr val="003B66"/>
                </a:solidFill>
                <a:latin typeface="Century Gothic" panose="020B0502020202020204" pitchFamily="34" charset="0"/>
              </a:rPr>
              <a:t>BENEFITS IN 2030</a:t>
            </a:r>
          </a:p>
        </p:txBody>
      </p:sp>
      <p:grpSp>
        <p:nvGrpSpPr>
          <p:cNvPr id="24" name="Group 23">
            <a:extLst>
              <a:ext uri="{FF2B5EF4-FFF2-40B4-BE49-F238E27FC236}">
                <a16:creationId xmlns:a16="http://schemas.microsoft.com/office/drawing/2014/main" id="{9F5F2CBE-3580-9D45-B3C5-C63228F47488}"/>
              </a:ext>
            </a:extLst>
          </p:cNvPr>
          <p:cNvGrpSpPr/>
          <p:nvPr/>
        </p:nvGrpSpPr>
        <p:grpSpPr>
          <a:xfrm>
            <a:off x="2626720" y="2824747"/>
            <a:ext cx="6381771" cy="2558507"/>
            <a:chOff x="2626720" y="2824747"/>
            <a:chExt cx="6381771" cy="2558507"/>
          </a:xfrm>
        </p:grpSpPr>
        <p:cxnSp>
          <p:nvCxnSpPr>
            <p:cNvPr id="11" name="Straight Connector 10">
              <a:extLst>
                <a:ext uri="{FF2B5EF4-FFF2-40B4-BE49-F238E27FC236}">
                  <a16:creationId xmlns:a16="http://schemas.microsoft.com/office/drawing/2014/main" id="{5F529EC4-8043-4D41-B1EB-F655477B3C4F}"/>
                </a:ext>
              </a:extLst>
            </p:cNvPr>
            <p:cNvCxnSpPr>
              <a:cxnSpLocks/>
            </p:cNvCxnSpPr>
            <p:nvPr/>
          </p:nvCxnSpPr>
          <p:spPr>
            <a:xfrm flipV="1">
              <a:off x="3422187" y="2929277"/>
              <a:ext cx="5208793" cy="2384988"/>
            </a:xfrm>
            <a:prstGeom prst="line">
              <a:avLst/>
            </a:prstGeom>
            <a:ln w="139700"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Trapezoid 4">
              <a:extLst>
                <a:ext uri="{FF2B5EF4-FFF2-40B4-BE49-F238E27FC236}">
                  <a16:creationId xmlns:a16="http://schemas.microsoft.com/office/drawing/2014/main" id="{72765005-7C2D-C94D-B5CB-73EECC8E0084}"/>
                </a:ext>
              </a:extLst>
            </p:cNvPr>
            <p:cNvSpPr/>
            <p:nvPr/>
          </p:nvSpPr>
          <p:spPr>
            <a:xfrm flipV="1">
              <a:off x="2626720" y="5174126"/>
              <a:ext cx="1031272" cy="209128"/>
            </a:xfrm>
            <a:prstGeom prst="trapezoid">
              <a:avLst>
                <a:gd name="adj" fmla="val 7550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rapezoid 65">
              <a:extLst>
                <a:ext uri="{FF2B5EF4-FFF2-40B4-BE49-F238E27FC236}">
                  <a16:creationId xmlns:a16="http://schemas.microsoft.com/office/drawing/2014/main" id="{88F98D9B-C1E4-2546-AE2B-9EB0DF5B19C3}"/>
                </a:ext>
              </a:extLst>
            </p:cNvPr>
            <p:cNvSpPr/>
            <p:nvPr/>
          </p:nvSpPr>
          <p:spPr>
            <a:xfrm flipV="1">
              <a:off x="7977219" y="2824747"/>
              <a:ext cx="1031272" cy="209128"/>
            </a:xfrm>
            <a:prstGeom prst="trapezoid">
              <a:avLst>
                <a:gd name="adj" fmla="val 75506"/>
              </a:avLst>
            </a:prstGeom>
            <a:solidFill>
              <a:srgbClr val="B6C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27770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Connector 67">
            <a:extLst>
              <a:ext uri="{FF2B5EF4-FFF2-40B4-BE49-F238E27FC236}">
                <a16:creationId xmlns:a16="http://schemas.microsoft.com/office/drawing/2014/main" id="{18F3C393-D7AC-8549-B918-0AA709C25EAB}"/>
              </a:ext>
            </a:extLst>
          </p:cNvPr>
          <p:cNvCxnSpPr>
            <a:cxnSpLocks/>
          </p:cNvCxnSpPr>
          <p:nvPr/>
        </p:nvCxnSpPr>
        <p:spPr>
          <a:xfrm>
            <a:off x="3140305" y="1860687"/>
            <a:ext cx="0" cy="1937789"/>
          </a:xfrm>
          <a:prstGeom prst="line">
            <a:avLst/>
          </a:prstGeom>
          <a:ln w="38100">
            <a:gradFill>
              <a:gsLst>
                <a:gs pos="44000">
                  <a:srgbClr val="706F4C"/>
                </a:gs>
                <a:gs pos="18000">
                  <a:srgbClr val="E0BF56"/>
                </a:gs>
                <a:gs pos="77000">
                  <a:srgbClr val="01244A"/>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CB7B61D-8B58-2543-BEBC-450090154C03}"/>
              </a:ext>
            </a:extLst>
          </p:cNvPr>
          <p:cNvCxnSpPr>
            <a:cxnSpLocks/>
          </p:cNvCxnSpPr>
          <p:nvPr/>
        </p:nvCxnSpPr>
        <p:spPr>
          <a:xfrm flipV="1">
            <a:off x="8506547" y="2964315"/>
            <a:ext cx="0" cy="2001489"/>
          </a:xfrm>
          <a:prstGeom prst="line">
            <a:avLst/>
          </a:prstGeom>
          <a:ln w="38100">
            <a:gradFill>
              <a:gsLst>
                <a:gs pos="51000">
                  <a:srgbClr val="706C47"/>
                </a:gs>
                <a:gs pos="16000">
                  <a:srgbClr val="E0BF56"/>
                </a:gs>
                <a:gs pos="93000">
                  <a:srgbClr val="001938"/>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6CE68F8-87AF-4130-8F51-4238964D2168}"/>
              </a:ext>
            </a:extLst>
          </p:cNvPr>
          <p:cNvSpPr txBox="1"/>
          <p:nvPr/>
        </p:nvSpPr>
        <p:spPr>
          <a:xfrm>
            <a:off x="4971333" y="720353"/>
            <a:ext cx="2249334"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BCR Example</a:t>
            </a:r>
          </a:p>
        </p:txBody>
      </p:sp>
      <p:sp>
        <p:nvSpPr>
          <p:cNvPr id="31" name="Oval 30">
            <a:extLst>
              <a:ext uri="{FF2B5EF4-FFF2-40B4-BE49-F238E27FC236}">
                <a16:creationId xmlns:a16="http://schemas.microsoft.com/office/drawing/2014/main" id="{F23AE434-D2BB-49B6-8209-90CFA273510E}"/>
              </a:ext>
            </a:extLst>
          </p:cNvPr>
          <p:cNvSpPr/>
          <p:nvPr/>
        </p:nvSpPr>
        <p:spPr>
          <a:xfrm>
            <a:off x="7988794" y="3092684"/>
            <a:ext cx="1015999" cy="1015999"/>
          </a:xfrm>
          <a:prstGeom prst="ellipse">
            <a:avLst/>
          </a:prstGeom>
          <a:gradFill>
            <a:gsLst>
              <a:gs pos="40000">
                <a:srgbClr val="F0D070"/>
              </a:gs>
              <a:gs pos="78000">
                <a:srgbClr val="E0BF56"/>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b="1" dirty="0">
                <a:solidFill>
                  <a:srgbClr val="003B66"/>
                </a:solidFill>
                <a:latin typeface="Century Gothic" panose="020B0502020202020204" pitchFamily="34" charset="0"/>
              </a:rPr>
              <a:t>COSTS</a:t>
            </a:r>
            <a:r>
              <a:rPr lang="en-US" sz="800" dirty="0">
                <a:solidFill>
                  <a:srgbClr val="003B66"/>
                </a:solidFill>
                <a:latin typeface="Century Gothic" panose="020B0502020202020204" pitchFamily="34" charset="0"/>
              </a:rPr>
              <a:t> </a:t>
            </a:r>
            <a:r>
              <a:rPr lang="en-US" sz="800" b="1" dirty="0">
                <a:solidFill>
                  <a:srgbClr val="003B66"/>
                </a:solidFill>
                <a:latin typeface="Century Gothic" panose="020B0502020202020204" pitchFamily="34" charset="0"/>
              </a:rPr>
              <a:t>IN</a:t>
            </a:r>
            <a:r>
              <a:rPr lang="en-US" sz="800" dirty="0">
                <a:solidFill>
                  <a:srgbClr val="003B66"/>
                </a:solidFill>
                <a:latin typeface="Century Gothic" panose="020B0502020202020204" pitchFamily="34" charset="0"/>
              </a:rPr>
              <a:t> </a:t>
            </a:r>
            <a:r>
              <a:rPr lang="en-US" sz="800" b="1" dirty="0">
                <a:solidFill>
                  <a:srgbClr val="003B66"/>
                </a:solidFill>
                <a:latin typeface="Century Gothic" panose="020B0502020202020204" pitchFamily="34" charset="0"/>
              </a:rPr>
              <a:t>2030</a:t>
            </a:r>
          </a:p>
        </p:txBody>
      </p:sp>
      <p:grpSp>
        <p:nvGrpSpPr>
          <p:cNvPr id="22" name="Group 21">
            <a:extLst>
              <a:ext uri="{FF2B5EF4-FFF2-40B4-BE49-F238E27FC236}">
                <a16:creationId xmlns:a16="http://schemas.microsoft.com/office/drawing/2014/main" id="{0E1946D9-E1F3-AE4D-9947-F19962B66E98}"/>
              </a:ext>
            </a:extLst>
          </p:cNvPr>
          <p:cNvGrpSpPr/>
          <p:nvPr/>
        </p:nvGrpSpPr>
        <p:grpSpPr>
          <a:xfrm>
            <a:off x="5158645" y="4200721"/>
            <a:ext cx="1879985" cy="1485156"/>
            <a:chOff x="5158645" y="4200721"/>
            <a:chExt cx="1879985" cy="1485156"/>
          </a:xfrm>
        </p:grpSpPr>
        <p:sp>
          <p:nvSpPr>
            <p:cNvPr id="8" name="Freeform: Shape 7">
              <a:extLst>
                <a:ext uri="{FF2B5EF4-FFF2-40B4-BE49-F238E27FC236}">
                  <a16:creationId xmlns:a16="http://schemas.microsoft.com/office/drawing/2014/main" id="{5F28DE35-511D-467A-BF35-961289099F0D}"/>
                </a:ext>
              </a:extLst>
            </p:cNvPr>
            <p:cNvSpPr/>
            <p:nvPr/>
          </p:nvSpPr>
          <p:spPr>
            <a:xfrm>
              <a:off x="5158645" y="4200721"/>
              <a:ext cx="1879985" cy="1485156"/>
            </a:xfrm>
            <a:custGeom>
              <a:avLst/>
              <a:gdLst>
                <a:gd name="connsiteX0" fmla="*/ 572764 w 7732697"/>
                <a:gd name="connsiteY0" fmla="*/ 6852231 h 6848694"/>
                <a:gd name="connsiteX1" fmla="*/ 77536 w 7732697"/>
                <a:gd name="connsiteY1" fmla="*/ 6566280 h 6848694"/>
                <a:gd name="connsiteX2" fmla="*/ 77536 w 7732697"/>
                <a:gd name="connsiteY2" fmla="*/ 5994376 h 6848694"/>
                <a:gd name="connsiteX3" fmla="*/ 3373285 w 7732697"/>
                <a:gd name="connsiteY3" fmla="*/ 285952 h 6848694"/>
                <a:gd name="connsiteX4" fmla="*/ 3868605 w 7732697"/>
                <a:gd name="connsiteY4" fmla="*/ 0 h 6848694"/>
                <a:gd name="connsiteX5" fmla="*/ 4363833 w 7732697"/>
                <a:gd name="connsiteY5" fmla="*/ 285952 h 6848694"/>
                <a:gd name="connsiteX6" fmla="*/ 7659675 w 7732697"/>
                <a:gd name="connsiteY6" fmla="*/ 5994469 h 6848694"/>
                <a:gd name="connsiteX7" fmla="*/ 7659675 w 7732697"/>
                <a:gd name="connsiteY7" fmla="*/ 6566372 h 6848694"/>
                <a:gd name="connsiteX8" fmla="*/ 7164447 w 7732697"/>
                <a:gd name="connsiteY8" fmla="*/ 6852324 h 6848694"/>
                <a:gd name="connsiteX9" fmla="*/ 572764 w 7732697"/>
                <a:gd name="connsiteY9" fmla="*/ 6852324 h 6848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32697" h="6848694">
                  <a:moveTo>
                    <a:pt x="572764" y="6852231"/>
                  </a:moveTo>
                  <a:cubicBezTo>
                    <a:pt x="366000" y="6852231"/>
                    <a:pt x="180825" y="6745313"/>
                    <a:pt x="77536" y="6566280"/>
                  </a:cubicBezTo>
                  <a:cubicBezTo>
                    <a:pt x="-25845" y="6387245"/>
                    <a:pt x="-25845" y="6173410"/>
                    <a:pt x="77536" y="5994376"/>
                  </a:cubicBezTo>
                  <a:lnTo>
                    <a:pt x="3373285" y="285952"/>
                  </a:lnTo>
                  <a:cubicBezTo>
                    <a:pt x="3476667" y="106918"/>
                    <a:pt x="3661842" y="0"/>
                    <a:pt x="3868605" y="0"/>
                  </a:cubicBezTo>
                  <a:cubicBezTo>
                    <a:pt x="4075369" y="0"/>
                    <a:pt x="4260544" y="106918"/>
                    <a:pt x="4363833" y="285952"/>
                  </a:cubicBezTo>
                  <a:lnTo>
                    <a:pt x="7659675" y="5994469"/>
                  </a:lnTo>
                  <a:cubicBezTo>
                    <a:pt x="7763057" y="6173503"/>
                    <a:pt x="7763057" y="6387338"/>
                    <a:pt x="7659675" y="6566372"/>
                  </a:cubicBezTo>
                  <a:cubicBezTo>
                    <a:pt x="7556293" y="6745406"/>
                    <a:pt x="7371118" y="6852324"/>
                    <a:pt x="7164447" y="6852324"/>
                  </a:cubicBezTo>
                  <a:lnTo>
                    <a:pt x="572764" y="6852324"/>
                  </a:lnTo>
                  <a:close/>
                </a:path>
              </a:pathLst>
            </a:custGeom>
            <a:gradFill>
              <a:gsLst>
                <a:gs pos="13000">
                  <a:srgbClr val="343635"/>
                </a:gs>
                <a:gs pos="100000">
                  <a:srgbClr val="181818"/>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7" name="TextBox 36">
              <a:extLst>
                <a:ext uri="{FF2B5EF4-FFF2-40B4-BE49-F238E27FC236}">
                  <a16:creationId xmlns:a16="http://schemas.microsoft.com/office/drawing/2014/main" id="{E73E1864-EDBB-40C2-9D10-7362E49DD5D0}"/>
                </a:ext>
              </a:extLst>
            </p:cNvPr>
            <p:cNvSpPr txBox="1"/>
            <p:nvPr/>
          </p:nvSpPr>
          <p:spPr>
            <a:xfrm>
              <a:off x="5835298" y="4871785"/>
              <a:ext cx="537327" cy="461665"/>
            </a:xfrm>
            <a:prstGeom prst="rect">
              <a:avLst/>
            </a:prstGeom>
            <a:noFill/>
          </p:spPr>
          <p:txBody>
            <a:bodyPr wrap="none" rtlCol="0">
              <a:spAutoFit/>
            </a:bodyPr>
            <a:lstStyle/>
            <a:p>
              <a:pPr algn="ctr"/>
              <a:r>
                <a:rPr lang="en-US" sz="1200" b="1" dirty="0">
                  <a:solidFill>
                    <a:srgbClr val="F0D070"/>
                  </a:solidFill>
                  <a:latin typeface="Century Gothic" panose="020B0502020202020204" pitchFamily="34" charset="0"/>
                </a:rPr>
                <a:t>4 ~ 6</a:t>
              </a:r>
            </a:p>
            <a:p>
              <a:pPr algn="ctr"/>
              <a:r>
                <a:rPr lang="en-US" sz="1200" b="1" dirty="0">
                  <a:solidFill>
                    <a:srgbClr val="F0D070"/>
                  </a:solidFill>
                  <a:latin typeface="Century Gothic" panose="020B0502020202020204" pitchFamily="34" charset="0"/>
                </a:rPr>
                <a:t>BCR</a:t>
              </a:r>
            </a:p>
          </p:txBody>
        </p:sp>
      </p:grpSp>
      <p:sp>
        <p:nvSpPr>
          <p:cNvPr id="39" name="TextBox 38">
            <a:extLst>
              <a:ext uri="{FF2B5EF4-FFF2-40B4-BE49-F238E27FC236}">
                <a16:creationId xmlns:a16="http://schemas.microsoft.com/office/drawing/2014/main" id="{0665F7BF-AD22-4312-A068-06B957BBF014}"/>
              </a:ext>
            </a:extLst>
          </p:cNvPr>
          <p:cNvSpPr txBox="1"/>
          <p:nvPr/>
        </p:nvSpPr>
        <p:spPr>
          <a:xfrm>
            <a:off x="3290379" y="1776675"/>
            <a:ext cx="1974469" cy="1092543"/>
          </a:xfrm>
          <a:prstGeom prst="rect">
            <a:avLst/>
          </a:prstGeom>
          <a:noFill/>
        </p:spPr>
        <p:txBody>
          <a:bodyPr wrap="square" rtlCol="0">
            <a:spAutoFit/>
          </a:bodyPr>
          <a:lstStyle/>
          <a:p>
            <a:pPr>
              <a:lnSpc>
                <a:spcPts val="1600"/>
              </a:lnSpc>
            </a:pPr>
            <a:r>
              <a:rPr lang="en-US" sz="900" b="1" dirty="0">
                <a:solidFill>
                  <a:schemeClr val="bg1"/>
                </a:solidFill>
                <a:latin typeface="Century Gothic" panose="020B0502020202020204" pitchFamily="34" charset="0"/>
              </a:rPr>
              <a:t>$1.65 billion</a:t>
            </a:r>
            <a:r>
              <a:rPr lang="en-US" sz="900" dirty="0">
                <a:solidFill>
                  <a:schemeClr val="bg1"/>
                </a:solidFill>
                <a:latin typeface="Century Gothic" panose="020B0502020202020204" pitchFamily="34" charset="0"/>
              </a:rPr>
              <a:t>, including around 1,200 lives saved from PM25 – related health problems, and another 200 lives saved from ozone-related health problems</a:t>
            </a:r>
          </a:p>
        </p:txBody>
      </p:sp>
      <p:sp>
        <p:nvSpPr>
          <p:cNvPr id="40" name="TextBox 39">
            <a:extLst>
              <a:ext uri="{FF2B5EF4-FFF2-40B4-BE49-F238E27FC236}">
                <a16:creationId xmlns:a16="http://schemas.microsoft.com/office/drawing/2014/main" id="{C6400967-2864-49E2-A012-4CE563563ADC}"/>
              </a:ext>
            </a:extLst>
          </p:cNvPr>
          <p:cNvSpPr txBox="1"/>
          <p:nvPr/>
        </p:nvSpPr>
        <p:spPr>
          <a:xfrm>
            <a:off x="8664858" y="3928023"/>
            <a:ext cx="1974469" cy="1092543"/>
          </a:xfrm>
          <a:prstGeom prst="rect">
            <a:avLst/>
          </a:prstGeom>
          <a:noFill/>
        </p:spPr>
        <p:txBody>
          <a:bodyPr wrap="square" rtlCol="0">
            <a:spAutoFit/>
          </a:bodyPr>
          <a:lstStyle/>
          <a:p>
            <a:pPr>
              <a:lnSpc>
                <a:spcPts val="1600"/>
              </a:lnSpc>
            </a:pPr>
            <a:r>
              <a:rPr lang="en-US" sz="900" b="1" dirty="0">
                <a:solidFill>
                  <a:schemeClr val="bg1"/>
                </a:solidFill>
                <a:latin typeface="Century Gothic" panose="020B0502020202020204" pitchFamily="34" charset="0"/>
              </a:rPr>
              <a:t>$282 million </a:t>
            </a:r>
            <a:r>
              <a:rPr lang="en-US" sz="900" dirty="0">
                <a:solidFill>
                  <a:schemeClr val="bg1"/>
                </a:solidFill>
                <a:latin typeface="Century Gothic" panose="020B0502020202020204" pitchFamily="34" charset="0"/>
              </a:rPr>
              <a:t>to </a:t>
            </a:r>
            <a:r>
              <a:rPr lang="en-US" sz="900" b="1" dirty="0">
                <a:solidFill>
                  <a:schemeClr val="bg1"/>
                </a:solidFill>
                <a:latin typeface="Century Gothic" panose="020B0502020202020204" pitchFamily="34" charset="0"/>
              </a:rPr>
              <a:t>$426 million </a:t>
            </a:r>
            <a:r>
              <a:rPr lang="en-US" sz="900" dirty="0">
                <a:solidFill>
                  <a:schemeClr val="bg1"/>
                </a:solidFill>
                <a:latin typeface="Century Gothic" panose="020B0502020202020204" pitchFamily="34" charset="0"/>
              </a:rPr>
              <a:t>including </a:t>
            </a:r>
            <a:r>
              <a:rPr lang="en-US" sz="900" b="1" dirty="0">
                <a:solidFill>
                  <a:schemeClr val="bg1"/>
                </a:solidFill>
                <a:latin typeface="Century Gothic" panose="020B0502020202020204" pitchFamily="34" charset="0"/>
              </a:rPr>
              <a:t>$24 million to $37 million </a:t>
            </a:r>
            <a:r>
              <a:rPr lang="en-US" sz="900" dirty="0">
                <a:solidFill>
                  <a:schemeClr val="bg1"/>
                </a:solidFill>
                <a:latin typeface="Century Gothic" panose="020B0502020202020204" pitchFamily="34" charset="0"/>
              </a:rPr>
              <a:t>to reduce NO</a:t>
            </a:r>
            <a:r>
              <a:rPr lang="en-US" sz="500" dirty="0">
                <a:solidFill>
                  <a:schemeClr val="bg1"/>
                </a:solidFill>
                <a:latin typeface="Century Gothic" panose="020B0502020202020204" pitchFamily="34" charset="0"/>
              </a:rPr>
              <a:t>2</a:t>
            </a:r>
            <a:r>
              <a:rPr lang="en-US" sz="900" dirty="0">
                <a:solidFill>
                  <a:schemeClr val="bg1"/>
                </a:solidFill>
                <a:latin typeface="Century Gothic" panose="020B0502020202020204" pitchFamily="34" charset="0"/>
              </a:rPr>
              <a:t> emissions and </a:t>
            </a:r>
            <a:r>
              <a:rPr lang="en-US" sz="900" b="1" dirty="0">
                <a:solidFill>
                  <a:schemeClr val="bg1"/>
                </a:solidFill>
                <a:latin typeface="Century Gothic" panose="020B0502020202020204" pitchFamily="34" charset="0"/>
              </a:rPr>
              <a:t>$258 million to $389 million </a:t>
            </a:r>
            <a:r>
              <a:rPr lang="en-US" sz="900" dirty="0">
                <a:solidFill>
                  <a:schemeClr val="bg1"/>
                </a:solidFill>
                <a:latin typeface="Century Gothic" panose="020B0502020202020204" pitchFamily="34" charset="0"/>
              </a:rPr>
              <a:t>to treat SO</a:t>
            </a:r>
            <a:r>
              <a:rPr lang="en-US" sz="500" dirty="0">
                <a:solidFill>
                  <a:schemeClr val="bg1"/>
                </a:solidFill>
                <a:latin typeface="Century Gothic" panose="020B0502020202020204" pitchFamily="34" charset="0"/>
              </a:rPr>
              <a:t>2 </a:t>
            </a:r>
            <a:r>
              <a:rPr lang="en-US" sz="900" dirty="0">
                <a:solidFill>
                  <a:schemeClr val="bg1"/>
                </a:solidFill>
                <a:latin typeface="Century Gothic" panose="020B0502020202020204" pitchFamily="34" charset="0"/>
              </a:rPr>
              <a:t>and PM10 emissions</a:t>
            </a:r>
            <a:endParaRPr lang="en-US" sz="500" dirty="0">
              <a:solidFill>
                <a:schemeClr val="bg1"/>
              </a:solidFill>
              <a:latin typeface="Century Gothic" panose="020B0502020202020204" pitchFamily="34" charset="0"/>
            </a:endParaRPr>
          </a:p>
        </p:txBody>
      </p:sp>
      <p:sp>
        <p:nvSpPr>
          <p:cNvPr id="47" name="Parallelogram 46">
            <a:extLst>
              <a:ext uri="{FF2B5EF4-FFF2-40B4-BE49-F238E27FC236}">
                <a16:creationId xmlns:a16="http://schemas.microsoft.com/office/drawing/2014/main" id="{177138AD-FB1D-4678-B794-3E1BF71AF3ED}"/>
              </a:ext>
            </a:extLst>
          </p:cNvPr>
          <p:cNvSpPr/>
          <p:nvPr/>
        </p:nvSpPr>
        <p:spPr>
          <a:xfrm rot="19800000">
            <a:off x="10658212" y="25173"/>
            <a:ext cx="1122241" cy="734038"/>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arallelogram 47">
            <a:extLst>
              <a:ext uri="{FF2B5EF4-FFF2-40B4-BE49-F238E27FC236}">
                <a16:creationId xmlns:a16="http://schemas.microsoft.com/office/drawing/2014/main" id="{253B490F-24AB-41BE-A00C-9C86FE365FC9}"/>
              </a:ext>
            </a:extLst>
          </p:cNvPr>
          <p:cNvSpPr/>
          <p:nvPr/>
        </p:nvSpPr>
        <p:spPr>
          <a:xfrm rot="19800000">
            <a:off x="-747103" y="3685344"/>
            <a:ext cx="1461570" cy="1199443"/>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arallelogram 48">
            <a:extLst>
              <a:ext uri="{FF2B5EF4-FFF2-40B4-BE49-F238E27FC236}">
                <a16:creationId xmlns:a16="http://schemas.microsoft.com/office/drawing/2014/main" id="{21527D28-0631-41FF-99CD-AAD336CB25FB}"/>
              </a:ext>
            </a:extLst>
          </p:cNvPr>
          <p:cNvSpPr/>
          <p:nvPr/>
        </p:nvSpPr>
        <p:spPr>
          <a:xfrm rot="19382028">
            <a:off x="9820778" y="5555581"/>
            <a:ext cx="908306" cy="745405"/>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arallelogram 49">
            <a:extLst>
              <a:ext uri="{FF2B5EF4-FFF2-40B4-BE49-F238E27FC236}">
                <a16:creationId xmlns:a16="http://schemas.microsoft.com/office/drawing/2014/main" id="{E8842A0F-ACC6-4765-88B3-EB54769B3B72}"/>
              </a:ext>
            </a:extLst>
          </p:cNvPr>
          <p:cNvSpPr/>
          <p:nvPr/>
        </p:nvSpPr>
        <p:spPr>
          <a:xfrm rot="17100000">
            <a:off x="4558491" y="3301709"/>
            <a:ext cx="260222" cy="213552"/>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arallelogram 50">
            <a:extLst>
              <a:ext uri="{FF2B5EF4-FFF2-40B4-BE49-F238E27FC236}">
                <a16:creationId xmlns:a16="http://schemas.microsoft.com/office/drawing/2014/main" id="{2FBD3E74-CCC5-490C-B03D-1F230B6CCA5A}"/>
              </a:ext>
            </a:extLst>
          </p:cNvPr>
          <p:cNvSpPr/>
          <p:nvPr/>
        </p:nvSpPr>
        <p:spPr>
          <a:xfrm rot="1424964">
            <a:off x="11901004" y="4819530"/>
            <a:ext cx="372516" cy="305706"/>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Parallelogram 51">
            <a:extLst>
              <a:ext uri="{FF2B5EF4-FFF2-40B4-BE49-F238E27FC236}">
                <a16:creationId xmlns:a16="http://schemas.microsoft.com/office/drawing/2014/main" id="{64A8D659-8AC2-485E-B7A8-F025951FCCB8}"/>
              </a:ext>
            </a:extLst>
          </p:cNvPr>
          <p:cNvSpPr/>
          <p:nvPr/>
        </p:nvSpPr>
        <p:spPr>
          <a:xfrm rot="1424964">
            <a:off x="996606" y="5134111"/>
            <a:ext cx="226163" cy="185601"/>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arallelogram 52">
            <a:extLst>
              <a:ext uri="{FF2B5EF4-FFF2-40B4-BE49-F238E27FC236}">
                <a16:creationId xmlns:a16="http://schemas.microsoft.com/office/drawing/2014/main" id="{7874DDD0-1C87-42A1-8B44-28C70404F477}"/>
              </a:ext>
            </a:extLst>
          </p:cNvPr>
          <p:cNvSpPr/>
          <p:nvPr/>
        </p:nvSpPr>
        <p:spPr>
          <a:xfrm rot="19382028">
            <a:off x="1132813" y="-104672"/>
            <a:ext cx="465381" cy="381917"/>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F259CBC3-8C4B-7948-9BC7-5FAF91ADDDD1}"/>
              </a:ext>
            </a:extLst>
          </p:cNvPr>
          <p:cNvGrpSpPr/>
          <p:nvPr/>
        </p:nvGrpSpPr>
        <p:grpSpPr>
          <a:xfrm>
            <a:off x="-138611" y="6300200"/>
            <a:ext cx="12471991" cy="652403"/>
            <a:chOff x="-138611" y="6300200"/>
            <a:chExt cx="12471991" cy="652403"/>
          </a:xfrm>
        </p:grpSpPr>
        <p:sp>
          <p:nvSpPr>
            <p:cNvPr id="35" name="Rectangle 34">
              <a:extLst>
                <a:ext uri="{FF2B5EF4-FFF2-40B4-BE49-F238E27FC236}">
                  <a16:creationId xmlns:a16="http://schemas.microsoft.com/office/drawing/2014/main" id="{21CFB73D-AF6D-C947-942C-4C34082CECF6}"/>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3005C81F-786E-1A48-8FC0-77EA936B0EEC}"/>
                </a:ext>
              </a:extLst>
            </p:cNvPr>
            <p:cNvCxnSpPr/>
            <p:nvPr/>
          </p:nvCxnSpPr>
          <p:spPr>
            <a:xfrm>
              <a:off x="10041782"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D4337C4-57FB-9E4D-A63B-35D8EBE4B219}"/>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42" name="Rounded Rectangle 41">
              <a:extLst>
                <a:ext uri="{FF2B5EF4-FFF2-40B4-BE49-F238E27FC236}">
                  <a16:creationId xmlns:a16="http://schemas.microsoft.com/office/drawing/2014/main" id="{BD095982-C774-D84B-844F-F1D72920130F}"/>
                </a:ext>
              </a:extLst>
            </p:cNvPr>
            <p:cNvSpPr/>
            <p:nvPr/>
          </p:nvSpPr>
          <p:spPr>
            <a:xfrm>
              <a:off x="10536689"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DCAE4395-53B8-D948-AF23-EDD7C5156F8E}"/>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687462BE-76CF-A54C-A350-F4ED86486683}"/>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5" name="TextBox 44">
              <a:extLst>
                <a:ext uri="{FF2B5EF4-FFF2-40B4-BE49-F238E27FC236}">
                  <a16:creationId xmlns:a16="http://schemas.microsoft.com/office/drawing/2014/main" id="{48B92E60-D03E-514A-8061-141FA1806704}"/>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47C7D79A-C23C-7D4E-8843-879697939AA5}"/>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4" name="TextBox 53">
              <a:extLst>
                <a:ext uri="{FF2B5EF4-FFF2-40B4-BE49-F238E27FC236}">
                  <a16:creationId xmlns:a16="http://schemas.microsoft.com/office/drawing/2014/main" id="{034B35E2-0AD1-F345-B169-AD2C9C2EC9A1}"/>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5" name="TextBox 54">
              <a:extLst>
                <a:ext uri="{FF2B5EF4-FFF2-40B4-BE49-F238E27FC236}">
                  <a16:creationId xmlns:a16="http://schemas.microsoft.com/office/drawing/2014/main" id="{130250BE-3C40-0F49-B0C5-A56DD4EB045B}"/>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C0E1D5CB-36DC-9742-A84C-CEE6670B1D08}"/>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7" name="TextBox 56">
              <a:extLst>
                <a:ext uri="{FF2B5EF4-FFF2-40B4-BE49-F238E27FC236}">
                  <a16:creationId xmlns:a16="http://schemas.microsoft.com/office/drawing/2014/main" id="{1959BBA9-07B4-A04F-9AC7-D5AF1A6115E6}"/>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8" name="TextBox 57">
              <a:extLst>
                <a:ext uri="{FF2B5EF4-FFF2-40B4-BE49-F238E27FC236}">
                  <a16:creationId xmlns:a16="http://schemas.microsoft.com/office/drawing/2014/main" id="{65011204-B510-554B-8164-B0210ACF25B7}"/>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9" name="TextBox 58">
              <a:extLst>
                <a:ext uri="{FF2B5EF4-FFF2-40B4-BE49-F238E27FC236}">
                  <a16:creationId xmlns:a16="http://schemas.microsoft.com/office/drawing/2014/main" id="{9A1D8B26-54CA-7640-9183-24AD8A296E31}"/>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0" name="TextBox 59">
              <a:extLst>
                <a:ext uri="{FF2B5EF4-FFF2-40B4-BE49-F238E27FC236}">
                  <a16:creationId xmlns:a16="http://schemas.microsoft.com/office/drawing/2014/main" id="{6C535455-9EA3-9E4D-A826-1A40B6527A1B}"/>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1" name="TextBox 60">
              <a:extLst>
                <a:ext uri="{FF2B5EF4-FFF2-40B4-BE49-F238E27FC236}">
                  <a16:creationId xmlns:a16="http://schemas.microsoft.com/office/drawing/2014/main" id="{6E97D5AB-AFAE-9E43-9090-CDCB0D978408}"/>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2" name="TextBox 61">
              <a:extLst>
                <a:ext uri="{FF2B5EF4-FFF2-40B4-BE49-F238E27FC236}">
                  <a16:creationId xmlns:a16="http://schemas.microsoft.com/office/drawing/2014/main" id="{7859DEE0-B367-294A-A631-3FEE43DCA80B}"/>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3" name="TextBox 62">
              <a:extLst>
                <a:ext uri="{FF2B5EF4-FFF2-40B4-BE49-F238E27FC236}">
                  <a16:creationId xmlns:a16="http://schemas.microsoft.com/office/drawing/2014/main" id="{DEF9E9BB-1051-0244-8D94-9E5EAD1D535E}"/>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4" name="TextBox 63">
              <a:extLst>
                <a:ext uri="{FF2B5EF4-FFF2-40B4-BE49-F238E27FC236}">
                  <a16:creationId xmlns:a16="http://schemas.microsoft.com/office/drawing/2014/main" id="{3A1F1AF3-59EF-D54B-A001-F5E26FEFC69A}"/>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
        <p:nvSpPr>
          <p:cNvPr id="23" name="Oval 22">
            <a:extLst>
              <a:ext uri="{FF2B5EF4-FFF2-40B4-BE49-F238E27FC236}">
                <a16:creationId xmlns:a16="http://schemas.microsoft.com/office/drawing/2014/main" id="{97D5C116-2319-43FC-BF42-F186B3F203CA}"/>
              </a:ext>
            </a:extLst>
          </p:cNvPr>
          <p:cNvSpPr/>
          <p:nvPr/>
        </p:nvSpPr>
        <p:spPr>
          <a:xfrm>
            <a:off x="2264270" y="2431186"/>
            <a:ext cx="1769535" cy="1769535"/>
          </a:xfrm>
          <a:prstGeom prst="ellipse">
            <a:avLst/>
          </a:prstGeom>
          <a:gradFill flip="none" rotWithShape="1">
            <a:gsLst>
              <a:gs pos="87000">
                <a:srgbClr val="F6D67A"/>
              </a:gs>
              <a:gs pos="43000">
                <a:srgbClr val="C6A52C"/>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ts val="1900"/>
              </a:lnSpc>
            </a:pPr>
            <a:r>
              <a:rPr lang="en-US" sz="1000" b="1" dirty="0">
                <a:solidFill>
                  <a:srgbClr val="003B66"/>
                </a:solidFill>
                <a:latin typeface="Century Gothic" panose="020B0502020202020204" pitchFamily="34" charset="0"/>
              </a:rPr>
              <a:t>BENEFITS IN 2030</a:t>
            </a:r>
          </a:p>
        </p:txBody>
      </p:sp>
      <p:grpSp>
        <p:nvGrpSpPr>
          <p:cNvPr id="24" name="Group 23">
            <a:extLst>
              <a:ext uri="{FF2B5EF4-FFF2-40B4-BE49-F238E27FC236}">
                <a16:creationId xmlns:a16="http://schemas.microsoft.com/office/drawing/2014/main" id="{9F5F2CBE-3580-9D45-B3C5-C63228F47488}"/>
              </a:ext>
            </a:extLst>
          </p:cNvPr>
          <p:cNvGrpSpPr/>
          <p:nvPr/>
        </p:nvGrpSpPr>
        <p:grpSpPr>
          <a:xfrm rot="1464661">
            <a:off x="2626720" y="2824747"/>
            <a:ext cx="6381771" cy="2558507"/>
            <a:chOff x="2626720" y="2824747"/>
            <a:chExt cx="6381771" cy="2558507"/>
          </a:xfrm>
        </p:grpSpPr>
        <p:cxnSp>
          <p:nvCxnSpPr>
            <p:cNvPr id="11" name="Straight Connector 10">
              <a:extLst>
                <a:ext uri="{FF2B5EF4-FFF2-40B4-BE49-F238E27FC236}">
                  <a16:creationId xmlns:a16="http://schemas.microsoft.com/office/drawing/2014/main" id="{5F529EC4-8043-4D41-B1EB-F655477B3C4F}"/>
                </a:ext>
              </a:extLst>
            </p:cNvPr>
            <p:cNvCxnSpPr>
              <a:cxnSpLocks/>
            </p:cNvCxnSpPr>
            <p:nvPr/>
          </p:nvCxnSpPr>
          <p:spPr>
            <a:xfrm flipV="1">
              <a:off x="3422187" y="2929277"/>
              <a:ext cx="5208793" cy="2384988"/>
            </a:xfrm>
            <a:prstGeom prst="line">
              <a:avLst/>
            </a:prstGeom>
            <a:ln w="139700"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Trapezoid 4">
              <a:extLst>
                <a:ext uri="{FF2B5EF4-FFF2-40B4-BE49-F238E27FC236}">
                  <a16:creationId xmlns:a16="http://schemas.microsoft.com/office/drawing/2014/main" id="{72765005-7C2D-C94D-B5CB-73EECC8E0084}"/>
                </a:ext>
              </a:extLst>
            </p:cNvPr>
            <p:cNvSpPr/>
            <p:nvPr/>
          </p:nvSpPr>
          <p:spPr>
            <a:xfrm flipV="1">
              <a:off x="2626720" y="5174126"/>
              <a:ext cx="1031272" cy="209128"/>
            </a:xfrm>
            <a:prstGeom prst="trapezoid">
              <a:avLst>
                <a:gd name="adj" fmla="val 7550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rapezoid 65">
              <a:extLst>
                <a:ext uri="{FF2B5EF4-FFF2-40B4-BE49-F238E27FC236}">
                  <a16:creationId xmlns:a16="http://schemas.microsoft.com/office/drawing/2014/main" id="{88F98D9B-C1E4-2546-AE2B-9EB0DF5B19C3}"/>
                </a:ext>
              </a:extLst>
            </p:cNvPr>
            <p:cNvSpPr/>
            <p:nvPr/>
          </p:nvSpPr>
          <p:spPr>
            <a:xfrm flipV="1">
              <a:off x="7977219" y="2824747"/>
              <a:ext cx="1031272" cy="209128"/>
            </a:xfrm>
            <a:prstGeom prst="trapezoid">
              <a:avLst>
                <a:gd name="adj" fmla="val 75506"/>
              </a:avLst>
            </a:prstGeom>
            <a:solidFill>
              <a:srgbClr val="B6C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0036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0000"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4000" fill="hold"/>
                                        <p:tgtEl>
                                          <p:spTgt spid="48"/>
                                        </p:tgtEl>
                                        <p:attrNameLst>
                                          <p:attrName>ppt_x</p:attrName>
                                        </p:attrNameLst>
                                      </p:cBhvr>
                                      <p:tavLst>
                                        <p:tav tm="0">
                                          <p:val>
                                            <p:strVal val="#ppt_x"/>
                                          </p:val>
                                        </p:tav>
                                        <p:tav tm="100000">
                                          <p:val>
                                            <p:strVal val="#ppt_x"/>
                                          </p:val>
                                        </p:tav>
                                      </p:tavLst>
                                    </p:anim>
                                    <p:anim calcmode="lin" valueType="num">
                                      <p:cBhvr additive="base">
                                        <p:cTn id="8" dur="4000" fill="hold"/>
                                        <p:tgtEl>
                                          <p:spTgt spid="48"/>
                                        </p:tgtEl>
                                        <p:attrNameLst>
                                          <p:attrName>ppt_y</p:attrName>
                                        </p:attrNameLst>
                                      </p:cBhvr>
                                      <p:tavLst>
                                        <p:tav tm="0">
                                          <p:val>
                                            <p:strVal val="0-#ppt_h/2"/>
                                          </p:val>
                                        </p:tav>
                                        <p:tav tm="100000">
                                          <p:val>
                                            <p:strVal val="#ppt_y"/>
                                          </p:val>
                                        </p:tav>
                                      </p:tavLst>
                                    </p:anim>
                                  </p:childTnLst>
                                </p:cTn>
                              </p:par>
                              <p:par>
                                <p:cTn id="9" presetID="2" presetClass="entr" presetSubtype="1" decel="50000" fill="hold" grpId="0" nodeType="with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4500" fill="hold"/>
                                        <p:tgtEl>
                                          <p:spTgt spid="52"/>
                                        </p:tgtEl>
                                        <p:attrNameLst>
                                          <p:attrName>ppt_x</p:attrName>
                                        </p:attrNameLst>
                                      </p:cBhvr>
                                      <p:tavLst>
                                        <p:tav tm="0">
                                          <p:val>
                                            <p:strVal val="#ppt_x"/>
                                          </p:val>
                                        </p:tav>
                                        <p:tav tm="100000">
                                          <p:val>
                                            <p:strVal val="#ppt_x"/>
                                          </p:val>
                                        </p:tav>
                                      </p:tavLst>
                                    </p:anim>
                                    <p:anim calcmode="lin" valueType="num">
                                      <p:cBhvr additive="base">
                                        <p:cTn id="12" dur="4500" fill="hold"/>
                                        <p:tgtEl>
                                          <p:spTgt spid="52"/>
                                        </p:tgtEl>
                                        <p:attrNameLst>
                                          <p:attrName>ppt_y</p:attrName>
                                        </p:attrNameLst>
                                      </p:cBhvr>
                                      <p:tavLst>
                                        <p:tav tm="0">
                                          <p:val>
                                            <p:strVal val="0-#ppt_h/2"/>
                                          </p:val>
                                        </p:tav>
                                        <p:tav tm="100000">
                                          <p:val>
                                            <p:strVal val="#ppt_y"/>
                                          </p:val>
                                        </p:tav>
                                      </p:tavLst>
                                    </p:anim>
                                  </p:childTnLst>
                                </p:cTn>
                              </p:par>
                              <p:par>
                                <p:cTn id="13" presetID="2" presetClass="entr" presetSubtype="1" decel="50000"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3000" fill="hold"/>
                                        <p:tgtEl>
                                          <p:spTgt spid="50"/>
                                        </p:tgtEl>
                                        <p:attrNameLst>
                                          <p:attrName>ppt_x</p:attrName>
                                        </p:attrNameLst>
                                      </p:cBhvr>
                                      <p:tavLst>
                                        <p:tav tm="0">
                                          <p:val>
                                            <p:strVal val="#ppt_x"/>
                                          </p:val>
                                        </p:tav>
                                        <p:tav tm="100000">
                                          <p:val>
                                            <p:strVal val="#ppt_x"/>
                                          </p:val>
                                        </p:tav>
                                      </p:tavLst>
                                    </p:anim>
                                    <p:anim calcmode="lin" valueType="num">
                                      <p:cBhvr additive="base">
                                        <p:cTn id="16" dur="3000" fill="hold"/>
                                        <p:tgtEl>
                                          <p:spTgt spid="50"/>
                                        </p:tgtEl>
                                        <p:attrNameLst>
                                          <p:attrName>ppt_y</p:attrName>
                                        </p:attrNameLst>
                                      </p:cBhvr>
                                      <p:tavLst>
                                        <p:tav tm="0">
                                          <p:val>
                                            <p:strVal val="0-#ppt_h/2"/>
                                          </p:val>
                                        </p:tav>
                                        <p:tav tm="100000">
                                          <p:val>
                                            <p:strVal val="#ppt_y"/>
                                          </p:val>
                                        </p:tav>
                                      </p:tavLst>
                                    </p:anim>
                                  </p:childTnLst>
                                </p:cTn>
                              </p:par>
                              <p:par>
                                <p:cTn id="17" presetID="2" presetClass="entr" presetSubtype="1" decel="5000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0" fill="hold"/>
                                        <p:tgtEl>
                                          <p:spTgt spid="49"/>
                                        </p:tgtEl>
                                        <p:attrNameLst>
                                          <p:attrName>ppt_x</p:attrName>
                                        </p:attrNameLst>
                                      </p:cBhvr>
                                      <p:tavLst>
                                        <p:tav tm="0">
                                          <p:val>
                                            <p:strVal val="#ppt_x"/>
                                          </p:val>
                                        </p:tav>
                                        <p:tav tm="100000">
                                          <p:val>
                                            <p:strVal val="#ppt_x"/>
                                          </p:val>
                                        </p:tav>
                                      </p:tavLst>
                                    </p:anim>
                                    <p:anim calcmode="lin" valueType="num">
                                      <p:cBhvr additive="base">
                                        <p:cTn id="20" dur="5000" fill="hold"/>
                                        <p:tgtEl>
                                          <p:spTgt spid="49"/>
                                        </p:tgtEl>
                                        <p:attrNameLst>
                                          <p:attrName>ppt_y</p:attrName>
                                        </p:attrNameLst>
                                      </p:cBhvr>
                                      <p:tavLst>
                                        <p:tav tm="0">
                                          <p:val>
                                            <p:strVal val="0-#ppt_h/2"/>
                                          </p:val>
                                        </p:tav>
                                        <p:tav tm="100000">
                                          <p:val>
                                            <p:strVal val="#ppt_y"/>
                                          </p:val>
                                        </p:tav>
                                      </p:tavLst>
                                    </p:anim>
                                  </p:childTnLst>
                                </p:cTn>
                              </p:par>
                              <p:par>
                                <p:cTn id="21" presetID="2" presetClass="entr" presetSubtype="1" decel="5000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additive="base">
                                        <p:cTn id="23" dur="5000" fill="hold"/>
                                        <p:tgtEl>
                                          <p:spTgt spid="51"/>
                                        </p:tgtEl>
                                        <p:attrNameLst>
                                          <p:attrName>ppt_x</p:attrName>
                                        </p:attrNameLst>
                                      </p:cBhvr>
                                      <p:tavLst>
                                        <p:tav tm="0">
                                          <p:val>
                                            <p:strVal val="#ppt_x"/>
                                          </p:val>
                                        </p:tav>
                                        <p:tav tm="100000">
                                          <p:val>
                                            <p:strVal val="#ppt_x"/>
                                          </p:val>
                                        </p:tav>
                                      </p:tavLst>
                                    </p:anim>
                                    <p:anim calcmode="lin" valueType="num">
                                      <p:cBhvr additive="base">
                                        <p:cTn id="24" dur="5000" fill="hold"/>
                                        <p:tgtEl>
                                          <p:spTgt spid="51"/>
                                        </p:tgtEl>
                                        <p:attrNameLst>
                                          <p:attrName>ppt_y</p:attrName>
                                        </p:attrNameLst>
                                      </p:cBhvr>
                                      <p:tavLst>
                                        <p:tav tm="0">
                                          <p:val>
                                            <p:strVal val="0-#ppt_h/2"/>
                                          </p:val>
                                        </p:tav>
                                        <p:tav tm="100000">
                                          <p:val>
                                            <p:strVal val="#ppt_y"/>
                                          </p:val>
                                        </p:tav>
                                      </p:tavLst>
                                    </p:anim>
                                  </p:childTnLst>
                                </p:cTn>
                              </p:par>
                              <p:par>
                                <p:cTn id="25" presetID="2" presetClass="entr" presetSubtype="4" decel="5000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additive="base">
                                        <p:cTn id="27" dur="5000" fill="hold"/>
                                        <p:tgtEl>
                                          <p:spTgt spid="53"/>
                                        </p:tgtEl>
                                        <p:attrNameLst>
                                          <p:attrName>ppt_x</p:attrName>
                                        </p:attrNameLst>
                                      </p:cBhvr>
                                      <p:tavLst>
                                        <p:tav tm="0">
                                          <p:val>
                                            <p:strVal val="#ppt_x"/>
                                          </p:val>
                                        </p:tav>
                                        <p:tav tm="100000">
                                          <p:val>
                                            <p:strVal val="#ppt_x"/>
                                          </p:val>
                                        </p:tav>
                                      </p:tavLst>
                                    </p:anim>
                                    <p:anim calcmode="lin" valueType="num">
                                      <p:cBhvr additive="base">
                                        <p:cTn id="28" dur="5000" fill="hold"/>
                                        <p:tgtEl>
                                          <p:spTgt spid="53"/>
                                        </p:tgtEl>
                                        <p:attrNameLst>
                                          <p:attrName>ppt_y</p:attrName>
                                        </p:attrNameLst>
                                      </p:cBhvr>
                                      <p:tavLst>
                                        <p:tav tm="0">
                                          <p:val>
                                            <p:strVal val="1+#ppt_h/2"/>
                                          </p:val>
                                        </p:tav>
                                        <p:tav tm="100000">
                                          <p:val>
                                            <p:strVal val="#ppt_y"/>
                                          </p:val>
                                        </p:tav>
                                      </p:tavLst>
                                    </p:anim>
                                  </p:childTnLst>
                                </p:cTn>
                              </p:par>
                              <p:par>
                                <p:cTn id="29" presetID="2" presetClass="entr" presetSubtype="4" decel="5000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0" fill="hold"/>
                                        <p:tgtEl>
                                          <p:spTgt spid="47"/>
                                        </p:tgtEl>
                                        <p:attrNameLst>
                                          <p:attrName>ppt_x</p:attrName>
                                        </p:attrNameLst>
                                      </p:cBhvr>
                                      <p:tavLst>
                                        <p:tav tm="0">
                                          <p:val>
                                            <p:strVal val="#ppt_x"/>
                                          </p:val>
                                        </p:tav>
                                        <p:tav tm="100000">
                                          <p:val>
                                            <p:strVal val="#ppt_x"/>
                                          </p:val>
                                        </p:tav>
                                      </p:tavLst>
                                    </p:anim>
                                    <p:anim calcmode="lin" valueType="num">
                                      <p:cBhvr additive="base">
                                        <p:cTn id="32" dur="5000" fill="hold"/>
                                        <p:tgtEl>
                                          <p:spTgt spid="47"/>
                                        </p:tgtEl>
                                        <p:attrNameLst>
                                          <p:attrName>ppt_y</p:attrName>
                                        </p:attrNameLst>
                                      </p:cBhvr>
                                      <p:tavLst>
                                        <p:tav tm="0">
                                          <p:val>
                                            <p:strVal val="1+#ppt_h/2"/>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par>
                                <p:cTn id="38" presetID="16" presetClass="entr" presetSubtype="37" fill="hold"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arn(outVertical)">
                                      <p:cBhvr>
                                        <p:cTn id="40" dur="1500"/>
                                        <p:tgtEl>
                                          <p:spTgt spid="24"/>
                                        </p:tgtEl>
                                      </p:cBhvr>
                                    </p:animEffect>
                                  </p:childTnLst>
                                </p:cTn>
                              </p:par>
                              <p:par>
                                <p:cTn id="41" presetID="47" presetClass="entr" presetSubtype="0" fill="hold" grpId="0" nodeType="withEffect">
                                  <p:stCondLst>
                                    <p:cond delay="100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100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8" presetClass="emph" presetSubtype="0" decel="50000" fill="hold" nodeType="withEffect">
                                  <p:stCondLst>
                                    <p:cond delay="2000"/>
                                  </p:stCondLst>
                                  <p:childTnLst>
                                    <p:animRot by="-1500000">
                                      <p:cBhvr>
                                        <p:cTn id="52" dur="2000" fill="hold"/>
                                        <p:tgtEl>
                                          <p:spTgt spid="24"/>
                                        </p:tgtEl>
                                        <p:attrNameLst>
                                          <p:attrName>r</p:attrName>
                                        </p:attrNameLst>
                                      </p:cBhvr>
                                    </p:animRot>
                                  </p:childTnLst>
                                </p:cTn>
                              </p:par>
                              <p:par>
                                <p:cTn id="53" presetID="0" presetClass="path" presetSubtype="0" decel="50000" fill="hold" grpId="1" nodeType="withEffect">
                                  <p:stCondLst>
                                    <p:cond delay="2000"/>
                                  </p:stCondLst>
                                  <p:childTnLst>
                                    <p:animMotion origin="layout" path="M 0.00118 0.0125 L 0.00118 0.16829 " pathEditMode="relative" rAng="0" ptsTypes="AA">
                                      <p:cBhvr>
                                        <p:cTn id="54" dur="2000" fill="hold"/>
                                        <p:tgtEl>
                                          <p:spTgt spid="23"/>
                                        </p:tgtEl>
                                        <p:attrNameLst>
                                          <p:attrName>ppt_x</p:attrName>
                                          <p:attrName>ppt_y</p:attrName>
                                        </p:attrNameLst>
                                      </p:cBhvr>
                                      <p:rCtr x="0" y="7778"/>
                                    </p:animMotion>
                                  </p:childTnLst>
                                </p:cTn>
                              </p:par>
                              <p:par>
                                <p:cTn id="55" presetID="0" presetClass="path" presetSubtype="0" decel="50000" fill="hold" grpId="1" nodeType="withEffect">
                                  <p:stCondLst>
                                    <p:cond delay="2000"/>
                                  </p:stCondLst>
                                  <p:childTnLst>
                                    <p:animMotion origin="layout" path="M 5E-6 -0.00556 L 5E-6 -0.18056 " pathEditMode="relative" rAng="0" ptsTypes="AA">
                                      <p:cBhvr>
                                        <p:cTn id="56" dur="2000" fill="hold"/>
                                        <p:tgtEl>
                                          <p:spTgt spid="31"/>
                                        </p:tgtEl>
                                        <p:attrNameLst>
                                          <p:attrName>ppt_x</p:attrName>
                                          <p:attrName>ppt_y</p:attrName>
                                        </p:attrNameLst>
                                      </p:cBhvr>
                                      <p:rCtr x="0" y="-8750"/>
                                    </p:animMotion>
                                  </p:childTnLst>
                                </p:cTn>
                              </p:par>
                              <p:par>
                                <p:cTn id="57" presetID="22" presetClass="entr" presetSubtype="4" fill="hold" nodeType="withEffect">
                                  <p:stCondLst>
                                    <p:cond delay="4000"/>
                                  </p:stCondLst>
                                  <p:childTnLst>
                                    <p:set>
                                      <p:cBhvr>
                                        <p:cTn id="58" dur="1" fill="hold">
                                          <p:stCondLst>
                                            <p:cond delay="0"/>
                                          </p:stCondLst>
                                        </p:cTn>
                                        <p:tgtEl>
                                          <p:spTgt spid="68"/>
                                        </p:tgtEl>
                                        <p:attrNameLst>
                                          <p:attrName>style.visibility</p:attrName>
                                        </p:attrNameLst>
                                      </p:cBhvr>
                                      <p:to>
                                        <p:strVal val="visible"/>
                                      </p:to>
                                    </p:set>
                                    <p:animEffect transition="in" filter="wipe(down)">
                                      <p:cBhvr>
                                        <p:cTn id="59" dur="1000"/>
                                        <p:tgtEl>
                                          <p:spTgt spid="68"/>
                                        </p:tgtEl>
                                      </p:cBhvr>
                                    </p:animEffect>
                                  </p:childTnLst>
                                </p:cTn>
                              </p:par>
                              <p:par>
                                <p:cTn id="60" presetID="22" presetClass="entr" presetSubtype="1" fill="hold" nodeType="withEffect">
                                  <p:stCondLst>
                                    <p:cond delay="4000"/>
                                  </p:stCondLst>
                                  <p:childTnLst>
                                    <p:set>
                                      <p:cBhvr>
                                        <p:cTn id="61" dur="1" fill="hold">
                                          <p:stCondLst>
                                            <p:cond delay="0"/>
                                          </p:stCondLst>
                                        </p:cTn>
                                        <p:tgtEl>
                                          <p:spTgt spid="67"/>
                                        </p:tgtEl>
                                        <p:attrNameLst>
                                          <p:attrName>style.visibility</p:attrName>
                                        </p:attrNameLst>
                                      </p:cBhvr>
                                      <p:to>
                                        <p:strVal val="visible"/>
                                      </p:to>
                                    </p:set>
                                    <p:animEffect transition="in" filter="wipe(up)">
                                      <p:cBhvr>
                                        <p:cTn id="62" dur="1000"/>
                                        <p:tgtEl>
                                          <p:spTgt spid="67"/>
                                        </p:tgtEl>
                                      </p:cBhvr>
                                    </p:animEffect>
                                  </p:childTnLst>
                                </p:cTn>
                              </p:par>
                              <p:par>
                                <p:cTn id="63" presetID="12" presetClass="entr" presetSubtype="8" fill="hold" grpId="0" nodeType="withEffect">
                                  <p:stCondLst>
                                    <p:cond delay="4000"/>
                                  </p:stCondLst>
                                  <p:childTnLst>
                                    <p:set>
                                      <p:cBhvr>
                                        <p:cTn id="64" dur="1" fill="hold">
                                          <p:stCondLst>
                                            <p:cond delay="0"/>
                                          </p:stCondLst>
                                        </p:cTn>
                                        <p:tgtEl>
                                          <p:spTgt spid="39"/>
                                        </p:tgtEl>
                                        <p:attrNameLst>
                                          <p:attrName>style.visibility</p:attrName>
                                        </p:attrNameLst>
                                      </p:cBhvr>
                                      <p:to>
                                        <p:strVal val="visible"/>
                                      </p:to>
                                    </p:set>
                                    <p:anim calcmode="lin" valueType="num">
                                      <p:cBhvr additive="base">
                                        <p:cTn id="65" dur="1000"/>
                                        <p:tgtEl>
                                          <p:spTgt spid="39"/>
                                        </p:tgtEl>
                                        <p:attrNameLst>
                                          <p:attrName>ppt_x</p:attrName>
                                        </p:attrNameLst>
                                      </p:cBhvr>
                                      <p:tavLst>
                                        <p:tav tm="0">
                                          <p:val>
                                            <p:strVal val="#ppt_x-#ppt_w*1.125000"/>
                                          </p:val>
                                        </p:tav>
                                        <p:tav tm="100000">
                                          <p:val>
                                            <p:strVal val="#ppt_x"/>
                                          </p:val>
                                        </p:tav>
                                      </p:tavLst>
                                    </p:anim>
                                    <p:animEffect transition="in" filter="wipe(right)">
                                      <p:cBhvr>
                                        <p:cTn id="66" dur="1000"/>
                                        <p:tgtEl>
                                          <p:spTgt spid="39"/>
                                        </p:tgtEl>
                                      </p:cBhvr>
                                    </p:animEffect>
                                  </p:childTnLst>
                                </p:cTn>
                              </p:par>
                              <p:par>
                                <p:cTn id="67" presetID="12" presetClass="entr" presetSubtype="8" fill="hold" grpId="0" nodeType="withEffect">
                                  <p:stCondLst>
                                    <p:cond delay="4000"/>
                                  </p:stCondLst>
                                  <p:childTnLst>
                                    <p:set>
                                      <p:cBhvr>
                                        <p:cTn id="68" dur="1" fill="hold">
                                          <p:stCondLst>
                                            <p:cond delay="0"/>
                                          </p:stCondLst>
                                        </p:cTn>
                                        <p:tgtEl>
                                          <p:spTgt spid="40"/>
                                        </p:tgtEl>
                                        <p:attrNameLst>
                                          <p:attrName>style.visibility</p:attrName>
                                        </p:attrNameLst>
                                      </p:cBhvr>
                                      <p:to>
                                        <p:strVal val="visible"/>
                                      </p:to>
                                    </p:set>
                                    <p:anim calcmode="lin" valueType="num">
                                      <p:cBhvr additive="base">
                                        <p:cTn id="69" dur="1000"/>
                                        <p:tgtEl>
                                          <p:spTgt spid="40"/>
                                        </p:tgtEl>
                                        <p:attrNameLst>
                                          <p:attrName>ppt_x</p:attrName>
                                        </p:attrNameLst>
                                      </p:cBhvr>
                                      <p:tavLst>
                                        <p:tav tm="0">
                                          <p:val>
                                            <p:strVal val="#ppt_x-#ppt_w*1.125000"/>
                                          </p:val>
                                        </p:tav>
                                        <p:tav tm="100000">
                                          <p:val>
                                            <p:strVal val="#ppt_x"/>
                                          </p:val>
                                        </p:tav>
                                      </p:tavLst>
                                    </p:anim>
                                    <p:animEffect transition="in" filter="wipe(right)">
                                      <p:cBhvr>
                                        <p:cTn id="70"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9" grpId="0"/>
      <p:bldP spid="40" grpId="0"/>
      <p:bldP spid="47" grpId="0" animBg="1"/>
      <p:bldP spid="48" grpId="0" animBg="1"/>
      <p:bldP spid="49" grpId="0" animBg="1"/>
      <p:bldP spid="50" grpId="0" animBg="1"/>
      <p:bldP spid="51" grpId="0" animBg="1"/>
      <p:bldP spid="52" grpId="0" animBg="1"/>
      <p:bldP spid="53" grpId="0" animBg="1"/>
      <p:bldP spid="23" grpId="0" animBg="1"/>
      <p:bldP spid="2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7">
            <a:extLst>
              <a:ext uri="{FF2B5EF4-FFF2-40B4-BE49-F238E27FC236}">
                <a16:creationId xmlns:a16="http://schemas.microsoft.com/office/drawing/2014/main" id="{3ED8FF00-6389-46D7-ABB2-816FB1184C51}"/>
              </a:ext>
            </a:extLst>
          </p:cNvPr>
          <p:cNvGraphicFramePr>
            <a:graphicFrameLocks noGrp="1"/>
          </p:cNvGraphicFramePr>
          <p:nvPr>
            <p:extLst>
              <p:ext uri="{D42A27DB-BD31-4B8C-83A1-F6EECF244321}">
                <p14:modId xmlns:p14="http://schemas.microsoft.com/office/powerpoint/2010/main" val="1348207340"/>
              </p:ext>
            </p:extLst>
          </p:nvPr>
        </p:nvGraphicFramePr>
        <p:xfrm>
          <a:off x="1607457" y="2566602"/>
          <a:ext cx="4064000" cy="2175047"/>
        </p:xfrm>
        <a:graphic>
          <a:graphicData uri="http://schemas.openxmlformats.org/drawingml/2006/table">
            <a:tbl>
              <a:tblPr bandRow="1">
                <a:tableStyleId>{5C22544A-7EE6-4342-B048-85BDC9FD1C3A}</a:tableStyleId>
              </a:tblPr>
              <a:tblGrid>
                <a:gridCol w="2032000">
                  <a:extLst>
                    <a:ext uri="{9D8B030D-6E8A-4147-A177-3AD203B41FA5}">
                      <a16:colId xmlns:a16="http://schemas.microsoft.com/office/drawing/2014/main" val="713902346"/>
                    </a:ext>
                  </a:extLst>
                </a:gridCol>
                <a:gridCol w="2032000">
                  <a:extLst>
                    <a:ext uri="{9D8B030D-6E8A-4147-A177-3AD203B41FA5}">
                      <a16:colId xmlns:a16="http://schemas.microsoft.com/office/drawing/2014/main" val="3544410189"/>
                    </a:ext>
                  </a:extLst>
                </a:gridCol>
              </a:tblGrid>
              <a:tr h="479482">
                <a:tc>
                  <a:txBody>
                    <a:bodyPr/>
                    <a:lstStyle/>
                    <a:p>
                      <a:pPr algn="ctr"/>
                      <a:r>
                        <a:rPr lang="en-US" sz="1000" b="1" dirty="0">
                          <a:solidFill>
                            <a:srgbClr val="002249"/>
                          </a:solidFill>
                          <a:latin typeface="Century Gothic" panose="020B0502020202020204" pitchFamily="34" charset="0"/>
                        </a:rPr>
                        <a:t>PARTICULARS</a:t>
                      </a:r>
                    </a:p>
                  </a:txBody>
                  <a:tcPr anchor="ctr">
                    <a:lnL w="12700" cmpd="sng">
                      <a:noFill/>
                    </a:lnL>
                    <a:lnR w="12700" cap="flat" cmpd="sng" algn="ctr">
                      <a:solidFill>
                        <a:srgbClr val="FFFFFF">
                          <a:alpha val="20000"/>
                        </a:srgbClr>
                      </a:solid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0">
                          <a:srgbClr val="E0BF56"/>
                        </a:gs>
                        <a:gs pos="100000">
                          <a:srgbClr val="C6A52C"/>
                        </a:gs>
                      </a:gsLst>
                      <a:lin ang="10800000" scaled="0"/>
                    </a:gradFill>
                  </a:tcPr>
                </a:tc>
                <a:tc>
                  <a:txBody>
                    <a:bodyPr/>
                    <a:lstStyle/>
                    <a:p>
                      <a:pPr algn="ctr"/>
                      <a:r>
                        <a:rPr lang="en-US" sz="1000" b="1" dirty="0">
                          <a:solidFill>
                            <a:srgbClr val="002249"/>
                          </a:solidFill>
                          <a:latin typeface="Century Gothic" panose="020B0502020202020204" pitchFamily="34" charset="0"/>
                        </a:rPr>
                        <a:t>VALUES</a:t>
                      </a:r>
                    </a:p>
                  </a:txBody>
                  <a:tcPr anchor="ctr">
                    <a:lnL w="12700" cap="flat" cmpd="sng" algn="ctr">
                      <a:solidFill>
                        <a:srgbClr val="FFFFFF">
                          <a:alpha val="20000"/>
                        </a:srgbClr>
                      </a:solidFill>
                      <a:prstDash val="solid"/>
                      <a:round/>
                      <a:headEnd type="none" w="med" len="med"/>
                      <a:tailEnd type="none" w="med" len="med"/>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0">
                          <a:srgbClr val="F6D67A"/>
                        </a:gs>
                        <a:gs pos="100000">
                          <a:srgbClr val="E0BF56"/>
                        </a:gs>
                      </a:gsLst>
                      <a:lin ang="10800000" scaled="0"/>
                    </a:gradFill>
                  </a:tcPr>
                </a:tc>
                <a:extLst>
                  <a:ext uri="{0D108BD9-81ED-4DB2-BD59-A6C34878D82A}">
                    <a16:rowId xmlns:a16="http://schemas.microsoft.com/office/drawing/2014/main" val="1941745749"/>
                  </a:ext>
                </a:extLst>
              </a:tr>
              <a:tr h="339113">
                <a:tc>
                  <a:txBody>
                    <a:bodyPr/>
                    <a:lstStyle/>
                    <a:p>
                      <a:pPr algn="l"/>
                      <a:r>
                        <a:rPr lang="en-US" sz="800" b="0" dirty="0">
                          <a:solidFill>
                            <a:schemeClr val="bg1"/>
                          </a:solidFill>
                          <a:latin typeface="Century Gothic" panose="020B0502020202020204" pitchFamily="34" charset="0"/>
                        </a:rPr>
                        <a:t>Initial Investment</a:t>
                      </a:r>
                    </a:p>
                  </a:txBody>
                  <a:tcPr marL="502920" anchor="ctr">
                    <a:lnL w="12700" cmpd="sng">
                      <a:noFill/>
                    </a:lnL>
                    <a:lnR w="12700" cap="flat" cmpd="sng" algn="ctr">
                      <a:solidFill>
                        <a:srgbClr val="FFFFFF">
                          <a:alpha val="20000"/>
                        </a:srgbClr>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$10,000 </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1258756"/>
                  </a:ext>
                </a:extLst>
              </a:tr>
              <a:tr h="339113">
                <a:tc>
                  <a:txBody>
                    <a:bodyPr/>
                    <a:lstStyle/>
                    <a:p>
                      <a:pPr algn="l"/>
                      <a:r>
                        <a:rPr lang="en-US" sz="800" b="0" dirty="0">
                          <a:solidFill>
                            <a:schemeClr val="bg1"/>
                          </a:solidFill>
                          <a:latin typeface="Century Gothic" panose="020B0502020202020204" pitchFamily="34" charset="0"/>
                        </a:rPr>
                        <a:t>Benefit in 1</a:t>
                      </a:r>
                      <a:r>
                        <a:rPr lang="en-US" sz="800" b="0" baseline="30000" dirty="0">
                          <a:solidFill>
                            <a:schemeClr val="bg1"/>
                          </a:solidFill>
                          <a:latin typeface="Century Gothic" panose="020B0502020202020204" pitchFamily="34" charset="0"/>
                        </a:rPr>
                        <a:t>st</a:t>
                      </a:r>
                      <a:r>
                        <a:rPr lang="en-US" sz="800" b="0" dirty="0">
                          <a:solidFill>
                            <a:schemeClr val="bg1"/>
                          </a:solidFill>
                          <a:latin typeface="Century Gothic" panose="020B0502020202020204" pitchFamily="34" charset="0"/>
                        </a:rPr>
                        <a:t> year</a:t>
                      </a:r>
                    </a:p>
                  </a:txBody>
                  <a:tcPr marL="5029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$5,000 </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610662"/>
                  </a:ext>
                </a:extLst>
              </a:tr>
              <a:tr h="339113">
                <a:tc>
                  <a:txBody>
                    <a:bodyPr/>
                    <a:lstStyle/>
                    <a:p>
                      <a:pPr algn="l"/>
                      <a:r>
                        <a:rPr lang="en-US" sz="800" b="0" dirty="0">
                          <a:solidFill>
                            <a:schemeClr val="bg1"/>
                          </a:solidFill>
                          <a:latin typeface="Century Gothic" panose="020B0502020202020204" pitchFamily="34" charset="0"/>
                        </a:rPr>
                        <a:t>Benefit in 2nd year</a:t>
                      </a:r>
                    </a:p>
                  </a:txBody>
                  <a:tcPr marL="5029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$3,000 </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2942659"/>
                  </a:ext>
                </a:extLst>
              </a:tr>
              <a:tr h="339113">
                <a:tc>
                  <a:txBody>
                    <a:bodyPr/>
                    <a:lstStyle/>
                    <a:p>
                      <a:pPr algn="l"/>
                      <a:r>
                        <a:rPr lang="en-US" sz="800" b="0" dirty="0">
                          <a:solidFill>
                            <a:schemeClr val="bg1"/>
                          </a:solidFill>
                          <a:latin typeface="Century Gothic" panose="020B0502020202020204" pitchFamily="34" charset="0"/>
                        </a:rPr>
                        <a:t>Benefit in 3rd year</a:t>
                      </a:r>
                    </a:p>
                  </a:txBody>
                  <a:tcPr marL="5029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$4,000 </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660031"/>
                  </a:ext>
                </a:extLst>
              </a:tr>
              <a:tr h="339113">
                <a:tc>
                  <a:txBody>
                    <a:bodyPr/>
                    <a:lstStyle/>
                    <a:p>
                      <a:pPr algn="l"/>
                      <a:r>
                        <a:rPr lang="en-US" sz="800" b="0" dirty="0">
                          <a:solidFill>
                            <a:schemeClr val="bg1"/>
                          </a:solidFill>
                          <a:latin typeface="Century Gothic" panose="020B0502020202020204" pitchFamily="34" charset="0"/>
                        </a:rPr>
                        <a:t>Discount Rate</a:t>
                      </a:r>
                    </a:p>
                  </a:txBody>
                  <a:tcPr marL="5029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5%</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03296398"/>
                  </a:ext>
                </a:extLst>
              </a:tr>
            </a:tbl>
          </a:graphicData>
        </a:graphic>
      </p:graphicFrame>
      <p:sp>
        <p:nvSpPr>
          <p:cNvPr id="7" name="Rectangle 6">
            <a:extLst>
              <a:ext uri="{FF2B5EF4-FFF2-40B4-BE49-F238E27FC236}">
                <a16:creationId xmlns:a16="http://schemas.microsoft.com/office/drawing/2014/main" id="{9C2C01F0-0176-4E4A-97C0-F0E3423637F7}"/>
              </a:ext>
            </a:extLst>
          </p:cNvPr>
          <p:cNvSpPr/>
          <p:nvPr/>
        </p:nvSpPr>
        <p:spPr>
          <a:xfrm>
            <a:off x="2029865" y="1586855"/>
            <a:ext cx="8237220" cy="682174"/>
          </a:xfrm>
          <a:prstGeom prst="rect">
            <a:avLst/>
          </a:prstGeom>
        </p:spPr>
        <p:txBody>
          <a:bodyPr wrap="square">
            <a:spAutoFit/>
          </a:bodyPr>
          <a:lstStyle/>
          <a:p>
            <a:pPr marL="171450" indent="-171450">
              <a:lnSpc>
                <a:spcPts val="1600"/>
              </a:lnSpc>
              <a:buFont typeface="Arial" panose="020B0604020202020204" pitchFamily="34" charset="0"/>
              <a:buChar char="•"/>
            </a:pPr>
            <a:r>
              <a:rPr lang="en-US" sz="900" dirty="0">
                <a:solidFill>
                  <a:schemeClr val="bg2"/>
                </a:solidFill>
                <a:latin typeface="Century Gothic" panose="020B0502020202020204" pitchFamily="34" charset="0"/>
              </a:rPr>
              <a:t>Let us take an example of a company that has recently invested $10,000 for the purpose of replacing some of its machinery components. </a:t>
            </a:r>
          </a:p>
          <a:p>
            <a:pPr marL="171450" indent="-171450">
              <a:lnSpc>
                <a:spcPts val="1600"/>
              </a:lnSpc>
              <a:buFont typeface="Arial" panose="020B0604020202020204" pitchFamily="34" charset="0"/>
              <a:buChar char="•"/>
            </a:pPr>
            <a:r>
              <a:rPr lang="en-US" sz="900" dirty="0">
                <a:solidFill>
                  <a:schemeClr val="bg2"/>
                </a:solidFill>
                <a:latin typeface="Century Gothic" panose="020B0502020202020204" pitchFamily="34" charset="0"/>
              </a:rPr>
              <a:t>This renovation is expected to result in incremental benefits of $5,000 in 1st year, $3,000 in 2nd year and $4,000 in 3rd year. </a:t>
            </a:r>
          </a:p>
          <a:p>
            <a:pPr marL="171450" indent="-171450">
              <a:lnSpc>
                <a:spcPts val="1600"/>
              </a:lnSpc>
              <a:buFont typeface="Arial" panose="020B0604020202020204" pitchFamily="34" charset="0"/>
              <a:buChar char="•"/>
            </a:pPr>
            <a:r>
              <a:rPr lang="en-US" sz="900" dirty="0">
                <a:solidFill>
                  <a:schemeClr val="bg2"/>
                </a:solidFill>
                <a:latin typeface="Century Gothic" panose="020B0502020202020204" pitchFamily="34" charset="0"/>
              </a:rPr>
              <a:t>Calculate the benefit-cost ratio of the replacement project if the applicable discounting rate is 5%.</a:t>
            </a:r>
          </a:p>
        </p:txBody>
      </p:sp>
      <p:grpSp>
        <p:nvGrpSpPr>
          <p:cNvPr id="15" name="Group 14">
            <a:extLst>
              <a:ext uri="{FF2B5EF4-FFF2-40B4-BE49-F238E27FC236}">
                <a16:creationId xmlns:a16="http://schemas.microsoft.com/office/drawing/2014/main" id="{45068387-E89F-472B-B811-217A2AD44271}"/>
              </a:ext>
            </a:extLst>
          </p:cNvPr>
          <p:cNvGrpSpPr/>
          <p:nvPr/>
        </p:nvGrpSpPr>
        <p:grpSpPr>
          <a:xfrm>
            <a:off x="1607456" y="2566602"/>
            <a:ext cx="4063997" cy="2175048"/>
            <a:chOff x="2031999" y="2527479"/>
            <a:chExt cx="4064001" cy="2175048"/>
          </a:xfrm>
        </p:grpSpPr>
        <p:sp>
          <p:nvSpPr>
            <p:cNvPr id="8" name="Freeform: Shape 7">
              <a:extLst>
                <a:ext uri="{FF2B5EF4-FFF2-40B4-BE49-F238E27FC236}">
                  <a16:creationId xmlns:a16="http://schemas.microsoft.com/office/drawing/2014/main" id="{99ED99E6-ECB5-43E3-AD9A-D8603C7B8957}"/>
                </a:ext>
              </a:extLst>
            </p:cNvPr>
            <p:cNvSpPr/>
            <p:nvPr/>
          </p:nvSpPr>
          <p:spPr>
            <a:xfrm>
              <a:off x="2031999" y="2527480"/>
              <a:ext cx="199051" cy="199051"/>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28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9F14FB09-C46F-4435-B0F6-A237F85BA893}"/>
                </a:ext>
              </a:extLst>
            </p:cNvPr>
            <p:cNvSpPr/>
            <p:nvPr/>
          </p:nvSpPr>
          <p:spPr>
            <a:xfrm rot="16200000">
              <a:off x="2032000" y="4503475"/>
              <a:ext cx="199051" cy="199051"/>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E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E399F4A-D4A2-42A7-8FD4-E680D7881237}"/>
                </a:ext>
              </a:extLst>
            </p:cNvPr>
            <p:cNvSpPr/>
            <p:nvPr/>
          </p:nvSpPr>
          <p:spPr>
            <a:xfrm flipH="1" flipV="1">
              <a:off x="5896949" y="4503476"/>
              <a:ext cx="199051" cy="199051"/>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D3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11" name="Freeform: Shape 10">
              <a:extLst>
                <a:ext uri="{FF2B5EF4-FFF2-40B4-BE49-F238E27FC236}">
                  <a16:creationId xmlns:a16="http://schemas.microsoft.com/office/drawing/2014/main" id="{53AEF771-51E3-4CCC-B6B9-0165FCDEEAE1}"/>
                </a:ext>
              </a:extLst>
            </p:cNvPr>
            <p:cNvSpPr/>
            <p:nvPr/>
          </p:nvSpPr>
          <p:spPr>
            <a:xfrm flipH="1">
              <a:off x="5896944" y="2527480"/>
              <a:ext cx="199051" cy="199051"/>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20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12" name="Rectangle: Rounded Corners 11">
              <a:extLst>
                <a:ext uri="{FF2B5EF4-FFF2-40B4-BE49-F238E27FC236}">
                  <a16:creationId xmlns:a16="http://schemas.microsoft.com/office/drawing/2014/main" id="{8FE21C20-1512-4D69-BD3B-0BBFBC14196E}"/>
                </a:ext>
              </a:extLst>
            </p:cNvPr>
            <p:cNvSpPr/>
            <p:nvPr/>
          </p:nvSpPr>
          <p:spPr>
            <a:xfrm>
              <a:off x="2032002" y="2527479"/>
              <a:ext cx="4063996" cy="2175047"/>
            </a:xfrm>
            <a:prstGeom prst="roundRect">
              <a:avLst>
                <a:gd name="adj" fmla="val 9122"/>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6" name="Table 7">
            <a:extLst>
              <a:ext uri="{FF2B5EF4-FFF2-40B4-BE49-F238E27FC236}">
                <a16:creationId xmlns:a16="http://schemas.microsoft.com/office/drawing/2014/main" id="{511A34FC-78D0-43FD-B12B-E15FEACB4A2B}"/>
              </a:ext>
            </a:extLst>
          </p:cNvPr>
          <p:cNvGraphicFramePr>
            <a:graphicFrameLocks noGrp="1"/>
          </p:cNvGraphicFramePr>
          <p:nvPr>
            <p:extLst>
              <p:ext uri="{D42A27DB-BD31-4B8C-83A1-F6EECF244321}">
                <p14:modId xmlns:p14="http://schemas.microsoft.com/office/powerpoint/2010/main" val="1666507334"/>
              </p:ext>
            </p:extLst>
          </p:nvPr>
        </p:nvGraphicFramePr>
        <p:xfrm>
          <a:off x="6589032" y="2566602"/>
          <a:ext cx="4064000" cy="2175047"/>
        </p:xfrm>
        <a:graphic>
          <a:graphicData uri="http://schemas.openxmlformats.org/drawingml/2006/table">
            <a:tbl>
              <a:tblPr bandRow="1">
                <a:tableStyleId>{5C22544A-7EE6-4342-B048-85BDC9FD1C3A}</a:tableStyleId>
              </a:tblPr>
              <a:tblGrid>
                <a:gridCol w="2032000">
                  <a:extLst>
                    <a:ext uri="{9D8B030D-6E8A-4147-A177-3AD203B41FA5}">
                      <a16:colId xmlns:a16="http://schemas.microsoft.com/office/drawing/2014/main" val="713902346"/>
                    </a:ext>
                  </a:extLst>
                </a:gridCol>
                <a:gridCol w="2032000">
                  <a:extLst>
                    <a:ext uri="{9D8B030D-6E8A-4147-A177-3AD203B41FA5}">
                      <a16:colId xmlns:a16="http://schemas.microsoft.com/office/drawing/2014/main" val="3544410189"/>
                    </a:ext>
                  </a:extLst>
                </a:gridCol>
              </a:tblGrid>
              <a:tr h="479482">
                <a:tc gridSpan="2">
                  <a:txBody>
                    <a:bodyPr/>
                    <a:lstStyle/>
                    <a:p>
                      <a:pPr algn="ctr"/>
                      <a:r>
                        <a:rPr lang="en-US" sz="1000" b="1" dirty="0">
                          <a:solidFill>
                            <a:srgbClr val="002249"/>
                          </a:solidFill>
                          <a:latin typeface="Century Gothic" panose="020B0502020202020204" pitchFamily="34" charset="0"/>
                        </a:rPr>
                        <a:t>PV OF BENEFIT IS CALCULATED AS</a:t>
                      </a:r>
                    </a:p>
                  </a:txBody>
                  <a:tcPr anchor="ctr">
                    <a:lnL w="12700" cmpd="sng">
                      <a:noFill/>
                    </a:lnL>
                    <a:lnR w="12700" cap="flat" cmpd="sng" algn="ctr">
                      <a:no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0">
                          <a:srgbClr val="E9C965"/>
                        </a:gs>
                        <a:gs pos="100000">
                          <a:srgbClr val="C6A52C"/>
                        </a:gs>
                      </a:gsLst>
                      <a:lin ang="10800000" scaled="0"/>
                    </a:gradFill>
                  </a:tcPr>
                </a:tc>
                <a:tc hMerge="1">
                  <a:txBody>
                    <a:bodyPr/>
                    <a:lstStyle/>
                    <a:p>
                      <a:pPr algn="ctr"/>
                      <a:endParaRPr lang="en-US" sz="1200" b="1" dirty="0">
                        <a:solidFill>
                          <a:srgbClr val="002249"/>
                        </a:solidFill>
                        <a:latin typeface="Century Gothic" panose="020B0502020202020204" pitchFamily="34" charset="0"/>
                      </a:endParaRPr>
                    </a:p>
                  </a:txBody>
                  <a:tcPr anchor="ctr">
                    <a:lnL w="12700" cap="flat" cmpd="sng" algn="ctr">
                      <a:solidFill>
                        <a:srgbClr val="FFFFFF">
                          <a:alpha val="20000"/>
                        </a:srgbClr>
                      </a:solidFill>
                      <a:prstDash val="solid"/>
                      <a:round/>
                      <a:headEnd type="none" w="med" len="med"/>
                      <a:tailEnd type="none" w="med" len="med"/>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0">
                          <a:srgbClr val="F6D67A"/>
                        </a:gs>
                        <a:gs pos="100000">
                          <a:srgbClr val="E9C965"/>
                        </a:gs>
                      </a:gsLst>
                      <a:lin ang="10800000" scaled="0"/>
                    </a:gradFill>
                  </a:tcPr>
                </a:tc>
                <a:extLst>
                  <a:ext uri="{0D108BD9-81ED-4DB2-BD59-A6C34878D82A}">
                    <a16:rowId xmlns:a16="http://schemas.microsoft.com/office/drawing/2014/main" val="1941745749"/>
                  </a:ext>
                </a:extLst>
              </a:tr>
              <a:tr h="339113">
                <a:tc>
                  <a:txBody>
                    <a:bodyPr/>
                    <a:lstStyle/>
                    <a:p>
                      <a:pPr algn="l"/>
                      <a:r>
                        <a:rPr lang="en-US" sz="800" b="1" dirty="0">
                          <a:solidFill>
                            <a:schemeClr val="bg1"/>
                          </a:solidFill>
                          <a:latin typeface="Century Gothic" panose="020B0502020202020204" pitchFamily="34" charset="0"/>
                        </a:rPr>
                        <a:t>Years </a:t>
                      </a:r>
                    </a:p>
                  </a:txBody>
                  <a:tcPr marL="502920" anchor="ctr">
                    <a:lnL w="12700" cmpd="sng">
                      <a:noFill/>
                    </a:lnL>
                    <a:lnR w="12700" cap="flat" cmpd="sng" algn="ctr">
                      <a:solidFill>
                        <a:srgbClr val="FFFFFF">
                          <a:alpha val="20000"/>
                        </a:srgbClr>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3B66"/>
                    </a:solidFill>
                  </a:tcPr>
                </a:tc>
                <a:tc>
                  <a:txBody>
                    <a:bodyPr/>
                    <a:lstStyle/>
                    <a:p>
                      <a:pPr algn="ctr"/>
                      <a:r>
                        <a:rPr lang="en-US" sz="800" b="1" dirty="0">
                          <a:solidFill>
                            <a:schemeClr val="bg1"/>
                          </a:solidFill>
                          <a:latin typeface="Century Gothic" panose="020B0502020202020204" pitchFamily="34" charset="0"/>
                        </a:rPr>
                        <a:t>PV of Expected</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3B66"/>
                    </a:solidFill>
                  </a:tcPr>
                </a:tc>
                <a:extLst>
                  <a:ext uri="{0D108BD9-81ED-4DB2-BD59-A6C34878D82A}">
                    <a16:rowId xmlns:a16="http://schemas.microsoft.com/office/drawing/2014/main" val="4161258756"/>
                  </a:ext>
                </a:extLst>
              </a:tr>
              <a:tr h="339113">
                <a:tc>
                  <a:txBody>
                    <a:bodyPr/>
                    <a:lstStyle/>
                    <a:p>
                      <a:pPr algn="l"/>
                      <a:r>
                        <a:rPr lang="en-US" sz="800" b="0" dirty="0">
                          <a:solidFill>
                            <a:schemeClr val="bg1"/>
                          </a:solidFill>
                          <a:latin typeface="Century Gothic" panose="020B0502020202020204" pitchFamily="34" charset="0"/>
                        </a:rPr>
                        <a:t>1</a:t>
                      </a:r>
                    </a:p>
                  </a:txBody>
                  <a:tcPr marL="5029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$4,761.90</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610662"/>
                  </a:ext>
                </a:extLst>
              </a:tr>
              <a:tr h="339113">
                <a:tc>
                  <a:txBody>
                    <a:bodyPr/>
                    <a:lstStyle/>
                    <a:p>
                      <a:pPr algn="l"/>
                      <a:r>
                        <a:rPr lang="en-US" sz="800" b="0" dirty="0">
                          <a:solidFill>
                            <a:schemeClr val="bg1"/>
                          </a:solidFill>
                          <a:latin typeface="Century Gothic" panose="020B0502020202020204" pitchFamily="34" charset="0"/>
                        </a:rPr>
                        <a:t>2</a:t>
                      </a:r>
                    </a:p>
                  </a:txBody>
                  <a:tcPr marL="5029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$2,721.09</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2942659"/>
                  </a:ext>
                </a:extLst>
              </a:tr>
              <a:tr h="339113">
                <a:tc>
                  <a:txBody>
                    <a:bodyPr/>
                    <a:lstStyle/>
                    <a:p>
                      <a:pPr algn="l"/>
                      <a:r>
                        <a:rPr lang="en-US" sz="800" b="0" dirty="0">
                          <a:solidFill>
                            <a:schemeClr val="bg1"/>
                          </a:solidFill>
                          <a:latin typeface="Century Gothic" panose="020B0502020202020204" pitchFamily="34" charset="0"/>
                        </a:rPr>
                        <a:t>3</a:t>
                      </a:r>
                    </a:p>
                  </a:txBody>
                  <a:tcPr marL="5029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$3,455.35</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2660031"/>
                  </a:ext>
                </a:extLst>
              </a:tr>
              <a:tr h="339113">
                <a:tc>
                  <a:txBody>
                    <a:bodyPr/>
                    <a:lstStyle/>
                    <a:p>
                      <a:pPr algn="l"/>
                      <a:r>
                        <a:rPr lang="en-US" sz="800" b="0" dirty="0">
                          <a:solidFill>
                            <a:schemeClr val="bg1"/>
                          </a:solidFill>
                          <a:latin typeface="Century Gothic" panose="020B0502020202020204" pitchFamily="34" charset="0"/>
                        </a:rPr>
                        <a:t>PV of Expected Benefits</a:t>
                      </a:r>
                    </a:p>
                  </a:txBody>
                  <a:tcPr marL="5029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800" b="0" dirty="0">
                          <a:solidFill>
                            <a:schemeClr val="bg1"/>
                          </a:solidFill>
                          <a:latin typeface="Century Gothic" panose="020B0502020202020204" pitchFamily="34" charset="0"/>
                        </a:rPr>
                        <a:t>$10,938.34</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03296398"/>
                  </a:ext>
                </a:extLst>
              </a:tr>
            </a:tbl>
          </a:graphicData>
        </a:graphic>
      </p:graphicFrame>
      <p:grpSp>
        <p:nvGrpSpPr>
          <p:cNvPr id="17" name="Group 16">
            <a:extLst>
              <a:ext uri="{FF2B5EF4-FFF2-40B4-BE49-F238E27FC236}">
                <a16:creationId xmlns:a16="http://schemas.microsoft.com/office/drawing/2014/main" id="{2A0D7701-8287-47AC-8132-EBA2EBA7B2E5}"/>
              </a:ext>
            </a:extLst>
          </p:cNvPr>
          <p:cNvGrpSpPr/>
          <p:nvPr/>
        </p:nvGrpSpPr>
        <p:grpSpPr>
          <a:xfrm>
            <a:off x="6589031" y="2566602"/>
            <a:ext cx="4064001" cy="2175048"/>
            <a:chOff x="2031999" y="2527479"/>
            <a:chExt cx="4064001" cy="2175048"/>
          </a:xfrm>
        </p:grpSpPr>
        <p:sp>
          <p:nvSpPr>
            <p:cNvPr id="18" name="Freeform: Shape 17">
              <a:extLst>
                <a:ext uri="{FF2B5EF4-FFF2-40B4-BE49-F238E27FC236}">
                  <a16:creationId xmlns:a16="http://schemas.microsoft.com/office/drawing/2014/main" id="{A8221ED6-DFFE-4DA0-866A-15187DF223DC}"/>
                </a:ext>
              </a:extLst>
            </p:cNvPr>
            <p:cNvSpPr/>
            <p:nvPr/>
          </p:nvSpPr>
          <p:spPr>
            <a:xfrm>
              <a:off x="2031999" y="2527480"/>
              <a:ext cx="199051" cy="199051"/>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28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0D5E42B7-57E9-4A5C-8FA7-499329FC9DE1}"/>
                </a:ext>
              </a:extLst>
            </p:cNvPr>
            <p:cNvSpPr/>
            <p:nvPr/>
          </p:nvSpPr>
          <p:spPr>
            <a:xfrm rot="16200000">
              <a:off x="2032000" y="4503475"/>
              <a:ext cx="199051" cy="199051"/>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E4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96F495C5-EC6B-4DCE-A59D-DD27D5A59133}"/>
                </a:ext>
              </a:extLst>
            </p:cNvPr>
            <p:cNvSpPr/>
            <p:nvPr/>
          </p:nvSpPr>
          <p:spPr>
            <a:xfrm flipH="1" flipV="1">
              <a:off x="5896949" y="4503476"/>
              <a:ext cx="199051" cy="199051"/>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D3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21" name="Freeform: Shape 20">
              <a:extLst>
                <a:ext uri="{FF2B5EF4-FFF2-40B4-BE49-F238E27FC236}">
                  <a16:creationId xmlns:a16="http://schemas.microsoft.com/office/drawing/2014/main" id="{FEF581F2-1E8E-4676-B1D2-F2466655AD8D}"/>
                </a:ext>
              </a:extLst>
            </p:cNvPr>
            <p:cNvSpPr/>
            <p:nvPr/>
          </p:nvSpPr>
          <p:spPr>
            <a:xfrm flipH="1">
              <a:off x="5896944" y="2527480"/>
              <a:ext cx="199051" cy="199051"/>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20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2" name="Rectangle: Rounded Corners 21">
              <a:extLst>
                <a:ext uri="{FF2B5EF4-FFF2-40B4-BE49-F238E27FC236}">
                  <a16:creationId xmlns:a16="http://schemas.microsoft.com/office/drawing/2014/main" id="{3F7EF416-8643-4F46-AFCC-021A70377A5A}"/>
                </a:ext>
              </a:extLst>
            </p:cNvPr>
            <p:cNvSpPr/>
            <p:nvPr/>
          </p:nvSpPr>
          <p:spPr>
            <a:xfrm>
              <a:off x="2032002" y="2527479"/>
              <a:ext cx="4063996" cy="2175047"/>
            </a:xfrm>
            <a:prstGeom prst="roundRect">
              <a:avLst>
                <a:gd name="adj" fmla="val 9122"/>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7D95B549-707A-45B4-9595-178D6991E695}"/>
              </a:ext>
            </a:extLst>
          </p:cNvPr>
          <p:cNvSpPr txBox="1"/>
          <p:nvPr/>
        </p:nvSpPr>
        <p:spPr>
          <a:xfrm>
            <a:off x="4971333" y="720353"/>
            <a:ext cx="2249334"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BCR Example</a:t>
            </a:r>
          </a:p>
        </p:txBody>
      </p:sp>
      <p:sp>
        <p:nvSpPr>
          <p:cNvPr id="27" name="Rectangle 26">
            <a:extLst>
              <a:ext uri="{FF2B5EF4-FFF2-40B4-BE49-F238E27FC236}">
                <a16:creationId xmlns:a16="http://schemas.microsoft.com/office/drawing/2014/main" id="{F9B039AC-D37D-41FD-8982-7C7A77D4F9A6}"/>
              </a:ext>
            </a:extLst>
          </p:cNvPr>
          <p:cNvSpPr/>
          <p:nvPr/>
        </p:nvSpPr>
        <p:spPr>
          <a:xfrm>
            <a:off x="2029865" y="5093656"/>
            <a:ext cx="4762864" cy="527004"/>
          </a:xfrm>
          <a:prstGeom prst="rect">
            <a:avLst/>
          </a:prstGeom>
        </p:spPr>
        <p:txBody>
          <a:bodyPr wrap="square">
            <a:spAutoFit/>
          </a:bodyPr>
          <a:lstStyle/>
          <a:p>
            <a:pPr>
              <a:lnSpc>
                <a:spcPts val="1800"/>
              </a:lnSpc>
            </a:pPr>
            <a:r>
              <a:rPr lang="en-US" sz="900" dirty="0">
                <a:solidFill>
                  <a:schemeClr val="bg1"/>
                </a:solidFill>
                <a:latin typeface="Century Gothic" panose="020B0502020202020204" pitchFamily="34" charset="0"/>
              </a:rPr>
              <a:t>Benefit-Cost Ratio is calculated using the formula given below:</a:t>
            </a:r>
          </a:p>
          <a:p>
            <a:pPr>
              <a:lnSpc>
                <a:spcPts val="1800"/>
              </a:lnSpc>
            </a:pPr>
            <a:r>
              <a:rPr lang="en-US" sz="900" b="1" dirty="0">
                <a:solidFill>
                  <a:srgbClr val="E0BF56"/>
                </a:solidFill>
                <a:latin typeface="Century Gothic" panose="020B0502020202020204" pitchFamily="34" charset="0"/>
              </a:rPr>
              <a:t>Benefit-Cost Ratio = PV of Expected Benefits / PV of Expected Costs</a:t>
            </a:r>
          </a:p>
        </p:txBody>
      </p:sp>
      <p:sp>
        <p:nvSpPr>
          <p:cNvPr id="29" name="Rectangle: Rounded Corners 28">
            <a:extLst>
              <a:ext uri="{FF2B5EF4-FFF2-40B4-BE49-F238E27FC236}">
                <a16:creationId xmlns:a16="http://schemas.microsoft.com/office/drawing/2014/main" id="{9AC7AD52-CB03-4F21-970C-D86613D44EA5}"/>
              </a:ext>
            </a:extLst>
          </p:cNvPr>
          <p:cNvSpPr/>
          <p:nvPr/>
        </p:nvSpPr>
        <p:spPr>
          <a:xfrm>
            <a:off x="1607459" y="4901896"/>
            <a:ext cx="9045573" cy="956825"/>
          </a:xfrm>
          <a:prstGeom prst="roundRect">
            <a:avLst>
              <a:gd name="adj" fmla="val 26088"/>
            </a:avLst>
          </a:prstGeom>
          <a:noFill/>
          <a:ln>
            <a:solidFill>
              <a:srgbClr val="E0BF56">
                <a:alpha val="5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D8E4125D-2D68-486E-A91F-A7A0A3A98F78}"/>
              </a:ext>
            </a:extLst>
          </p:cNvPr>
          <p:cNvSpPr/>
          <p:nvPr/>
        </p:nvSpPr>
        <p:spPr>
          <a:xfrm>
            <a:off x="1607459" y="1449529"/>
            <a:ext cx="9045573" cy="956826"/>
          </a:xfrm>
          <a:prstGeom prst="roundRect">
            <a:avLst>
              <a:gd name="adj" fmla="val 26088"/>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737DD146-BEE4-D14E-BB69-670C1C3A0735}"/>
              </a:ext>
            </a:extLst>
          </p:cNvPr>
          <p:cNvGrpSpPr/>
          <p:nvPr/>
        </p:nvGrpSpPr>
        <p:grpSpPr>
          <a:xfrm>
            <a:off x="-138611" y="6300200"/>
            <a:ext cx="12471991" cy="652403"/>
            <a:chOff x="-138611" y="6300200"/>
            <a:chExt cx="12471991" cy="652403"/>
          </a:xfrm>
        </p:grpSpPr>
        <p:sp>
          <p:nvSpPr>
            <p:cNvPr id="24" name="Rectangle 23">
              <a:extLst>
                <a:ext uri="{FF2B5EF4-FFF2-40B4-BE49-F238E27FC236}">
                  <a16:creationId xmlns:a16="http://schemas.microsoft.com/office/drawing/2014/main" id="{F84271D5-7BA8-154E-B22C-7C270DA993A3}"/>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01C4292D-7212-664C-BFA0-3240FC1F3461}"/>
                </a:ext>
              </a:extLst>
            </p:cNvPr>
            <p:cNvCxnSpPr/>
            <p:nvPr/>
          </p:nvCxnSpPr>
          <p:spPr>
            <a:xfrm>
              <a:off x="10526691"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5E6E7CE-4ADF-B245-AD33-BC0590E61AE5}"/>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32" name="Rounded Rectangle 31">
              <a:extLst>
                <a:ext uri="{FF2B5EF4-FFF2-40B4-BE49-F238E27FC236}">
                  <a16:creationId xmlns:a16="http://schemas.microsoft.com/office/drawing/2014/main" id="{8F5D9959-9FD8-6643-AB00-364F4D7B6E6A}"/>
                </a:ext>
              </a:extLst>
            </p:cNvPr>
            <p:cNvSpPr/>
            <p:nvPr/>
          </p:nvSpPr>
          <p:spPr>
            <a:xfrm>
              <a:off x="11022827"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9AE9E92A-AD92-B74C-BAA1-1F3DA2F58F77}"/>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4" name="TextBox 33">
              <a:extLst>
                <a:ext uri="{FF2B5EF4-FFF2-40B4-BE49-F238E27FC236}">
                  <a16:creationId xmlns:a16="http://schemas.microsoft.com/office/drawing/2014/main" id="{0C368955-05D1-9244-9699-471A476AFB0D}"/>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9A126604-569C-9D46-84A1-CD33E84C14F2}"/>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6" name="TextBox 35">
              <a:extLst>
                <a:ext uri="{FF2B5EF4-FFF2-40B4-BE49-F238E27FC236}">
                  <a16:creationId xmlns:a16="http://schemas.microsoft.com/office/drawing/2014/main" id="{225BD849-5B16-5A42-8AAB-15456764EA93}"/>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7" name="TextBox 36">
              <a:extLst>
                <a:ext uri="{FF2B5EF4-FFF2-40B4-BE49-F238E27FC236}">
                  <a16:creationId xmlns:a16="http://schemas.microsoft.com/office/drawing/2014/main" id="{59CF2431-EC13-A94B-AD83-287FA80810E7}"/>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8" name="TextBox 37">
              <a:extLst>
                <a:ext uri="{FF2B5EF4-FFF2-40B4-BE49-F238E27FC236}">
                  <a16:creationId xmlns:a16="http://schemas.microsoft.com/office/drawing/2014/main" id="{A5B4776A-C574-4B4A-B7DE-E6619BCF375D}"/>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a16="http://schemas.microsoft.com/office/drawing/2014/main" id="{9D4EAC88-F2E1-A442-84C5-75AA77750512}"/>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0" name="TextBox 39">
              <a:extLst>
                <a:ext uri="{FF2B5EF4-FFF2-40B4-BE49-F238E27FC236}">
                  <a16:creationId xmlns:a16="http://schemas.microsoft.com/office/drawing/2014/main" id="{D3C9A984-CD06-C14B-9CBC-4EC0DF30456B}"/>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1" name="TextBox 40">
              <a:extLst>
                <a:ext uri="{FF2B5EF4-FFF2-40B4-BE49-F238E27FC236}">
                  <a16:creationId xmlns:a16="http://schemas.microsoft.com/office/drawing/2014/main" id="{CD9E8671-E9AD-734E-A2B1-EE6F8F0ADFD1}"/>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2" name="TextBox 41">
              <a:extLst>
                <a:ext uri="{FF2B5EF4-FFF2-40B4-BE49-F238E27FC236}">
                  <a16:creationId xmlns:a16="http://schemas.microsoft.com/office/drawing/2014/main" id="{E7EE23AD-52C3-5A48-ACC6-9D65F4A254B7}"/>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57245A26-0277-D448-8F51-F7C5F131DD66}"/>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DD9F6F0F-BFF2-1642-A49A-F9D49BD97D22}"/>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5" name="TextBox 44">
              <a:extLst>
                <a:ext uri="{FF2B5EF4-FFF2-40B4-BE49-F238E27FC236}">
                  <a16:creationId xmlns:a16="http://schemas.microsoft.com/office/drawing/2014/main" id="{1D5ABFA2-8797-3341-874B-CA96E0631A2A}"/>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BB85F6B5-5A9E-3B41-B3EB-373C74D29621}"/>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99DF86F6-758F-AA46-ADC0-7F571C666830}"/>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
        <p:nvSpPr>
          <p:cNvPr id="2" name="Round Same Side Corner Rectangle 1">
            <a:extLst>
              <a:ext uri="{FF2B5EF4-FFF2-40B4-BE49-F238E27FC236}">
                <a16:creationId xmlns:a16="http://schemas.microsoft.com/office/drawing/2014/main" id="{89D798C9-D86C-BE48-8108-E676157890BD}"/>
              </a:ext>
            </a:extLst>
          </p:cNvPr>
          <p:cNvSpPr/>
          <p:nvPr/>
        </p:nvSpPr>
        <p:spPr>
          <a:xfrm rot="5400000">
            <a:off x="8142615" y="3348312"/>
            <a:ext cx="956827" cy="4063996"/>
          </a:xfrm>
          <a:prstGeom prst="round2SameRect">
            <a:avLst>
              <a:gd name="adj1" fmla="val 27554"/>
              <a:gd name="adj2" fmla="val 0"/>
            </a:avLst>
          </a:prstGeom>
          <a:gradFill flip="none" rotWithShape="1">
            <a:gsLst>
              <a:gs pos="29000">
                <a:srgbClr val="F0D070"/>
              </a:gs>
              <a:gs pos="69000">
                <a:srgbClr val="E0BF56"/>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A57E3BC-6C75-48D3-BE1A-D4876D97B741}"/>
              </a:ext>
            </a:extLst>
          </p:cNvPr>
          <p:cNvSpPr/>
          <p:nvPr/>
        </p:nvSpPr>
        <p:spPr>
          <a:xfrm>
            <a:off x="7543650" y="5093656"/>
            <a:ext cx="2154756" cy="452945"/>
          </a:xfrm>
          <a:prstGeom prst="rect">
            <a:avLst/>
          </a:prstGeom>
          <a:noFill/>
        </p:spPr>
        <p:txBody>
          <a:bodyPr wrap="none" rtlCol="0" anchor="ctr">
            <a:spAutoFit/>
          </a:bodyPr>
          <a:lstStyle/>
          <a:p>
            <a:pPr algn="ctr">
              <a:lnSpc>
                <a:spcPts val="3400"/>
              </a:lnSpc>
            </a:pPr>
            <a:r>
              <a:rPr lang="en-US" sz="1200" b="1" dirty="0">
                <a:solidFill>
                  <a:srgbClr val="001D3F"/>
                </a:solidFill>
                <a:latin typeface="Century Gothic" panose="020B0502020202020204" pitchFamily="34" charset="0"/>
              </a:rPr>
              <a:t>BENEFIT-COST RATIO = 1.09</a:t>
            </a:r>
          </a:p>
        </p:txBody>
      </p:sp>
    </p:spTree>
    <p:extLst>
      <p:ext uri="{BB962C8B-B14F-4D97-AF65-F5344CB8AC3E}">
        <p14:creationId xmlns:p14="http://schemas.microsoft.com/office/powerpoint/2010/main" val="1079339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Top Corners Rounded 23">
            <a:extLst>
              <a:ext uri="{FF2B5EF4-FFF2-40B4-BE49-F238E27FC236}">
                <a16:creationId xmlns:a16="http://schemas.microsoft.com/office/drawing/2014/main" id="{BE49D9ED-6F77-8D47-9D24-C46F9796166A}"/>
              </a:ext>
            </a:extLst>
          </p:cNvPr>
          <p:cNvSpPr/>
          <p:nvPr/>
        </p:nvSpPr>
        <p:spPr>
          <a:xfrm rot="16200000">
            <a:off x="3680066" y="2863538"/>
            <a:ext cx="1482978" cy="3348893"/>
          </a:xfrm>
          <a:prstGeom prst="round2SameRect">
            <a:avLst>
              <a:gd name="adj1" fmla="val 15964"/>
              <a:gd name="adj2" fmla="val 0"/>
            </a:avLst>
          </a:prstGeom>
          <a:noFill/>
          <a:ln>
            <a:solidFill>
              <a:srgbClr val="E0BF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Top Corners Rounded 23">
            <a:extLst>
              <a:ext uri="{FF2B5EF4-FFF2-40B4-BE49-F238E27FC236}">
                <a16:creationId xmlns:a16="http://schemas.microsoft.com/office/drawing/2014/main" id="{61113B80-8B5C-7D4A-86F8-B82F3CDAD9E8}"/>
              </a:ext>
            </a:extLst>
          </p:cNvPr>
          <p:cNvSpPr/>
          <p:nvPr/>
        </p:nvSpPr>
        <p:spPr>
          <a:xfrm rot="16200000">
            <a:off x="1723708" y="3310150"/>
            <a:ext cx="1482979" cy="2454252"/>
          </a:xfrm>
          <a:prstGeom prst="round2SameRect">
            <a:avLst>
              <a:gd name="adj1" fmla="val 15964"/>
              <a:gd name="adj2" fmla="val 0"/>
            </a:avLst>
          </a:prstGeom>
          <a:gradFill flip="none" rotWithShape="1">
            <a:gsLst>
              <a:gs pos="33000">
                <a:srgbClr val="F0D070"/>
              </a:gs>
              <a:gs pos="61000">
                <a:srgbClr val="E0BF56"/>
              </a:gs>
            </a:gsLst>
            <a:path path="circle">
              <a:fillToRect l="100000" b="100000"/>
            </a:path>
            <a:tileRect t="-100000" r="-100000"/>
          </a:gradFill>
          <a:ln>
            <a:solidFill>
              <a:srgbClr val="E0BF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Top Corners Rounded 23">
            <a:extLst>
              <a:ext uri="{FF2B5EF4-FFF2-40B4-BE49-F238E27FC236}">
                <a16:creationId xmlns:a16="http://schemas.microsoft.com/office/drawing/2014/main" id="{FA2E5E43-5792-40E6-A886-70FF89B51CA5}"/>
              </a:ext>
            </a:extLst>
          </p:cNvPr>
          <p:cNvSpPr/>
          <p:nvPr/>
        </p:nvSpPr>
        <p:spPr>
          <a:xfrm rot="16200000">
            <a:off x="2774261" y="100697"/>
            <a:ext cx="1847088" cy="4919472"/>
          </a:xfrm>
          <a:prstGeom prst="round2SameRect">
            <a:avLst>
              <a:gd name="adj1" fmla="val 11513"/>
              <a:gd name="adj2" fmla="val 0"/>
            </a:avLst>
          </a:prstGeom>
          <a:gradFill>
            <a:gsLst>
              <a:gs pos="21000">
                <a:schemeClr val="tx1">
                  <a:lumMod val="75000"/>
                  <a:lumOff val="25000"/>
                  <a:alpha val="50000"/>
                </a:schemeClr>
              </a:gs>
              <a:gs pos="66000">
                <a:schemeClr val="tx1">
                  <a:lumMod val="85000"/>
                  <a:lumOff val="15000"/>
                  <a:alpha val="50000"/>
                </a:schemeClr>
              </a:gs>
              <a:gs pos="100000">
                <a:schemeClr val="tx1">
                  <a:lumMod val="95000"/>
                  <a:lumOff val="5000"/>
                  <a:alpha val="5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7">
            <a:extLst>
              <a:ext uri="{FF2B5EF4-FFF2-40B4-BE49-F238E27FC236}">
                <a16:creationId xmlns:a16="http://schemas.microsoft.com/office/drawing/2014/main" id="{1DB704BB-EA15-4EF9-A032-6B713BC76751}"/>
              </a:ext>
            </a:extLst>
          </p:cNvPr>
          <p:cNvGraphicFramePr>
            <a:graphicFrameLocks noGrp="1"/>
          </p:cNvGraphicFramePr>
          <p:nvPr>
            <p:extLst>
              <p:ext uri="{D42A27DB-BD31-4B8C-83A1-F6EECF244321}">
                <p14:modId xmlns:p14="http://schemas.microsoft.com/office/powerpoint/2010/main" val="1526510295"/>
              </p:ext>
            </p:extLst>
          </p:nvPr>
        </p:nvGraphicFramePr>
        <p:xfrm>
          <a:off x="6031776" y="666224"/>
          <a:ext cx="4922157" cy="4900497"/>
        </p:xfrm>
        <a:graphic>
          <a:graphicData uri="http://schemas.openxmlformats.org/drawingml/2006/table">
            <a:tbl>
              <a:tblPr bandRow="1">
                <a:tableStyleId>{5C22544A-7EE6-4342-B048-85BDC9FD1C3A}</a:tableStyleId>
              </a:tblPr>
              <a:tblGrid>
                <a:gridCol w="1640719">
                  <a:extLst>
                    <a:ext uri="{9D8B030D-6E8A-4147-A177-3AD203B41FA5}">
                      <a16:colId xmlns:a16="http://schemas.microsoft.com/office/drawing/2014/main" val="713902346"/>
                    </a:ext>
                  </a:extLst>
                </a:gridCol>
                <a:gridCol w="1640719">
                  <a:extLst>
                    <a:ext uri="{9D8B030D-6E8A-4147-A177-3AD203B41FA5}">
                      <a16:colId xmlns:a16="http://schemas.microsoft.com/office/drawing/2014/main" val="3544410189"/>
                    </a:ext>
                  </a:extLst>
                </a:gridCol>
                <a:gridCol w="1640719">
                  <a:extLst>
                    <a:ext uri="{9D8B030D-6E8A-4147-A177-3AD203B41FA5}">
                      <a16:colId xmlns:a16="http://schemas.microsoft.com/office/drawing/2014/main" val="4145950248"/>
                    </a:ext>
                  </a:extLst>
                </a:gridCol>
              </a:tblGrid>
              <a:tr h="380874">
                <a:tc>
                  <a:txBody>
                    <a:bodyPr/>
                    <a:lstStyle/>
                    <a:p>
                      <a:pPr algn="ctr"/>
                      <a:r>
                        <a:rPr lang="en-US" sz="1000" b="1" dirty="0">
                          <a:solidFill>
                            <a:srgbClr val="002249"/>
                          </a:solidFill>
                          <a:latin typeface="Century Gothic" panose="020B0502020202020204" pitchFamily="34" charset="0"/>
                        </a:rPr>
                        <a:t>PARTICULARS</a:t>
                      </a:r>
                    </a:p>
                  </a:txBody>
                  <a:tcPr anchor="ctr">
                    <a:lnL w="12700" cmpd="sng">
                      <a:noFill/>
                    </a:lnL>
                    <a:lnR w="12700" cap="flat" cmpd="sng" algn="ctr">
                      <a:solidFill>
                        <a:srgbClr val="FFFFFF">
                          <a:alpha val="20000"/>
                        </a:srgbClr>
                      </a:solid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0">
                          <a:srgbClr val="E0BF56"/>
                        </a:gs>
                        <a:gs pos="100000">
                          <a:srgbClr val="C6A52C"/>
                        </a:gs>
                      </a:gsLst>
                      <a:lin ang="10800000" scaled="0"/>
                    </a:gradFill>
                  </a:tcPr>
                </a:tc>
                <a:tc>
                  <a:txBody>
                    <a:bodyPr/>
                    <a:lstStyle/>
                    <a:p>
                      <a:pPr algn="ctr"/>
                      <a:r>
                        <a:rPr lang="en-US" sz="1000" b="1" dirty="0">
                          <a:solidFill>
                            <a:srgbClr val="002249"/>
                          </a:solidFill>
                          <a:latin typeface="Century Gothic" panose="020B0502020202020204" pitchFamily="34" charset="0"/>
                        </a:rPr>
                        <a:t>PROJECT A</a:t>
                      </a:r>
                    </a:p>
                  </a:txBody>
                  <a:tcPr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0">
                          <a:srgbClr val="F0D070"/>
                        </a:gs>
                        <a:gs pos="100000">
                          <a:srgbClr val="E0BF56"/>
                        </a:gs>
                      </a:gsLst>
                      <a:lin ang="10800000" scaled="0"/>
                    </a:gradFill>
                  </a:tcPr>
                </a:tc>
                <a:tc>
                  <a:txBody>
                    <a:bodyPr/>
                    <a:lstStyle/>
                    <a:p>
                      <a:pPr algn="ctr"/>
                      <a:r>
                        <a:rPr lang="en-US" sz="1000" b="1" dirty="0">
                          <a:solidFill>
                            <a:srgbClr val="002249"/>
                          </a:solidFill>
                          <a:latin typeface="Century Gothic" panose="020B0502020202020204" pitchFamily="34" charset="0"/>
                        </a:rPr>
                        <a:t>PROJECT B</a:t>
                      </a:r>
                    </a:p>
                  </a:txBody>
                  <a:tcPr anchor="ctr">
                    <a:lnL w="12700" cap="flat" cmpd="sng" algn="ctr">
                      <a:solidFill>
                        <a:srgbClr val="FFFFFF">
                          <a:alpha val="20000"/>
                        </a:srgbClr>
                      </a:solidFill>
                      <a:prstDash val="solid"/>
                      <a:round/>
                      <a:headEnd type="none" w="med" len="med"/>
                      <a:tailEnd type="none" w="med" len="med"/>
                    </a:lnL>
                    <a:lnR w="12700" cmpd="sng">
                      <a:noFill/>
                    </a:lnR>
                    <a:lnT w="127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0">
                          <a:srgbClr val="F6D67A"/>
                        </a:gs>
                        <a:gs pos="100000">
                          <a:srgbClr val="F0D070"/>
                        </a:gs>
                      </a:gsLst>
                      <a:lin ang="10800000" scaled="0"/>
                    </a:gradFill>
                  </a:tcPr>
                </a:tc>
                <a:extLst>
                  <a:ext uri="{0D108BD9-81ED-4DB2-BD59-A6C34878D82A}">
                    <a16:rowId xmlns:a16="http://schemas.microsoft.com/office/drawing/2014/main" val="1941745749"/>
                  </a:ext>
                </a:extLst>
              </a:tr>
              <a:tr h="295563">
                <a:tc>
                  <a:txBody>
                    <a:bodyPr/>
                    <a:lstStyle/>
                    <a:p>
                      <a:pPr algn="l"/>
                      <a:r>
                        <a:rPr lang="en-US" sz="750" b="0" dirty="0">
                          <a:solidFill>
                            <a:schemeClr val="bg1"/>
                          </a:solidFill>
                          <a:latin typeface="Century Gothic" panose="020B0502020202020204" pitchFamily="34" charset="0"/>
                        </a:rPr>
                        <a:t>Cash Outflow (investment)</a:t>
                      </a:r>
                    </a:p>
                  </a:txBody>
                  <a:tcPr marL="274320" anchor="ctr">
                    <a:lnL w="12700" cmpd="sng">
                      <a:noFill/>
                    </a:lnL>
                    <a:lnR w="12700" cap="flat" cmpd="sng" algn="ctr">
                      <a:solidFill>
                        <a:srgbClr val="FFFFFF">
                          <a:alpha val="20000"/>
                        </a:srgbClr>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$2,000,000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$3,000,000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4161258756"/>
                  </a:ext>
                </a:extLst>
              </a:tr>
              <a:tr h="295563">
                <a:tc>
                  <a:txBody>
                    <a:bodyPr/>
                    <a:lstStyle/>
                    <a:p>
                      <a:pPr algn="l"/>
                      <a:r>
                        <a:rPr lang="en-US" sz="750" b="0" dirty="0">
                          <a:solidFill>
                            <a:schemeClr val="bg1"/>
                          </a:solidFill>
                          <a:latin typeface="Century Gothic" panose="020B0502020202020204" pitchFamily="34" charset="0"/>
                        </a:rPr>
                        <a:t>Benefit in 1st year</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$300,000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$600,000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126610662"/>
                  </a:ext>
                </a:extLst>
              </a:tr>
              <a:tr h="295563">
                <a:tc>
                  <a:txBody>
                    <a:bodyPr/>
                    <a:lstStyle/>
                    <a:p>
                      <a:pPr algn="l"/>
                      <a:r>
                        <a:rPr lang="en-US" sz="750" b="0" dirty="0">
                          <a:solidFill>
                            <a:schemeClr val="bg1"/>
                          </a:solidFill>
                          <a:latin typeface="Century Gothic" panose="020B0502020202020204" pitchFamily="34" charset="0"/>
                        </a:rPr>
                        <a:t>Benefit in 2nd year</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$600,000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$800,000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562942659"/>
                  </a:ext>
                </a:extLst>
              </a:tr>
              <a:tr h="295563">
                <a:tc>
                  <a:txBody>
                    <a:bodyPr/>
                    <a:lstStyle/>
                    <a:p>
                      <a:pPr algn="l"/>
                      <a:r>
                        <a:rPr lang="en-US" sz="750" b="0" dirty="0">
                          <a:solidFill>
                            <a:schemeClr val="bg1"/>
                          </a:solidFill>
                          <a:latin typeface="Century Gothic" panose="020B0502020202020204" pitchFamily="34" charset="0"/>
                        </a:rPr>
                        <a:t>Benefit in 3rd year</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$900,000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$900,000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912660031"/>
                  </a:ext>
                </a:extLst>
              </a:tr>
              <a:tr h="295563">
                <a:tc>
                  <a:txBody>
                    <a:bodyPr/>
                    <a:lstStyle/>
                    <a:p>
                      <a:pPr algn="l"/>
                      <a:r>
                        <a:rPr lang="en-US" sz="750" b="0" dirty="0">
                          <a:solidFill>
                            <a:schemeClr val="bg1"/>
                          </a:solidFill>
                          <a:latin typeface="Century Gothic" panose="020B0502020202020204" pitchFamily="34" charset="0"/>
                        </a:rPr>
                        <a:t>Benefit in 4th year</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$700,000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$1,000,000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803296398"/>
                  </a:ext>
                </a:extLst>
              </a:tr>
              <a:tr h="295563">
                <a:tc>
                  <a:txBody>
                    <a:bodyPr/>
                    <a:lstStyle/>
                    <a:p>
                      <a:pPr algn="l"/>
                      <a:r>
                        <a:rPr lang="en-US" sz="750" b="0" dirty="0">
                          <a:solidFill>
                            <a:schemeClr val="bg1"/>
                          </a:solidFill>
                          <a:latin typeface="Century Gothic" panose="020B0502020202020204" pitchFamily="34" charset="0"/>
                        </a:rPr>
                        <a:t>Benefit in 5th year</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$600,000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$1,200,000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3243673567"/>
                  </a:ext>
                </a:extLst>
              </a:tr>
              <a:tr h="295563">
                <a:tc>
                  <a:txBody>
                    <a:bodyPr/>
                    <a:lstStyle/>
                    <a:p>
                      <a:pPr algn="l"/>
                      <a:r>
                        <a:rPr lang="en-US" sz="750" b="0" dirty="0">
                          <a:solidFill>
                            <a:schemeClr val="bg1"/>
                          </a:solidFill>
                          <a:latin typeface="Century Gothic" panose="020B0502020202020204" pitchFamily="34" charset="0"/>
                        </a:rPr>
                        <a:t>Discount Rate</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10%</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ctr"/>
                      <a:r>
                        <a:rPr lang="en-US" sz="750" u="none" strike="noStrike" dirty="0">
                          <a:solidFill>
                            <a:schemeClr val="bg1"/>
                          </a:solidFill>
                          <a:effectLst/>
                          <a:latin typeface="Century Gothic" panose="020B0502020202020204" pitchFamily="34" charset="0"/>
                        </a:rPr>
                        <a:t>12%</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1477310416"/>
                  </a:ext>
                </a:extLst>
              </a:tr>
              <a:tr h="381741">
                <a:tc gridSpan="3">
                  <a:txBody>
                    <a:bodyPr/>
                    <a:lstStyle/>
                    <a:p>
                      <a:pPr algn="ctr"/>
                      <a:r>
                        <a:rPr lang="en-US" sz="1000" b="1" dirty="0">
                          <a:solidFill>
                            <a:srgbClr val="002249"/>
                          </a:solidFill>
                          <a:latin typeface="Century Gothic" panose="020B0502020202020204" pitchFamily="34" charset="0"/>
                        </a:rPr>
                        <a:t>PV OF BENEFIT IS CALCULATED AS</a:t>
                      </a:r>
                    </a:p>
                  </a:txBody>
                  <a:tcPr marL="182880" anchor="ctr">
                    <a:lnL w="12700" cmpd="sng">
                      <a:noFill/>
                    </a:lnL>
                    <a:lnR w="1270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gradFill>
                      <a:gsLst>
                        <a:gs pos="0">
                          <a:srgbClr val="F6D67A"/>
                        </a:gs>
                        <a:gs pos="100000">
                          <a:srgbClr val="C6A52C"/>
                        </a:gs>
                      </a:gsLst>
                      <a:lin ang="10800000" scaled="0"/>
                    </a:gradFill>
                  </a:tcPr>
                </a:tc>
                <a:tc hMerge="1">
                  <a:txBody>
                    <a:bodyPr/>
                    <a:lstStyle/>
                    <a:p>
                      <a:pPr algn="ctr"/>
                      <a:endParaRPr lang="en-US" sz="900" b="0" dirty="0">
                        <a:solidFill>
                          <a:schemeClr val="bg1"/>
                        </a:solidFill>
                        <a:latin typeface="Century Gothic" panose="020B0502020202020204" pitchFamily="34" charset="0"/>
                      </a:endParaRPr>
                    </a:p>
                  </a:txBody>
                  <a:tcPr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b="0" dirty="0">
                        <a:solidFill>
                          <a:schemeClr val="bg1"/>
                        </a:solidFill>
                        <a:latin typeface="Century Gothic" panose="020B0502020202020204" pitchFamily="34" charset="0"/>
                      </a:endParaRPr>
                    </a:p>
                  </a:txBody>
                  <a:tcPr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949454"/>
                  </a:ext>
                </a:extLst>
              </a:tr>
              <a:tr h="295563">
                <a:tc>
                  <a:txBody>
                    <a:bodyPr/>
                    <a:lstStyle/>
                    <a:p>
                      <a:pPr algn="l"/>
                      <a:r>
                        <a:rPr lang="en-US" sz="750" b="1" dirty="0">
                          <a:solidFill>
                            <a:schemeClr val="bg1"/>
                          </a:solidFill>
                          <a:latin typeface="Century Gothic" panose="020B0502020202020204" pitchFamily="34" charset="0"/>
                        </a:rPr>
                        <a:t>Years</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3B66"/>
                    </a:solidFill>
                  </a:tcPr>
                </a:tc>
                <a:tc>
                  <a:txBody>
                    <a:bodyPr/>
                    <a:lstStyle/>
                    <a:p>
                      <a:pPr algn="ctr"/>
                      <a:r>
                        <a:rPr lang="en-US" sz="750" b="1" dirty="0">
                          <a:solidFill>
                            <a:schemeClr val="bg1"/>
                          </a:solidFill>
                          <a:latin typeface="Century Gothic" panose="020B0502020202020204" pitchFamily="34" charset="0"/>
                        </a:rPr>
                        <a:t>Project A</a:t>
                      </a:r>
                    </a:p>
                  </a:txBody>
                  <a:tcPr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3B66"/>
                    </a:solidFill>
                  </a:tcPr>
                </a:tc>
                <a:tc>
                  <a:txBody>
                    <a:bodyPr/>
                    <a:lstStyle/>
                    <a:p>
                      <a:pPr algn="ctr"/>
                      <a:r>
                        <a:rPr lang="en-US" sz="750" b="1" dirty="0">
                          <a:solidFill>
                            <a:schemeClr val="bg1"/>
                          </a:solidFill>
                          <a:latin typeface="Century Gothic" panose="020B0502020202020204" pitchFamily="34" charset="0"/>
                        </a:rPr>
                        <a:t>Project B</a:t>
                      </a:r>
                    </a:p>
                  </a:txBody>
                  <a:tcPr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3B66"/>
                    </a:solidFill>
                  </a:tcPr>
                </a:tc>
                <a:extLst>
                  <a:ext uri="{0D108BD9-81ED-4DB2-BD59-A6C34878D82A}">
                    <a16:rowId xmlns:a16="http://schemas.microsoft.com/office/drawing/2014/main" val="2917081565"/>
                  </a:ext>
                </a:extLst>
              </a:tr>
              <a:tr h="295563">
                <a:tc>
                  <a:txBody>
                    <a:bodyPr/>
                    <a:lstStyle/>
                    <a:p>
                      <a:pPr algn="l"/>
                      <a:r>
                        <a:rPr lang="en-US" sz="750" b="0" dirty="0">
                          <a:solidFill>
                            <a:schemeClr val="bg1"/>
                          </a:solidFill>
                          <a:latin typeface="Century Gothic" panose="020B0502020202020204" pitchFamily="34" charset="0"/>
                        </a:rPr>
                        <a:t>1</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$272,727.27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$535,714.29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699379626"/>
                  </a:ext>
                </a:extLst>
              </a:tr>
              <a:tr h="295563">
                <a:tc>
                  <a:txBody>
                    <a:bodyPr/>
                    <a:lstStyle/>
                    <a:p>
                      <a:pPr algn="l"/>
                      <a:r>
                        <a:rPr lang="en-US" sz="750" b="0" dirty="0">
                          <a:solidFill>
                            <a:schemeClr val="bg1"/>
                          </a:solidFill>
                          <a:latin typeface="Century Gothic" panose="020B0502020202020204" pitchFamily="34" charset="0"/>
                        </a:rPr>
                        <a:t>2</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$495,867.77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$637,755.10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2632819428"/>
                  </a:ext>
                </a:extLst>
              </a:tr>
              <a:tr h="295563">
                <a:tc>
                  <a:txBody>
                    <a:bodyPr/>
                    <a:lstStyle/>
                    <a:p>
                      <a:pPr algn="l"/>
                      <a:r>
                        <a:rPr lang="en-US" sz="750" b="0" dirty="0">
                          <a:solidFill>
                            <a:schemeClr val="bg1"/>
                          </a:solidFill>
                          <a:latin typeface="Century Gothic" panose="020B0502020202020204" pitchFamily="34" charset="0"/>
                        </a:rPr>
                        <a:t>3</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$676,183.32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$640,602.22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3749694729"/>
                  </a:ext>
                </a:extLst>
              </a:tr>
              <a:tr h="295563">
                <a:tc>
                  <a:txBody>
                    <a:bodyPr/>
                    <a:lstStyle/>
                    <a:p>
                      <a:pPr algn="l"/>
                      <a:r>
                        <a:rPr lang="en-US" sz="750" b="0" dirty="0">
                          <a:solidFill>
                            <a:schemeClr val="bg1"/>
                          </a:solidFill>
                          <a:latin typeface="Century Gothic" panose="020B0502020202020204" pitchFamily="34" charset="0"/>
                        </a:rPr>
                        <a:t>4</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$478,109.42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$635,518.08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1595038745"/>
                  </a:ext>
                </a:extLst>
              </a:tr>
              <a:tr h="295563">
                <a:tc>
                  <a:txBody>
                    <a:bodyPr/>
                    <a:lstStyle/>
                    <a:p>
                      <a:pPr algn="l"/>
                      <a:r>
                        <a:rPr lang="en-US" sz="750" b="0" dirty="0">
                          <a:solidFill>
                            <a:schemeClr val="bg1"/>
                          </a:solidFill>
                          <a:latin typeface="Century Gothic" panose="020B0502020202020204" pitchFamily="34" charset="0"/>
                        </a:rPr>
                        <a:t>5</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$372,552.79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$680,912.23 </a:t>
                      </a:r>
                      <a:endParaRPr lang="en-US" sz="750" b="0"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ap="flat" cmpd="sng" algn="ctr">
                      <a:solidFill>
                        <a:srgbClr val="FFFFFF">
                          <a:alpha val="20000"/>
                        </a:srgbClr>
                      </a:solidFill>
                      <a:prstDash val="solid"/>
                      <a:round/>
                      <a:headEnd type="none" w="med" len="med"/>
                      <a:tailEnd type="none" w="med" len="med"/>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740798913"/>
                  </a:ext>
                </a:extLst>
              </a:tr>
              <a:tr h="295563">
                <a:tc>
                  <a:txBody>
                    <a:bodyPr/>
                    <a:lstStyle/>
                    <a:p>
                      <a:pPr algn="l"/>
                      <a:r>
                        <a:rPr lang="en-US" sz="750" b="0" dirty="0">
                          <a:solidFill>
                            <a:schemeClr val="bg1"/>
                          </a:solidFill>
                          <a:latin typeface="Century Gothic" panose="020B0502020202020204" pitchFamily="34" charset="0"/>
                        </a:rPr>
                        <a:t>PV of Expected Benefits</a:t>
                      </a:r>
                    </a:p>
                  </a:txBody>
                  <a:tcPr marL="274320" anchor="ctr">
                    <a:lnL w="12700" cmpd="sng">
                      <a:noFill/>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$2,295,440.57 </a:t>
                      </a:r>
                      <a:endParaRPr lang="en-US" sz="750" b="1"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2700" cap="flat" cmpd="sng" algn="ctr">
                      <a:solidFill>
                        <a:srgbClr val="FFFFFF">
                          <a:alpha val="20000"/>
                        </a:srgbClr>
                      </a:solid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1B3E"/>
                    </a:solidFill>
                  </a:tcPr>
                </a:tc>
                <a:tc>
                  <a:txBody>
                    <a:bodyPr/>
                    <a:lstStyle/>
                    <a:p>
                      <a:pPr algn="ctr" fontAlgn="b"/>
                      <a:r>
                        <a:rPr lang="en-US" sz="750" u="none" strike="noStrike" dirty="0">
                          <a:solidFill>
                            <a:schemeClr val="bg1"/>
                          </a:solidFill>
                          <a:effectLst/>
                          <a:latin typeface="Century Gothic" panose="020B0502020202020204" pitchFamily="34" charset="0"/>
                        </a:rPr>
                        <a:t>$3,130,501.92 </a:t>
                      </a:r>
                      <a:endParaRPr lang="en-US" sz="750" b="1" i="0" u="none" strike="noStrike" dirty="0">
                        <a:solidFill>
                          <a:schemeClr val="bg1"/>
                        </a:solidFill>
                        <a:effectLst/>
                        <a:latin typeface="Century Gothic" panose="020B0502020202020204" pitchFamily="34" charset="0"/>
                      </a:endParaRPr>
                    </a:p>
                  </a:txBody>
                  <a:tcPr marL="6729" marR="6729" marT="6729" marB="0" anchor="ctr">
                    <a:lnL w="12700" cap="flat" cmpd="sng" algn="ctr">
                      <a:solidFill>
                        <a:srgbClr val="FFFFFF">
                          <a:alpha val="20000"/>
                        </a:srgbClr>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FFFFFF">
                          <a:alpha val="20000"/>
                        </a:srgb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1B3E"/>
                    </a:solidFill>
                  </a:tcPr>
                </a:tc>
                <a:extLst>
                  <a:ext uri="{0D108BD9-81ED-4DB2-BD59-A6C34878D82A}">
                    <a16:rowId xmlns:a16="http://schemas.microsoft.com/office/drawing/2014/main" val="4207301631"/>
                  </a:ext>
                </a:extLst>
              </a:tr>
            </a:tbl>
          </a:graphicData>
        </a:graphic>
      </p:graphicFrame>
      <p:grpSp>
        <p:nvGrpSpPr>
          <p:cNvPr id="23" name="Group 22">
            <a:extLst>
              <a:ext uri="{FF2B5EF4-FFF2-40B4-BE49-F238E27FC236}">
                <a16:creationId xmlns:a16="http://schemas.microsoft.com/office/drawing/2014/main" id="{DEEE645C-04EB-4BDE-B51A-B6B6FC0ACD3C}"/>
              </a:ext>
            </a:extLst>
          </p:cNvPr>
          <p:cNvGrpSpPr/>
          <p:nvPr/>
        </p:nvGrpSpPr>
        <p:grpSpPr>
          <a:xfrm>
            <a:off x="6031776" y="666224"/>
            <a:ext cx="4922157" cy="4947416"/>
            <a:chOff x="6096000" y="797171"/>
            <a:chExt cx="4922157" cy="5676402"/>
          </a:xfrm>
        </p:grpSpPr>
        <p:sp>
          <p:nvSpPr>
            <p:cNvPr id="12" name="Freeform: Shape 11">
              <a:extLst>
                <a:ext uri="{FF2B5EF4-FFF2-40B4-BE49-F238E27FC236}">
                  <a16:creationId xmlns:a16="http://schemas.microsoft.com/office/drawing/2014/main" id="{7934E495-56B6-47F2-A2BD-A27FD60C6367}"/>
                </a:ext>
              </a:extLst>
            </p:cNvPr>
            <p:cNvSpPr/>
            <p:nvPr/>
          </p:nvSpPr>
          <p:spPr>
            <a:xfrm>
              <a:off x="6096000" y="797171"/>
              <a:ext cx="247069" cy="247069"/>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214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0FF38AC-3D45-47C0-BA3C-61C6BB4EFDC7}"/>
                </a:ext>
              </a:extLst>
            </p:cNvPr>
            <p:cNvSpPr/>
            <p:nvPr/>
          </p:nvSpPr>
          <p:spPr>
            <a:xfrm rot="16200000">
              <a:off x="6096000" y="6226503"/>
              <a:ext cx="247069" cy="247069"/>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B3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7D3E3D3D-8F8F-4624-9B8D-4C50DFD00A1E}"/>
                </a:ext>
              </a:extLst>
            </p:cNvPr>
            <p:cNvSpPr/>
            <p:nvPr/>
          </p:nvSpPr>
          <p:spPr>
            <a:xfrm flipH="1" flipV="1">
              <a:off x="10771088" y="6226504"/>
              <a:ext cx="247069" cy="247069"/>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32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15" name="Freeform: Shape 14">
              <a:extLst>
                <a:ext uri="{FF2B5EF4-FFF2-40B4-BE49-F238E27FC236}">
                  <a16:creationId xmlns:a16="http://schemas.microsoft.com/office/drawing/2014/main" id="{412B2BDF-1A68-4638-90D1-B3077B3AA84E}"/>
                </a:ext>
              </a:extLst>
            </p:cNvPr>
            <p:cNvSpPr/>
            <p:nvPr/>
          </p:nvSpPr>
          <p:spPr>
            <a:xfrm flipH="1">
              <a:off x="10771087" y="797446"/>
              <a:ext cx="247069" cy="247069"/>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52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16" name="Rectangle: Rounded Corners 15">
              <a:extLst>
                <a:ext uri="{FF2B5EF4-FFF2-40B4-BE49-F238E27FC236}">
                  <a16:creationId xmlns:a16="http://schemas.microsoft.com/office/drawing/2014/main" id="{8CA3A11D-CABF-49D6-83C2-92C18D3B3101}"/>
                </a:ext>
              </a:extLst>
            </p:cNvPr>
            <p:cNvSpPr/>
            <p:nvPr/>
          </p:nvSpPr>
          <p:spPr>
            <a:xfrm>
              <a:off x="6096000" y="797445"/>
              <a:ext cx="4922157" cy="5676128"/>
            </a:xfrm>
            <a:prstGeom prst="roundRect">
              <a:avLst>
                <a:gd name="adj" fmla="val 5252"/>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38D72CD0-3F0C-435B-832C-F832BB67C3B8}"/>
              </a:ext>
            </a:extLst>
          </p:cNvPr>
          <p:cNvSpPr txBox="1"/>
          <p:nvPr/>
        </p:nvSpPr>
        <p:spPr>
          <a:xfrm>
            <a:off x="1885591" y="793095"/>
            <a:ext cx="2249334" cy="477054"/>
          </a:xfrm>
          <a:prstGeom prst="rect">
            <a:avLst/>
          </a:prstGeom>
          <a:noFill/>
        </p:spPr>
        <p:txBody>
          <a:bodyPr wrap="none" rtlCol="0">
            <a:spAutoFit/>
          </a:bodyPr>
          <a:lstStyle/>
          <a:p>
            <a:r>
              <a:rPr lang="en-US" sz="2500" b="1" dirty="0">
                <a:solidFill>
                  <a:schemeClr val="bg1"/>
                </a:solidFill>
                <a:latin typeface="Century Gothic" panose="020B0502020202020204" pitchFamily="34" charset="0"/>
              </a:rPr>
              <a:t>BCR Example</a:t>
            </a:r>
          </a:p>
        </p:txBody>
      </p:sp>
      <p:sp>
        <p:nvSpPr>
          <p:cNvPr id="26" name="Rectangle 25">
            <a:extLst>
              <a:ext uri="{FF2B5EF4-FFF2-40B4-BE49-F238E27FC236}">
                <a16:creationId xmlns:a16="http://schemas.microsoft.com/office/drawing/2014/main" id="{3AF22C79-8347-4F41-BA06-641EA579EDB4}"/>
              </a:ext>
            </a:extLst>
          </p:cNvPr>
          <p:cNvSpPr/>
          <p:nvPr/>
        </p:nvSpPr>
        <p:spPr>
          <a:xfrm>
            <a:off x="1745274" y="1914210"/>
            <a:ext cx="3413370" cy="1246431"/>
          </a:xfrm>
          <a:prstGeom prst="rect">
            <a:avLst/>
          </a:prstGeom>
        </p:spPr>
        <p:txBody>
          <a:bodyPr wrap="square">
            <a:spAutoFit/>
          </a:bodyPr>
          <a:lstStyle/>
          <a:p>
            <a:pPr marL="171450" indent="-171450">
              <a:lnSpc>
                <a:spcPts val="1600"/>
              </a:lnSpc>
              <a:spcAft>
                <a:spcPts val="600"/>
              </a:spcAft>
              <a:buFont typeface="Arial" panose="020B0604020202020204" pitchFamily="34" charset="0"/>
              <a:buChar char="•"/>
            </a:pPr>
            <a:r>
              <a:rPr lang="en-US" sz="800" dirty="0">
                <a:solidFill>
                  <a:schemeClr val="bg1"/>
                </a:solidFill>
                <a:latin typeface="Century Gothic" panose="020B0502020202020204" pitchFamily="34" charset="0"/>
              </a:rPr>
              <a:t>Let us take another example where two projects are being assessed by ABC Inc. The cash flow and discount rate </a:t>
            </a:r>
          </a:p>
          <a:p>
            <a:pPr marL="171450" indent="-171450">
              <a:lnSpc>
                <a:spcPts val="1600"/>
              </a:lnSpc>
              <a:spcAft>
                <a:spcPts val="600"/>
              </a:spcAft>
              <a:buFont typeface="Arial" panose="020B0604020202020204" pitchFamily="34" charset="0"/>
              <a:buChar char="•"/>
            </a:pPr>
            <a:r>
              <a:rPr lang="en-US" sz="800" dirty="0">
                <a:solidFill>
                  <a:schemeClr val="bg1"/>
                </a:solidFill>
                <a:latin typeface="Century Gothic" panose="020B0502020202020204" pitchFamily="34" charset="0"/>
              </a:rPr>
              <a:t>Details of the two projects (Project A and Project B) are as given below. Based on the given information, </a:t>
            </a:r>
          </a:p>
          <a:p>
            <a:pPr marL="171450" indent="-171450">
              <a:lnSpc>
                <a:spcPts val="1600"/>
              </a:lnSpc>
              <a:spcAft>
                <a:spcPts val="600"/>
              </a:spcAft>
              <a:buFont typeface="Arial" panose="020B0604020202020204" pitchFamily="34" charset="0"/>
              <a:buChar char="•"/>
            </a:pPr>
            <a:r>
              <a:rPr lang="en-US" sz="800" dirty="0">
                <a:solidFill>
                  <a:schemeClr val="bg1"/>
                </a:solidFill>
                <a:latin typeface="Century Gothic" panose="020B0502020202020204" pitchFamily="34" charset="0"/>
              </a:rPr>
              <a:t>Calculate out of the two projects which is a better project.</a:t>
            </a:r>
          </a:p>
        </p:txBody>
      </p:sp>
      <p:grpSp>
        <p:nvGrpSpPr>
          <p:cNvPr id="29" name="Group 28">
            <a:extLst>
              <a:ext uri="{FF2B5EF4-FFF2-40B4-BE49-F238E27FC236}">
                <a16:creationId xmlns:a16="http://schemas.microsoft.com/office/drawing/2014/main" id="{D4A70A44-C1C9-F541-BC8D-01ED6676319C}"/>
              </a:ext>
            </a:extLst>
          </p:cNvPr>
          <p:cNvGrpSpPr/>
          <p:nvPr/>
        </p:nvGrpSpPr>
        <p:grpSpPr>
          <a:xfrm>
            <a:off x="-138611" y="6300200"/>
            <a:ext cx="12538421" cy="652403"/>
            <a:chOff x="-138611" y="6300200"/>
            <a:chExt cx="12538421" cy="652403"/>
          </a:xfrm>
        </p:grpSpPr>
        <p:sp>
          <p:nvSpPr>
            <p:cNvPr id="30" name="Rectangle 29">
              <a:extLst>
                <a:ext uri="{FF2B5EF4-FFF2-40B4-BE49-F238E27FC236}">
                  <a16:creationId xmlns:a16="http://schemas.microsoft.com/office/drawing/2014/main" id="{9F12DE06-1878-E14D-9BAF-C809ADF1A040}"/>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C334E1DF-6BCE-B14C-B745-448F62B6622C}"/>
                </a:ext>
              </a:extLst>
            </p:cNvPr>
            <p:cNvCxnSpPr/>
            <p:nvPr/>
          </p:nvCxnSpPr>
          <p:spPr>
            <a:xfrm>
              <a:off x="11028210"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4461126B-6D27-C746-8BA8-1714EB7A2CFC}"/>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37" name="Rounded Rectangle 36">
              <a:extLst>
                <a:ext uri="{FF2B5EF4-FFF2-40B4-BE49-F238E27FC236}">
                  <a16:creationId xmlns:a16="http://schemas.microsoft.com/office/drawing/2014/main" id="{EDC7CB73-9EA5-A44D-9C6E-8F78B2C4A21B}"/>
                </a:ext>
              </a:extLst>
            </p:cNvPr>
            <p:cNvSpPr/>
            <p:nvPr/>
          </p:nvSpPr>
          <p:spPr>
            <a:xfrm>
              <a:off x="11497387"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86DDB8C0-4BA6-9345-9454-52C5EE832467}"/>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a16="http://schemas.microsoft.com/office/drawing/2014/main" id="{8F395900-FD67-A942-9D82-8B3D2A0B4003}"/>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0" name="TextBox 39">
              <a:extLst>
                <a:ext uri="{FF2B5EF4-FFF2-40B4-BE49-F238E27FC236}">
                  <a16:creationId xmlns:a16="http://schemas.microsoft.com/office/drawing/2014/main" id="{0C7AA5C6-AFE5-6E4C-A996-E883B9EBD597}"/>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1" name="TextBox 40">
              <a:extLst>
                <a:ext uri="{FF2B5EF4-FFF2-40B4-BE49-F238E27FC236}">
                  <a16:creationId xmlns:a16="http://schemas.microsoft.com/office/drawing/2014/main" id="{9DD42B21-27C9-544D-8359-A1EFC9B17B58}"/>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2" name="TextBox 41">
              <a:extLst>
                <a:ext uri="{FF2B5EF4-FFF2-40B4-BE49-F238E27FC236}">
                  <a16:creationId xmlns:a16="http://schemas.microsoft.com/office/drawing/2014/main" id="{E4C4874D-0DC1-5E43-BC3A-BE5F46C62CEF}"/>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2009D54D-FBC8-8B40-901A-FD02E131E00D}"/>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7DBD0A61-C162-F44A-9C5B-DAA74CAD281C}"/>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5" name="TextBox 44">
              <a:extLst>
                <a:ext uri="{FF2B5EF4-FFF2-40B4-BE49-F238E27FC236}">
                  <a16:creationId xmlns:a16="http://schemas.microsoft.com/office/drawing/2014/main" id="{8323E3A9-4300-B74F-9DCD-9CD83ECC8F29}"/>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2CFDCF31-DF21-7740-8971-439498823211}"/>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0372DCEB-9377-5B4D-9F0C-46E317E890ED}"/>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9311634F-7F04-834E-95CC-8EAECA5D00EB}"/>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9" name="TextBox 48">
              <a:extLst>
                <a:ext uri="{FF2B5EF4-FFF2-40B4-BE49-F238E27FC236}">
                  <a16:creationId xmlns:a16="http://schemas.microsoft.com/office/drawing/2014/main" id="{1E2F7C1D-F241-7040-B976-A23AE3B1DB80}"/>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E6F3B729-8E54-634E-9D7A-2E29A920250B}"/>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1" name="TextBox 50">
              <a:extLst>
                <a:ext uri="{FF2B5EF4-FFF2-40B4-BE49-F238E27FC236}">
                  <a16:creationId xmlns:a16="http://schemas.microsoft.com/office/drawing/2014/main" id="{0C3CD11A-65BE-EF43-9854-4F15A7FA2D62}"/>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2" name="TextBox 51">
              <a:extLst>
                <a:ext uri="{FF2B5EF4-FFF2-40B4-BE49-F238E27FC236}">
                  <a16:creationId xmlns:a16="http://schemas.microsoft.com/office/drawing/2014/main" id="{AD92010B-5AF1-4B48-A3EB-51BCBABB2AEE}"/>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grpSp>
        <p:nvGrpSpPr>
          <p:cNvPr id="34" name="Group 33">
            <a:extLst>
              <a:ext uri="{FF2B5EF4-FFF2-40B4-BE49-F238E27FC236}">
                <a16:creationId xmlns:a16="http://schemas.microsoft.com/office/drawing/2014/main" id="{234607E5-9364-44F8-8A72-03846C160B7F}"/>
              </a:ext>
            </a:extLst>
          </p:cNvPr>
          <p:cNvGrpSpPr/>
          <p:nvPr/>
        </p:nvGrpSpPr>
        <p:grpSpPr>
          <a:xfrm>
            <a:off x="2173617" y="4171086"/>
            <a:ext cx="3734555" cy="732380"/>
            <a:chOff x="1566276" y="4764737"/>
            <a:chExt cx="3734555" cy="732380"/>
          </a:xfrm>
        </p:grpSpPr>
        <p:sp>
          <p:nvSpPr>
            <p:cNvPr id="28" name="Rectangle 27">
              <a:extLst>
                <a:ext uri="{FF2B5EF4-FFF2-40B4-BE49-F238E27FC236}">
                  <a16:creationId xmlns:a16="http://schemas.microsoft.com/office/drawing/2014/main" id="{4C37ED42-7D7B-4DCC-9982-5F8F242C17EA}"/>
                </a:ext>
              </a:extLst>
            </p:cNvPr>
            <p:cNvSpPr/>
            <p:nvPr/>
          </p:nvSpPr>
          <p:spPr>
            <a:xfrm>
              <a:off x="1566276" y="5130927"/>
              <a:ext cx="3551825" cy="366190"/>
            </a:xfrm>
            <a:prstGeom prst="rect">
              <a:avLst/>
            </a:prstGeom>
            <a:noFill/>
          </p:spPr>
          <p:txBody>
            <a:bodyPr wrap="none" tIns="0" bIns="0" rtlCol="0" anchor="ctr" anchorCtr="0">
              <a:noAutofit/>
            </a:bodyPr>
            <a:lstStyle/>
            <a:p>
              <a:pPr defTabSz="971550"/>
              <a:r>
                <a:rPr lang="en-US" sz="1400" b="1" dirty="0">
                  <a:solidFill>
                    <a:srgbClr val="E0BF56"/>
                  </a:solidFill>
                  <a:latin typeface="Century Gothic" panose="020B0502020202020204" pitchFamily="34" charset="0"/>
                </a:rPr>
                <a:t>		1.15	1.04</a:t>
              </a:r>
            </a:p>
          </p:txBody>
        </p:sp>
        <p:sp>
          <p:nvSpPr>
            <p:cNvPr id="32" name="Rectangle 31">
              <a:extLst>
                <a:ext uri="{FF2B5EF4-FFF2-40B4-BE49-F238E27FC236}">
                  <a16:creationId xmlns:a16="http://schemas.microsoft.com/office/drawing/2014/main" id="{CBF5D48C-583F-4856-AAFF-2F31177494A2}"/>
                </a:ext>
              </a:extLst>
            </p:cNvPr>
            <p:cNvSpPr/>
            <p:nvPr/>
          </p:nvSpPr>
          <p:spPr>
            <a:xfrm>
              <a:off x="3224769" y="4764737"/>
              <a:ext cx="1106536" cy="366190"/>
            </a:xfrm>
            <a:prstGeom prst="rect">
              <a:avLst/>
            </a:prstGeom>
            <a:noFill/>
          </p:spPr>
          <p:txBody>
            <a:bodyPr wrap="none" tIns="0" bIns="0" rtlCol="0" anchor="ctr" anchorCtr="0">
              <a:noAutofit/>
            </a:bodyPr>
            <a:lstStyle/>
            <a:p>
              <a:pPr algn="ctr" defTabSz="971550"/>
              <a:r>
                <a:rPr lang="en-US" sz="1000" b="1" dirty="0">
                  <a:solidFill>
                    <a:srgbClr val="E0BF56"/>
                  </a:solidFill>
                  <a:latin typeface="Century Gothic" panose="020B0502020202020204" pitchFamily="34" charset="0"/>
                </a:rPr>
                <a:t>PROJECT A</a:t>
              </a:r>
            </a:p>
          </p:txBody>
        </p:sp>
        <p:sp>
          <p:nvSpPr>
            <p:cNvPr id="33" name="Rectangle 32">
              <a:extLst>
                <a:ext uri="{FF2B5EF4-FFF2-40B4-BE49-F238E27FC236}">
                  <a16:creationId xmlns:a16="http://schemas.microsoft.com/office/drawing/2014/main" id="{A4A32A6F-DC17-424A-884E-166892F1EC95}"/>
                </a:ext>
              </a:extLst>
            </p:cNvPr>
            <p:cNvSpPr/>
            <p:nvPr/>
          </p:nvSpPr>
          <p:spPr>
            <a:xfrm>
              <a:off x="4194295" y="4764737"/>
              <a:ext cx="1106536" cy="366190"/>
            </a:xfrm>
            <a:prstGeom prst="rect">
              <a:avLst/>
            </a:prstGeom>
            <a:noFill/>
          </p:spPr>
          <p:txBody>
            <a:bodyPr wrap="none" tIns="0" bIns="0" rtlCol="0" anchor="ctr" anchorCtr="0">
              <a:noAutofit/>
            </a:bodyPr>
            <a:lstStyle/>
            <a:p>
              <a:pPr algn="ctr" defTabSz="971550"/>
              <a:r>
                <a:rPr lang="en-US" sz="1000" b="1" dirty="0">
                  <a:solidFill>
                    <a:srgbClr val="E0BF56"/>
                  </a:solidFill>
                  <a:latin typeface="Century Gothic" panose="020B0502020202020204" pitchFamily="34" charset="0"/>
                </a:rPr>
                <a:t>PROJECT B</a:t>
              </a:r>
            </a:p>
          </p:txBody>
        </p:sp>
      </p:grpSp>
      <p:sp>
        <p:nvSpPr>
          <p:cNvPr id="57" name="Rectangle 56">
            <a:extLst>
              <a:ext uri="{FF2B5EF4-FFF2-40B4-BE49-F238E27FC236}">
                <a16:creationId xmlns:a16="http://schemas.microsoft.com/office/drawing/2014/main" id="{F3A1FE45-BECF-CB43-A5C8-93FE6B58A7D7}"/>
              </a:ext>
            </a:extLst>
          </p:cNvPr>
          <p:cNvSpPr/>
          <p:nvPr/>
        </p:nvSpPr>
        <p:spPr>
          <a:xfrm>
            <a:off x="1745274" y="4354181"/>
            <a:ext cx="1671153" cy="366190"/>
          </a:xfrm>
          <a:prstGeom prst="rect">
            <a:avLst/>
          </a:prstGeom>
          <a:noFill/>
        </p:spPr>
        <p:txBody>
          <a:bodyPr wrap="none" tIns="0" bIns="0" rtlCol="0" anchor="ctr" anchorCtr="0">
            <a:noAutofit/>
          </a:bodyPr>
          <a:lstStyle/>
          <a:p>
            <a:pPr defTabSz="971550"/>
            <a:r>
              <a:rPr lang="en-US" sz="1200" b="1" dirty="0">
                <a:solidFill>
                  <a:srgbClr val="001D3F"/>
                </a:solidFill>
                <a:latin typeface="Century Gothic" panose="020B0502020202020204" pitchFamily="34" charset="0"/>
              </a:rPr>
              <a:t>Benefit-Cost Ratio</a:t>
            </a:r>
          </a:p>
        </p:txBody>
      </p:sp>
    </p:spTree>
    <p:extLst>
      <p:ext uri="{BB962C8B-B14F-4D97-AF65-F5344CB8AC3E}">
        <p14:creationId xmlns:p14="http://schemas.microsoft.com/office/powerpoint/2010/main" val="60239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Parallelogram 44">
            <a:extLst>
              <a:ext uri="{FF2B5EF4-FFF2-40B4-BE49-F238E27FC236}">
                <a16:creationId xmlns:a16="http://schemas.microsoft.com/office/drawing/2014/main" id="{2FB4881F-8DFB-434D-92BC-F0A35006B2DA}"/>
              </a:ext>
            </a:extLst>
          </p:cNvPr>
          <p:cNvSpPr/>
          <p:nvPr/>
        </p:nvSpPr>
        <p:spPr>
          <a:xfrm rot="11880248">
            <a:off x="591078" y="804734"/>
            <a:ext cx="627593" cy="515037"/>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Parallelogram 61">
            <a:extLst>
              <a:ext uri="{FF2B5EF4-FFF2-40B4-BE49-F238E27FC236}">
                <a16:creationId xmlns:a16="http://schemas.microsoft.com/office/drawing/2014/main" id="{59D0942F-BD79-46FE-9F03-F5F62F68B1D8}"/>
              </a:ext>
            </a:extLst>
          </p:cNvPr>
          <p:cNvSpPr/>
          <p:nvPr/>
        </p:nvSpPr>
        <p:spPr>
          <a:xfrm rot="1424964">
            <a:off x="7343403" y="1440233"/>
            <a:ext cx="226163" cy="185601"/>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1AC50FC-A7B8-47B4-AACC-0C09DEC3A41D}"/>
              </a:ext>
            </a:extLst>
          </p:cNvPr>
          <p:cNvSpPr/>
          <p:nvPr/>
        </p:nvSpPr>
        <p:spPr>
          <a:xfrm>
            <a:off x="5717096" y="3991898"/>
            <a:ext cx="1191235" cy="1694940"/>
          </a:xfrm>
          <a:custGeom>
            <a:avLst/>
            <a:gdLst>
              <a:gd name="connsiteX0" fmla="*/ 538543 w 1078325"/>
              <a:gd name="connsiteY0" fmla="*/ 0 h 1534287"/>
              <a:gd name="connsiteX1" fmla="*/ 889158 w 1078325"/>
              <a:gd name="connsiteY1" fmla="*/ 323183 h 1534287"/>
              <a:gd name="connsiteX2" fmla="*/ 977068 w 1078325"/>
              <a:gd name="connsiteY2" fmla="*/ 1400175 h 1534287"/>
              <a:gd name="connsiteX3" fmla="*/ 1011269 w 1078325"/>
              <a:gd name="connsiteY3" fmla="*/ 1400175 h 1534287"/>
              <a:gd name="connsiteX4" fmla="*/ 1078325 w 1078325"/>
              <a:gd name="connsiteY4" fmla="*/ 1467231 h 1534287"/>
              <a:gd name="connsiteX5" fmla="*/ 1011269 w 1078325"/>
              <a:gd name="connsiteY5" fmla="*/ 1534287 h 1534287"/>
              <a:gd name="connsiteX6" fmla="*/ 67056 w 1078325"/>
              <a:gd name="connsiteY6" fmla="*/ 1534287 h 1534287"/>
              <a:gd name="connsiteX7" fmla="*/ 0 w 1078325"/>
              <a:gd name="connsiteY7" fmla="*/ 1467231 h 1534287"/>
              <a:gd name="connsiteX8" fmla="*/ 67056 w 1078325"/>
              <a:gd name="connsiteY8" fmla="*/ 1400175 h 1534287"/>
              <a:gd name="connsiteX9" fmla="*/ 100113 w 1078325"/>
              <a:gd name="connsiteY9" fmla="*/ 1400175 h 1534287"/>
              <a:gd name="connsiteX10" fmla="*/ 187928 w 1078325"/>
              <a:gd name="connsiteY10" fmla="*/ 323183 h 1534287"/>
              <a:gd name="connsiteX11" fmla="*/ 538543 w 1078325"/>
              <a:gd name="connsiteY11" fmla="*/ 0 h 153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8325" h="1534287">
                <a:moveTo>
                  <a:pt x="538543" y="0"/>
                </a:moveTo>
                <a:cubicBezTo>
                  <a:pt x="721709" y="0"/>
                  <a:pt x="874299" y="140589"/>
                  <a:pt x="889158" y="323183"/>
                </a:cubicBezTo>
                <a:lnTo>
                  <a:pt x="977068" y="1400175"/>
                </a:lnTo>
                <a:lnTo>
                  <a:pt x="1011269" y="1400175"/>
                </a:lnTo>
                <a:cubicBezTo>
                  <a:pt x="1048322" y="1400175"/>
                  <a:pt x="1078325" y="1430179"/>
                  <a:pt x="1078325" y="1467231"/>
                </a:cubicBezTo>
                <a:cubicBezTo>
                  <a:pt x="1078421" y="1504188"/>
                  <a:pt x="1048322" y="1534287"/>
                  <a:pt x="1011269" y="1534287"/>
                </a:cubicBezTo>
                <a:lnTo>
                  <a:pt x="67056" y="1534287"/>
                </a:lnTo>
                <a:cubicBezTo>
                  <a:pt x="30004" y="1534287"/>
                  <a:pt x="0" y="1504283"/>
                  <a:pt x="0" y="1467231"/>
                </a:cubicBezTo>
                <a:cubicBezTo>
                  <a:pt x="0" y="1430179"/>
                  <a:pt x="30004" y="1400175"/>
                  <a:pt x="67056" y="1400175"/>
                </a:cubicBezTo>
                <a:lnTo>
                  <a:pt x="100113" y="1400175"/>
                </a:lnTo>
                <a:lnTo>
                  <a:pt x="187928" y="323183"/>
                </a:lnTo>
                <a:cubicBezTo>
                  <a:pt x="202787" y="140589"/>
                  <a:pt x="355377" y="0"/>
                  <a:pt x="538543" y="0"/>
                </a:cubicBezTo>
                <a:close/>
              </a:path>
            </a:pathLst>
          </a:custGeom>
          <a:gradFill>
            <a:gsLst>
              <a:gs pos="0">
                <a:srgbClr val="F6D67A">
                  <a:lumMod val="85000"/>
                </a:srgbClr>
              </a:gs>
              <a:gs pos="100000">
                <a:srgbClr val="C6A52C">
                  <a:lumMod val="85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03" name="Freeform 102">
            <a:extLst>
              <a:ext uri="{FF2B5EF4-FFF2-40B4-BE49-F238E27FC236}">
                <a16:creationId xmlns:a16="http://schemas.microsoft.com/office/drawing/2014/main" id="{716419E2-13A2-4B49-B1FD-2B7B74C73938}"/>
              </a:ext>
            </a:extLst>
          </p:cNvPr>
          <p:cNvSpPr/>
          <p:nvPr/>
        </p:nvSpPr>
        <p:spPr>
          <a:xfrm>
            <a:off x="0" y="5056821"/>
            <a:ext cx="12192483" cy="2097019"/>
          </a:xfrm>
          <a:custGeom>
            <a:avLst/>
            <a:gdLst>
              <a:gd name="connsiteX0" fmla="*/ 6125029 w 12192483"/>
              <a:gd name="connsiteY0" fmla="*/ 0 h 2097019"/>
              <a:gd name="connsiteX1" fmla="*/ 12170162 w 12192483"/>
              <a:gd name="connsiteY1" fmla="*/ 667237 h 2097019"/>
              <a:gd name="connsiteX2" fmla="*/ 12192483 w 12192483"/>
              <a:gd name="connsiteY2" fmla="*/ 674848 h 2097019"/>
              <a:gd name="connsiteX3" fmla="*/ 12192483 w 12192483"/>
              <a:gd name="connsiteY3" fmla="*/ 2096854 h 2097019"/>
              <a:gd name="connsiteX4" fmla="*/ 12192000 w 12192483"/>
              <a:gd name="connsiteY4" fmla="*/ 2097019 h 2097019"/>
              <a:gd name="connsiteX5" fmla="*/ 12192000 w 12192483"/>
              <a:gd name="connsiteY5" fmla="*/ 1934945 h 2097019"/>
              <a:gd name="connsiteX6" fmla="*/ 0 w 12192483"/>
              <a:gd name="connsiteY6" fmla="*/ 1934945 h 2097019"/>
              <a:gd name="connsiteX7" fmla="*/ 0 w 12192483"/>
              <a:gd name="connsiteY7" fmla="*/ 694480 h 2097019"/>
              <a:gd name="connsiteX8" fmla="*/ 79896 w 12192483"/>
              <a:gd name="connsiteY8" fmla="*/ 667237 h 2097019"/>
              <a:gd name="connsiteX9" fmla="*/ 6125029 w 12192483"/>
              <a:gd name="connsiteY9" fmla="*/ 0 h 2097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483" h="2097019">
                <a:moveTo>
                  <a:pt x="6125029" y="0"/>
                </a:moveTo>
                <a:cubicBezTo>
                  <a:pt x="8686898" y="0"/>
                  <a:pt x="10930445" y="267213"/>
                  <a:pt x="12170162" y="667237"/>
                </a:cubicBezTo>
                <a:lnTo>
                  <a:pt x="12192483" y="674848"/>
                </a:lnTo>
                <a:lnTo>
                  <a:pt x="12192483" y="2096854"/>
                </a:lnTo>
                <a:lnTo>
                  <a:pt x="12192000" y="2097019"/>
                </a:lnTo>
                <a:lnTo>
                  <a:pt x="12192000" y="1934945"/>
                </a:lnTo>
                <a:lnTo>
                  <a:pt x="0" y="1934945"/>
                </a:lnTo>
                <a:lnTo>
                  <a:pt x="0" y="694480"/>
                </a:lnTo>
                <a:lnTo>
                  <a:pt x="79896" y="667237"/>
                </a:lnTo>
                <a:cubicBezTo>
                  <a:pt x="1319613" y="267213"/>
                  <a:pt x="3563160" y="0"/>
                  <a:pt x="6125029" y="0"/>
                </a:cubicBezTo>
                <a:close/>
              </a:path>
            </a:pathLst>
          </a:cu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Box 5">
            <a:extLst>
              <a:ext uri="{FF2B5EF4-FFF2-40B4-BE49-F238E27FC236}">
                <a16:creationId xmlns:a16="http://schemas.microsoft.com/office/drawing/2014/main" id="{1F21159E-E056-4259-AA4A-078784B5BF78}"/>
              </a:ext>
            </a:extLst>
          </p:cNvPr>
          <p:cNvSpPr txBox="1"/>
          <p:nvPr/>
        </p:nvSpPr>
        <p:spPr>
          <a:xfrm>
            <a:off x="4424570" y="720353"/>
            <a:ext cx="3371436"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Cost Benefit Analysis</a:t>
            </a:r>
          </a:p>
        </p:txBody>
      </p:sp>
      <p:grpSp>
        <p:nvGrpSpPr>
          <p:cNvPr id="40" name="Group 39">
            <a:extLst>
              <a:ext uri="{FF2B5EF4-FFF2-40B4-BE49-F238E27FC236}">
                <a16:creationId xmlns:a16="http://schemas.microsoft.com/office/drawing/2014/main" id="{6936EEF0-82C1-416C-9E1D-ECA32199A543}"/>
              </a:ext>
            </a:extLst>
          </p:cNvPr>
          <p:cNvGrpSpPr/>
          <p:nvPr/>
        </p:nvGrpSpPr>
        <p:grpSpPr>
          <a:xfrm>
            <a:off x="2752637" y="3763166"/>
            <a:ext cx="1824503" cy="399158"/>
            <a:chOff x="3069534" y="4426258"/>
            <a:chExt cx="1651570" cy="361324"/>
          </a:xfrm>
        </p:grpSpPr>
        <p:sp>
          <p:nvSpPr>
            <p:cNvPr id="24" name="Rectangle 23">
              <a:extLst>
                <a:ext uri="{FF2B5EF4-FFF2-40B4-BE49-F238E27FC236}">
                  <a16:creationId xmlns:a16="http://schemas.microsoft.com/office/drawing/2014/main" id="{29A813E0-6A85-4D8D-B5E3-623E23B66133}"/>
                </a:ext>
              </a:extLst>
            </p:cNvPr>
            <p:cNvSpPr/>
            <p:nvPr/>
          </p:nvSpPr>
          <p:spPr>
            <a:xfrm>
              <a:off x="3751693" y="4577859"/>
              <a:ext cx="287252" cy="209723"/>
            </a:xfrm>
            <a:prstGeom prst="rect">
              <a:avLst/>
            </a:prstGeom>
            <a:solidFill>
              <a:srgbClr val="F3D3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387D68C-9A05-4766-AAB3-6E3F207653C8}"/>
                </a:ext>
              </a:extLst>
            </p:cNvPr>
            <p:cNvSpPr/>
            <p:nvPr/>
          </p:nvSpPr>
          <p:spPr>
            <a:xfrm>
              <a:off x="3069534" y="4426258"/>
              <a:ext cx="1651570" cy="195392"/>
            </a:xfrm>
            <a:custGeom>
              <a:avLst/>
              <a:gdLst>
                <a:gd name="connsiteX0" fmla="*/ 2053018 w 2047875"/>
                <a:gd name="connsiteY0" fmla="*/ 0 h 285750"/>
                <a:gd name="connsiteX1" fmla="*/ 1026509 w 2047875"/>
                <a:gd name="connsiteY1" fmla="*/ 288227 h 285750"/>
                <a:gd name="connsiteX2" fmla="*/ 0 w 2047875"/>
                <a:gd name="connsiteY2" fmla="*/ 0 h 285750"/>
                <a:gd name="connsiteX3" fmla="*/ 2053018 w 2047875"/>
                <a:gd name="connsiteY3" fmla="*/ 0 h 285750"/>
              </a:gdLst>
              <a:ahLst/>
              <a:cxnLst>
                <a:cxn ang="0">
                  <a:pos x="connsiteX0" y="connsiteY0"/>
                </a:cxn>
                <a:cxn ang="0">
                  <a:pos x="connsiteX1" y="connsiteY1"/>
                </a:cxn>
                <a:cxn ang="0">
                  <a:pos x="connsiteX2" y="connsiteY2"/>
                </a:cxn>
                <a:cxn ang="0">
                  <a:pos x="connsiteX3" y="connsiteY3"/>
                </a:cxn>
              </a:cxnLst>
              <a:rect l="l" t="t" r="r" b="b"/>
              <a:pathLst>
                <a:path w="2047875" h="285750">
                  <a:moveTo>
                    <a:pt x="2053018" y="0"/>
                  </a:moveTo>
                  <a:cubicBezTo>
                    <a:pt x="1820894" y="174784"/>
                    <a:pt x="1447610" y="288227"/>
                    <a:pt x="1026509" y="288227"/>
                  </a:cubicBezTo>
                  <a:cubicBezTo>
                    <a:pt x="605504" y="288227"/>
                    <a:pt x="232124" y="174879"/>
                    <a:pt x="0" y="0"/>
                  </a:cubicBezTo>
                  <a:lnTo>
                    <a:pt x="2053018" y="0"/>
                  </a:lnTo>
                  <a:close/>
                </a:path>
              </a:pathLst>
            </a:custGeom>
            <a:gradFill>
              <a:gsLst>
                <a:gs pos="0">
                  <a:srgbClr val="F6D67A"/>
                </a:gs>
                <a:gs pos="100000">
                  <a:srgbClr val="C6A52C"/>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grpSp>
      <p:grpSp>
        <p:nvGrpSpPr>
          <p:cNvPr id="36" name="Group 35">
            <a:extLst>
              <a:ext uri="{FF2B5EF4-FFF2-40B4-BE49-F238E27FC236}">
                <a16:creationId xmlns:a16="http://schemas.microsoft.com/office/drawing/2014/main" id="{85707A5D-119E-4E40-9F1F-5C00E0831403}"/>
              </a:ext>
            </a:extLst>
          </p:cNvPr>
          <p:cNvGrpSpPr/>
          <p:nvPr/>
        </p:nvGrpSpPr>
        <p:grpSpPr>
          <a:xfrm>
            <a:off x="2875991" y="2971636"/>
            <a:ext cx="1577795" cy="710341"/>
            <a:chOff x="3208049" y="3666350"/>
            <a:chExt cx="1428246" cy="643012"/>
          </a:xfrm>
        </p:grpSpPr>
        <p:sp>
          <p:nvSpPr>
            <p:cNvPr id="33" name="Rectangle: Rounded Corners 32">
              <a:extLst>
                <a:ext uri="{FF2B5EF4-FFF2-40B4-BE49-F238E27FC236}">
                  <a16:creationId xmlns:a16="http://schemas.microsoft.com/office/drawing/2014/main" id="{54822AA6-BE67-49BC-A27F-D4066E371A1B}"/>
                </a:ext>
              </a:extLst>
            </p:cNvPr>
            <p:cNvSpPr/>
            <p:nvPr/>
          </p:nvSpPr>
          <p:spPr>
            <a:xfrm>
              <a:off x="3208049" y="3666350"/>
              <a:ext cx="1428246" cy="643012"/>
            </a:xfrm>
            <a:prstGeom prst="roundRect">
              <a:avLst>
                <a:gd name="adj" fmla="val 6254"/>
              </a:avLst>
            </a:prstGeom>
            <a:gradFill>
              <a:gsLst>
                <a:gs pos="0">
                  <a:schemeClr val="tx1">
                    <a:lumMod val="50000"/>
                    <a:lumOff val="50000"/>
                  </a:schemeClr>
                </a:gs>
                <a:gs pos="46000">
                  <a:schemeClr val="tx1">
                    <a:lumMod val="50000"/>
                    <a:lumOff val="50000"/>
                  </a:schemeClr>
                </a:gs>
                <a:gs pos="100000">
                  <a:schemeClr val="tx1">
                    <a:lumMod val="60000"/>
                    <a:lumOff val="4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9" name="Rectangle: Rounded Corners 38">
              <a:extLst>
                <a:ext uri="{FF2B5EF4-FFF2-40B4-BE49-F238E27FC236}">
                  <a16:creationId xmlns:a16="http://schemas.microsoft.com/office/drawing/2014/main" id="{460A100F-2371-4237-B832-DD0059AB665E}"/>
                </a:ext>
              </a:extLst>
            </p:cNvPr>
            <p:cNvSpPr/>
            <p:nvPr/>
          </p:nvSpPr>
          <p:spPr>
            <a:xfrm>
              <a:off x="3250987" y="3706687"/>
              <a:ext cx="1342371" cy="562337"/>
            </a:xfrm>
            <a:prstGeom prst="roundRect">
              <a:avLst>
                <a:gd name="adj" fmla="val 6254"/>
              </a:avLst>
            </a:prstGeom>
            <a:gradFill>
              <a:gsLst>
                <a:gs pos="0">
                  <a:schemeClr val="tx1">
                    <a:lumMod val="75000"/>
                    <a:lumOff val="25000"/>
                  </a:schemeClr>
                </a:gs>
                <a:gs pos="46000">
                  <a:schemeClr val="tx1">
                    <a:lumMod val="75000"/>
                    <a:lumOff val="25000"/>
                  </a:schemeClr>
                </a:gs>
                <a:gs pos="100000">
                  <a:schemeClr val="tx1">
                    <a:lumMod val="85000"/>
                    <a:lumOff val="15000"/>
                  </a:schemeClr>
                </a:gs>
              </a:gsLst>
              <a:path path="circle">
                <a:fillToRect r="100000" b="100000"/>
              </a:path>
            </a:gradFill>
            <a:ln>
              <a:noFill/>
            </a:ln>
            <a:effectLst>
              <a:innerShdw blurRad="50800" dist="12700" dir="13500000">
                <a:schemeClr val="tx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Century Gothic" panose="020B0502020202020204" pitchFamily="34" charset="0"/>
                </a:rPr>
                <a:t>TRAINING</a:t>
              </a:r>
            </a:p>
          </p:txBody>
        </p:sp>
      </p:grpSp>
      <p:grpSp>
        <p:nvGrpSpPr>
          <p:cNvPr id="47" name="Group 46">
            <a:extLst>
              <a:ext uri="{FF2B5EF4-FFF2-40B4-BE49-F238E27FC236}">
                <a16:creationId xmlns:a16="http://schemas.microsoft.com/office/drawing/2014/main" id="{1C15DEC6-8E26-42C7-9E65-73E5A1C13F3A}"/>
              </a:ext>
            </a:extLst>
          </p:cNvPr>
          <p:cNvGrpSpPr/>
          <p:nvPr/>
        </p:nvGrpSpPr>
        <p:grpSpPr>
          <a:xfrm>
            <a:off x="2875991" y="2178644"/>
            <a:ext cx="1577795" cy="710341"/>
            <a:chOff x="3208049" y="3666350"/>
            <a:chExt cx="1428246" cy="643012"/>
          </a:xfrm>
        </p:grpSpPr>
        <p:sp>
          <p:nvSpPr>
            <p:cNvPr id="48" name="Rectangle: Rounded Corners 47">
              <a:extLst>
                <a:ext uri="{FF2B5EF4-FFF2-40B4-BE49-F238E27FC236}">
                  <a16:creationId xmlns:a16="http://schemas.microsoft.com/office/drawing/2014/main" id="{EE7FAF29-D6DE-4246-AA28-8D1886F4E1A3}"/>
                </a:ext>
              </a:extLst>
            </p:cNvPr>
            <p:cNvSpPr/>
            <p:nvPr/>
          </p:nvSpPr>
          <p:spPr>
            <a:xfrm>
              <a:off x="3208049" y="3666350"/>
              <a:ext cx="1428246" cy="643012"/>
            </a:xfrm>
            <a:prstGeom prst="roundRect">
              <a:avLst>
                <a:gd name="adj" fmla="val 6254"/>
              </a:avLst>
            </a:prstGeom>
            <a:gradFill>
              <a:gsLst>
                <a:gs pos="0">
                  <a:schemeClr val="tx1">
                    <a:lumMod val="50000"/>
                    <a:lumOff val="50000"/>
                  </a:schemeClr>
                </a:gs>
                <a:gs pos="46000">
                  <a:schemeClr val="tx1">
                    <a:lumMod val="50000"/>
                    <a:lumOff val="50000"/>
                  </a:schemeClr>
                </a:gs>
                <a:gs pos="100000">
                  <a:schemeClr val="tx1">
                    <a:lumMod val="60000"/>
                    <a:lumOff val="4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49" name="Rectangle: Rounded Corners 48">
              <a:extLst>
                <a:ext uri="{FF2B5EF4-FFF2-40B4-BE49-F238E27FC236}">
                  <a16:creationId xmlns:a16="http://schemas.microsoft.com/office/drawing/2014/main" id="{1185B8B6-FCA4-4DE2-BF44-8FE021FC2D5A}"/>
                </a:ext>
              </a:extLst>
            </p:cNvPr>
            <p:cNvSpPr/>
            <p:nvPr/>
          </p:nvSpPr>
          <p:spPr>
            <a:xfrm>
              <a:off x="3250987" y="3706687"/>
              <a:ext cx="1342371" cy="562337"/>
            </a:xfrm>
            <a:prstGeom prst="roundRect">
              <a:avLst>
                <a:gd name="adj" fmla="val 6254"/>
              </a:avLst>
            </a:prstGeom>
            <a:gradFill>
              <a:gsLst>
                <a:gs pos="0">
                  <a:schemeClr val="tx1">
                    <a:lumMod val="75000"/>
                    <a:lumOff val="25000"/>
                  </a:schemeClr>
                </a:gs>
                <a:gs pos="46000">
                  <a:schemeClr val="tx1">
                    <a:lumMod val="75000"/>
                    <a:lumOff val="25000"/>
                  </a:schemeClr>
                </a:gs>
                <a:gs pos="100000">
                  <a:schemeClr val="tx1">
                    <a:lumMod val="85000"/>
                    <a:lumOff val="15000"/>
                  </a:schemeClr>
                </a:gs>
              </a:gsLst>
              <a:path path="circle">
                <a:fillToRect r="100000" b="100000"/>
              </a:path>
            </a:gradFill>
            <a:ln>
              <a:noFill/>
            </a:ln>
            <a:effectLst>
              <a:innerShdw blurRad="50800" dist="12700" dir="13500000">
                <a:schemeClr val="tx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Century Gothic" panose="020B0502020202020204" pitchFamily="34" charset="0"/>
                </a:rPr>
                <a:t>NEW EQUIPMENT</a:t>
              </a:r>
            </a:p>
          </p:txBody>
        </p:sp>
      </p:grpSp>
      <p:grpSp>
        <p:nvGrpSpPr>
          <p:cNvPr id="41" name="Group 40">
            <a:extLst>
              <a:ext uri="{FF2B5EF4-FFF2-40B4-BE49-F238E27FC236}">
                <a16:creationId xmlns:a16="http://schemas.microsoft.com/office/drawing/2014/main" id="{974E99C3-B92A-4BB3-B6DB-02AC98D6D764}"/>
              </a:ext>
            </a:extLst>
          </p:cNvPr>
          <p:cNvGrpSpPr/>
          <p:nvPr/>
        </p:nvGrpSpPr>
        <p:grpSpPr>
          <a:xfrm>
            <a:off x="7663067" y="4363693"/>
            <a:ext cx="1824503" cy="399158"/>
            <a:chOff x="7514534" y="4426258"/>
            <a:chExt cx="1651570" cy="361324"/>
          </a:xfrm>
        </p:grpSpPr>
        <p:sp>
          <p:nvSpPr>
            <p:cNvPr id="31" name="Rectangle 30">
              <a:extLst>
                <a:ext uri="{FF2B5EF4-FFF2-40B4-BE49-F238E27FC236}">
                  <a16:creationId xmlns:a16="http://schemas.microsoft.com/office/drawing/2014/main" id="{AF73BC2C-454C-48CD-90F4-C0862786652F}"/>
                </a:ext>
              </a:extLst>
            </p:cNvPr>
            <p:cNvSpPr/>
            <p:nvPr/>
          </p:nvSpPr>
          <p:spPr>
            <a:xfrm>
              <a:off x="8196693" y="4577859"/>
              <a:ext cx="287252" cy="209723"/>
            </a:xfrm>
            <a:prstGeom prst="rect">
              <a:avLst/>
            </a:prstGeom>
            <a:solidFill>
              <a:srgbClr val="F3D3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5301557-9270-4807-878B-544D4E972620}"/>
                </a:ext>
              </a:extLst>
            </p:cNvPr>
            <p:cNvSpPr/>
            <p:nvPr/>
          </p:nvSpPr>
          <p:spPr>
            <a:xfrm>
              <a:off x="7514534" y="4426258"/>
              <a:ext cx="1651570" cy="195392"/>
            </a:xfrm>
            <a:custGeom>
              <a:avLst/>
              <a:gdLst>
                <a:gd name="connsiteX0" fmla="*/ 2053018 w 2047875"/>
                <a:gd name="connsiteY0" fmla="*/ 0 h 285750"/>
                <a:gd name="connsiteX1" fmla="*/ 1026509 w 2047875"/>
                <a:gd name="connsiteY1" fmla="*/ 288227 h 285750"/>
                <a:gd name="connsiteX2" fmla="*/ 0 w 2047875"/>
                <a:gd name="connsiteY2" fmla="*/ 0 h 285750"/>
                <a:gd name="connsiteX3" fmla="*/ 2053018 w 2047875"/>
                <a:gd name="connsiteY3" fmla="*/ 0 h 285750"/>
              </a:gdLst>
              <a:ahLst/>
              <a:cxnLst>
                <a:cxn ang="0">
                  <a:pos x="connsiteX0" y="connsiteY0"/>
                </a:cxn>
                <a:cxn ang="0">
                  <a:pos x="connsiteX1" y="connsiteY1"/>
                </a:cxn>
                <a:cxn ang="0">
                  <a:pos x="connsiteX2" y="connsiteY2"/>
                </a:cxn>
                <a:cxn ang="0">
                  <a:pos x="connsiteX3" y="connsiteY3"/>
                </a:cxn>
              </a:cxnLst>
              <a:rect l="l" t="t" r="r" b="b"/>
              <a:pathLst>
                <a:path w="2047875" h="285750">
                  <a:moveTo>
                    <a:pt x="2053018" y="0"/>
                  </a:moveTo>
                  <a:cubicBezTo>
                    <a:pt x="1820894" y="174784"/>
                    <a:pt x="1447610" y="288227"/>
                    <a:pt x="1026509" y="288227"/>
                  </a:cubicBezTo>
                  <a:cubicBezTo>
                    <a:pt x="605504" y="288227"/>
                    <a:pt x="232124" y="174879"/>
                    <a:pt x="0" y="0"/>
                  </a:cubicBezTo>
                  <a:lnTo>
                    <a:pt x="2053018" y="0"/>
                  </a:lnTo>
                  <a:close/>
                </a:path>
              </a:pathLst>
            </a:custGeom>
            <a:gradFill>
              <a:gsLst>
                <a:gs pos="0">
                  <a:srgbClr val="F6D67A"/>
                </a:gs>
                <a:gs pos="100000">
                  <a:srgbClr val="C6A52C"/>
                </a:gs>
              </a:gsLst>
              <a:lin ang="81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grpSp>
      <p:grpSp>
        <p:nvGrpSpPr>
          <p:cNvPr id="50" name="Group 49">
            <a:extLst>
              <a:ext uri="{FF2B5EF4-FFF2-40B4-BE49-F238E27FC236}">
                <a16:creationId xmlns:a16="http://schemas.microsoft.com/office/drawing/2014/main" id="{957F0D4B-E939-42C7-9D72-3A288AEA8A24}"/>
              </a:ext>
            </a:extLst>
          </p:cNvPr>
          <p:cNvGrpSpPr/>
          <p:nvPr/>
        </p:nvGrpSpPr>
        <p:grpSpPr>
          <a:xfrm>
            <a:off x="7786421" y="3572163"/>
            <a:ext cx="1577795" cy="710341"/>
            <a:chOff x="3208049" y="3666350"/>
            <a:chExt cx="1428246" cy="643012"/>
          </a:xfrm>
        </p:grpSpPr>
        <p:sp>
          <p:nvSpPr>
            <p:cNvPr id="51" name="Rectangle: Rounded Corners 50">
              <a:extLst>
                <a:ext uri="{FF2B5EF4-FFF2-40B4-BE49-F238E27FC236}">
                  <a16:creationId xmlns:a16="http://schemas.microsoft.com/office/drawing/2014/main" id="{9FB6BC3F-7483-4F42-B445-B05137615F9C}"/>
                </a:ext>
              </a:extLst>
            </p:cNvPr>
            <p:cNvSpPr/>
            <p:nvPr/>
          </p:nvSpPr>
          <p:spPr>
            <a:xfrm>
              <a:off x="3208049" y="3666350"/>
              <a:ext cx="1428246" cy="643012"/>
            </a:xfrm>
            <a:prstGeom prst="roundRect">
              <a:avLst>
                <a:gd name="adj" fmla="val 6254"/>
              </a:avLst>
            </a:prstGeom>
            <a:gradFill>
              <a:gsLst>
                <a:gs pos="0">
                  <a:schemeClr val="tx1">
                    <a:lumMod val="50000"/>
                    <a:lumOff val="50000"/>
                  </a:schemeClr>
                </a:gs>
                <a:gs pos="46000">
                  <a:schemeClr val="tx1">
                    <a:lumMod val="50000"/>
                    <a:lumOff val="50000"/>
                  </a:schemeClr>
                </a:gs>
                <a:gs pos="100000">
                  <a:schemeClr val="tx1">
                    <a:lumMod val="60000"/>
                    <a:lumOff val="4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Rectangle: Rounded Corners 51">
              <a:extLst>
                <a:ext uri="{FF2B5EF4-FFF2-40B4-BE49-F238E27FC236}">
                  <a16:creationId xmlns:a16="http://schemas.microsoft.com/office/drawing/2014/main" id="{1969EBCB-2D34-43EE-BB50-F3FB4188350A}"/>
                </a:ext>
              </a:extLst>
            </p:cNvPr>
            <p:cNvSpPr/>
            <p:nvPr/>
          </p:nvSpPr>
          <p:spPr>
            <a:xfrm>
              <a:off x="3250987" y="3706687"/>
              <a:ext cx="1342371" cy="562337"/>
            </a:xfrm>
            <a:prstGeom prst="roundRect">
              <a:avLst>
                <a:gd name="adj" fmla="val 6254"/>
              </a:avLst>
            </a:prstGeom>
            <a:gradFill>
              <a:gsLst>
                <a:gs pos="0">
                  <a:schemeClr val="tx1">
                    <a:lumMod val="75000"/>
                    <a:lumOff val="25000"/>
                  </a:schemeClr>
                </a:gs>
                <a:gs pos="46000">
                  <a:schemeClr val="tx1">
                    <a:lumMod val="75000"/>
                    <a:lumOff val="25000"/>
                  </a:schemeClr>
                </a:gs>
                <a:gs pos="100000">
                  <a:schemeClr val="tx1">
                    <a:lumMod val="85000"/>
                    <a:lumOff val="15000"/>
                  </a:schemeClr>
                </a:gs>
              </a:gsLst>
              <a:path path="circle">
                <a:fillToRect r="100000" b="100000"/>
              </a:path>
            </a:gradFill>
            <a:ln>
              <a:noFill/>
            </a:ln>
            <a:effectLst>
              <a:innerShdw blurRad="50800" dist="12700" dir="13500000">
                <a:schemeClr val="tx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Century Gothic" panose="020B0502020202020204" pitchFamily="34" charset="0"/>
                </a:rPr>
                <a:t>LESS WASTE</a:t>
              </a:r>
            </a:p>
          </p:txBody>
        </p:sp>
      </p:grpSp>
      <p:grpSp>
        <p:nvGrpSpPr>
          <p:cNvPr id="53" name="Group 52">
            <a:extLst>
              <a:ext uri="{FF2B5EF4-FFF2-40B4-BE49-F238E27FC236}">
                <a16:creationId xmlns:a16="http://schemas.microsoft.com/office/drawing/2014/main" id="{21DDD43F-31A7-4322-94D6-967923591684}"/>
              </a:ext>
            </a:extLst>
          </p:cNvPr>
          <p:cNvGrpSpPr/>
          <p:nvPr/>
        </p:nvGrpSpPr>
        <p:grpSpPr>
          <a:xfrm>
            <a:off x="7786421" y="2779171"/>
            <a:ext cx="1577795" cy="710341"/>
            <a:chOff x="3208049" y="3666350"/>
            <a:chExt cx="1428246" cy="643012"/>
          </a:xfrm>
        </p:grpSpPr>
        <p:sp>
          <p:nvSpPr>
            <p:cNvPr id="54" name="Rectangle: Rounded Corners 53">
              <a:extLst>
                <a:ext uri="{FF2B5EF4-FFF2-40B4-BE49-F238E27FC236}">
                  <a16:creationId xmlns:a16="http://schemas.microsoft.com/office/drawing/2014/main" id="{7FF57699-C8C6-48E1-8F58-A6539A350AC0}"/>
                </a:ext>
              </a:extLst>
            </p:cNvPr>
            <p:cNvSpPr/>
            <p:nvPr/>
          </p:nvSpPr>
          <p:spPr>
            <a:xfrm>
              <a:off x="3208049" y="3666350"/>
              <a:ext cx="1428246" cy="643012"/>
            </a:xfrm>
            <a:prstGeom prst="roundRect">
              <a:avLst>
                <a:gd name="adj" fmla="val 6254"/>
              </a:avLst>
            </a:prstGeom>
            <a:gradFill>
              <a:gsLst>
                <a:gs pos="0">
                  <a:schemeClr val="tx1">
                    <a:lumMod val="50000"/>
                    <a:lumOff val="50000"/>
                  </a:schemeClr>
                </a:gs>
                <a:gs pos="46000">
                  <a:schemeClr val="tx1">
                    <a:lumMod val="50000"/>
                    <a:lumOff val="50000"/>
                  </a:schemeClr>
                </a:gs>
                <a:gs pos="100000">
                  <a:schemeClr val="tx1">
                    <a:lumMod val="60000"/>
                    <a:lumOff val="4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5" name="Rectangle: Rounded Corners 54">
              <a:extLst>
                <a:ext uri="{FF2B5EF4-FFF2-40B4-BE49-F238E27FC236}">
                  <a16:creationId xmlns:a16="http://schemas.microsoft.com/office/drawing/2014/main" id="{53DD47EF-E866-4B1D-9A5A-757E94A9BE35}"/>
                </a:ext>
              </a:extLst>
            </p:cNvPr>
            <p:cNvSpPr/>
            <p:nvPr/>
          </p:nvSpPr>
          <p:spPr>
            <a:xfrm>
              <a:off x="3250987" y="3706687"/>
              <a:ext cx="1342371" cy="562337"/>
            </a:xfrm>
            <a:prstGeom prst="roundRect">
              <a:avLst>
                <a:gd name="adj" fmla="val 6254"/>
              </a:avLst>
            </a:prstGeom>
            <a:gradFill>
              <a:gsLst>
                <a:gs pos="0">
                  <a:schemeClr val="tx1">
                    <a:lumMod val="75000"/>
                    <a:lumOff val="25000"/>
                  </a:schemeClr>
                </a:gs>
                <a:gs pos="46000">
                  <a:schemeClr val="tx1">
                    <a:lumMod val="75000"/>
                    <a:lumOff val="25000"/>
                  </a:schemeClr>
                </a:gs>
                <a:gs pos="100000">
                  <a:schemeClr val="tx1">
                    <a:lumMod val="85000"/>
                    <a:lumOff val="15000"/>
                  </a:schemeClr>
                </a:gs>
              </a:gsLst>
              <a:path path="circle">
                <a:fillToRect r="100000" b="100000"/>
              </a:path>
            </a:gradFill>
            <a:ln>
              <a:noFill/>
            </a:ln>
            <a:effectLst>
              <a:innerShdw blurRad="50800" dist="12700" dir="13500000">
                <a:schemeClr val="tx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Century Gothic" panose="020B0502020202020204" pitchFamily="34" charset="0"/>
                </a:rPr>
                <a:t>FASTER OPERATION</a:t>
              </a:r>
            </a:p>
          </p:txBody>
        </p:sp>
      </p:grpSp>
      <p:grpSp>
        <p:nvGrpSpPr>
          <p:cNvPr id="58" name="Group 57">
            <a:extLst>
              <a:ext uri="{FF2B5EF4-FFF2-40B4-BE49-F238E27FC236}">
                <a16:creationId xmlns:a16="http://schemas.microsoft.com/office/drawing/2014/main" id="{A14F59FA-4BE2-46A4-B388-019E2BC525A4}"/>
              </a:ext>
            </a:extLst>
          </p:cNvPr>
          <p:cNvGrpSpPr/>
          <p:nvPr/>
        </p:nvGrpSpPr>
        <p:grpSpPr>
          <a:xfrm>
            <a:off x="7786421" y="1982755"/>
            <a:ext cx="1577795" cy="710341"/>
            <a:chOff x="3208049" y="3666350"/>
            <a:chExt cx="1428246" cy="643012"/>
          </a:xfrm>
        </p:grpSpPr>
        <p:sp>
          <p:nvSpPr>
            <p:cNvPr id="59" name="Rectangle: Rounded Corners 58">
              <a:extLst>
                <a:ext uri="{FF2B5EF4-FFF2-40B4-BE49-F238E27FC236}">
                  <a16:creationId xmlns:a16="http://schemas.microsoft.com/office/drawing/2014/main" id="{905F11BF-92F1-4277-A93C-885365F58A18}"/>
                </a:ext>
              </a:extLst>
            </p:cNvPr>
            <p:cNvSpPr/>
            <p:nvPr/>
          </p:nvSpPr>
          <p:spPr>
            <a:xfrm>
              <a:off x="3208049" y="3666350"/>
              <a:ext cx="1428246" cy="643012"/>
            </a:xfrm>
            <a:prstGeom prst="roundRect">
              <a:avLst>
                <a:gd name="adj" fmla="val 6254"/>
              </a:avLst>
            </a:prstGeom>
            <a:gradFill>
              <a:gsLst>
                <a:gs pos="0">
                  <a:schemeClr val="tx1">
                    <a:lumMod val="50000"/>
                    <a:lumOff val="50000"/>
                  </a:schemeClr>
                </a:gs>
                <a:gs pos="46000">
                  <a:schemeClr val="tx1">
                    <a:lumMod val="50000"/>
                    <a:lumOff val="50000"/>
                  </a:schemeClr>
                </a:gs>
                <a:gs pos="100000">
                  <a:schemeClr val="tx1">
                    <a:lumMod val="60000"/>
                    <a:lumOff val="40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60" name="Rectangle: Rounded Corners 59">
              <a:extLst>
                <a:ext uri="{FF2B5EF4-FFF2-40B4-BE49-F238E27FC236}">
                  <a16:creationId xmlns:a16="http://schemas.microsoft.com/office/drawing/2014/main" id="{F84DDFDB-A431-4EF2-8461-11F52188C2B7}"/>
                </a:ext>
              </a:extLst>
            </p:cNvPr>
            <p:cNvSpPr/>
            <p:nvPr/>
          </p:nvSpPr>
          <p:spPr>
            <a:xfrm>
              <a:off x="3250987" y="3706687"/>
              <a:ext cx="1342371" cy="562337"/>
            </a:xfrm>
            <a:prstGeom prst="roundRect">
              <a:avLst>
                <a:gd name="adj" fmla="val 6254"/>
              </a:avLst>
            </a:prstGeom>
            <a:gradFill>
              <a:gsLst>
                <a:gs pos="0">
                  <a:schemeClr val="tx1">
                    <a:lumMod val="75000"/>
                    <a:lumOff val="25000"/>
                  </a:schemeClr>
                </a:gs>
                <a:gs pos="46000">
                  <a:schemeClr val="tx1">
                    <a:lumMod val="75000"/>
                    <a:lumOff val="25000"/>
                  </a:schemeClr>
                </a:gs>
                <a:gs pos="100000">
                  <a:schemeClr val="tx1">
                    <a:lumMod val="85000"/>
                    <a:lumOff val="15000"/>
                  </a:schemeClr>
                </a:gs>
              </a:gsLst>
              <a:path path="circle">
                <a:fillToRect r="100000" b="100000"/>
              </a:path>
            </a:gradFill>
            <a:ln>
              <a:noFill/>
            </a:ln>
            <a:effectLst>
              <a:innerShdw blurRad="50800" dist="12700" dir="13500000">
                <a:schemeClr val="tx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Century Gothic" panose="020B0502020202020204" pitchFamily="34" charset="0"/>
                </a:rPr>
                <a:t>GREATER INCOME</a:t>
              </a:r>
            </a:p>
          </p:txBody>
        </p:sp>
      </p:grpSp>
      <p:sp>
        <p:nvSpPr>
          <p:cNvPr id="13" name="Rectangle: Rounded Corners 12">
            <a:extLst>
              <a:ext uri="{FF2B5EF4-FFF2-40B4-BE49-F238E27FC236}">
                <a16:creationId xmlns:a16="http://schemas.microsoft.com/office/drawing/2014/main" id="{5E8937BA-18DF-464F-9E6B-B86C4DC18D3A}"/>
              </a:ext>
            </a:extLst>
          </p:cNvPr>
          <p:cNvSpPr/>
          <p:nvPr/>
        </p:nvSpPr>
        <p:spPr>
          <a:xfrm rot="424980">
            <a:off x="3388134" y="4428786"/>
            <a:ext cx="5463939" cy="168358"/>
          </a:xfrm>
          <a:prstGeom prst="roundRect">
            <a:avLst>
              <a:gd name="adj" fmla="val 50000"/>
            </a:avLst>
          </a:prstGeom>
          <a:solidFill>
            <a:srgbClr val="D9DDE1"/>
          </a:solidFill>
          <a:ln>
            <a:noFill/>
          </a:ln>
          <a:effectLst>
            <a:outerShdw blurRad="177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 name="Group 2">
            <a:extLst>
              <a:ext uri="{FF2B5EF4-FFF2-40B4-BE49-F238E27FC236}">
                <a16:creationId xmlns:a16="http://schemas.microsoft.com/office/drawing/2014/main" id="{2DC9DB69-F74C-8043-83CB-132098FD1468}"/>
              </a:ext>
            </a:extLst>
          </p:cNvPr>
          <p:cNvGrpSpPr/>
          <p:nvPr/>
        </p:nvGrpSpPr>
        <p:grpSpPr>
          <a:xfrm>
            <a:off x="5521801" y="3991898"/>
            <a:ext cx="1191235" cy="1694940"/>
            <a:chOff x="5521801" y="3991898"/>
            <a:chExt cx="1191235" cy="1694940"/>
          </a:xfrm>
        </p:grpSpPr>
        <p:sp>
          <p:nvSpPr>
            <p:cNvPr id="21" name="Freeform: Shape 20">
              <a:extLst>
                <a:ext uri="{FF2B5EF4-FFF2-40B4-BE49-F238E27FC236}">
                  <a16:creationId xmlns:a16="http://schemas.microsoft.com/office/drawing/2014/main" id="{7A735701-90E7-4019-A591-1267D0301BC5}"/>
                </a:ext>
              </a:extLst>
            </p:cNvPr>
            <p:cNvSpPr/>
            <p:nvPr/>
          </p:nvSpPr>
          <p:spPr>
            <a:xfrm>
              <a:off x="5521801" y="3991898"/>
              <a:ext cx="1191235" cy="1694940"/>
            </a:xfrm>
            <a:custGeom>
              <a:avLst/>
              <a:gdLst>
                <a:gd name="connsiteX0" fmla="*/ 538543 w 1078325"/>
                <a:gd name="connsiteY0" fmla="*/ 0 h 1534287"/>
                <a:gd name="connsiteX1" fmla="*/ 889158 w 1078325"/>
                <a:gd name="connsiteY1" fmla="*/ 323183 h 1534287"/>
                <a:gd name="connsiteX2" fmla="*/ 977068 w 1078325"/>
                <a:gd name="connsiteY2" fmla="*/ 1400175 h 1534287"/>
                <a:gd name="connsiteX3" fmla="*/ 1011269 w 1078325"/>
                <a:gd name="connsiteY3" fmla="*/ 1400175 h 1534287"/>
                <a:gd name="connsiteX4" fmla="*/ 1078325 w 1078325"/>
                <a:gd name="connsiteY4" fmla="*/ 1467231 h 1534287"/>
                <a:gd name="connsiteX5" fmla="*/ 1011269 w 1078325"/>
                <a:gd name="connsiteY5" fmla="*/ 1534287 h 1534287"/>
                <a:gd name="connsiteX6" fmla="*/ 67056 w 1078325"/>
                <a:gd name="connsiteY6" fmla="*/ 1534287 h 1534287"/>
                <a:gd name="connsiteX7" fmla="*/ 0 w 1078325"/>
                <a:gd name="connsiteY7" fmla="*/ 1467231 h 1534287"/>
                <a:gd name="connsiteX8" fmla="*/ 67056 w 1078325"/>
                <a:gd name="connsiteY8" fmla="*/ 1400175 h 1534287"/>
                <a:gd name="connsiteX9" fmla="*/ 100113 w 1078325"/>
                <a:gd name="connsiteY9" fmla="*/ 1400175 h 1534287"/>
                <a:gd name="connsiteX10" fmla="*/ 187928 w 1078325"/>
                <a:gd name="connsiteY10" fmla="*/ 323183 h 1534287"/>
                <a:gd name="connsiteX11" fmla="*/ 538543 w 1078325"/>
                <a:gd name="connsiteY11" fmla="*/ 0 h 153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8325" h="1534287">
                  <a:moveTo>
                    <a:pt x="538543" y="0"/>
                  </a:moveTo>
                  <a:cubicBezTo>
                    <a:pt x="721709" y="0"/>
                    <a:pt x="874299" y="140589"/>
                    <a:pt x="889158" y="323183"/>
                  </a:cubicBezTo>
                  <a:lnTo>
                    <a:pt x="977068" y="1400175"/>
                  </a:lnTo>
                  <a:lnTo>
                    <a:pt x="1011269" y="1400175"/>
                  </a:lnTo>
                  <a:cubicBezTo>
                    <a:pt x="1048322" y="1400175"/>
                    <a:pt x="1078325" y="1430179"/>
                    <a:pt x="1078325" y="1467231"/>
                  </a:cubicBezTo>
                  <a:cubicBezTo>
                    <a:pt x="1078421" y="1504188"/>
                    <a:pt x="1048322" y="1534287"/>
                    <a:pt x="1011269" y="1534287"/>
                  </a:cubicBezTo>
                  <a:lnTo>
                    <a:pt x="67056" y="1534287"/>
                  </a:lnTo>
                  <a:cubicBezTo>
                    <a:pt x="30004" y="1534287"/>
                    <a:pt x="0" y="1504283"/>
                    <a:pt x="0" y="1467231"/>
                  </a:cubicBezTo>
                  <a:cubicBezTo>
                    <a:pt x="0" y="1430179"/>
                    <a:pt x="30004" y="1400175"/>
                    <a:pt x="67056" y="1400175"/>
                  </a:cubicBezTo>
                  <a:lnTo>
                    <a:pt x="100113" y="1400175"/>
                  </a:lnTo>
                  <a:lnTo>
                    <a:pt x="187928" y="323183"/>
                  </a:lnTo>
                  <a:cubicBezTo>
                    <a:pt x="202787" y="140589"/>
                    <a:pt x="355377" y="0"/>
                    <a:pt x="538543" y="0"/>
                  </a:cubicBezTo>
                  <a:close/>
                </a:path>
              </a:pathLst>
            </a:custGeom>
            <a:gradFill>
              <a:gsLst>
                <a:gs pos="0">
                  <a:srgbClr val="F6D67A"/>
                </a:gs>
                <a:gs pos="100000">
                  <a:srgbClr val="C6A52C"/>
                </a:gs>
              </a:gsLst>
              <a:lin ang="5400000" scaled="0"/>
            </a:gradFill>
            <a:ln>
              <a:noFill/>
            </a:ln>
            <a:effectLst>
              <a:outerShdw blurRad="177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6" name="Oval 15">
              <a:extLst>
                <a:ext uri="{FF2B5EF4-FFF2-40B4-BE49-F238E27FC236}">
                  <a16:creationId xmlns:a16="http://schemas.microsoft.com/office/drawing/2014/main" id="{0D75D415-B5E6-4264-8B2C-86A768D25A41}"/>
                </a:ext>
              </a:extLst>
            </p:cNvPr>
            <p:cNvSpPr/>
            <p:nvPr/>
          </p:nvSpPr>
          <p:spPr>
            <a:xfrm>
              <a:off x="6000676" y="4393537"/>
              <a:ext cx="238857" cy="238857"/>
            </a:xfrm>
            <a:prstGeom prst="ellipse">
              <a:avLst/>
            </a:prstGeom>
            <a:solidFill>
              <a:srgbClr val="FFFFFF"/>
            </a:solidFill>
            <a:ln w="6350">
              <a:solidFill>
                <a:schemeClr val="accent1">
                  <a:shade val="50000"/>
                  <a:alpha val="25000"/>
                </a:schemeClr>
              </a:solidFill>
            </a:ln>
            <a:effectLst>
              <a:innerShdw blurRad="25400" dist="12700" dir="13500000">
                <a:srgbClr val="CAA932">
                  <a:alpha val="85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Box 60">
            <a:extLst>
              <a:ext uri="{FF2B5EF4-FFF2-40B4-BE49-F238E27FC236}">
                <a16:creationId xmlns:a16="http://schemas.microsoft.com/office/drawing/2014/main" id="{F76D9121-1395-49B3-830F-1BBFA2516BC1}"/>
              </a:ext>
            </a:extLst>
          </p:cNvPr>
          <p:cNvSpPr txBox="1"/>
          <p:nvPr/>
        </p:nvSpPr>
        <p:spPr>
          <a:xfrm>
            <a:off x="3271583" y="1799579"/>
            <a:ext cx="786612" cy="374003"/>
          </a:xfrm>
          <a:prstGeom prst="rect">
            <a:avLst/>
          </a:prstGeom>
          <a:noFill/>
        </p:spPr>
        <p:txBody>
          <a:bodyPr wrap="none" rtlCol="0">
            <a:spAutoFit/>
          </a:bodyPr>
          <a:lstStyle>
            <a:defPPr>
              <a:defRPr lang="en-US"/>
            </a:defPPr>
            <a:lvl1pPr algn="ctr">
              <a:defRPr sz="2500" b="1">
                <a:gradFill>
                  <a:gsLst>
                    <a:gs pos="0">
                      <a:srgbClr val="F6D67A"/>
                    </a:gs>
                    <a:gs pos="100000">
                      <a:srgbClr val="C6A52C"/>
                    </a:gs>
                  </a:gsLst>
                  <a:lin ang="5400000" scaled="0"/>
                </a:gradFill>
                <a:latin typeface="Century Gothic" panose="020B0502020202020204" pitchFamily="34" charset="0"/>
              </a:defRPr>
            </a:lvl1pPr>
          </a:lstStyle>
          <a:p>
            <a:r>
              <a:rPr lang="en-US" sz="1600" dirty="0"/>
              <a:t>COST</a:t>
            </a:r>
          </a:p>
        </p:txBody>
      </p:sp>
      <p:sp>
        <p:nvSpPr>
          <p:cNvPr id="65" name="TextBox 64">
            <a:extLst>
              <a:ext uri="{FF2B5EF4-FFF2-40B4-BE49-F238E27FC236}">
                <a16:creationId xmlns:a16="http://schemas.microsoft.com/office/drawing/2014/main" id="{651C90E7-EFBB-4907-A25D-4655B3A62D28}"/>
              </a:ext>
            </a:extLst>
          </p:cNvPr>
          <p:cNvSpPr txBox="1"/>
          <p:nvPr/>
        </p:nvSpPr>
        <p:spPr>
          <a:xfrm>
            <a:off x="8071336" y="1596542"/>
            <a:ext cx="1007968" cy="374003"/>
          </a:xfrm>
          <a:prstGeom prst="rect">
            <a:avLst/>
          </a:prstGeom>
          <a:noFill/>
        </p:spPr>
        <p:txBody>
          <a:bodyPr wrap="none" rtlCol="0">
            <a:spAutoFit/>
          </a:bodyPr>
          <a:lstStyle>
            <a:defPPr>
              <a:defRPr lang="en-US"/>
            </a:defPPr>
            <a:lvl1pPr algn="ctr">
              <a:defRPr sz="2500" b="1">
                <a:gradFill>
                  <a:gsLst>
                    <a:gs pos="0">
                      <a:srgbClr val="F6D67A"/>
                    </a:gs>
                    <a:gs pos="100000">
                      <a:srgbClr val="C6A52C"/>
                    </a:gs>
                  </a:gsLst>
                  <a:lin ang="5400000" scaled="0"/>
                </a:gradFill>
                <a:latin typeface="Century Gothic" panose="020B0502020202020204" pitchFamily="34" charset="0"/>
              </a:defRPr>
            </a:lvl1pPr>
          </a:lstStyle>
          <a:p>
            <a:r>
              <a:rPr lang="en-US" sz="1600" dirty="0"/>
              <a:t>BENEFIT</a:t>
            </a:r>
          </a:p>
        </p:txBody>
      </p:sp>
      <p:grpSp>
        <p:nvGrpSpPr>
          <p:cNvPr id="73" name="Group 72">
            <a:extLst>
              <a:ext uri="{FF2B5EF4-FFF2-40B4-BE49-F238E27FC236}">
                <a16:creationId xmlns:a16="http://schemas.microsoft.com/office/drawing/2014/main" id="{4C33C476-044D-4427-A200-162AF83BFC5A}"/>
              </a:ext>
            </a:extLst>
          </p:cNvPr>
          <p:cNvGrpSpPr/>
          <p:nvPr/>
        </p:nvGrpSpPr>
        <p:grpSpPr>
          <a:xfrm>
            <a:off x="9492503" y="2056421"/>
            <a:ext cx="1963061" cy="2062472"/>
            <a:chOff x="9186915" y="2693464"/>
            <a:chExt cx="1776995" cy="1866983"/>
          </a:xfrm>
        </p:grpSpPr>
        <p:sp>
          <p:nvSpPr>
            <p:cNvPr id="63" name="TextBox 62">
              <a:extLst>
                <a:ext uri="{FF2B5EF4-FFF2-40B4-BE49-F238E27FC236}">
                  <a16:creationId xmlns:a16="http://schemas.microsoft.com/office/drawing/2014/main" id="{DA1CABFE-9CCD-46A1-BF1D-4AE189C296DD}"/>
                </a:ext>
              </a:extLst>
            </p:cNvPr>
            <p:cNvSpPr txBox="1"/>
            <p:nvPr/>
          </p:nvSpPr>
          <p:spPr>
            <a:xfrm>
              <a:off x="9186916" y="2693464"/>
              <a:ext cx="1428247" cy="509324"/>
            </a:xfrm>
            <a:prstGeom prst="rect">
              <a:avLst/>
            </a:prstGeom>
            <a:noFill/>
          </p:spPr>
          <p:txBody>
            <a:bodyPr wrap="square" tIns="0" rtlCol="0" anchor="ctr" anchorCtr="0">
              <a:spAutoFit/>
            </a:bodyPr>
            <a:lstStyle/>
            <a:p>
              <a:pPr>
                <a:lnSpc>
                  <a:spcPts val="1400"/>
                </a:lnSpc>
              </a:pPr>
              <a:r>
                <a:rPr lang="en-US" sz="800" dirty="0">
                  <a:solidFill>
                    <a:srgbClr val="D9DDE1"/>
                  </a:solidFill>
                  <a:latin typeface="Century Gothic" panose="020B0502020202020204" pitchFamily="34" charset="0"/>
                </a:rPr>
                <a:t>The net revenue will greatly increase as we will be using modern equipment's</a:t>
              </a:r>
            </a:p>
          </p:txBody>
        </p:sp>
        <p:sp>
          <p:nvSpPr>
            <p:cNvPr id="68" name="TextBox 67">
              <a:extLst>
                <a:ext uri="{FF2B5EF4-FFF2-40B4-BE49-F238E27FC236}">
                  <a16:creationId xmlns:a16="http://schemas.microsoft.com/office/drawing/2014/main" id="{B1416B27-5571-45F8-99AD-44732342296A}"/>
                </a:ext>
              </a:extLst>
            </p:cNvPr>
            <p:cNvSpPr txBox="1"/>
            <p:nvPr/>
          </p:nvSpPr>
          <p:spPr>
            <a:xfrm>
              <a:off x="9186915" y="3477656"/>
              <a:ext cx="1776995" cy="383118"/>
            </a:xfrm>
            <a:prstGeom prst="rect">
              <a:avLst/>
            </a:prstGeom>
            <a:noFill/>
          </p:spPr>
          <p:txBody>
            <a:bodyPr wrap="square" tIns="0" rtlCol="0" anchor="ctr" anchorCtr="0">
              <a:spAutoFit/>
            </a:bodyPr>
            <a:lstStyle/>
            <a:p>
              <a:pPr>
                <a:lnSpc>
                  <a:spcPts val="1400"/>
                </a:lnSpc>
              </a:pPr>
              <a:r>
                <a:rPr lang="en-US" sz="800" dirty="0">
                  <a:solidFill>
                    <a:srgbClr val="D9DDE1"/>
                  </a:solidFill>
                  <a:latin typeface="Century Gothic" panose="020B0502020202020204" pitchFamily="34" charset="0"/>
                </a:rPr>
                <a:t>Operations will be faster as our workers train to be better</a:t>
              </a:r>
            </a:p>
          </p:txBody>
        </p:sp>
        <p:sp>
          <p:nvSpPr>
            <p:cNvPr id="69" name="TextBox 68">
              <a:extLst>
                <a:ext uri="{FF2B5EF4-FFF2-40B4-BE49-F238E27FC236}">
                  <a16:creationId xmlns:a16="http://schemas.microsoft.com/office/drawing/2014/main" id="{2FAA8BB2-06BB-49FA-9713-DF07C147E982}"/>
                </a:ext>
              </a:extLst>
            </p:cNvPr>
            <p:cNvSpPr txBox="1"/>
            <p:nvPr/>
          </p:nvSpPr>
          <p:spPr>
            <a:xfrm>
              <a:off x="9186915" y="4213642"/>
              <a:ext cx="1564166" cy="346805"/>
            </a:xfrm>
            <a:prstGeom prst="rect">
              <a:avLst/>
            </a:prstGeom>
            <a:noFill/>
          </p:spPr>
          <p:txBody>
            <a:bodyPr wrap="square" tIns="0" rtlCol="0" anchor="ctr" anchorCtr="0">
              <a:spAutoFit/>
            </a:bodyPr>
            <a:lstStyle/>
            <a:p>
              <a:pPr>
                <a:lnSpc>
                  <a:spcPts val="1400"/>
                </a:lnSpc>
              </a:pPr>
              <a:r>
                <a:rPr lang="en-US" sz="800" dirty="0">
                  <a:solidFill>
                    <a:srgbClr val="D9DDE1"/>
                  </a:solidFill>
                  <a:latin typeface="Century Gothic" panose="020B0502020202020204" pitchFamily="34" charset="0"/>
                </a:rPr>
                <a:t>Waste will be minimized throughout the years</a:t>
              </a:r>
            </a:p>
          </p:txBody>
        </p:sp>
      </p:grpSp>
      <p:grpSp>
        <p:nvGrpSpPr>
          <p:cNvPr id="72" name="Group 71">
            <a:extLst>
              <a:ext uri="{FF2B5EF4-FFF2-40B4-BE49-F238E27FC236}">
                <a16:creationId xmlns:a16="http://schemas.microsoft.com/office/drawing/2014/main" id="{7D94179A-7DB0-42D6-9504-E460A86B9D91}"/>
              </a:ext>
            </a:extLst>
          </p:cNvPr>
          <p:cNvGrpSpPr/>
          <p:nvPr/>
        </p:nvGrpSpPr>
        <p:grpSpPr>
          <a:xfrm>
            <a:off x="736436" y="2342256"/>
            <a:ext cx="1963061" cy="1295336"/>
            <a:chOff x="1260782" y="2952206"/>
            <a:chExt cx="1776995" cy="1172559"/>
          </a:xfrm>
        </p:grpSpPr>
        <p:sp>
          <p:nvSpPr>
            <p:cNvPr id="70" name="TextBox 69">
              <a:extLst>
                <a:ext uri="{FF2B5EF4-FFF2-40B4-BE49-F238E27FC236}">
                  <a16:creationId xmlns:a16="http://schemas.microsoft.com/office/drawing/2014/main" id="{9C224FA9-5291-426F-9389-0D444B924747}"/>
                </a:ext>
              </a:extLst>
            </p:cNvPr>
            <p:cNvSpPr txBox="1"/>
            <p:nvPr/>
          </p:nvSpPr>
          <p:spPr>
            <a:xfrm>
              <a:off x="1413256" y="2952206"/>
              <a:ext cx="1624521" cy="346805"/>
            </a:xfrm>
            <a:prstGeom prst="rect">
              <a:avLst/>
            </a:prstGeom>
            <a:noFill/>
          </p:spPr>
          <p:txBody>
            <a:bodyPr wrap="square" tIns="0" rtlCol="0" anchor="ctr" anchorCtr="0">
              <a:spAutoFit/>
            </a:bodyPr>
            <a:lstStyle/>
            <a:p>
              <a:pPr algn="r">
                <a:lnSpc>
                  <a:spcPts val="1400"/>
                </a:lnSpc>
              </a:pPr>
              <a:r>
                <a:rPr lang="en-US" sz="800" dirty="0">
                  <a:solidFill>
                    <a:srgbClr val="D9DDE1"/>
                  </a:solidFill>
                  <a:latin typeface="Century Gothic" panose="020B0502020202020204" pitchFamily="34" charset="0"/>
                </a:rPr>
                <a:t>New equipment will be added into company assets for 2020</a:t>
              </a:r>
            </a:p>
          </p:txBody>
        </p:sp>
        <p:sp>
          <p:nvSpPr>
            <p:cNvPr id="71" name="TextBox 70">
              <a:extLst>
                <a:ext uri="{FF2B5EF4-FFF2-40B4-BE49-F238E27FC236}">
                  <a16:creationId xmlns:a16="http://schemas.microsoft.com/office/drawing/2014/main" id="{D9BD280B-71C9-4D27-99F5-22143FC19B44}"/>
                </a:ext>
              </a:extLst>
            </p:cNvPr>
            <p:cNvSpPr txBox="1"/>
            <p:nvPr/>
          </p:nvSpPr>
          <p:spPr>
            <a:xfrm>
              <a:off x="1260782" y="3562110"/>
              <a:ext cx="1776995" cy="562655"/>
            </a:xfrm>
            <a:prstGeom prst="rect">
              <a:avLst/>
            </a:prstGeom>
            <a:noFill/>
          </p:spPr>
          <p:txBody>
            <a:bodyPr wrap="square" tIns="0" rtlCol="0" anchor="ctr" anchorCtr="0">
              <a:spAutoFit/>
            </a:bodyPr>
            <a:lstStyle/>
            <a:p>
              <a:pPr algn="r">
                <a:lnSpc>
                  <a:spcPts val="1400"/>
                </a:lnSpc>
              </a:pPr>
              <a:r>
                <a:rPr lang="en-US" sz="800" dirty="0">
                  <a:solidFill>
                    <a:srgbClr val="D9DDE1"/>
                  </a:solidFill>
                  <a:latin typeface="Century Gothic" panose="020B0502020202020204" pitchFamily="34" charset="0"/>
                </a:rPr>
                <a:t>Trainings will be held as new equipment's require better knowledge on the usage</a:t>
              </a:r>
            </a:p>
          </p:txBody>
        </p:sp>
      </p:grpSp>
      <p:sp>
        <p:nvSpPr>
          <p:cNvPr id="44" name="Parallelogram 43">
            <a:extLst>
              <a:ext uri="{FF2B5EF4-FFF2-40B4-BE49-F238E27FC236}">
                <a16:creationId xmlns:a16="http://schemas.microsoft.com/office/drawing/2014/main" id="{9FF6BB7B-D238-4CAF-8375-FA2822A463E0}"/>
              </a:ext>
            </a:extLst>
          </p:cNvPr>
          <p:cNvSpPr/>
          <p:nvPr/>
        </p:nvSpPr>
        <p:spPr>
          <a:xfrm rot="19800000">
            <a:off x="-576287" y="-204764"/>
            <a:ext cx="1177989" cy="966721"/>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arallelogram 45">
            <a:extLst>
              <a:ext uri="{FF2B5EF4-FFF2-40B4-BE49-F238E27FC236}">
                <a16:creationId xmlns:a16="http://schemas.microsoft.com/office/drawing/2014/main" id="{477F8F7A-5DB4-4C4E-BE62-CC8FEC862BCB}"/>
              </a:ext>
            </a:extLst>
          </p:cNvPr>
          <p:cNvSpPr/>
          <p:nvPr/>
        </p:nvSpPr>
        <p:spPr>
          <a:xfrm rot="17100000">
            <a:off x="4583841" y="46537"/>
            <a:ext cx="260222" cy="213552"/>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arallelogram 55">
            <a:extLst>
              <a:ext uri="{FF2B5EF4-FFF2-40B4-BE49-F238E27FC236}">
                <a16:creationId xmlns:a16="http://schemas.microsoft.com/office/drawing/2014/main" id="{A5D8ADBA-4BA0-4942-853B-235C515D0241}"/>
              </a:ext>
            </a:extLst>
          </p:cNvPr>
          <p:cNvSpPr/>
          <p:nvPr/>
        </p:nvSpPr>
        <p:spPr>
          <a:xfrm rot="19800000">
            <a:off x="11222041" y="230033"/>
            <a:ext cx="1179496" cy="967958"/>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Parallelogram 56">
            <a:extLst>
              <a:ext uri="{FF2B5EF4-FFF2-40B4-BE49-F238E27FC236}">
                <a16:creationId xmlns:a16="http://schemas.microsoft.com/office/drawing/2014/main" id="{8D11607A-261B-4A3A-BF45-E0BDCBF5B108}"/>
              </a:ext>
            </a:extLst>
          </p:cNvPr>
          <p:cNvSpPr/>
          <p:nvPr/>
        </p:nvSpPr>
        <p:spPr>
          <a:xfrm rot="1424964">
            <a:off x="864599" y="4729437"/>
            <a:ext cx="372516" cy="305706"/>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FC5839F3-C087-5048-9B2B-7BC2761CD3F2}"/>
              </a:ext>
            </a:extLst>
          </p:cNvPr>
          <p:cNvGrpSpPr/>
          <p:nvPr/>
        </p:nvGrpSpPr>
        <p:grpSpPr>
          <a:xfrm>
            <a:off x="-138611" y="6300200"/>
            <a:ext cx="12471991" cy="652403"/>
            <a:chOff x="-138611" y="6300200"/>
            <a:chExt cx="12471991" cy="652403"/>
          </a:xfrm>
        </p:grpSpPr>
        <p:sp>
          <p:nvSpPr>
            <p:cNvPr id="66" name="Rectangle 65">
              <a:extLst>
                <a:ext uri="{FF2B5EF4-FFF2-40B4-BE49-F238E27FC236}">
                  <a16:creationId xmlns:a16="http://schemas.microsoft.com/office/drawing/2014/main" id="{77D8C8A2-92C9-6142-AAF4-2B92C761E81B}"/>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Connector 73">
              <a:extLst>
                <a:ext uri="{FF2B5EF4-FFF2-40B4-BE49-F238E27FC236}">
                  <a16:creationId xmlns:a16="http://schemas.microsoft.com/office/drawing/2014/main" id="{C26388F0-A980-3F47-83CB-7B11B71EEEF2}"/>
                </a:ext>
              </a:extLst>
            </p:cNvPr>
            <p:cNvCxnSpPr/>
            <p:nvPr/>
          </p:nvCxnSpPr>
          <p:spPr>
            <a:xfrm>
              <a:off x="4719976"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05636A61-A3D9-3542-B3B9-6EE6D33A65BA}"/>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77" name="Rounded Rectangle 76">
              <a:extLst>
                <a:ext uri="{FF2B5EF4-FFF2-40B4-BE49-F238E27FC236}">
                  <a16:creationId xmlns:a16="http://schemas.microsoft.com/office/drawing/2014/main" id="{A732AB61-2DCA-1646-AE13-78437CAB511F}"/>
                </a:ext>
              </a:extLst>
            </p:cNvPr>
            <p:cNvSpPr/>
            <p:nvPr/>
          </p:nvSpPr>
          <p:spPr>
            <a:xfrm>
              <a:off x="5194973"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7CB6ABC8-BF01-1E45-B073-8B9364AC109F}"/>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9" name="TextBox 78">
              <a:extLst>
                <a:ext uri="{FF2B5EF4-FFF2-40B4-BE49-F238E27FC236}">
                  <a16:creationId xmlns:a16="http://schemas.microsoft.com/office/drawing/2014/main" id="{B4FA3DD0-4B0C-244E-BD4E-C1C69CB1217A}"/>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0" name="TextBox 79">
              <a:extLst>
                <a:ext uri="{FF2B5EF4-FFF2-40B4-BE49-F238E27FC236}">
                  <a16:creationId xmlns:a16="http://schemas.microsoft.com/office/drawing/2014/main" id="{BBFA6DF7-5E7E-9248-B872-55CA3943AA15}"/>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1" name="TextBox 80">
              <a:extLst>
                <a:ext uri="{FF2B5EF4-FFF2-40B4-BE49-F238E27FC236}">
                  <a16:creationId xmlns:a16="http://schemas.microsoft.com/office/drawing/2014/main" id="{E707D8BE-B9FE-9E4C-A9CB-D742842FB696}"/>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2" name="TextBox 81">
              <a:extLst>
                <a:ext uri="{FF2B5EF4-FFF2-40B4-BE49-F238E27FC236}">
                  <a16:creationId xmlns:a16="http://schemas.microsoft.com/office/drawing/2014/main" id="{A50AE9FD-BF17-474A-A9EA-C1DFBE2CDD1D}"/>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3" name="TextBox 82">
              <a:extLst>
                <a:ext uri="{FF2B5EF4-FFF2-40B4-BE49-F238E27FC236}">
                  <a16:creationId xmlns:a16="http://schemas.microsoft.com/office/drawing/2014/main" id="{F50FDA43-2375-CA4D-8BF9-26D8D8F46D39}"/>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4" name="TextBox 83">
              <a:extLst>
                <a:ext uri="{FF2B5EF4-FFF2-40B4-BE49-F238E27FC236}">
                  <a16:creationId xmlns:a16="http://schemas.microsoft.com/office/drawing/2014/main" id="{D688A837-9E6A-6147-8EBD-263462E8E9F4}"/>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5" name="TextBox 84">
              <a:extLst>
                <a:ext uri="{FF2B5EF4-FFF2-40B4-BE49-F238E27FC236}">
                  <a16:creationId xmlns:a16="http://schemas.microsoft.com/office/drawing/2014/main" id="{C4C77526-E943-5744-85E5-C24055C2E192}"/>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6" name="TextBox 85">
              <a:extLst>
                <a:ext uri="{FF2B5EF4-FFF2-40B4-BE49-F238E27FC236}">
                  <a16:creationId xmlns:a16="http://schemas.microsoft.com/office/drawing/2014/main" id="{20EBDB2F-9960-C64A-8DEB-ADB4EF25B3A0}"/>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7" name="TextBox 86">
              <a:extLst>
                <a:ext uri="{FF2B5EF4-FFF2-40B4-BE49-F238E27FC236}">
                  <a16:creationId xmlns:a16="http://schemas.microsoft.com/office/drawing/2014/main" id="{11CBF702-580D-304E-BC1C-8FD02C81C5B0}"/>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8" name="TextBox 87">
              <a:extLst>
                <a:ext uri="{FF2B5EF4-FFF2-40B4-BE49-F238E27FC236}">
                  <a16:creationId xmlns:a16="http://schemas.microsoft.com/office/drawing/2014/main" id="{C403FE89-5217-B647-ACB5-7768AD145792}"/>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9" name="TextBox 88">
              <a:extLst>
                <a:ext uri="{FF2B5EF4-FFF2-40B4-BE49-F238E27FC236}">
                  <a16:creationId xmlns:a16="http://schemas.microsoft.com/office/drawing/2014/main" id="{0A785D91-CBA4-854E-9993-6339582335F0}"/>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0" name="TextBox 89">
              <a:extLst>
                <a:ext uri="{FF2B5EF4-FFF2-40B4-BE49-F238E27FC236}">
                  <a16:creationId xmlns:a16="http://schemas.microsoft.com/office/drawing/2014/main" id="{2BD90438-52D5-6740-9FAC-06896D4D2C30}"/>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1" name="TextBox 90">
              <a:extLst>
                <a:ext uri="{FF2B5EF4-FFF2-40B4-BE49-F238E27FC236}">
                  <a16:creationId xmlns:a16="http://schemas.microsoft.com/office/drawing/2014/main" id="{F8049226-A139-4040-9BC7-5E8DFE1F550A}"/>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2" name="TextBox 91">
              <a:extLst>
                <a:ext uri="{FF2B5EF4-FFF2-40B4-BE49-F238E27FC236}">
                  <a16:creationId xmlns:a16="http://schemas.microsoft.com/office/drawing/2014/main" id="{877D4931-E895-2C4D-B614-5F28B1E1D2F1}"/>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Tree>
    <p:extLst>
      <p:ext uri="{BB962C8B-B14F-4D97-AF65-F5344CB8AC3E}">
        <p14:creationId xmlns:p14="http://schemas.microsoft.com/office/powerpoint/2010/main" val="142327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3000" fill="hold"/>
                                        <p:tgtEl>
                                          <p:spTgt spid="57"/>
                                        </p:tgtEl>
                                        <p:attrNameLst>
                                          <p:attrName>ppt_x</p:attrName>
                                        </p:attrNameLst>
                                      </p:cBhvr>
                                      <p:tavLst>
                                        <p:tav tm="0">
                                          <p:val>
                                            <p:strVal val="#ppt_x"/>
                                          </p:val>
                                        </p:tav>
                                        <p:tav tm="100000">
                                          <p:val>
                                            <p:strVal val="#ppt_x"/>
                                          </p:val>
                                        </p:tav>
                                      </p:tavLst>
                                    </p:anim>
                                    <p:anim calcmode="lin" valueType="num">
                                      <p:cBhvr additive="base">
                                        <p:cTn id="8" dur="3000" fill="hold"/>
                                        <p:tgtEl>
                                          <p:spTgt spid="57"/>
                                        </p:tgtEl>
                                        <p:attrNameLst>
                                          <p:attrName>ppt_y</p:attrName>
                                        </p:attrNameLst>
                                      </p:cBhvr>
                                      <p:tavLst>
                                        <p:tav tm="0">
                                          <p:val>
                                            <p:strVal val="1+#ppt_h/2"/>
                                          </p:val>
                                        </p:tav>
                                        <p:tav tm="100000">
                                          <p:val>
                                            <p:strVal val="#ppt_y"/>
                                          </p:val>
                                        </p:tav>
                                      </p:tavLst>
                                    </p:anim>
                                  </p:childTnLst>
                                </p:cTn>
                              </p:par>
                              <p:par>
                                <p:cTn id="9" presetID="2" presetClass="entr" presetSubtype="4" decel="50000" fill="hold" grpId="0" nodeType="withEffect">
                                  <p:stCondLst>
                                    <p:cond delay="0"/>
                                  </p:stCondLst>
                                  <p:childTnLst>
                                    <p:set>
                                      <p:cBhvr>
                                        <p:cTn id="10" dur="1" fill="hold">
                                          <p:stCondLst>
                                            <p:cond delay="0"/>
                                          </p:stCondLst>
                                        </p:cTn>
                                        <p:tgtEl>
                                          <p:spTgt spid="45"/>
                                        </p:tgtEl>
                                        <p:attrNameLst>
                                          <p:attrName>style.visibility</p:attrName>
                                        </p:attrNameLst>
                                      </p:cBhvr>
                                      <p:to>
                                        <p:strVal val="visible"/>
                                      </p:to>
                                    </p:set>
                                    <p:anim calcmode="lin" valueType="num">
                                      <p:cBhvr additive="base">
                                        <p:cTn id="11" dur="5000" fill="hold"/>
                                        <p:tgtEl>
                                          <p:spTgt spid="45"/>
                                        </p:tgtEl>
                                        <p:attrNameLst>
                                          <p:attrName>ppt_x</p:attrName>
                                        </p:attrNameLst>
                                      </p:cBhvr>
                                      <p:tavLst>
                                        <p:tav tm="0">
                                          <p:val>
                                            <p:strVal val="#ppt_x"/>
                                          </p:val>
                                        </p:tav>
                                        <p:tav tm="100000">
                                          <p:val>
                                            <p:strVal val="#ppt_x"/>
                                          </p:val>
                                        </p:tav>
                                      </p:tavLst>
                                    </p:anim>
                                    <p:anim calcmode="lin" valueType="num">
                                      <p:cBhvr additive="base">
                                        <p:cTn id="12" dur="5000" fill="hold"/>
                                        <p:tgtEl>
                                          <p:spTgt spid="45"/>
                                        </p:tgtEl>
                                        <p:attrNameLst>
                                          <p:attrName>ppt_y</p:attrName>
                                        </p:attrNameLst>
                                      </p:cBhvr>
                                      <p:tavLst>
                                        <p:tav tm="0">
                                          <p:val>
                                            <p:strVal val="1+#ppt_h/2"/>
                                          </p:val>
                                        </p:tav>
                                        <p:tav tm="100000">
                                          <p:val>
                                            <p:strVal val="#ppt_y"/>
                                          </p:val>
                                        </p:tav>
                                      </p:tavLst>
                                    </p:anim>
                                  </p:childTnLst>
                                </p:cTn>
                              </p:par>
                              <p:par>
                                <p:cTn id="13" presetID="2" presetClass="entr" presetSubtype="4" decel="5000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0" fill="hold"/>
                                        <p:tgtEl>
                                          <p:spTgt spid="44"/>
                                        </p:tgtEl>
                                        <p:attrNameLst>
                                          <p:attrName>ppt_x</p:attrName>
                                        </p:attrNameLst>
                                      </p:cBhvr>
                                      <p:tavLst>
                                        <p:tav tm="0">
                                          <p:val>
                                            <p:strVal val="#ppt_x"/>
                                          </p:val>
                                        </p:tav>
                                        <p:tav tm="100000">
                                          <p:val>
                                            <p:strVal val="#ppt_x"/>
                                          </p:val>
                                        </p:tav>
                                      </p:tavLst>
                                    </p:anim>
                                    <p:anim calcmode="lin" valueType="num">
                                      <p:cBhvr additive="base">
                                        <p:cTn id="16" dur="50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decel="5000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5000" fill="hold"/>
                                        <p:tgtEl>
                                          <p:spTgt spid="46"/>
                                        </p:tgtEl>
                                        <p:attrNameLst>
                                          <p:attrName>ppt_x</p:attrName>
                                        </p:attrNameLst>
                                      </p:cBhvr>
                                      <p:tavLst>
                                        <p:tav tm="0">
                                          <p:val>
                                            <p:strVal val="#ppt_x"/>
                                          </p:val>
                                        </p:tav>
                                        <p:tav tm="100000">
                                          <p:val>
                                            <p:strVal val="#ppt_x"/>
                                          </p:val>
                                        </p:tav>
                                      </p:tavLst>
                                    </p:anim>
                                    <p:anim calcmode="lin" valueType="num">
                                      <p:cBhvr additive="base">
                                        <p:cTn id="20" dur="5000" fill="hold"/>
                                        <p:tgtEl>
                                          <p:spTgt spid="46"/>
                                        </p:tgtEl>
                                        <p:attrNameLst>
                                          <p:attrName>ppt_y</p:attrName>
                                        </p:attrNameLst>
                                      </p:cBhvr>
                                      <p:tavLst>
                                        <p:tav tm="0">
                                          <p:val>
                                            <p:strVal val="1+#ppt_h/2"/>
                                          </p:val>
                                        </p:tav>
                                        <p:tav tm="100000">
                                          <p:val>
                                            <p:strVal val="#ppt_y"/>
                                          </p:val>
                                        </p:tav>
                                      </p:tavLst>
                                    </p:anim>
                                  </p:childTnLst>
                                </p:cTn>
                              </p:par>
                              <p:par>
                                <p:cTn id="21" presetID="2" presetClass="entr" presetSubtype="4" decel="5000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anim calcmode="lin" valueType="num">
                                      <p:cBhvr additive="base">
                                        <p:cTn id="23" dur="4000" fill="hold"/>
                                        <p:tgtEl>
                                          <p:spTgt spid="62"/>
                                        </p:tgtEl>
                                        <p:attrNameLst>
                                          <p:attrName>ppt_x</p:attrName>
                                        </p:attrNameLst>
                                      </p:cBhvr>
                                      <p:tavLst>
                                        <p:tav tm="0">
                                          <p:val>
                                            <p:strVal val="#ppt_x"/>
                                          </p:val>
                                        </p:tav>
                                        <p:tav tm="100000">
                                          <p:val>
                                            <p:strVal val="#ppt_x"/>
                                          </p:val>
                                        </p:tav>
                                      </p:tavLst>
                                    </p:anim>
                                    <p:anim calcmode="lin" valueType="num">
                                      <p:cBhvr additive="base">
                                        <p:cTn id="24" dur="4000" fill="hold"/>
                                        <p:tgtEl>
                                          <p:spTgt spid="62"/>
                                        </p:tgtEl>
                                        <p:attrNameLst>
                                          <p:attrName>ppt_y</p:attrName>
                                        </p:attrNameLst>
                                      </p:cBhvr>
                                      <p:tavLst>
                                        <p:tav tm="0">
                                          <p:val>
                                            <p:strVal val="1+#ppt_h/2"/>
                                          </p:val>
                                        </p:tav>
                                        <p:tav tm="100000">
                                          <p:val>
                                            <p:strVal val="#ppt_y"/>
                                          </p:val>
                                        </p:tav>
                                      </p:tavLst>
                                    </p:anim>
                                  </p:childTnLst>
                                </p:cTn>
                              </p:par>
                              <p:par>
                                <p:cTn id="25" presetID="2" presetClass="entr" presetSubtype="4" decel="5000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additive="base">
                                        <p:cTn id="27" dur="5000" fill="hold"/>
                                        <p:tgtEl>
                                          <p:spTgt spid="56"/>
                                        </p:tgtEl>
                                        <p:attrNameLst>
                                          <p:attrName>ppt_x</p:attrName>
                                        </p:attrNameLst>
                                      </p:cBhvr>
                                      <p:tavLst>
                                        <p:tav tm="0">
                                          <p:val>
                                            <p:strVal val="#ppt_x"/>
                                          </p:val>
                                        </p:tav>
                                        <p:tav tm="100000">
                                          <p:val>
                                            <p:strVal val="#ppt_x"/>
                                          </p:val>
                                        </p:tav>
                                      </p:tavLst>
                                    </p:anim>
                                    <p:anim calcmode="lin" valueType="num">
                                      <p:cBhvr additive="base">
                                        <p:cTn id="28" dur="5000" fill="hold"/>
                                        <p:tgtEl>
                                          <p:spTgt spid="56"/>
                                        </p:tgtEl>
                                        <p:attrNameLst>
                                          <p:attrName>ppt_y</p:attrName>
                                        </p:attrNameLst>
                                      </p:cBhvr>
                                      <p:tavLst>
                                        <p:tav tm="0">
                                          <p:val>
                                            <p:strVal val="1+#ppt_h/2"/>
                                          </p:val>
                                        </p:tav>
                                        <p:tav tm="100000">
                                          <p:val>
                                            <p:strVal val="#ppt_y"/>
                                          </p:val>
                                        </p:tav>
                                      </p:tavLst>
                                    </p:anim>
                                  </p:childTnLst>
                                </p:cTn>
                              </p:par>
                              <p:par>
                                <p:cTn id="29" presetID="16" presetClass="entr" presetSubtype="37" fill="hold" grpId="0" nodeType="withEffect">
                                  <p:stCondLst>
                                    <p:cond delay="0"/>
                                  </p:stCondLst>
                                  <p:childTnLst>
                                    <p:set>
                                      <p:cBhvr>
                                        <p:cTn id="30" dur="1" fill="hold">
                                          <p:stCondLst>
                                            <p:cond delay="0"/>
                                          </p:stCondLst>
                                        </p:cTn>
                                        <p:tgtEl>
                                          <p:spTgt spid="103"/>
                                        </p:tgtEl>
                                        <p:attrNameLst>
                                          <p:attrName>style.visibility</p:attrName>
                                        </p:attrNameLst>
                                      </p:cBhvr>
                                      <p:to>
                                        <p:strVal val="visible"/>
                                      </p:to>
                                    </p:set>
                                    <p:animEffect transition="in" filter="barn(outVertical)">
                                      <p:cBhvr>
                                        <p:cTn id="31" dur="1000"/>
                                        <p:tgtEl>
                                          <p:spTgt spid="103"/>
                                        </p:tgtEl>
                                      </p:cBhvr>
                                    </p:animEffect>
                                  </p:childTnLst>
                                </p:cTn>
                              </p:par>
                              <p:par>
                                <p:cTn id="32" presetID="42" presetClass="entr" presetSubtype="0" fill="hold" nodeType="withEffect">
                                  <p:stCondLst>
                                    <p:cond delay="50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50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par>
                                <p:cTn id="42" presetID="16" presetClass="entr" presetSubtype="37" fill="hold" grpId="0" nodeType="withEffect">
                                  <p:stCondLst>
                                    <p:cond delay="1000"/>
                                  </p:stCondLst>
                                  <p:childTnLst>
                                    <p:set>
                                      <p:cBhvr>
                                        <p:cTn id="43" dur="1" fill="hold">
                                          <p:stCondLst>
                                            <p:cond delay="0"/>
                                          </p:stCondLst>
                                        </p:cTn>
                                        <p:tgtEl>
                                          <p:spTgt spid="13"/>
                                        </p:tgtEl>
                                        <p:attrNameLst>
                                          <p:attrName>style.visibility</p:attrName>
                                        </p:attrNameLst>
                                      </p:cBhvr>
                                      <p:to>
                                        <p:strVal val="visible"/>
                                      </p:to>
                                    </p:set>
                                    <p:animEffect transition="in" filter="barn(outVertical)">
                                      <p:cBhvr>
                                        <p:cTn id="44" dur="1500"/>
                                        <p:tgtEl>
                                          <p:spTgt spid="13"/>
                                        </p:tgtEl>
                                      </p:cBhvr>
                                    </p:animEffect>
                                  </p:childTnLst>
                                </p:cTn>
                              </p:par>
                              <p:par>
                                <p:cTn id="45" presetID="55" presetClass="entr" presetSubtype="0" fill="hold" nodeType="withEffect">
                                  <p:stCondLst>
                                    <p:cond delay="2000"/>
                                  </p:stCondLst>
                                  <p:childTnLst>
                                    <p:set>
                                      <p:cBhvr>
                                        <p:cTn id="46" dur="1" fill="hold">
                                          <p:stCondLst>
                                            <p:cond delay="0"/>
                                          </p:stCondLst>
                                        </p:cTn>
                                        <p:tgtEl>
                                          <p:spTgt spid="40"/>
                                        </p:tgtEl>
                                        <p:attrNameLst>
                                          <p:attrName>style.visibility</p:attrName>
                                        </p:attrNameLst>
                                      </p:cBhvr>
                                      <p:to>
                                        <p:strVal val="visible"/>
                                      </p:to>
                                    </p:set>
                                    <p:anim calcmode="lin" valueType="num">
                                      <p:cBhvr>
                                        <p:cTn id="47" dur="1000" fill="hold"/>
                                        <p:tgtEl>
                                          <p:spTgt spid="40"/>
                                        </p:tgtEl>
                                        <p:attrNameLst>
                                          <p:attrName>ppt_w</p:attrName>
                                        </p:attrNameLst>
                                      </p:cBhvr>
                                      <p:tavLst>
                                        <p:tav tm="0">
                                          <p:val>
                                            <p:strVal val="#ppt_w*0.70"/>
                                          </p:val>
                                        </p:tav>
                                        <p:tav tm="100000">
                                          <p:val>
                                            <p:strVal val="#ppt_w"/>
                                          </p:val>
                                        </p:tav>
                                      </p:tavLst>
                                    </p:anim>
                                    <p:anim calcmode="lin" valueType="num">
                                      <p:cBhvr>
                                        <p:cTn id="48" dur="1000" fill="hold"/>
                                        <p:tgtEl>
                                          <p:spTgt spid="40"/>
                                        </p:tgtEl>
                                        <p:attrNameLst>
                                          <p:attrName>ppt_h</p:attrName>
                                        </p:attrNameLst>
                                      </p:cBhvr>
                                      <p:tavLst>
                                        <p:tav tm="0">
                                          <p:val>
                                            <p:strVal val="#ppt_h"/>
                                          </p:val>
                                        </p:tav>
                                        <p:tav tm="100000">
                                          <p:val>
                                            <p:strVal val="#ppt_h"/>
                                          </p:val>
                                        </p:tav>
                                      </p:tavLst>
                                    </p:anim>
                                    <p:animEffect transition="in" filter="fade">
                                      <p:cBhvr>
                                        <p:cTn id="49" dur="1000"/>
                                        <p:tgtEl>
                                          <p:spTgt spid="40"/>
                                        </p:tgtEl>
                                      </p:cBhvr>
                                    </p:animEffect>
                                  </p:childTnLst>
                                </p:cTn>
                              </p:par>
                              <p:par>
                                <p:cTn id="50" presetID="55" presetClass="entr" presetSubtype="0" fill="hold" nodeType="withEffect">
                                  <p:stCondLst>
                                    <p:cond delay="2000"/>
                                  </p:stCondLst>
                                  <p:childTnLst>
                                    <p:set>
                                      <p:cBhvr>
                                        <p:cTn id="51" dur="1" fill="hold">
                                          <p:stCondLst>
                                            <p:cond delay="0"/>
                                          </p:stCondLst>
                                        </p:cTn>
                                        <p:tgtEl>
                                          <p:spTgt spid="41"/>
                                        </p:tgtEl>
                                        <p:attrNameLst>
                                          <p:attrName>style.visibility</p:attrName>
                                        </p:attrNameLst>
                                      </p:cBhvr>
                                      <p:to>
                                        <p:strVal val="visible"/>
                                      </p:to>
                                    </p:set>
                                    <p:anim calcmode="lin" valueType="num">
                                      <p:cBhvr>
                                        <p:cTn id="52" dur="1000" fill="hold"/>
                                        <p:tgtEl>
                                          <p:spTgt spid="41"/>
                                        </p:tgtEl>
                                        <p:attrNameLst>
                                          <p:attrName>ppt_w</p:attrName>
                                        </p:attrNameLst>
                                      </p:cBhvr>
                                      <p:tavLst>
                                        <p:tav tm="0">
                                          <p:val>
                                            <p:strVal val="#ppt_w*0.70"/>
                                          </p:val>
                                        </p:tav>
                                        <p:tav tm="100000">
                                          <p:val>
                                            <p:strVal val="#ppt_w"/>
                                          </p:val>
                                        </p:tav>
                                      </p:tavLst>
                                    </p:anim>
                                    <p:anim calcmode="lin" valueType="num">
                                      <p:cBhvr>
                                        <p:cTn id="53" dur="1000" fill="hold"/>
                                        <p:tgtEl>
                                          <p:spTgt spid="41"/>
                                        </p:tgtEl>
                                        <p:attrNameLst>
                                          <p:attrName>ppt_h</p:attrName>
                                        </p:attrNameLst>
                                      </p:cBhvr>
                                      <p:tavLst>
                                        <p:tav tm="0">
                                          <p:val>
                                            <p:strVal val="#ppt_h"/>
                                          </p:val>
                                        </p:tav>
                                        <p:tav tm="100000">
                                          <p:val>
                                            <p:strVal val="#ppt_h"/>
                                          </p:val>
                                        </p:tav>
                                      </p:tavLst>
                                    </p:anim>
                                    <p:animEffect transition="in" filter="fade">
                                      <p:cBhvr>
                                        <p:cTn id="54" dur="1000"/>
                                        <p:tgtEl>
                                          <p:spTgt spid="41"/>
                                        </p:tgtEl>
                                      </p:cBhvr>
                                    </p:animEffect>
                                  </p:childTnLst>
                                </p:cTn>
                              </p:par>
                              <p:par>
                                <p:cTn id="55" presetID="23" presetClass="entr" presetSubtype="16" fill="hold" nodeType="withEffect">
                                  <p:stCondLst>
                                    <p:cond delay="2500"/>
                                  </p:stCondLst>
                                  <p:childTnLst>
                                    <p:set>
                                      <p:cBhvr>
                                        <p:cTn id="56" dur="1" fill="hold">
                                          <p:stCondLst>
                                            <p:cond delay="0"/>
                                          </p:stCondLst>
                                        </p:cTn>
                                        <p:tgtEl>
                                          <p:spTgt spid="36"/>
                                        </p:tgtEl>
                                        <p:attrNameLst>
                                          <p:attrName>style.visibility</p:attrName>
                                        </p:attrNameLst>
                                      </p:cBhvr>
                                      <p:to>
                                        <p:strVal val="visible"/>
                                      </p:to>
                                    </p:set>
                                    <p:anim calcmode="lin" valueType="num">
                                      <p:cBhvr>
                                        <p:cTn id="57" dur="1000" fill="hold"/>
                                        <p:tgtEl>
                                          <p:spTgt spid="36"/>
                                        </p:tgtEl>
                                        <p:attrNameLst>
                                          <p:attrName>ppt_w</p:attrName>
                                        </p:attrNameLst>
                                      </p:cBhvr>
                                      <p:tavLst>
                                        <p:tav tm="0">
                                          <p:val>
                                            <p:fltVal val="0"/>
                                          </p:val>
                                        </p:tav>
                                        <p:tav tm="100000">
                                          <p:val>
                                            <p:strVal val="#ppt_w"/>
                                          </p:val>
                                        </p:tav>
                                      </p:tavLst>
                                    </p:anim>
                                    <p:anim calcmode="lin" valueType="num">
                                      <p:cBhvr>
                                        <p:cTn id="58" dur="1000" fill="hold"/>
                                        <p:tgtEl>
                                          <p:spTgt spid="36"/>
                                        </p:tgtEl>
                                        <p:attrNameLst>
                                          <p:attrName>ppt_h</p:attrName>
                                        </p:attrNameLst>
                                      </p:cBhvr>
                                      <p:tavLst>
                                        <p:tav tm="0">
                                          <p:val>
                                            <p:fltVal val="0"/>
                                          </p:val>
                                        </p:tav>
                                        <p:tav tm="100000">
                                          <p:val>
                                            <p:strVal val="#ppt_h"/>
                                          </p:val>
                                        </p:tav>
                                      </p:tavLst>
                                    </p:anim>
                                  </p:childTnLst>
                                </p:cTn>
                              </p:par>
                              <p:par>
                                <p:cTn id="59" presetID="23" presetClass="entr" presetSubtype="16" fill="hold" nodeType="withEffect">
                                  <p:stCondLst>
                                    <p:cond delay="2500"/>
                                  </p:stCondLst>
                                  <p:childTnLst>
                                    <p:set>
                                      <p:cBhvr>
                                        <p:cTn id="60" dur="1" fill="hold">
                                          <p:stCondLst>
                                            <p:cond delay="0"/>
                                          </p:stCondLst>
                                        </p:cTn>
                                        <p:tgtEl>
                                          <p:spTgt spid="50"/>
                                        </p:tgtEl>
                                        <p:attrNameLst>
                                          <p:attrName>style.visibility</p:attrName>
                                        </p:attrNameLst>
                                      </p:cBhvr>
                                      <p:to>
                                        <p:strVal val="visible"/>
                                      </p:to>
                                    </p:set>
                                    <p:anim calcmode="lin" valueType="num">
                                      <p:cBhvr>
                                        <p:cTn id="61" dur="1000" fill="hold"/>
                                        <p:tgtEl>
                                          <p:spTgt spid="50"/>
                                        </p:tgtEl>
                                        <p:attrNameLst>
                                          <p:attrName>ppt_w</p:attrName>
                                        </p:attrNameLst>
                                      </p:cBhvr>
                                      <p:tavLst>
                                        <p:tav tm="0">
                                          <p:val>
                                            <p:fltVal val="0"/>
                                          </p:val>
                                        </p:tav>
                                        <p:tav tm="100000">
                                          <p:val>
                                            <p:strVal val="#ppt_w"/>
                                          </p:val>
                                        </p:tav>
                                      </p:tavLst>
                                    </p:anim>
                                    <p:anim calcmode="lin" valueType="num">
                                      <p:cBhvr>
                                        <p:cTn id="62" dur="1000" fill="hold"/>
                                        <p:tgtEl>
                                          <p:spTgt spid="50"/>
                                        </p:tgtEl>
                                        <p:attrNameLst>
                                          <p:attrName>ppt_h</p:attrName>
                                        </p:attrNameLst>
                                      </p:cBhvr>
                                      <p:tavLst>
                                        <p:tav tm="0">
                                          <p:val>
                                            <p:fltVal val="0"/>
                                          </p:val>
                                        </p:tav>
                                        <p:tav tm="100000">
                                          <p:val>
                                            <p:strVal val="#ppt_h"/>
                                          </p:val>
                                        </p:tav>
                                      </p:tavLst>
                                    </p:anim>
                                  </p:childTnLst>
                                </p:cTn>
                              </p:par>
                              <p:par>
                                <p:cTn id="63" presetID="23" presetClass="entr" presetSubtype="16" fill="hold" nodeType="withEffect">
                                  <p:stCondLst>
                                    <p:cond delay="3000"/>
                                  </p:stCondLst>
                                  <p:childTnLst>
                                    <p:set>
                                      <p:cBhvr>
                                        <p:cTn id="64" dur="1" fill="hold">
                                          <p:stCondLst>
                                            <p:cond delay="0"/>
                                          </p:stCondLst>
                                        </p:cTn>
                                        <p:tgtEl>
                                          <p:spTgt spid="47"/>
                                        </p:tgtEl>
                                        <p:attrNameLst>
                                          <p:attrName>style.visibility</p:attrName>
                                        </p:attrNameLst>
                                      </p:cBhvr>
                                      <p:to>
                                        <p:strVal val="visible"/>
                                      </p:to>
                                    </p:set>
                                    <p:anim calcmode="lin" valueType="num">
                                      <p:cBhvr>
                                        <p:cTn id="65" dur="1000" fill="hold"/>
                                        <p:tgtEl>
                                          <p:spTgt spid="47"/>
                                        </p:tgtEl>
                                        <p:attrNameLst>
                                          <p:attrName>ppt_w</p:attrName>
                                        </p:attrNameLst>
                                      </p:cBhvr>
                                      <p:tavLst>
                                        <p:tav tm="0">
                                          <p:val>
                                            <p:fltVal val="0"/>
                                          </p:val>
                                        </p:tav>
                                        <p:tav tm="100000">
                                          <p:val>
                                            <p:strVal val="#ppt_w"/>
                                          </p:val>
                                        </p:tav>
                                      </p:tavLst>
                                    </p:anim>
                                    <p:anim calcmode="lin" valueType="num">
                                      <p:cBhvr>
                                        <p:cTn id="66" dur="1000" fill="hold"/>
                                        <p:tgtEl>
                                          <p:spTgt spid="47"/>
                                        </p:tgtEl>
                                        <p:attrNameLst>
                                          <p:attrName>ppt_h</p:attrName>
                                        </p:attrNameLst>
                                      </p:cBhvr>
                                      <p:tavLst>
                                        <p:tav tm="0">
                                          <p:val>
                                            <p:fltVal val="0"/>
                                          </p:val>
                                        </p:tav>
                                        <p:tav tm="100000">
                                          <p:val>
                                            <p:strVal val="#ppt_h"/>
                                          </p:val>
                                        </p:tav>
                                      </p:tavLst>
                                    </p:anim>
                                  </p:childTnLst>
                                </p:cTn>
                              </p:par>
                              <p:par>
                                <p:cTn id="67" presetID="23" presetClass="entr" presetSubtype="16" fill="hold" nodeType="withEffect">
                                  <p:stCondLst>
                                    <p:cond delay="3000"/>
                                  </p:stCondLst>
                                  <p:childTnLst>
                                    <p:set>
                                      <p:cBhvr>
                                        <p:cTn id="68" dur="1" fill="hold">
                                          <p:stCondLst>
                                            <p:cond delay="0"/>
                                          </p:stCondLst>
                                        </p:cTn>
                                        <p:tgtEl>
                                          <p:spTgt spid="53"/>
                                        </p:tgtEl>
                                        <p:attrNameLst>
                                          <p:attrName>style.visibility</p:attrName>
                                        </p:attrNameLst>
                                      </p:cBhvr>
                                      <p:to>
                                        <p:strVal val="visible"/>
                                      </p:to>
                                    </p:set>
                                    <p:anim calcmode="lin" valueType="num">
                                      <p:cBhvr>
                                        <p:cTn id="69" dur="1000" fill="hold"/>
                                        <p:tgtEl>
                                          <p:spTgt spid="53"/>
                                        </p:tgtEl>
                                        <p:attrNameLst>
                                          <p:attrName>ppt_w</p:attrName>
                                        </p:attrNameLst>
                                      </p:cBhvr>
                                      <p:tavLst>
                                        <p:tav tm="0">
                                          <p:val>
                                            <p:fltVal val="0"/>
                                          </p:val>
                                        </p:tav>
                                        <p:tav tm="100000">
                                          <p:val>
                                            <p:strVal val="#ppt_w"/>
                                          </p:val>
                                        </p:tav>
                                      </p:tavLst>
                                    </p:anim>
                                    <p:anim calcmode="lin" valueType="num">
                                      <p:cBhvr>
                                        <p:cTn id="70" dur="1000" fill="hold"/>
                                        <p:tgtEl>
                                          <p:spTgt spid="53"/>
                                        </p:tgtEl>
                                        <p:attrNameLst>
                                          <p:attrName>ppt_h</p:attrName>
                                        </p:attrNameLst>
                                      </p:cBhvr>
                                      <p:tavLst>
                                        <p:tav tm="0">
                                          <p:val>
                                            <p:fltVal val="0"/>
                                          </p:val>
                                        </p:tav>
                                        <p:tav tm="100000">
                                          <p:val>
                                            <p:strVal val="#ppt_h"/>
                                          </p:val>
                                        </p:tav>
                                      </p:tavLst>
                                    </p:anim>
                                  </p:childTnLst>
                                </p:cTn>
                              </p:par>
                              <p:par>
                                <p:cTn id="71" presetID="23" presetClass="entr" presetSubtype="16" fill="hold" nodeType="withEffect">
                                  <p:stCondLst>
                                    <p:cond delay="3500"/>
                                  </p:stCondLst>
                                  <p:childTnLst>
                                    <p:set>
                                      <p:cBhvr>
                                        <p:cTn id="72" dur="1" fill="hold">
                                          <p:stCondLst>
                                            <p:cond delay="0"/>
                                          </p:stCondLst>
                                        </p:cTn>
                                        <p:tgtEl>
                                          <p:spTgt spid="58"/>
                                        </p:tgtEl>
                                        <p:attrNameLst>
                                          <p:attrName>style.visibility</p:attrName>
                                        </p:attrNameLst>
                                      </p:cBhvr>
                                      <p:to>
                                        <p:strVal val="visible"/>
                                      </p:to>
                                    </p:set>
                                    <p:anim calcmode="lin" valueType="num">
                                      <p:cBhvr>
                                        <p:cTn id="73" dur="1000" fill="hold"/>
                                        <p:tgtEl>
                                          <p:spTgt spid="58"/>
                                        </p:tgtEl>
                                        <p:attrNameLst>
                                          <p:attrName>ppt_w</p:attrName>
                                        </p:attrNameLst>
                                      </p:cBhvr>
                                      <p:tavLst>
                                        <p:tav tm="0">
                                          <p:val>
                                            <p:fltVal val="0"/>
                                          </p:val>
                                        </p:tav>
                                        <p:tav tm="100000">
                                          <p:val>
                                            <p:strVal val="#ppt_w"/>
                                          </p:val>
                                        </p:tav>
                                      </p:tavLst>
                                    </p:anim>
                                    <p:anim calcmode="lin" valueType="num">
                                      <p:cBhvr>
                                        <p:cTn id="74" dur="1000" fill="hold"/>
                                        <p:tgtEl>
                                          <p:spTgt spid="58"/>
                                        </p:tgtEl>
                                        <p:attrNameLst>
                                          <p:attrName>ppt_h</p:attrName>
                                        </p:attrNameLst>
                                      </p:cBhvr>
                                      <p:tavLst>
                                        <p:tav tm="0">
                                          <p:val>
                                            <p:fltVal val="0"/>
                                          </p:val>
                                        </p:tav>
                                        <p:tav tm="100000">
                                          <p:val>
                                            <p:strVal val="#ppt_h"/>
                                          </p:val>
                                        </p:tav>
                                      </p:tavLst>
                                    </p:anim>
                                  </p:childTnLst>
                                </p:cTn>
                              </p:par>
                              <p:par>
                                <p:cTn id="75" presetID="12" presetClass="entr" presetSubtype="1" fill="hold" grpId="0" nodeType="withEffect">
                                  <p:stCondLst>
                                    <p:cond delay="3500"/>
                                  </p:stCondLst>
                                  <p:childTnLst>
                                    <p:set>
                                      <p:cBhvr>
                                        <p:cTn id="76" dur="1" fill="hold">
                                          <p:stCondLst>
                                            <p:cond delay="0"/>
                                          </p:stCondLst>
                                        </p:cTn>
                                        <p:tgtEl>
                                          <p:spTgt spid="61"/>
                                        </p:tgtEl>
                                        <p:attrNameLst>
                                          <p:attrName>style.visibility</p:attrName>
                                        </p:attrNameLst>
                                      </p:cBhvr>
                                      <p:to>
                                        <p:strVal val="visible"/>
                                      </p:to>
                                    </p:set>
                                    <p:anim calcmode="lin" valueType="num">
                                      <p:cBhvr additive="base">
                                        <p:cTn id="77" dur="1000"/>
                                        <p:tgtEl>
                                          <p:spTgt spid="61"/>
                                        </p:tgtEl>
                                        <p:attrNameLst>
                                          <p:attrName>ppt_y</p:attrName>
                                        </p:attrNameLst>
                                      </p:cBhvr>
                                      <p:tavLst>
                                        <p:tav tm="0">
                                          <p:val>
                                            <p:strVal val="#ppt_y-#ppt_h*1.125000"/>
                                          </p:val>
                                        </p:tav>
                                        <p:tav tm="100000">
                                          <p:val>
                                            <p:strVal val="#ppt_y"/>
                                          </p:val>
                                        </p:tav>
                                      </p:tavLst>
                                    </p:anim>
                                    <p:animEffect transition="in" filter="wipe(down)">
                                      <p:cBhvr>
                                        <p:cTn id="78" dur="1000"/>
                                        <p:tgtEl>
                                          <p:spTgt spid="61"/>
                                        </p:tgtEl>
                                      </p:cBhvr>
                                    </p:animEffect>
                                  </p:childTnLst>
                                </p:cTn>
                              </p:par>
                              <p:par>
                                <p:cTn id="79" presetID="12" presetClass="entr" presetSubtype="1" fill="hold" grpId="0" nodeType="withEffect">
                                  <p:stCondLst>
                                    <p:cond delay="3500"/>
                                  </p:stCondLst>
                                  <p:childTnLst>
                                    <p:set>
                                      <p:cBhvr>
                                        <p:cTn id="80" dur="1" fill="hold">
                                          <p:stCondLst>
                                            <p:cond delay="0"/>
                                          </p:stCondLst>
                                        </p:cTn>
                                        <p:tgtEl>
                                          <p:spTgt spid="65"/>
                                        </p:tgtEl>
                                        <p:attrNameLst>
                                          <p:attrName>style.visibility</p:attrName>
                                        </p:attrNameLst>
                                      </p:cBhvr>
                                      <p:to>
                                        <p:strVal val="visible"/>
                                      </p:to>
                                    </p:set>
                                    <p:anim calcmode="lin" valueType="num">
                                      <p:cBhvr additive="base">
                                        <p:cTn id="81" dur="1000"/>
                                        <p:tgtEl>
                                          <p:spTgt spid="65"/>
                                        </p:tgtEl>
                                        <p:attrNameLst>
                                          <p:attrName>ppt_y</p:attrName>
                                        </p:attrNameLst>
                                      </p:cBhvr>
                                      <p:tavLst>
                                        <p:tav tm="0">
                                          <p:val>
                                            <p:strVal val="#ppt_y-#ppt_h*1.125000"/>
                                          </p:val>
                                        </p:tav>
                                        <p:tav tm="100000">
                                          <p:val>
                                            <p:strVal val="#ppt_y"/>
                                          </p:val>
                                        </p:tav>
                                      </p:tavLst>
                                    </p:anim>
                                    <p:animEffect transition="in" filter="wipe(down)">
                                      <p:cBhvr>
                                        <p:cTn id="82" dur="1000"/>
                                        <p:tgtEl>
                                          <p:spTgt spid="65"/>
                                        </p:tgtEl>
                                      </p:cBhvr>
                                    </p:animEffect>
                                  </p:childTnLst>
                                </p:cTn>
                              </p:par>
                              <p:par>
                                <p:cTn id="83" presetID="12" presetClass="entr" presetSubtype="2" fill="hold" nodeType="withEffect">
                                  <p:stCondLst>
                                    <p:cond delay="3500"/>
                                  </p:stCondLst>
                                  <p:childTnLst>
                                    <p:set>
                                      <p:cBhvr>
                                        <p:cTn id="84" dur="1" fill="hold">
                                          <p:stCondLst>
                                            <p:cond delay="0"/>
                                          </p:stCondLst>
                                        </p:cTn>
                                        <p:tgtEl>
                                          <p:spTgt spid="72"/>
                                        </p:tgtEl>
                                        <p:attrNameLst>
                                          <p:attrName>style.visibility</p:attrName>
                                        </p:attrNameLst>
                                      </p:cBhvr>
                                      <p:to>
                                        <p:strVal val="visible"/>
                                      </p:to>
                                    </p:set>
                                    <p:anim calcmode="lin" valueType="num">
                                      <p:cBhvr additive="base">
                                        <p:cTn id="85" dur="1500"/>
                                        <p:tgtEl>
                                          <p:spTgt spid="72"/>
                                        </p:tgtEl>
                                        <p:attrNameLst>
                                          <p:attrName>ppt_x</p:attrName>
                                        </p:attrNameLst>
                                      </p:cBhvr>
                                      <p:tavLst>
                                        <p:tav tm="0">
                                          <p:val>
                                            <p:strVal val="#ppt_x+#ppt_w*1.125000"/>
                                          </p:val>
                                        </p:tav>
                                        <p:tav tm="100000">
                                          <p:val>
                                            <p:strVal val="#ppt_x"/>
                                          </p:val>
                                        </p:tav>
                                      </p:tavLst>
                                    </p:anim>
                                    <p:animEffect transition="in" filter="wipe(left)">
                                      <p:cBhvr>
                                        <p:cTn id="86" dur="1500"/>
                                        <p:tgtEl>
                                          <p:spTgt spid="72"/>
                                        </p:tgtEl>
                                      </p:cBhvr>
                                    </p:animEffect>
                                  </p:childTnLst>
                                </p:cTn>
                              </p:par>
                              <p:par>
                                <p:cTn id="87" presetID="12" presetClass="entr" presetSubtype="8" fill="hold" nodeType="withEffect">
                                  <p:stCondLst>
                                    <p:cond delay="3500"/>
                                  </p:stCondLst>
                                  <p:childTnLst>
                                    <p:set>
                                      <p:cBhvr>
                                        <p:cTn id="88" dur="1" fill="hold">
                                          <p:stCondLst>
                                            <p:cond delay="0"/>
                                          </p:stCondLst>
                                        </p:cTn>
                                        <p:tgtEl>
                                          <p:spTgt spid="73"/>
                                        </p:tgtEl>
                                        <p:attrNameLst>
                                          <p:attrName>style.visibility</p:attrName>
                                        </p:attrNameLst>
                                      </p:cBhvr>
                                      <p:to>
                                        <p:strVal val="visible"/>
                                      </p:to>
                                    </p:set>
                                    <p:anim calcmode="lin" valueType="num">
                                      <p:cBhvr additive="base">
                                        <p:cTn id="89" dur="1500"/>
                                        <p:tgtEl>
                                          <p:spTgt spid="73"/>
                                        </p:tgtEl>
                                        <p:attrNameLst>
                                          <p:attrName>ppt_x</p:attrName>
                                        </p:attrNameLst>
                                      </p:cBhvr>
                                      <p:tavLst>
                                        <p:tav tm="0">
                                          <p:val>
                                            <p:strVal val="#ppt_x-#ppt_w*1.125000"/>
                                          </p:val>
                                        </p:tav>
                                        <p:tav tm="100000">
                                          <p:val>
                                            <p:strVal val="#ppt_x"/>
                                          </p:val>
                                        </p:tav>
                                      </p:tavLst>
                                    </p:anim>
                                    <p:animEffect transition="in" filter="wipe(right)">
                                      <p:cBhvr>
                                        <p:cTn id="90" dur="1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62" grpId="0" animBg="1"/>
      <p:bldP spid="22" grpId="0" animBg="1"/>
      <p:bldP spid="103" grpId="0" animBg="1"/>
      <p:bldP spid="13" grpId="0" animBg="1"/>
      <p:bldP spid="61" grpId="0"/>
      <p:bldP spid="65" grpId="0"/>
      <p:bldP spid="44" grpId="0" animBg="1"/>
      <p:bldP spid="46" grpId="0" animBg="1"/>
      <p:bldP spid="56" grpId="0" animBg="1"/>
      <p:bldP spid="5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Graphic 1">
            <a:extLst>
              <a:ext uri="{FF2B5EF4-FFF2-40B4-BE49-F238E27FC236}">
                <a16:creationId xmlns:a16="http://schemas.microsoft.com/office/drawing/2014/main" id="{64492579-727A-448D-B76B-13320197B4F5}"/>
              </a:ext>
            </a:extLst>
          </p:cNvPr>
          <p:cNvSpPr/>
          <p:nvPr/>
        </p:nvSpPr>
        <p:spPr>
          <a:xfrm flipH="1" flipV="1">
            <a:off x="7271660" y="1146391"/>
            <a:ext cx="4667001" cy="4016703"/>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1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82" name="Graphic 1">
            <a:extLst>
              <a:ext uri="{FF2B5EF4-FFF2-40B4-BE49-F238E27FC236}">
                <a16:creationId xmlns:a16="http://schemas.microsoft.com/office/drawing/2014/main" id="{624729F9-8E7D-4C4C-80F6-60F743CCA750}"/>
              </a:ext>
            </a:extLst>
          </p:cNvPr>
          <p:cNvSpPr/>
          <p:nvPr/>
        </p:nvSpPr>
        <p:spPr>
          <a:xfrm flipH="1" flipV="1">
            <a:off x="7791134" y="1146391"/>
            <a:ext cx="4667001" cy="4016703"/>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83" name="Graphic 1">
            <a:extLst>
              <a:ext uri="{FF2B5EF4-FFF2-40B4-BE49-F238E27FC236}">
                <a16:creationId xmlns:a16="http://schemas.microsoft.com/office/drawing/2014/main" id="{904CE6BD-406A-4128-88D8-BF43C9180D4D}"/>
              </a:ext>
            </a:extLst>
          </p:cNvPr>
          <p:cNvSpPr/>
          <p:nvPr/>
        </p:nvSpPr>
        <p:spPr>
          <a:xfrm flipH="1" flipV="1">
            <a:off x="8338444" y="1146391"/>
            <a:ext cx="4667001" cy="4016703"/>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84" name="Graphic 1">
            <a:extLst>
              <a:ext uri="{FF2B5EF4-FFF2-40B4-BE49-F238E27FC236}">
                <a16:creationId xmlns:a16="http://schemas.microsoft.com/office/drawing/2014/main" id="{26A548BB-4BF7-4B6D-B1D4-950D8F8FE053}"/>
              </a:ext>
            </a:extLst>
          </p:cNvPr>
          <p:cNvSpPr/>
          <p:nvPr/>
        </p:nvSpPr>
        <p:spPr>
          <a:xfrm flipH="1" flipV="1">
            <a:off x="6834862" y="1146391"/>
            <a:ext cx="4667001" cy="4016703"/>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90" name="Graphic 1">
            <a:extLst>
              <a:ext uri="{FF2B5EF4-FFF2-40B4-BE49-F238E27FC236}">
                <a16:creationId xmlns:a16="http://schemas.microsoft.com/office/drawing/2014/main" id="{B28DC20D-8DB6-47F9-B263-18D4D758A153}"/>
              </a:ext>
            </a:extLst>
          </p:cNvPr>
          <p:cNvSpPr/>
          <p:nvPr/>
        </p:nvSpPr>
        <p:spPr>
          <a:xfrm flipH="1" flipV="1">
            <a:off x="6468206" y="1146391"/>
            <a:ext cx="4667001" cy="4016703"/>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79" name="Freeform: Shape 78">
            <a:extLst>
              <a:ext uri="{FF2B5EF4-FFF2-40B4-BE49-F238E27FC236}">
                <a16:creationId xmlns:a16="http://schemas.microsoft.com/office/drawing/2014/main" id="{7ACD4277-E4BD-48FA-8776-3F81795DC04C}"/>
              </a:ext>
            </a:extLst>
          </p:cNvPr>
          <p:cNvSpPr/>
          <p:nvPr/>
        </p:nvSpPr>
        <p:spPr>
          <a:xfrm>
            <a:off x="7058076" y="1133692"/>
            <a:ext cx="3829403" cy="752941"/>
          </a:xfrm>
          <a:custGeom>
            <a:avLst/>
            <a:gdLst>
              <a:gd name="connsiteX0" fmla="*/ 384958 w 3829403"/>
              <a:gd name="connsiteY0" fmla="*/ 0 h 752941"/>
              <a:gd name="connsiteX1" fmla="*/ 3577394 w 3829403"/>
              <a:gd name="connsiteY1" fmla="*/ 0 h 752941"/>
              <a:gd name="connsiteX2" fmla="*/ 3821732 w 3829403"/>
              <a:gd name="connsiteY2" fmla="*/ 312986 h 752941"/>
              <a:gd name="connsiteX3" fmla="*/ 3711584 w 3829403"/>
              <a:gd name="connsiteY3" fmla="*/ 752941 h 752941"/>
              <a:gd name="connsiteX4" fmla="*/ 0 w 3829403"/>
              <a:gd name="connsiteY4" fmla="*/ 752941 h 752941"/>
              <a:gd name="connsiteX5" fmla="*/ 140749 w 3829403"/>
              <a:gd name="connsiteY5" fmla="*/ 190688 h 752941"/>
              <a:gd name="connsiteX6" fmla="*/ 384958 w 3829403"/>
              <a:gd name="connsiteY6" fmla="*/ 0 h 75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403" h="752941">
                <a:moveTo>
                  <a:pt x="384958" y="0"/>
                </a:moveTo>
                <a:lnTo>
                  <a:pt x="3577394" y="0"/>
                </a:lnTo>
                <a:cubicBezTo>
                  <a:pt x="3741322" y="0"/>
                  <a:pt x="3861552" y="153973"/>
                  <a:pt x="3821732" y="312986"/>
                </a:cubicBezTo>
                <a:lnTo>
                  <a:pt x="3711584" y="752941"/>
                </a:lnTo>
                <a:lnTo>
                  <a:pt x="0" y="752941"/>
                </a:lnTo>
                <a:lnTo>
                  <a:pt x="140749" y="190688"/>
                </a:lnTo>
                <a:cubicBezTo>
                  <a:pt x="168802" y="78602"/>
                  <a:pt x="269512" y="0"/>
                  <a:pt x="384958" y="0"/>
                </a:cubicBezTo>
                <a:close/>
              </a:path>
            </a:pathLst>
          </a:custGeom>
          <a:gradFill flip="none" rotWithShape="1">
            <a:gsLst>
              <a:gs pos="32000">
                <a:srgbClr val="F0D070"/>
              </a:gs>
              <a:gs pos="75000">
                <a:srgbClr val="E0BF56"/>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161616"/>
                </a:solidFill>
                <a:latin typeface="Century Gothic" panose="020B0502020202020204" pitchFamily="34" charset="0"/>
              </a:rPr>
              <a:t>PROJECT 02</a:t>
            </a:r>
          </a:p>
        </p:txBody>
      </p:sp>
      <p:sp>
        <p:nvSpPr>
          <p:cNvPr id="77" name="Freeform: Shape 76">
            <a:extLst>
              <a:ext uri="{FF2B5EF4-FFF2-40B4-BE49-F238E27FC236}">
                <a16:creationId xmlns:a16="http://schemas.microsoft.com/office/drawing/2014/main" id="{5D32D26B-5534-42F7-9A80-2967C397E167}"/>
              </a:ext>
            </a:extLst>
          </p:cNvPr>
          <p:cNvSpPr/>
          <p:nvPr/>
        </p:nvSpPr>
        <p:spPr>
          <a:xfrm>
            <a:off x="6210955" y="1886632"/>
            <a:ext cx="4556800" cy="3289161"/>
          </a:xfrm>
          <a:custGeom>
            <a:avLst/>
            <a:gdLst>
              <a:gd name="connsiteX0" fmla="*/ 847120 w 4558704"/>
              <a:gd name="connsiteY0" fmla="*/ 0 h 3666361"/>
              <a:gd name="connsiteX1" fmla="*/ 4558704 w 4558704"/>
              <a:gd name="connsiteY1" fmla="*/ 0 h 3666361"/>
              <a:gd name="connsiteX2" fmla="*/ 3688525 w 4558704"/>
              <a:gd name="connsiteY2" fmla="*/ 3475673 h 3666361"/>
              <a:gd name="connsiteX3" fmla="*/ 3444314 w 4558704"/>
              <a:gd name="connsiteY3" fmla="*/ 3666361 h 3666361"/>
              <a:gd name="connsiteX4" fmla="*/ 251880 w 4558704"/>
              <a:gd name="connsiteY4" fmla="*/ 3666361 h 3666361"/>
              <a:gd name="connsiteX5" fmla="*/ 7670 w 4558704"/>
              <a:gd name="connsiteY5" fmla="*/ 3353375 h 3666361"/>
              <a:gd name="connsiteX6" fmla="*/ 847120 w 4558704"/>
              <a:gd name="connsiteY6" fmla="*/ 0 h 3666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58704" h="3666361">
                <a:moveTo>
                  <a:pt x="847120" y="0"/>
                </a:moveTo>
                <a:lnTo>
                  <a:pt x="4558704" y="0"/>
                </a:lnTo>
                <a:lnTo>
                  <a:pt x="3688525" y="3475673"/>
                </a:lnTo>
                <a:cubicBezTo>
                  <a:pt x="3660470" y="3587759"/>
                  <a:pt x="3559762" y="3666361"/>
                  <a:pt x="3444314" y="3666361"/>
                </a:cubicBezTo>
                <a:lnTo>
                  <a:pt x="251880" y="3666361"/>
                </a:lnTo>
                <a:cubicBezTo>
                  <a:pt x="88082" y="3666361"/>
                  <a:pt x="-32148" y="3512388"/>
                  <a:pt x="7670" y="3353375"/>
                </a:cubicBezTo>
                <a:lnTo>
                  <a:pt x="847120" y="0"/>
                </a:lnTo>
                <a:close/>
              </a:path>
            </a:pathLst>
          </a:custGeom>
          <a:gradFill flip="none" rotWithShape="1">
            <a:gsLst>
              <a:gs pos="57000">
                <a:srgbClr val="262727"/>
              </a:gs>
              <a:gs pos="26000">
                <a:srgbClr val="343635"/>
              </a:gs>
              <a:gs pos="87000">
                <a:srgbClr val="181818"/>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Graphic 1">
            <a:extLst>
              <a:ext uri="{FF2B5EF4-FFF2-40B4-BE49-F238E27FC236}">
                <a16:creationId xmlns:a16="http://schemas.microsoft.com/office/drawing/2014/main" id="{421CAF8A-0C30-474B-BDD7-3C783774639D}"/>
              </a:ext>
            </a:extLst>
          </p:cNvPr>
          <p:cNvSpPr/>
          <p:nvPr/>
        </p:nvSpPr>
        <p:spPr>
          <a:xfrm>
            <a:off x="904224" y="-198286"/>
            <a:ext cx="4667001" cy="4021830"/>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1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7" name="Graphic 1">
            <a:extLst>
              <a:ext uri="{FF2B5EF4-FFF2-40B4-BE49-F238E27FC236}">
                <a16:creationId xmlns:a16="http://schemas.microsoft.com/office/drawing/2014/main" id="{A80A36F9-17CE-4BFC-BC22-D07A12848814}"/>
              </a:ext>
            </a:extLst>
          </p:cNvPr>
          <p:cNvSpPr/>
          <p:nvPr/>
        </p:nvSpPr>
        <p:spPr>
          <a:xfrm>
            <a:off x="384750" y="-198286"/>
            <a:ext cx="4667001" cy="4021830"/>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8" name="Graphic 1">
            <a:extLst>
              <a:ext uri="{FF2B5EF4-FFF2-40B4-BE49-F238E27FC236}">
                <a16:creationId xmlns:a16="http://schemas.microsoft.com/office/drawing/2014/main" id="{BAA2B7A0-E408-4C41-93E3-0C046B596AE8}"/>
              </a:ext>
            </a:extLst>
          </p:cNvPr>
          <p:cNvSpPr/>
          <p:nvPr/>
        </p:nvSpPr>
        <p:spPr>
          <a:xfrm>
            <a:off x="-162560" y="-198286"/>
            <a:ext cx="4667001" cy="4021830"/>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65" name="Graphic 1">
            <a:extLst>
              <a:ext uri="{FF2B5EF4-FFF2-40B4-BE49-F238E27FC236}">
                <a16:creationId xmlns:a16="http://schemas.microsoft.com/office/drawing/2014/main" id="{1F7EAC7A-0998-4B12-AD51-D6A23533AC17}"/>
              </a:ext>
            </a:extLst>
          </p:cNvPr>
          <p:cNvSpPr/>
          <p:nvPr/>
        </p:nvSpPr>
        <p:spPr>
          <a:xfrm>
            <a:off x="1341022" y="-198286"/>
            <a:ext cx="4667001" cy="4021830"/>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4" name="Graphic 1">
            <a:extLst>
              <a:ext uri="{FF2B5EF4-FFF2-40B4-BE49-F238E27FC236}">
                <a16:creationId xmlns:a16="http://schemas.microsoft.com/office/drawing/2014/main" id="{37AD2FA3-8861-420C-B0EE-C3C7240D0790}"/>
              </a:ext>
            </a:extLst>
          </p:cNvPr>
          <p:cNvSpPr/>
          <p:nvPr/>
        </p:nvSpPr>
        <p:spPr>
          <a:xfrm>
            <a:off x="1707678" y="-198286"/>
            <a:ext cx="4667001" cy="4021830"/>
          </a:xfrm>
          <a:custGeom>
            <a:avLst/>
            <a:gdLst>
              <a:gd name="connsiteX0" fmla="*/ 3439890 w 3438525"/>
              <a:gd name="connsiteY0" fmla="*/ 230600 h 3248025"/>
              <a:gd name="connsiteX1" fmla="*/ 2717610 w 3438525"/>
              <a:gd name="connsiteY1" fmla="*/ 3115532 h 3248025"/>
              <a:gd name="connsiteX2" fmla="*/ 2537682 w 3438525"/>
              <a:gd name="connsiteY2" fmla="*/ 3256026 h 3248025"/>
              <a:gd name="connsiteX3" fmla="*/ 185579 w 3438525"/>
              <a:gd name="connsiteY3" fmla="*/ 3256026 h 3248025"/>
              <a:gd name="connsiteX4" fmla="*/ 5652 w 3438525"/>
              <a:gd name="connsiteY4" fmla="*/ 3025426 h 3248025"/>
              <a:gd name="connsiteX5" fmla="*/ 727837 w 3438525"/>
              <a:gd name="connsiteY5" fmla="*/ 140494 h 3248025"/>
              <a:gd name="connsiteX6" fmla="*/ 907764 w 3438525"/>
              <a:gd name="connsiteY6" fmla="*/ 0 h 3248025"/>
              <a:gd name="connsiteX7" fmla="*/ 3259868 w 3438525"/>
              <a:gd name="connsiteY7" fmla="*/ 0 h 3248025"/>
              <a:gd name="connsiteX8" fmla="*/ 3439890 w 3438525"/>
              <a:gd name="connsiteY8" fmla="*/ 230600 h 3248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38525" h="3248025">
                <a:moveTo>
                  <a:pt x="3439890" y="230600"/>
                </a:moveTo>
                <a:lnTo>
                  <a:pt x="2717610" y="3115532"/>
                </a:lnTo>
                <a:cubicBezTo>
                  <a:pt x="2696940" y="3198114"/>
                  <a:pt x="2622741" y="3256026"/>
                  <a:pt x="2537682" y="3256026"/>
                </a:cubicBezTo>
                <a:lnTo>
                  <a:pt x="185579" y="3256026"/>
                </a:lnTo>
                <a:cubicBezTo>
                  <a:pt x="64897" y="3256026"/>
                  <a:pt x="-23685" y="3142583"/>
                  <a:pt x="5652" y="3025426"/>
                </a:cubicBezTo>
                <a:lnTo>
                  <a:pt x="727837" y="140494"/>
                </a:lnTo>
                <a:cubicBezTo>
                  <a:pt x="748506" y="57912"/>
                  <a:pt x="822706" y="0"/>
                  <a:pt x="907764" y="0"/>
                </a:cubicBezTo>
                <a:lnTo>
                  <a:pt x="3259868" y="0"/>
                </a:lnTo>
                <a:cubicBezTo>
                  <a:pt x="3380645" y="0"/>
                  <a:pt x="3469228" y="113443"/>
                  <a:pt x="3439890" y="230600"/>
                </a:cubicBezTo>
                <a:close/>
              </a:path>
            </a:pathLst>
          </a:cu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3" name="Freeform: Shape 52">
            <a:extLst>
              <a:ext uri="{FF2B5EF4-FFF2-40B4-BE49-F238E27FC236}">
                <a16:creationId xmlns:a16="http://schemas.microsoft.com/office/drawing/2014/main" id="{70396B9D-5586-4508-A53F-16A95B10B4E8}"/>
              </a:ext>
            </a:extLst>
          </p:cNvPr>
          <p:cNvSpPr/>
          <p:nvPr/>
        </p:nvSpPr>
        <p:spPr>
          <a:xfrm>
            <a:off x="1965552" y="3078179"/>
            <a:ext cx="3831212" cy="760605"/>
          </a:xfrm>
          <a:custGeom>
            <a:avLst/>
            <a:gdLst>
              <a:gd name="connsiteX0" fmla="*/ 119724 w 3831212"/>
              <a:gd name="connsiteY0" fmla="*/ 0 h 760605"/>
              <a:gd name="connsiteX1" fmla="*/ 3831212 w 3831212"/>
              <a:gd name="connsiteY1" fmla="*/ 0 h 760605"/>
              <a:gd name="connsiteX2" fmla="*/ 3688526 w 3831212"/>
              <a:gd name="connsiteY2" fmla="*/ 569917 h 760605"/>
              <a:gd name="connsiteX3" fmla="*/ 3444315 w 3831212"/>
              <a:gd name="connsiteY3" fmla="*/ 760605 h 760605"/>
              <a:gd name="connsiteX4" fmla="*/ 251880 w 3831212"/>
              <a:gd name="connsiteY4" fmla="*/ 760605 h 760605"/>
              <a:gd name="connsiteX5" fmla="*/ 7671 w 3831212"/>
              <a:gd name="connsiteY5" fmla="*/ 447619 h 760605"/>
              <a:gd name="connsiteX6" fmla="*/ 119724 w 3831212"/>
              <a:gd name="connsiteY6" fmla="*/ 0 h 760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1212" h="760605">
                <a:moveTo>
                  <a:pt x="119724" y="0"/>
                </a:moveTo>
                <a:lnTo>
                  <a:pt x="3831212" y="0"/>
                </a:lnTo>
                <a:lnTo>
                  <a:pt x="3688526" y="569917"/>
                </a:lnTo>
                <a:cubicBezTo>
                  <a:pt x="3660471" y="682003"/>
                  <a:pt x="3559763" y="760605"/>
                  <a:pt x="3444315" y="760605"/>
                </a:cubicBezTo>
                <a:lnTo>
                  <a:pt x="251880" y="760605"/>
                </a:lnTo>
                <a:cubicBezTo>
                  <a:pt x="88082" y="760605"/>
                  <a:pt x="-32147" y="606632"/>
                  <a:pt x="7671" y="447619"/>
                </a:cubicBezTo>
                <a:lnTo>
                  <a:pt x="119724" y="0"/>
                </a:lnTo>
                <a:close/>
              </a:path>
            </a:pathLst>
          </a:custGeom>
          <a:gradFill>
            <a:gsLst>
              <a:gs pos="0">
                <a:srgbClr val="F6D67A"/>
              </a:gs>
              <a:gs pos="100000">
                <a:srgbClr val="C6A52C"/>
              </a:gs>
            </a:gsLst>
            <a:lin ang="135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161616"/>
                </a:solidFill>
                <a:latin typeface="Century Gothic" panose="020B0502020202020204" pitchFamily="34" charset="0"/>
              </a:rPr>
              <a:t>PROJECT 01</a:t>
            </a:r>
          </a:p>
        </p:txBody>
      </p:sp>
      <p:sp>
        <p:nvSpPr>
          <p:cNvPr id="52" name="Freeform: Shape 51">
            <a:extLst>
              <a:ext uri="{FF2B5EF4-FFF2-40B4-BE49-F238E27FC236}">
                <a16:creationId xmlns:a16="http://schemas.microsoft.com/office/drawing/2014/main" id="{D9DB9E46-96DC-4AAE-811A-74A8938AFCB1}"/>
              </a:ext>
            </a:extLst>
          </p:cNvPr>
          <p:cNvSpPr/>
          <p:nvPr/>
        </p:nvSpPr>
        <p:spPr>
          <a:xfrm>
            <a:off x="2085276" y="-198285"/>
            <a:ext cx="4556800" cy="3276463"/>
          </a:xfrm>
          <a:custGeom>
            <a:avLst/>
            <a:gdLst>
              <a:gd name="connsiteX0" fmla="*/ 1112355 w 4556800"/>
              <a:gd name="connsiteY0" fmla="*/ 0 h 3658697"/>
              <a:gd name="connsiteX1" fmla="*/ 4304791 w 4556800"/>
              <a:gd name="connsiteY1" fmla="*/ 0 h 3658697"/>
              <a:gd name="connsiteX2" fmla="*/ 4549130 w 4556800"/>
              <a:gd name="connsiteY2" fmla="*/ 312986 h 3658697"/>
              <a:gd name="connsiteX3" fmla="*/ 3711488 w 4556800"/>
              <a:gd name="connsiteY3" fmla="*/ 3658697 h 3658697"/>
              <a:gd name="connsiteX4" fmla="*/ 0 w 4556800"/>
              <a:gd name="connsiteY4" fmla="*/ 3658697 h 3658697"/>
              <a:gd name="connsiteX5" fmla="*/ 868146 w 4556800"/>
              <a:gd name="connsiteY5" fmla="*/ 190688 h 3658697"/>
              <a:gd name="connsiteX6" fmla="*/ 1112355 w 4556800"/>
              <a:gd name="connsiteY6" fmla="*/ 0 h 3658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56800" h="3658697">
                <a:moveTo>
                  <a:pt x="1112355" y="0"/>
                </a:moveTo>
                <a:lnTo>
                  <a:pt x="4304791" y="0"/>
                </a:lnTo>
                <a:cubicBezTo>
                  <a:pt x="4468719" y="0"/>
                  <a:pt x="4588949" y="153973"/>
                  <a:pt x="4549130" y="312986"/>
                </a:cubicBezTo>
                <a:lnTo>
                  <a:pt x="3711488" y="3658697"/>
                </a:lnTo>
                <a:lnTo>
                  <a:pt x="0" y="3658697"/>
                </a:lnTo>
                <a:lnTo>
                  <a:pt x="868146" y="190688"/>
                </a:lnTo>
                <a:cubicBezTo>
                  <a:pt x="896199" y="78602"/>
                  <a:pt x="996909" y="0"/>
                  <a:pt x="1112355" y="0"/>
                </a:cubicBezTo>
                <a:close/>
              </a:path>
            </a:pathLst>
          </a:custGeom>
          <a:gradFill>
            <a:gsLst>
              <a:gs pos="0">
                <a:schemeClr val="tx1">
                  <a:lumMod val="75000"/>
                  <a:lumOff val="25000"/>
                </a:schemeClr>
              </a:gs>
              <a:gs pos="66000">
                <a:schemeClr val="tx1">
                  <a:lumMod val="85000"/>
                  <a:lumOff val="15000"/>
                </a:schemeClr>
              </a:gs>
              <a:gs pos="100000">
                <a:schemeClr val="tx1">
                  <a:lumMod val="95000"/>
                  <a:lumOff val="5000"/>
                </a:scheme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FEA539-1A01-4411-9C29-ACBE034AF9D9}"/>
              </a:ext>
            </a:extLst>
          </p:cNvPr>
          <p:cNvSpPr txBox="1"/>
          <p:nvPr/>
        </p:nvSpPr>
        <p:spPr>
          <a:xfrm>
            <a:off x="803720" y="4741646"/>
            <a:ext cx="4814138" cy="537327"/>
          </a:xfrm>
          <a:prstGeom prst="rect">
            <a:avLst/>
          </a:prstGeom>
          <a:noFill/>
        </p:spPr>
        <p:txBody>
          <a:bodyPr wrap="none" rtlCol="0">
            <a:spAutoFit/>
          </a:bodyPr>
          <a:lstStyle/>
          <a:p>
            <a:pPr>
              <a:lnSpc>
                <a:spcPts val="3900"/>
              </a:lnSpc>
            </a:pPr>
            <a:r>
              <a:rPr lang="en-US" sz="2500" b="1" dirty="0">
                <a:solidFill>
                  <a:schemeClr val="bg1"/>
                </a:solidFill>
                <a:latin typeface="Century Gothic" panose="020B0502020202020204" pitchFamily="34" charset="0"/>
              </a:rPr>
              <a:t>Cost Benefit Analysis Example</a:t>
            </a:r>
          </a:p>
        </p:txBody>
      </p:sp>
      <p:grpSp>
        <p:nvGrpSpPr>
          <p:cNvPr id="3" name="Group 2">
            <a:extLst>
              <a:ext uri="{FF2B5EF4-FFF2-40B4-BE49-F238E27FC236}">
                <a16:creationId xmlns:a16="http://schemas.microsoft.com/office/drawing/2014/main" id="{ECD81876-D83B-C242-8803-2F681F88D9E2}"/>
              </a:ext>
            </a:extLst>
          </p:cNvPr>
          <p:cNvGrpSpPr/>
          <p:nvPr/>
        </p:nvGrpSpPr>
        <p:grpSpPr>
          <a:xfrm>
            <a:off x="3121380" y="663825"/>
            <a:ext cx="2236510" cy="1200365"/>
            <a:chOff x="3121380" y="663825"/>
            <a:chExt cx="2236510" cy="1200365"/>
          </a:xfrm>
        </p:grpSpPr>
        <p:sp>
          <p:nvSpPr>
            <p:cNvPr id="17" name="TextBox 16">
              <a:extLst>
                <a:ext uri="{FF2B5EF4-FFF2-40B4-BE49-F238E27FC236}">
                  <a16:creationId xmlns:a16="http://schemas.microsoft.com/office/drawing/2014/main" id="{A6D88F9E-BD11-4770-9773-C2B0783DD0E0}"/>
                </a:ext>
              </a:extLst>
            </p:cNvPr>
            <p:cNvSpPr txBox="1"/>
            <p:nvPr/>
          </p:nvSpPr>
          <p:spPr>
            <a:xfrm>
              <a:off x="3121380" y="663825"/>
              <a:ext cx="1468672" cy="246221"/>
            </a:xfrm>
            <a:prstGeom prst="rect">
              <a:avLst/>
            </a:prstGeom>
            <a:noFill/>
          </p:spPr>
          <p:txBody>
            <a:bodyPr wrap="none" rtlCol="0">
              <a:spAutoFit/>
            </a:bodyPr>
            <a:lstStyle/>
            <a:p>
              <a:pPr marL="171450" indent="-171450">
                <a:buFont typeface="Arial" panose="020B0604020202020204" pitchFamily="34" charset="0"/>
                <a:buChar char="•"/>
              </a:pPr>
              <a:r>
                <a:rPr lang="en-US" sz="1000" dirty="0">
                  <a:solidFill>
                    <a:schemeClr val="bg1"/>
                  </a:solidFill>
                  <a:latin typeface="Century Gothic" panose="020B0502020202020204" pitchFamily="34" charset="0"/>
                </a:rPr>
                <a:t>Total Cost = </a:t>
              </a:r>
              <a:r>
                <a:rPr lang="en-US" sz="1000" b="1" dirty="0">
                  <a:solidFill>
                    <a:schemeClr val="bg1"/>
                  </a:solidFill>
                  <a:latin typeface="Century Gothic" panose="020B0502020202020204" pitchFamily="34" charset="0"/>
                </a:rPr>
                <a:t>$8000</a:t>
              </a:r>
            </a:p>
          </p:txBody>
        </p:sp>
        <p:sp>
          <p:nvSpPr>
            <p:cNvPr id="20" name="TextBox 19">
              <a:extLst>
                <a:ext uri="{FF2B5EF4-FFF2-40B4-BE49-F238E27FC236}">
                  <a16:creationId xmlns:a16="http://schemas.microsoft.com/office/drawing/2014/main" id="{5859DAA4-DB1D-4B8E-912C-16DF00E6E159}"/>
                </a:ext>
              </a:extLst>
            </p:cNvPr>
            <p:cNvSpPr txBox="1"/>
            <p:nvPr/>
          </p:nvSpPr>
          <p:spPr>
            <a:xfrm>
              <a:off x="3121380" y="1062358"/>
              <a:ext cx="2236510" cy="246221"/>
            </a:xfrm>
            <a:prstGeom prst="rect">
              <a:avLst/>
            </a:prstGeom>
            <a:noFill/>
          </p:spPr>
          <p:txBody>
            <a:bodyPr wrap="none" rtlCol="0">
              <a:spAutoFit/>
            </a:bodyPr>
            <a:lstStyle/>
            <a:p>
              <a:pPr marL="171450" indent="-171450">
                <a:buFont typeface="Arial" panose="020B0604020202020204" pitchFamily="34" charset="0"/>
                <a:buChar char="•"/>
              </a:pPr>
              <a:r>
                <a:rPr lang="en-US" sz="1000" dirty="0">
                  <a:solidFill>
                    <a:schemeClr val="bg1"/>
                  </a:solidFill>
                  <a:latin typeface="Century Gothic" panose="020B0502020202020204" pitchFamily="34" charset="0"/>
                </a:rPr>
                <a:t>Earning Total Benefits = </a:t>
              </a:r>
              <a:r>
                <a:rPr lang="en-US" sz="1000" b="1" dirty="0">
                  <a:solidFill>
                    <a:schemeClr val="bg1"/>
                  </a:solidFill>
                  <a:latin typeface="Century Gothic" panose="020B0502020202020204" pitchFamily="34" charset="0"/>
                </a:rPr>
                <a:t>$12000</a:t>
              </a:r>
            </a:p>
          </p:txBody>
        </p:sp>
        <p:sp>
          <p:nvSpPr>
            <p:cNvPr id="21" name="TextBox 20">
              <a:extLst>
                <a:ext uri="{FF2B5EF4-FFF2-40B4-BE49-F238E27FC236}">
                  <a16:creationId xmlns:a16="http://schemas.microsoft.com/office/drawing/2014/main" id="{17C85D7F-5B63-4C55-95A3-042538E1D288}"/>
                </a:ext>
              </a:extLst>
            </p:cNvPr>
            <p:cNvSpPr txBox="1"/>
            <p:nvPr/>
          </p:nvSpPr>
          <p:spPr>
            <a:xfrm>
              <a:off x="3125087" y="1460890"/>
              <a:ext cx="1568058" cy="246221"/>
            </a:xfrm>
            <a:prstGeom prst="rect">
              <a:avLst/>
            </a:prstGeom>
            <a:noFill/>
          </p:spPr>
          <p:txBody>
            <a:bodyPr wrap="none" rtlCol="0">
              <a:spAutoFit/>
            </a:bodyPr>
            <a:lstStyle/>
            <a:p>
              <a:pPr marL="171450" indent="-171450">
                <a:buFont typeface="Arial" panose="020B0604020202020204" pitchFamily="34" charset="0"/>
                <a:buChar char="•"/>
              </a:pPr>
              <a:r>
                <a:rPr lang="en-US" sz="1000" dirty="0">
                  <a:solidFill>
                    <a:schemeClr val="bg1"/>
                  </a:solidFill>
                  <a:latin typeface="Century Gothic" panose="020B0502020202020204" pitchFamily="34" charset="0"/>
                </a:rPr>
                <a:t>Cost Benefit Ratio =</a:t>
              </a:r>
            </a:p>
          </p:txBody>
        </p:sp>
        <p:grpSp>
          <p:nvGrpSpPr>
            <p:cNvPr id="26" name="Group 25">
              <a:extLst>
                <a:ext uri="{FF2B5EF4-FFF2-40B4-BE49-F238E27FC236}">
                  <a16:creationId xmlns:a16="http://schemas.microsoft.com/office/drawing/2014/main" id="{30E2CA49-73BD-4852-8C70-E93FCF8A1992}"/>
                </a:ext>
              </a:extLst>
            </p:cNvPr>
            <p:cNvGrpSpPr/>
            <p:nvPr/>
          </p:nvGrpSpPr>
          <p:grpSpPr>
            <a:xfrm>
              <a:off x="4665617" y="1300356"/>
              <a:ext cx="677052" cy="563834"/>
              <a:chOff x="4357463" y="1113542"/>
              <a:chExt cx="677052" cy="563834"/>
            </a:xfrm>
          </p:grpSpPr>
          <p:cxnSp>
            <p:nvCxnSpPr>
              <p:cNvPr id="22" name="Straight Connector 21">
                <a:extLst>
                  <a:ext uri="{FF2B5EF4-FFF2-40B4-BE49-F238E27FC236}">
                    <a16:creationId xmlns:a16="http://schemas.microsoft.com/office/drawing/2014/main" id="{769093DA-AA7D-4F4E-B0C8-91CB59A0CA1B}"/>
                  </a:ext>
                </a:extLst>
              </p:cNvPr>
              <p:cNvCxnSpPr>
                <a:cxnSpLocks/>
              </p:cNvCxnSpPr>
              <p:nvPr/>
            </p:nvCxnSpPr>
            <p:spPr>
              <a:xfrm>
                <a:off x="4357463" y="1407911"/>
                <a:ext cx="677052" cy="0"/>
              </a:xfrm>
              <a:prstGeom prst="line">
                <a:avLst/>
              </a:prstGeom>
              <a:ln w="95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7315BE5-9C86-4E31-A264-2F98082ADEAD}"/>
                  </a:ext>
                </a:extLst>
              </p:cNvPr>
              <p:cNvSpPr txBox="1"/>
              <p:nvPr/>
            </p:nvSpPr>
            <p:spPr>
              <a:xfrm>
                <a:off x="4427326" y="1113542"/>
                <a:ext cx="545342" cy="246222"/>
              </a:xfrm>
              <a:prstGeom prst="rect">
                <a:avLst/>
              </a:prstGeom>
              <a:noFill/>
            </p:spPr>
            <p:txBody>
              <a:bodyPr wrap="none" rtlCol="0">
                <a:spAutoFit/>
              </a:bodyPr>
              <a:lstStyle/>
              <a:p>
                <a:pPr algn="ctr"/>
                <a:r>
                  <a:rPr lang="en-US" sz="1000" b="1" dirty="0">
                    <a:solidFill>
                      <a:schemeClr val="bg1"/>
                    </a:solidFill>
                    <a:latin typeface="Century Gothic" panose="020B0502020202020204" pitchFamily="34" charset="0"/>
                  </a:rPr>
                  <a:t>$8000</a:t>
                </a:r>
              </a:p>
            </p:txBody>
          </p:sp>
          <p:sp>
            <p:nvSpPr>
              <p:cNvPr id="25" name="TextBox 24">
                <a:extLst>
                  <a:ext uri="{FF2B5EF4-FFF2-40B4-BE49-F238E27FC236}">
                    <a16:creationId xmlns:a16="http://schemas.microsoft.com/office/drawing/2014/main" id="{7079C086-2455-480B-886C-11D155614ACE}"/>
                  </a:ext>
                </a:extLst>
              </p:cNvPr>
              <p:cNvSpPr txBox="1"/>
              <p:nvPr/>
            </p:nvSpPr>
            <p:spPr>
              <a:xfrm>
                <a:off x="4392060" y="1431156"/>
                <a:ext cx="617477" cy="246220"/>
              </a:xfrm>
              <a:prstGeom prst="rect">
                <a:avLst/>
              </a:prstGeom>
              <a:noFill/>
            </p:spPr>
            <p:txBody>
              <a:bodyPr wrap="none" rtlCol="0">
                <a:spAutoFit/>
              </a:bodyPr>
              <a:lstStyle/>
              <a:p>
                <a:pPr algn="ctr"/>
                <a:r>
                  <a:rPr lang="en-US" sz="1000" b="1" dirty="0">
                    <a:solidFill>
                      <a:schemeClr val="bg1"/>
                    </a:solidFill>
                    <a:latin typeface="Century Gothic" panose="020B0502020202020204" pitchFamily="34" charset="0"/>
                  </a:rPr>
                  <a:t>$12000</a:t>
                </a:r>
              </a:p>
            </p:txBody>
          </p:sp>
        </p:grpSp>
      </p:grpSp>
      <p:sp>
        <p:nvSpPr>
          <p:cNvPr id="28" name="TextBox 27">
            <a:extLst>
              <a:ext uri="{FF2B5EF4-FFF2-40B4-BE49-F238E27FC236}">
                <a16:creationId xmlns:a16="http://schemas.microsoft.com/office/drawing/2014/main" id="{D34AF7B2-48F4-4681-B3E5-D5F26B4AB966}"/>
              </a:ext>
            </a:extLst>
          </p:cNvPr>
          <p:cNvSpPr txBox="1"/>
          <p:nvPr/>
        </p:nvSpPr>
        <p:spPr>
          <a:xfrm>
            <a:off x="3124462" y="1952032"/>
            <a:ext cx="2156360" cy="458523"/>
          </a:xfrm>
          <a:prstGeom prst="rect">
            <a:avLst/>
          </a:prstGeom>
          <a:noFill/>
        </p:spPr>
        <p:txBody>
          <a:bodyPr wrap="none" rtlCol="0">
            <a:spAutoFit/>
          </a:bodyPr>
          <a:lstStyle>
            <a:defPPr>
              <a:defRPr lang="en-US"/>
            </a:defPPr>
            <a:lvl1pPr>
              <a:lnSpc>
                <a:spcPts val="3400"/>
              </a:lnSpc>
              <a:defRPr sz="2500" b="1">
                <a:gradFill>
                  <a:gsLst>
                    <a:gs pos="0">
                      <a:srgbClr val="F6D67A"/>
                    </a:gs>
                    <a:gs pos="100000">
                      <a:srgbClr val="C6A52C"/>
                    </a:gs>
                  </a:gsLst>
                  <a:lin ang="5400000" scaled="0"/>
                </a:gradFill>
                <a:latin typeface="Century Gothic" panose="020B0502020202020204" pitchFamily="34" charset="0"/>
              </a:defRPr>
            </a:lvl1pPr>
          </a:lstStyle>
          <a:p>
            <a:r>
              <a:rPr lang="en-US" sz="1400" dirty="0"/>
              <a:t>Cost Benefit Ratio = 1.5</a:t>
            </a:r>
          </a:p>
        </p:txBody>
      </p:sp>
      <p:grpSp>
        <p:nvGrpSpPr>
          <p:cNvPr id="4" name="Group 3">
            <a:extLst>
              <a:ext uri="{FF2B5EF4-FFF2-40B4-BE49-F238E27FC236}">
                <a16:creationId xmlns:a16="http://schemas.microsoft.com/office/drawing/2014/main" id="{197DCBB1-01ED-8B46-8B79-07B5C5566EB7}"/>
              </a:ext>
            </a:extLst>
          </p:cNvPr>
          <p:cNvGrpSpPr/>
          <p:nvPr/>
        </p:nvGrpSpPr>
        <p:grpSpPr>
          <a:xfrm>
            <a:off x="7402133" y="2601362"/>
            <a:ext cx="2253228" cy="1182891"/>
            <a:chOff x="7402133" y="2601362"/>
            <a:chExt cx="2253228" cy="1182891"/>
          </a:xfrm>
        </p:grpSpPr>
        <p:sp>
          <p:nvSpPr>
            <p:cNvPr id="31" name="TextBox 30">
              <a:extLst>
                <a:ext uri="{FF2B5EF4-FFF2-40B4-BE49-F238E27FC236}">
                  <a16:creationId xmlns:a16="http://schemas.microsoft.com/office/drawing/2014/main" id="{D2D08710-8BB5-4962-8002-1D4D582664BE}"/>
                </a:ext>
              </a:extLst>
            </p:cNvPr>
            <p:cNvSpPr txBox="1"/>
            <p:nvPr/>
          </p:nvSpPr>
          <p:spPr>
            <a:xfrm>
              <a:off x="7403541" y="2601362"/>
              <a:ext cx="1548822" cy="246221"/>
            </a:xfrm>
            <a:prstGeom prst="rect">
              <a:avLst/>
            </a:prstGeom>
            <a:noFill/>
          </p:spPr>
          <p:txBody>
            <a:bodyPr wrap="none" rtlCol="0">
              <a:spAutoFit/>
            </a:bodyPr>
            <a:lstStyle/>
            <a:p>
              <a:pPr marL="171450" indent="-171450">
                <a:buFont typeface="Arial" panose="020B0604020202020204" pitchFamily="34" charset="0"/>
                <a:buChar char="•"/>
              </a:pPr>
              <a:r>
                <a:rPr lang="en-US" sz="1000" dirty="0">
                  <a:solidFill>
                    <a:schemeClr val="bg1"/>
                  </a:solidFill>
                  <a:latin typeface="Century Gothic" panose="020B0502020202020204" pitchFamily="34" charset="0"/>
                </a:rPr>
                <a:t>Total Cost = </a:t>
              </a:r>
              <a:r>
                <a:rPr lang="en-US" sz="1000" b="1" dirty="0">
                  <a:solidFill>
                    <a:schemeClr val="bg1"/>
                  </a:solidFill>
                  <a:latin typeface="Century Gothic" panose="020B0502020202020204" pitchFamily="34" charset="0"/>
                </a:rPr>
                <a:t>$11000</a:t>
              </a:r>
            </a:p>
          </p:txBody>
        </p:sp>
        <p:sp>
          <p:nvSpPr>
            <p:cNvPr id="32" name="TextBox 31">
              <a:extLst>
                <a:ext uri="{FF2B5EF4-FFF2-40B4-BE49-F238E27FC236}">
                  <a16:creationId xmlns:a16="http://schemas.microsoft.com/office/drawing/2014/main" id="{86ED4C62-C594-4286-B08D-44CAB810B9E8}"/>
                </a:ext>
              </a:extLst>
            </p:cNvPr>
            <p:cNvSpPr txBox="1"/>
            <p:nvPr/>
          </p:nvSpPr>
          <p:spPr>
            <a:xfrm>
              <a:off x="7402133" y="2999895"/>
              <a:ext cx="2246128" cy="246221"/>
            </a:xfrm>
            <a:prstGeom prst="rect">
              <a:avLst/>
            </a:prstGeom>
            <a:noFill/>
          </p:spPr>
          <p:txBody>
            <a:bodyPr wrap="none" rtlCol="0">
              <a:spAutoFit/>
            </a:bodyPr>
            <a:lstStyle/>
            <a:p>
              <a:pPr marL="171450" indent="-171450">
                <a:buFont typeface="Arial" panose="020B0604020202020204" pitchFamily="34" charset="0"/>
                <a:buChar char="•"/>
              </a:pPr>
              <a:r>
                <a:rPr lang="en-US" sz="1000" dirty="0">
                  <a:solidFill>
                    <a:schemeClr val="bg1"/>
                  </a:solidFill>
                  <a:latin typeface="Century Gothic" panose="020B0502020202020204" pitchFamily="34" charset="0"/>
                </a:rPr>
                <a:t>Earning Total Benefits = </a:t>
              </a:r>
              <a:r>
                <a:rPr lang="en-US" sz="1000" b="1" dirty="0">
                  <a:solidFill>
                    <a:schemeClr val="bg1"/>
                  </a:solidFill>
                  <a:latin typeface="Century Gothic" panose="020B0502020202020204" pitchFamily="34" charset="0"/>
                </a:rPr>
                <a:t>$20000</a:t>
              </a:r>
            </a:p>
          </p:txBody>
        </p:sp>
        <p:sp>
          <p:nvSpPr>
            <p:cNvPr id="33" name="TextBox 32">
              <a:extLst>
                <a:ext uri="{FF2B5EF4-FFF2-40B4-BE49-F238E27FC236}">
                  <a16:creationId xmlns:a16="http://schemas.microsoft.com/office/drawing/2014/main" id="{8F0D9D84-A8DE-4DC7-B57E-D6C326C532D1}"/>
                </a:ext>
              </a:extLst>
            </p:cNvPr>
            <p:cNvSpPr txBox="1"/>
            <p:nvPr/>
          </p:nvSpPr>
          <p:spPr>
            <a:xfrm>
              <a:off x="7409553" y="3398427"/>
              <a:ext cx="1568058" cy="246221"/>
            </a:xfrm>
            <a:prstGeom prst="rect">
              <a:avLst/>
            </a:prstGeom>
            <a:noFill/>
          </p:spPr>
          <p:txBody>
            <a:bodyPr wrap="none" rtlCol="0">
              <a:spAutoFit/>
            </a:bodyPr>
            <a:lstStyle/>
            <a:p>
              <a:pPr marL="171450" indent="-171450">
                <a:buFont typeface="Arial" panose="020B0604020202020204" pitchFamily="34" charset="0"/>
                <a:buChar char="•"/>
              </a:pPr>
              <a:r>
                <a:rPr lang="en-US" sz="1000" dirty="0">
                  <a:solidFill>
                    <a:schemeClr val="bg1"/>
                  </a:solidFill>
                  <a:latin typeface="Century Gothic" panose="020B0502020202020204" pitchFamily="34" charset="0"/>
                </a:rPr>
                <a:t>Cost Benefit Ratio =</a:t>
              </a:r>
            </a:p>
          </p:txBody>
        </p:sp>
        <p:grpSp>
          <p:nvGrpSpPr>
            <p:cNvPr id="34" name="Group 33">
              <a:extLst>
                <a:ext uri="{FF2B5EF4-FFF2-40B4-BE49-F238E27FC236}">
                  <a16:creationId xmlns:a16="http://schemas.microsoft.com/office/drawing/2014/main" id="{DA2DE8CB-E05E-4C95-8EC3-FFBD0A394773}"/>
                </a:ext>
              </a:extLst>
            </p:cNvPr>
            <p:cNvGrpSpPr/>
            <p:nvPr/>
          </p:nvGrpSpPr>
          <p:grpSpPr>
            <a:xfrm>
              <a:off x="8978309" y="3264720"/>
              <a:ext cx="677052" cy="519533"/>
              <a:chOff x="4400186" y="1325213"/>
              <a:chExt cx="677052" cy="603745"/>
            </a:xfrm>
          </p:grpSpPr>
          <p:cxnSp>
            <p:nvCxnSpPr>
              <p:cNvPr id="36" name="Straight Connector 35">
                <a:extLst>
                  <a:ext uri="{FF2B5EF4-FFF2-40B4-BE49-F238E27FC236}">
                    <a16:creationId xmlns:a16="http://schemas.microsoft.com/office/drawing/2014/main" id="{88B52BCF-4222-4FB5-B4DC-15555ED774C4}"/>
                  </a:ext>
                </a:extLst>
              </p:cNvPr>
              <p:cNvCxnSpPr>
                <a:cxnSpLocks/>
              </p:cNvCxnSpPr>
              <p:nvPr/>
            </p:nvCxnSpPr>
            <p:spPr>
              <a:xfrm>
                <a:off x="4400186" y="1619582"/>
                <a:ext cx="677052" cy="0"/>
              </a:xfrm>
              <a:prstGeom prst="line">
                <a:avLst/>
              </a:prstGeom>
              <a:ln w="95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DE27ABD-E276-4176-AEC7-D23F5A4E5DDD}"/>
                  </a:ext>
                </a:extLst>
              </p:cNvPr>
              <p:cNvSpPr txBox="1"/>
              <p:nvPr/>
            </p:nvSpPr>
            <p:spPr>
              <a:xfrm>
                <a:off x="4433981" y="1325213"/>
                <a:ext cx="617478" cy="286131"/>
              </a:xfrm>
              <a:prstGeom prst="rect">
                <a:avLst/>
              </a:prstGeom>
              <a:noFill/>
            </p:spPr>
            <p:txBody>
              <a:bodyPr wrap="none" rtlCol="0">
                <a:spAutoFit/>
              </a:bodyPr>
              <a:lstStyle/>
              <a:p>
                <a:pPr algn="ctr"/>
                <a:r>
                  <a:rPr lang="en-US" sz="1000" b="1" dirty="0">
                    <a:solidFill>
                      <a:schemeClr val="bg1"/>
                    </a:solidFill>
                    <a:latin typeface="Century Gothic" panose="020B0502020202020204" pitchFamily="34" charset="0"/>
                  </a:rPr>
                  <a:t>$11000</a:t>
                </a:r>
              </a:p>
            </p:txBody>
          </p:sp>
          <p:sp>
            <p:nvSpPr>
              <p:cNvPr id="38" name="TextBox 37">
                <a:extLst>
                  <a:ext uri="{FF2B5EF4-FFF2-40B4-BE49-F238E27FC236}">
                    <a16:creationId xmlns:a16="http://schemas.microsoft.com/office/drawing/2014/main" id="{60615774-CDBD-4147-B66D-743A6ACF0CE3}"/>
                  </a:ext>
                </a:extLst>
              </p:cNvPr>
              <p:cNvSpPr txBox="1"/>
              <p:nvPr/>
            </p:nvSpPr>
            <p:spPr>
              <a:xfrm>
                <a:off x="4434783" y="1642827"/>
                <a:ext cx="617478" cy="286131"/>
              </a:xfrm>
              <a:prstGeom prst="rect">
                <a:avLst/>
              </a:prstGeom>
              <a:noFill/>
            </p:spPr>
            <p:txBody>
              <a:bodyPr wrap="none" rtlCol="0">
                <a:spAutoFit/>
              </a:bodyPr>
              <a:lstStyle/>
              <a:p>
                <a:pPr algn="ctr"/>
                <a:r>
                  <a:rPr lang="en-US" sz="1000" b="1" dirty="0">
                    <a:solidFill>
                      <a:schemeClr val="bg1"/>
                    </a:solidFill>
                    <a:latin typeface="Century Gothic" panose="020B0502020202020204" pitchFamily="34" charset="0"/>
                  </a:rPr>
                  <a:t>$20000</a:t>
                </a:r>
              </a:p>
            </p:txBody>
          </p:sp>
        </p:grpSp>
      </p:grpSp>
      <p:sp>
        <p:nvSpPr>
          <p:cNvPr id="35" name="TextBox 34">
            <a:extLst>
              <a:ext uri="{FF2B5EF4-FFF2-40B4-BE49-F238E27FC236}">
                <a16:creationId xmlns:a16="http://schemas.microsoft.com/office/drawing/2014/main" id="{B3F937C5-1990-4197-B52F-49CBA28F15A4}"/>
              </a:ext>
            </a:extLst>
          </p:cNvPr>
          <p:cNvSpPr txBox="1"/>
          <p:nvPr/>
        </p:nvSpPr>
        <p:spPr>
          <a:xfrm>
            <a:off x="7389434" y="3889569"/>
            <a:ext cx="2257349" cy="458523"/>
          </a:xfrm>
          <a:prstGeom prst="rect">
            <a:avLst/>
          </a:prstGeom>
          <a:noFill/>
        </p:spPr>
        <p:txBody>
          <a:bodyPr wrap="none" rtlCol="0">
            <a:spAutoFit/>
          </a:bodyPr>
          <a:lstStyle>
            <a:defPPr>
              <a:defRPr lang="en-US"/>
            </a:defPPr>
            <a:lvl1pPr>
              <a:lnSpc>
                <a:spcPts val="3400"/>
              </a:lnSpc>
              <a:defRPr sz="2500" b="1">
                <a:gradFill>
                  <a:gsLst>
                    <a:gs pos="0">
                      <a:srgbClr val="F6D67A"/>
                    </a:gs>
                    <a:gs pos="100000">
                      <a:srgbClr val="C6A52C"/>
                    </a:gs>
                  </a:gsLst>
                  <a:lin ang="5400000" scaled="0"/>
                </a:gradFill>
                <a:latin typeface="Century Gothic" panose="020B0502020202020204" pitchFamily="34" charset="0"/>
              </a:defRPr>
            </a:lvl1pPr>
          </a:lstStyle>
          <a:p>
            <a:r>
              <a:rPr lang="en-US" sz="1400" dirty="0">
                <a:gradFill flip="none" rotWithShape="1">
                  <a:gsLst>
                    <a:gs pos="0">
                      <a:srgbClr val="F0D070"/>
                    </a:gs>
                    <a:gs pos="72000">
                      <a:srgbClr val="E0BF56"/>
                    </a:gs>
                  </a:gsLst>
                  <a:lin ang="2700000" scaled="1"/>
                  <a:tileRect/>
                </a:gradFill>
              </a:rPr>
              <a:t>Cost Benefit Ratio = 1.81</a:t>
            </a:r>
          </a:p>
        </p:txBody>
      </p:sp>
      <p:grpSp>
        <p:nvGrpSpPr>
          <p:cNvPr id="41" name="Group 40">
            <a:extLst>
              <a:ext uri="{FF2B5EF4-FFF2-40B4-BE49-F238E27FC236}">
                <a16:creationId xmlns:a16="http://schemas.microsoft.com/office/drawing/2014/main" id="{3B2C93DD-90E6-8C4A-BEA5-6BB81C5BD004}"/>
              </a:ext>
            </a:extLst>
          </p:cNvPr>
          <p:cNvGrpSpPr/>
          <p:nvPr/>
        </p:nvGrpSpPr>
        <p:grpSpPr>
          <a:xfrm>
            <a:off x="-138611" y="6300200"/>
            <a:ext cx="12471991" cy="652403"/>
            <a:chOff x="-138611" y="6300200"/>
            <a:chExt cx="12471991" cy="652403"/>
          </a:xfrm>
        </p:grpSpPr>
        <p:sp>
          <p:nvSpPr>
            <p:cNvPr id="42" name="Rectangle 41">
              <a:extLst>
                <a:ext uri="{FF2B5EF4-FFF2-40B4-BE49-F238E27FC236}">
                  <a16:creationId xmlns:a16="http://schemas.microsoft.com/office/drawing/2014/main" id="{5E08AA7E-D71D-C644-AE5B-BBBD556EE2CE}"/>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C948ABAD-406F-EF49-96E8-10181A620711}"/>
                </a:ext>
              </a:extLst>
            </p:cNvPr>
            <p:cNvCxnSpPr/>
            <p:nvPr/>
          </p:nvCxnSpPr>
          <p:spPr>
            <a:xfrm>
              <a:off x="5199890"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113BECFA-5FE2-B64D-8714-5DC525572A94}"/>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45" name="Rounded Rectangle 44">
              <a:extLst>
                <a:ext uri="{FF2B5EF4-FFF2-40B4-BE49-F238E27FC236}">
                  <a16:creationId xmlns:a16="http://schemas.microsoft.com/office/drawing/2014/main" id="{369F42CC-1A6B-EF4D-B059-B205B2F80898}"/>
                </a:ext>
              </a:extLst>
            </p:cNvPr>
            <p:cNvSpPr/>
            <p:nvPr/>
          </p:nvSpPr>
          <p:spPr>
            <a:xfrm>
              <a:off x="5688140"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B5A37C10-A3CF-A441-8B0F-3FCD17FD68B0}"/>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312551AF-09AB-D146-B690-DD5F2F73FA3D}"/>
                </a:ext>
              </a:extLst>
            </p:cNvPr>
            <p:cNvSpPr txBox="1"/>
            <p:nvPr/>
          </p:nvSpPr>
          <p:spPr>
            <a:xfrm>
              <a:off x="5270997" y="6494202"/>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955859C9-B026-594C-ACB4-1E32C823AF52}"/>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9" name="TextBox 48">
              <a:extLst>
                <a:ext uri="{FF2B5EF4-FFF2-40B4-BE49-F238E27FC236}">
                  <a16:creationId xmlns:a16="http://schemas.microsoft.com/office/drawing/2014/main" id="{65F628E5-A9C5-174B-A48A-DD4DC9687C38}"/>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117462C2-3932-4B43-9C61-6791D4C1E2CD}"/>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1" name="TextBox 50">
              <a:extLst>
                <a:ext uri="{FF2B5EF4-FFF2-40B4-BE49-F238E27FC236}">
                  <a16:creationId xmlns:a16="http://schemas.microsoft.com/office/drawing/2014/main" id="{B49870E3-F3BF-AB4C-B69D-00418F7F356E}"/>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5" name="TextBox 54">
              <a:extLst>
                <a:ext uri="{FF2B5EF4-FFF2-40B4-BE49-F238E27FC236}">
                  <a16:creationId xmlns:a16="http://schemas.microsoft.com/office/drawing/2014/main" id="{A44C1D40-C9FE-684A-97B2-7C7265DA24BC}"/>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2FA3CCDE-A5B0-1E48-A1EB-F2049E412473}"/>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7" name="TextBox 56">
              <a:extLst>
                <a:ext uri="{FF2B5EF4-FFF2-40B4-BE49-F238E27FC236}">
                  <a16:creationId xmlns:a16="http://schemas.microsoft.com/office/drawing/2014/main" id="{A6DE04BD-16DA-A84E-A3A2-BE7C3106C00F}"/>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8" name="TextBox 57">
              <a:extLst>
                <a:ext uri="{FF2B5EF4-FFF2-40B4-BE49-F238E27FC236}">
                  <a16:creationId xmlns:a16="http://schemas.microsoft.com/office/drawing/2014/main" id="{E3A76EDA-1819-F54B-B1A7-E0D5FEC734A6}"/>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9" name="TextBox 58">
              <a:extLst>
                <a:ext uri="{FF2B5EF4-FFF2-40B4-BE49-F238E27FC236}">
                  <a16:creationId xmlns:a16="http://schemas.microsoft.com/office/drawing/2014/main" id="{DF2D5523-35A7-E342-A5DC-72F8534222BF}"/>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0" name="TextBox 59">
              <a:extLst>
                <a:ext uri="{FF2B5EF4-FFF2-40B4-BE49-F238E27FC236}">
                  <a16:creationId xmlns:a16="http://schemas.microsoft.com/office/drawing/2014/main" id="{E69C0D28-7316-6C48-855A-365F256371F1}"/>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1" name="TextBox 60">
              <a:extLst>
                <a:ext uri="{FF2B5EF4-FFF2-40B4-BE49-F238E27FC236}">
                  <a16:creationId xmlns:a16="http://schemas.microsoft.com/office/drawing/2014/main" id="{61C47885-27B7-9642-985C-69EA0EDEAC1D}"/>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2" name="TextBox 61">
              <a:extLst>
                <a:ext uri="{FF2B5EF4-FFF2-40B4-BE49-F238E27FC236}">
                  <a16:creationId xmlns:a16="http://schemas.microsoft.com/office/drawing/2014/main" id="{A0D37BE6-B353-B844-837F-B6D147B170C8}"/>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3" name="TextBox 62">
              <a:extLst>
                <a:ext uri="{FF2B5EF4-FFF2-40B4-BE49-F238E27FC236}">
                  <a16:creationId xmlns:a16="http://schemas.microsoft.com/office/drawing/2014/main" id="{1E9BA5FD-DE00-504C-A75E-8810F04B33F6}"/>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
        <p:nvSpPr>
          <p:cNvPr id="40" name="TextBox 39">
            <a:extLst>
              <a:ext uri="{FF2B5EF4-FFF2-40B4-BE49-F238E27FC236}">
                <a16:creationId xmlns:a16="http://schemas.microsoft.com/office/drawing/2014/main" id="{0B3C690A-3A0C-47F6-B48F-880B305F1325}"/>
              </a:ext>
            </a:extLst>
          </p:cNvPr>
          <p:cNvSpPr txBox="1"/>
          <p:nvPr/>
        </p:nvSpPr>
        <p:spPr>
          <a:xfrm>
            <a:off x="839392" y="5350682"/>
            <a:ext cx="3892975" cy="293863"/>
          </a:xfrm>
          <a:prstGeom prst="rect">
            <a:avLst/>
          </a:prstGeom>
          <a:noFill/>
        </p:spPr>
        <p:txBody>
          <a:bodyPr wrap="square" rtlCol="0">
            <a:spAutoFit/>
          </a:bodyPr>
          <a:lstStyle/>
          <a:p>
            <a:pPr>
              <a:lnSpc>
                <a:spcPct val="150000"/>
              </a:lnSpc>
            </a:pPr>
            <a:r>
              <a:rPr lang="en-US" sz="1000" dirty="0">
                <a:solidFill>
                  <a:srgbClr val="E0BF56"/>
                </a:solidFill>
                <a:latin typeface="Century Gothic" panose="020B0502020202020204" pitchFamily="34" charset="0"/>
              </a:rPr>
              <a:t>Project 2 is more feasible due to higher Cost Benefit Ratio</a:t>
            </a:r>
          </a:p>
        </p:txBody>
      </p:sp>
    </p:spTree>
    <p:extLst>
      <p:ext uri="{BB962C8B-B14F-4D97-AF65-F5344CB8AC3E}">
        <p14:creationId xmlns:p14="http://schemas.microsoft.com/office/powerpoint/2010/main" val="354201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3000" fill="hold"/>
                                        <p:tgtEl>
                                          <p:spTgt spid="54"/>
                                        </p:tgtEl>
                                        <p:attrNameLst>
                                          <p:attrName>ppt_x</p:attrName>
                                        </p:attrNameLst>
                                      </p:cBhvr>
                                      <p:tavLst>
                                        <p:tav tm="0">
                                          <p:val>
                                            <p:strVal val="0-#ppt_w/2"/>
                                          </p:val>
                                        </p:tav>
                                        <p:tav tm="100000">
                                          <p:val>
                                            <p:strVal val="#ppt_x"/>
                                          </p:val>
                                        </p:tav>
                                      </p:tavLst>
                                    </p:anim>
                                    <p:anim calcmode="lin" valueType="num">
                                      <p:cBhvr additive="base">
                                        <p:cTn id="8" dur="3000" fill="hold"/>
                                        <p:tgtEl>
                                          <p:spTgt spid="54"/>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3000" fill="hold"/>
                                        <p:tgtEl>
                                          <p:spTgt spid="65"/>
                                        </p:tgtEl>
                                        <p:attrNameLst>
                                          <p:attrName>ppt_x</p:attrName>
                                        </p:attrNameLst>
                                      </p:cBhvr>
                                      <p:tavLst>
                                        <p:tav tm="0">
                                          <p:val>
                                            <p:strVal val="0-#ppt_w/2"/>
                                          </p:val>
                                        </p:tav>
                                        <p:tav tm="100000">
                                          <p:val>
                                            <p:strVal val="#ppt_x"/>
                                          </p:val>
                                        </p:tav>
                                      </p:tavLst>
                                    </p:anim>
                                    <p:anim calcmode="lin" valueType="num">
                                      <p:cBhvr additive="base">
                                        <p:cTn id="12" dur="3000" fill="hold"/>
                                        <p:tgtEl>
                                          <p:spTgt spid="65"/>
                                        </p:tgtEl>
                                        <p:attrNameLst>
                                          <p:attrName>ppt_y</p:attrName>
                                        </p:attrNameLst>
                                      </p:cBhvr>
                                      <p:tavLst>
                                        <p:tav tm="0">
                                          <p:val>
                                            <p:strVal val="#ppt_y"/>
                                          </p:val>
                                        </p:tav>
                                        <p:tav tm="100000">
                                          <p:val>
                                            <p:strVal val="#ppt_y"/>
                                          </p:val>
                                        </p:tav>
                                      </p:tavLst>
                                    </p:anim>
                                  </p:childTnLst>
                                </p:cTn>
                              </p:par>
                              <p:par>
                                <p:cTn id="13" presetID="2" presetClass="entr" presetSubtype="8" decel="5000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anim calcmode="lin" valueType="num">
                                      <p:cBhvr additive="base">
                                        <p:cTn id="15" dur="3000" fill="hold"/>
                                        <p:tgtEl>
                                          <p:spTgt spid="66"/>
                                        </p:tgtEl>
                                        <p:attrNameLst>
                                          <p:attrName>ppt_x</p:attrName>
                                        </p:attrNameLst>
                                      </p:cBhvr>
                                      <p:tavLst>
                                        <p:tav tm="0">
                                          <p:val>
                                            <p:strVal val="0-#ppt_w/2"/>
                                          </p:val>
                                        </p:tav>
                                        <p:tav tm="100000">
                                          <p:val>
                                            <p:strVal val="#ppt_x"/>
                                          </p:val>
                                        </p:tav>
                                      </p:tavLst>
                                    </p:anim>
                                    <p:anim calcmode="lin" valueType="num">
                                      <p:cBhvr additive="base">
                                        <p:cTn id="16" dur="3000" fill="hold"/>
                                        <p:tgtEl>
                                          <p:spTgt spid="66"/>
                                        </p:tgtEl>
                                        <p:attrNameLst>
                                          <p:attrName>ppt_y</p:attrName>
                                        </p:attrNameLst>
                                      </p:cBhvr>
                                      <p:tavLst>
                                        <p:tav tm="0">
                                          <p:val>
                                            <p:strVal val="#ppt_y"/>
                                          </p:val>
                                        </p:tav>
                                        <p:tav tm="100000">
                                          <p:val>
                                            <p:strVal val="#ppt_y"/>
                                          </p:val>
                                        </p:tav>
                                      </p:tavLst>
                                    </p:anim>
                                  </p:childTnLst>
                                </p:cTn>
                              </p:par>
                              <p:par>
                                <p:cTn id="17" presetID="2" presetClass="entr" presetSubtype="8" decel="5000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anim calcmode="lin" valueType="num">
                                      <p:cBhvr additive="base">
                                        <p:cTn id="19" dur="3000" fill="hold"/>
                                        <p:tgtEl>
                                          <p:spTgt spid="67"/>
                                        </p:tgtEl>
                                        <p:attrNameLst>
                                          <p:attrName>ppt_x</p:attrName>
                                        </p:attrNameLst>
                                      </p:cBhvr>
                                      <p:tavLst>
                                        <p:tav tm="0">
                                          <p:val>
                                            <p:strVal val="0-#ppt_w/2"/>
                                          </p:val>
                                        </p:tav>
                                        <p:tav tm="100000">
                                          <p:val>
                                            <p:strVal val="#ppt_x"/>
                                          </p:val>
                                        </p:tav>
                                      </p:tavLst>
                                    </p:anim>
                                    <p:anim calcmode="lin" valueType="num">
                                      <p:cBhvr additive="base">
                                        <p:cTn id="20" dur="3000" fill="hold"/>
                                        <p:tgtEl>
                                          <p:spTgt spid="67"/>
                                        </p:tgtEl>
                                        <p:attrNameLst>
                                          <p:attrName>ppt_y</p:attrName>
                                        </p:attrNameLst>
                                      </p:cBhvr>
                                      <p:tavLst>
                                        <p:tav tm="0">
                                          <p:val>
                                            <p:strVal val="#ppt_y"/>
                                          </p:val>
                                        </p:tav>
                                        <p:tav tm="100000">
                                          <p:val>
                                            <p:strVal val="#ppt_y"/>
                                          </p:val>
                                        </p:tav>
                                      </p:tavLst>
                                    </p:anim>
                                  </p:childTnLst>
                                </p:cTn>
                              </p:par>
                              <p:par>
                                <p:cTn id="21" presetID="2" presetClass="entr" presetSubtype="8" decel="5000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anim calcmode="lin" valueType="num">
                                      <p:cBhvr additive="base">
                                        <p:cTn id="23" dur="3000" fill="hold"/>
                                        <p:tgtEl>
                                          <p:spTgt spid="68"/>
                                        </p:tgtEl>
                                        <p:attrNameLst>
                                          <p:attrName>ppt_x</p:attrName>
                                        </p:attrNameLst>
                                      </p:cBhvr>
                                      <p:tavLst>
                                        <p:tav tm="0">
                                          <p:val>
                                            <p:strVal val="0-#ppt_w/2"/>
                                          </p:val>
                                        </p:tav>
                                        <p:tav tm="100000">
                                          <p:val>
                                            <p:strVal val="#ppt_x"/>
                                          </p:val>
                                        </p:tav>
                                      </p:tavLst>
                                    </p:anim>
                                    <p:anim calcmode="lin" valueType="num">
                                      <p:cBhvr additive="base">
                                        <p:cTn id="24" dur="3000" fill="hold"/>
                                        <p:tgtEl>
                                          <p:spTgt spid="68"/>
                                        </p:tgtEl>
                                        <p:attrNameLst>
                                          <p:attrName>ppt_y</p:attrName>
                                        </p:attrNameLst>
                                      </p:cBhvr>
                                      <p:tavLst>
                                        <p:tav tm="0">
                                          <p:val>
                                            <p:strVal val="#ppt_y"/>
                                          </p:val>
                                        </p:tav>
                                        <p:tav tm="100000">
                                          <p:val>
                                            <p:strVal val="#ppt_y"/>
                                          </p:val>
                                        </p:tav>
                                      </p:tavLst>
                                    </p:anim>
                                  </p:childTnLst>
                                </p:cTn>
                              </p:par>
                              <p:par>
                                <p:cTn id="25" presetID="2" presetClass="entr" presetSubtype="2" decel="50000"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anim calcmode="lin" valueType="num">
                                      <p:cBhvr additive="base">
                                        <p:cTn id="27" dur="3000" fill="hold"/>
                                        <p:tgtEl>
                                          <p:spTgt spid="90"/>
                                        </p:tgtEl>
                                        <p:attrNameLst>
                                          <p:attrName>ppt_x</p:attrName>
                                        </p:attrNameLst>
                                      </p:cBhvr>
                                      <p:tavLst>
                                        <p:tav tm="0">
                                          <p:val>
                                            <p:strVal val="1+#ppt_w/2"/>
                                          </p:val>
                                        </p:tav>
                                        <p:tav tm="100000">
                                          <p:val>
                                            <p:strVal val="#ppt_x"/>
                                          </p:val>
                                        </p:tav>
                                      </p:tavLst>
                                    </p:anim>
                                    <p:anim calcmode="lin" valueType="num">
                                      <p:cBhvr additive="base">
                                        <p:cTn id="28" dur="3000" fill="hold"/>
                                        <p:tgtEl>
                                          <p:spTgt spid="90"/>
                                        </p:tgtEl>
                                        <p:attrNameLst>
                                          <p:attrName>ppt_y</p:attrName>
                                        </p:attrNameLst>
                                      </p:cBhvr>
                                      <p:tavLst>
                                        <p:tav tm="0">
                                          <p:val>
                                            <p:strVal val="#ppt_y"/>
                                          </p:val>
                                        </p:tav>
                                        <p:tav tm="100000">
                                          <p:val>
                                            <p:strVal val="#ppt_y"/>
                                          </p:val>
                                        </p:tav>
                                      </p:tavLst>
                                    </p:anim>
                                  </p:childTnLst>
                                </p:cTn>
                              </p:par>
                              <p:par>
                                <p:cTn id="29" presetID="2" presetClass="entr" presetSubtype="2" decel="50000" fill="hold" grpId="0" nodeType="withEffect">
                                  <p:stCondLst>
                                    <p:cond delay="0"/>
                                  </p:stCondLst>
                                  <p:childTnLst>
                                    <p:set>
                                      <p:cBhvr>
                                        <p:cTn id="30" dur="1" fill="hold">
                                          <p:stCondLst>
                                            <p:cond delay="0"/>
                                          </p:stCondLst>
                                        </p:cTn>
                                        <p:tgtEl>
                                          <p:spTgt spid="84"/>
                                        </p:tgtEl>
                                        <p:attrNameLst>
                                          <p:attrName>style.visibility</p:attrName>
                                        </p:attrNameLst>
                                      </p:cBhvr>
                                      <p:to>
                                        <p:strVal val="visible"/>
                                      </p:to>
                                    </p:set>
                                    <p:anim calcmode="lin" valueType="num">
                                      <p:cBhvr additive="base">
                                        <p:cTn id="31" dur="3000" fill="hold"/>
                                        <p:tgtEl>
                                          <p:spTgt spid="84"/>
                                        </p:tgtEl>
                                        <p:attrNameLst>
                                          <p:attrName>ppt_x</p:attrName>
                                        </p:attrNameLst>
                                      </p:cBhvr>
                                      <p:tavLst>
                                        <p:tav tm="0">
                                          <p:val>
                                            <p:strVal val="1+#ppt_w/2"/>
                                          </p:val>
                                        </p:tav>
                                        <p:tav tm="100000">
                                          <p:val>
                                            <p:strVal val="#ppt_x"/>
                                          </p:val>
                                        </p:tav>
                                      </p:tavLst>
                                    </p:anim>
                                    <p:anim calcmode="lin" valueType="num">
                                      <p:cBhvr additive="base">
                                        <p:cTn id="32" dur="3000" fill="hold"/>
                                        <p:tgtEl>
                                          <p:spTgt spid="84"/>
                                        </p:tgtEl>
                                        <p:attrNameLst>
                                          <p:attrName>ppt_y</p:attrName>
                                        </p:attrNameLst>
                                      </p:cBhvr>
                                      <p:tavLst>
                                        <p:tav tm="0">
                                          <p:val>
                                            <p:strVal val="#ppt_y"/>
                                          </p:val>
                                        </p:tav>
                                        <p:tav tm="100000">
                                          <p:val>
                                            <p:strVal val="#ppt_y"/>
                                          </p:val>
                                        </p:tav>
                                      </p:tavLst>
                                    </p:anim>
                                  </p:childTnLst>
                                </p:cTn>
                              </p:par>
                              <p:par>
                                <p:cTn id="33" presetID="2" presetClass="entr" presetSubtype="2" decel="50000" fill="hold" grpId="0" nodeType="with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additive="base">
                                        <p:cTn id="35" dur="3000" fill="hold"/>
                                        <p:tgtEl>
                                          <p:spTgt spid="81"/>
                                        </p:tgtEl>
                                        <p:attrNameLst>
                                          <p:attrName>ppt_x</p:attrName>
                                        </p:attrNameLst>
                                      </p:cBhvr>
                                      <p:tavLst>
                                        <p:tav tm="0">
                                          <p:val>
                                            <p:strVal val="1+#ppt_w/2"/>
                                          </p:val>
                                        </p:tav>
                                        <p:tav tm="100000">
                                          <p:val>
                                            <p:strVal val="#ppt_x"/>
                                          </p:val>
                                        </p:tav>
                                      </p:tavLst>
                                    </p:anim>
                                    <p:anim calcmode="lin" valueType="num">
                                      <p:cBhvr additive="base">
                                        <p:cTn id="36" dur="3000" fill="hold"/>
                                        <p:tgtEl>
                                          <p:spTgt spid="81"/>
                                        </p:tgtEl>
                                        <p:attrNameLst>
                                          <p:attrName>ppt_y</p:attrName>
                                        </p:attrNameLst>
                                      </p:cBhvr>
                                      <p:tavLst>
                                        <p:tav tm="0">
                                          <p:val>
                                            <p:strVal val="#ppt_y"/>
                                          </p:val>
                                        </p:tav>
                                        <p:tav tm="100000">
                                          <p:val>
                                            <p:strVal val="#ppt_y"/>
                                          </p:val>
                                        </p:tav>
                                      </p:tavLst>
                                    </p:anim>
                                  </p:childTnLst>
                                </p:cTn>
                              </p:par>
                              <p:par>
                                <p:cTn id="37" presetID="2" presetClass="entr" presetSubtype="2" decel="50000" fill="hold" grpId="0" nodeType="withEffect">
                                  <p:stCondLst>
                                    <p:cond delay="0"/>
                                  </p:stCondLst>
                                  <p:childTnLst>
                                    <p:set>
                                      <p:cBhvr>
                                        <p:cTn id="38" dur="1" fill="hold">
                                          <p:stCondLst>
                                            <p:cond delay="0"/>
                                          </p:stCondLst>
                                        </p:cTn>
                                        <p:tgtEl>
                                          <p:spTgt spid="82"/>
                                        </p:tgtEl>
                                        <p:attrNameLst>
                                          <p:attrName>style.visibility</p:attrName>
                                        </p:attrNameLst>
                                      </p:cBhvr>
                                      <p:to>
                                        <p:strVal val="visible"/>
                                      </p:to>
                                    </p:set>
                                    <p:anim calcmode="lin" valueType="num">
                                      <p:cBhvr additive="base">
                                        <p:cTn id="39" dur="3000" fill="hold"/>
                                        <p:tgtEl>
                                          <p:spTgt spid="82"/>
                                        </p:tgtEl>
                                        <p:attrNameLst>
                                          <p:attrName>ppt_x</p:attrName>
                                        </p:attrNameLst>
                                      </p:cBhvr>
                                      <p:tavLst>
                                        <p:tav tm="0">
                                          <p:val>
                                            <p:strVal val="1+#ppt_w/2"/>
                                          </p:val>
                                        </p:tav>
                                        <p:tav tm="100000">
                                          <p:val>
                                            <p:strVal val="#ppt_x"/>
                                          </p:val>
                                        </p:tav>
                                      </p:tavLst>
                                    </p:anim>
                                    <p:anim calcmode="lin" valueType="num">
                                      <p:cBhvr additive="base">
                                        <p:cTn id="40" dur="3000" fill="hold"/>
                                        <p:tgtEl>
                                          <p:spTgt spid="82"/>
                                        </p:tgtEl>
                                        <p:attrNameLst>
                                          <p:attrName>ppt_y</p:attrName>
                                        </p:attrNameLst>
                                      </p:cBhvr>
                                      <p:tavLst>
                                        <p:tav tm="0">
                                          <p:val>
                                            <p:strVal val="#ppt_y"/>
                                          </p:val>
                                        </p:tav>
                                        <p:tav tm="100000">
                                          <p:val>
                                            <p:strVal val="#ppt_y"/>
                                          </p:val>
                                        </p:tav>
                                      </p:tavLst>
                                    </p:anim>
                                  </p:childTnLst>
                                </p:cTn>
                              </p:par>
                              <p:par>
                                <p:cTn id="41" presetID="2" presetClass="entr" presetSubtype="2" decel="50000" fill="hold" grpId="0" nodeType="withEffect">
                                  <p:stCondLst>
                                    <p:cond delay="0"/>
                                  </p:stCondLst>
                                  <p:childTnLst>
                                    <p:set>
                                      <p:cBhvr>
                                        <p:cTn id="42" dur="1" fill="hold">
                                          <p:stCondLst>
                                            <p:cond delay="0"/>
                                          </p:stCondLst>
                                        </p:cTn>
                                        <p:tgtEl>
                                          <p:spTgt spid="83"/>
                                        </p:tgtEl>
                                        <p:attrNameLst>
                                          <p:attrName>style.visibility</p:attrName>
                                        </p:attrNameLst>
                                      </p:cBhvr>
                                      <p:to>
                                        <p:strVal val="visible"/>
                                      </p:to>
                                    </p:set>
                                    <p:anim calcmode="lin" valueType="num">
                                      <p:cBhvr additive="base">
                                        <p:cTn id="43" dur="3000" fill="hold"/>
                                        <p:tgtEl>
                                          <p:spTgt spid="83"/>
                                        </p:tgtEl>
                                        <p:attrNameLst>
                                          <p:attrName>ppt_x</p:attrName>
                                        </p:attrNameLst>
                                      </p:cBhvr>
                                      <p:tavLst>
                                        <p:tav tm="0">
                                          <p:val>
                                            <p:strVal val="1+#ppt_w/2"/>
                                          </p:val>
                                        </p:tav>
                                        <p:tav tm="100000">
                                          <p:val>
                                            <p:strVal val="#ppt_x"/>
                                          </p:val>
                                        </p:tav>
                                      </p:tavLst>
                                    </p:anim>
                                    <p:anim calcmode="lin" valueType="num">
                                      <p:cBhvr additive="base">
                                        <p:cTn id="44" dur="3000" fill="hold"/>
                                        <p:tgtEl>
                                          <p:spTgt spid="83"/>
                                        </p:tgtEl>
                                        <p:attrNameLst>
                                          <p:attrName>ppt_y</p:attrName>
                                        </p:attrNameLst>
                                      </p:cBhvr>
                                      <p:tavLst>
                                        <p:tav tm="0">
                                          <p:val>
                                            <p:strVal val="#ppt_y"/>
                                          </p:val>
                                        </p:tav>
                                        <p:tav tm="100000">
                                          <p:val>
                                            <p:strVal val="#ppt_y"/>
                                          </p:val>
                                        </p:tav>
                                      </p:tavLst>
                                    </p:anim>
                                  </p:childTnLst>
                                </p:cTn>
                              </p:par>
                              <p:par>
                                <p:cTn id="45" presetID="22" presetClass="entr" presetSubtype="4" fill="hold" grpId="0" nodeType="withEffect">
                                  <p:stCondLst>
                                    <p:cond delay="1500"/>
                                  </p:stCondLst>
                                  <p:childTnLst>
                                    <p:set>
                                      <p:cBhvr>
                                        <p:cTn id="46" dur="1" fill="hold">
                                          <p:stCondLst>
                                            <p:cond delay="0"/>
                                          </p:stCondLst>
                                        </p:cTn>
                                        <p:tgtEl>
                                          <p:spTgt spid="52"/>
                                        </p:tgtEl>
                                        <p:attrNameLst>
                                          <p:attrName>style.visibility</p:attrName>
                                        </p:attrNameLst>
                                      </p:cBhvr>
                                      <p:to>
                                        <p:strVal val="visible"/>
                                      </p:to>
                                    </p:set>
                                    <p:animEffect transition="in" filter="wipe(down)">
                                      <p:cBhvr>
                                        <p:cTn id="47" dur="1500"/>
                                        <p:tgtEl>
                                          <p:spTgt spid="52"/>
                                        </p:tgtEl>
                                      </p:cBhvr>
                                    </p:animEffect>
                                  </p:childTnLst>
                                </p:cTn>
                              </p:par>
                              <p:par>
                                <p:cTn id="48" presetID="22" presetClass="entr" presetSubtype="1" fill="hold" grpId="0" nodeType="withEffect">
                                  <p:stCondLst>
                                    <p:cond delay="1500"/>
                                  </p:stCondLst>
                                  <p:childTnLst>
                                    <p:set>
                                      <p:cBhvr>
                                        <p:cTn id="49" dur="1" fill="hold">
                                          <p:stCondLst>
                                            <p:cond delay="0"/>
                                          </p:stCondLst>
                                        </p:cTn>
                                        <p:tgtEl>
                                          <p:spTgt spid="77"/>
                                        </p:tgtEl>
                                        <p:attrNameLst>
                                          <p:attrName>style.visibility</p:attrName>
                                        </p:attrNameLst>
                                      </p:cBhvr>
                                      <p:to>
                                        <p:strVal val="visible"/>
                                      </p:to>
                                    </p:set>
                                    <p:animEffect transition="in" filter="wipe(up)">
                                      <p:cBhvr>
                                        <p:cTn id="50" dur="1500"/>
                                        <p:tgtEl>
                                          <p:spTgt spid="77"/>
                                        </p:tgtEl>
                                      </p:cBhvr>
                                    </p:animEffect>
                                  </p:childTnLst>
                                </p:cTn>
                              </p:par>
                              <p:par>
                                <p:cTn id="51" presetID="12" presetClass="entr" presetSubtype="1" fill="hold" grpId="0" nodeType="withEffect">
                                  <p:stCondLst>
                                    <p:cond delay="2000"/>
                                  </p:stCondLst>
                                  <p:childTnLst>
                                    <p:set>
                                      <p:cBhvr>
                                        <p:cTn id="52" dur="1" fill="hold">
                                          <p:stCondLst>
                                            <p:cond delay="0"/>
                                          </p:stCondLst>
                                        </p:cTn>
                                        <p:tgtEl>
                                          <p:spTgt spid="53"/>
                                        </p:tgtEl>
                                        <p:attrNameLst>
                                          <p:attrName>style.visibility</p:attrName>
                                        </p:attrNameLst>
                                      </p:cBhvr>
                                      <p:to>
                                        <p:strVal val="visible"/>
                                      </p:to>
                                    </p:set>
                                    <p:anim calcmode="lin" valueType="num">
                                      <p:cBhvr additive="base">
                                        <p:cTn id="53" dur="1000"/>
                                        <p:tgtEl>
                                          <p:spTgt spid="53"/>
                                        </p:tgtEl>
                                        <p:attrNameLst>
                                          <p:attrName>ppt_y</p:attrName>
                                        </p:attrNameLst>
                                      </p:cBhvr>
                                      <p:tavLst>
                                        <p:tav tm="0">
                                          <p:val>
                                            <p:strVal val="#ppt_y-#ppt_h*1.125000"/>
                                          </p:val>
                                        </p:tav>
                                        <p:tav tm="100000">
                                          <p:val>
                                            <p:strVal val="#ppt_y"/>
                                          </p:val>
                                        </p:tav>
                                      </p:tavLst>
                                    </p:anim>
                                    <p:animEffect transition="in" filter="wipe(down)">
                                      <p:cBhvr>
                                        <p:cTn id="54" dur="1000"/>
                                        <p:tgtEl>
                                          <p:spTgt spid="53"/>
                                        </p:tgtEl>
                                      </p:cBhvr>
                                    </p:animEffect>
                                  </p:childTnLst>
                                </p:cTn>
                              </p:par>
                              <p:par>
                                <p:cTn id="55" presetID="12" presetClass="entr" presetSubtype="4" fill="hold" grpId="0" nodeType="withEffect">
                                  <p:stCondLst>
                                    <p:cond delay="2000"/>
                                  </p:stCondLst>
                                  <p:childTnLst>
                                    <p:set>
                                      <p:cBhvr>
                                        <p:cTn id="56" dur="1" fill="hold">
                                          <p:stCondLst>
                                            <p:cond delay="0"/>
                                          </p:stCondLst>
                                        </p:cTn>
                                        <p:tgtEl>
                                          <p:spTgt spid="79"/>
                                        </p:tgtEl>
                                        <p:attrNameLst>
                                          <p:attrName>style.visibility</p:attrName>
                                        </p:attrNameLst>
                                      </p:cBhvr>
                                      <p:to>
                                        <p:strVal val="visible"/>
                                      </p:to>
                                    </p:set>
                                    <p:anim calcmode="lin" valueType="num">
                                      <p:cBhvr additive="base">
                                        <p:cTn id="57" dur="1000"/>
                                        <p:tgtEl>
                                          <p:spTgt spid="79"/>
                                        </p:tgtEl>
                                        <p:attrNameLst>
                                          <p:attrName>ppt_y</p:attrName>
                                        </p:attrNameLst>
                                      </p:cBhvr>
                                      <p:tavLst>
                                        <p:tav tm="0">
                                          <p:val>
                                            <p:strVal val="#ppt_y+#ppt_h*1.125000"/>
                                          </p:val>
                                        </p:tav>
                                        <p:tav tm="100000">
                                          <p:val>
                                            <p:strVal val="#ppt_y"/>
                                          </p:val>
                                        </p:tav>
                                      </p:tavLst>
                                    </p:anim>
                                    <p:animEffect transition="in" filter="wipe(up)">
                                      <p:cBhvr>
                                        <p:cTn id="58" dur="1000"/>
                                        <p:tgtEl>
                                          <p:spTgt spid="79"/>
                                        </p:tgtEl>
                                      </p:cBhvr>
                                    </p:animEffect>
                                  </p:childTnLst>
                                </p:cTn>
                              </p:par>
                              <p:par>
                                <p:cTn id="59" presetID="22" presetClass="entr" presetSubtype="1" fill="hold" nodeType="withEffect">
                                  <p:stCondLst>
                                    <p:cond delay="2500"/>
                                  </p:stCondLst>
                                  <p:childTnLst>
                                    <p:set>
                                      <p:cBhvr>
                                        <p:cTn id="60" dur="1" fill="hold">
                                          <p:stCondLst>
                                            <p:cond delay="0"/>
                                          </p:stCondLst>
                                        </p:cTn>
                                        <p:tgtEl>
                                          <p:spTgt spid="3"/>
                                        </p:tgtEl>
                                        <p:attrNameLst>
                                          <p:attrName>style.visibility</p:attrName>
                                        </p:attrNameLst>
                                      </p:cBhvr>
                                      <p:to>
                                        <p:strVal val="visible"/>
                                      </p:to>
                                    </p:set>
                                    <p:animEffect transition="in" filter="wipe(up)">
                                      <p:cBhvr>
                                        <p:cTn id="61" dur="1500"/>
                                        <p:tgtEl>
                                          <p:spTgt spid="3"/>
                                        </p:tgtEl>
                                      </p:cBhvr>
                                    </p:animEffect>
                                  </p:childTnLst>
                                </p:cTn>
                              </p:par>
                              <p:par>
                                <p:cTn id="62" presetID="22" presetClass="entr" presetSubtype="1" fill="hold" nodeType="withEffect">
                                  <p:stCondLst>
                                    <p:cond delay="2500"/>
                                  </p:stCondLst>
                                  <p:childTnLst>
                                    <p:set>
                                      <p:cBhvr>
                                        <p:cTn id="63" dur="1" fill="hold">
                                          <p:stCondLst>
                                            <p:cond delay="0"/>
                                          </p:stCondLst>
                                        </p:cTn>
                                        <p:tgtEl>
                                          <p:spTgt spid="4"/>
                                        </p:tgtEl>
                                        <p:attrNameLst>
                                          <p:attrName>style.visibility</p:attrName>
                                        </p:attrNameLst>
                                      </p:cBhvr>
                                      <p:to>
                                        <p:strVal val="visible"/>
                                      </p:to>
                                    </p:set>
                                    <p:animEffect transition="in" filter="wipe(up)">
                                      <p:cBhvr>
                                        <p:cTn id="64" dur="1500"/>
                                        <p:tgtEl>
                                          <p:spTgt spid="4"/>
                                        </p:tgtEl>
                                      </p:cBhvr>
                                    </p:animEffect>
                                  </p:childTnLst>
                                </p:cTn>
                              </p:par>
                              <p:par>
                                <p:cTn id="65" presetID="12" presetClass="entr" presetSubtype="8" fill="hold" grpId="0" nodeType="withEffect">
                                  <p:stCondLst>
                                    <p:cond delay="400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1000"/>
                                        <p:tgtEl>
                                          <p:spTgt spid="28"/>
                                        </p:tgtEl>
                                        <p:attrNameLst>
                                          <p:attrName>ppt_x</p:attrName>
                                        </p:attrNameLst>
                                      </p:cBhvr>
                                      <p:tavLst>
                                        <p:tav tm="0">
                                          <p:val>
                                            <p:strVal val="#ppt_x-#ppt_w*1.125000"/>
                                          </p:val>
                                        </p:tav>
                                        <p:tav tm="100000">
                                          <p:val>
                                            <p:strVal val="#ppt_x"/>
                                          </p:val>
                                        </p:tav>
                                      </p:tavLst>
                                    </p:anim>
                                    <p:animEffect transition="in" filter="wipe(right)">
                                      <p:cBhvr>
                                        <p:cTn id="68" dur="1000"/>
                                        <p:tgtEl>
                                          <p:spTgt spid="28"/>
                                        </p:tgtEl>
                                      </p:cBhvr>
                                    </p:animEffect>
                                  </p:childTnLst>
                                </p:cTn>
                              </p:par>
                              <p:par>
                                <p:cTn id="69" presetID="12" presetClass="entr" presetSubtype="8" fill="hold" grpId="0" nodeType="withEffect">
                                  <p:stCondLst>
                                    <p:cond delay="400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1000"/>
                                        <p:tgtEl>
                                          <p:spTgt spid="35"/>
                                        </p:tgtEl>
                                        <p:attrNameLst>
                                          <p:attrName>ppt_x</p:attrName>
                                        </p:attrNameLst>
                                      </p:cBhvr>
                                      <p:tavLst>
                                        <p:tav tm="0">
                                          <p:val>
                                            <p:strVal val="#ppt_x-#ppt_w*1.125000"/>
                                          </p:val>
                                        </p:tav>
                                        <p:tav tm="100000">
                                          <p:val>
                                            <p:strVal val="#ppt_x"/>
                                          </p:val>
                                        </p:tav>
                                      </p:tavLst>
                                    </p:anim>
                                    <p:animEffect transition="in" filter="wipe(right)">
                                      <p:cBhvr>
                                        <p:cTn id="72" dur="1000"/>
                                        <p:tgtEl>
                                          <p:spTgt spid="35"/>
                                        </p:tgtEl>
                                      </p:cBhvr>
                                    </p:animEffect>
                                  </p:childTnLst>
                                </p:cTn>
                              </p:par>
                              <p:par>
                                <p:cTn id="73" presetID="10" presetClass="entr" presetSubtype="0" fill="hold" grpId="0" nodeType="withEffect">
                                  <p:stCondLst>
                                    <p:cond delay="450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3" grpId="0" animBg="1"/>
      <p:bldP spid="84" grpId="0" animBg="1"/>
      <p:bldP spid="90" grpId="0" animBg="1"/>
      <p:bldP spid="79" grpId="0" animBg="1"/>
      <p:bldP spid="77" grpId="0" animBg="1"/>
      <p:bldP spid="66" grpId="0" animBg="1"/>
      <p:bldP spid="67" grpId="0" animBg="1"/>
      <p:bldP spid="68" grpId="0" animBg="1"/>
      <p:bldP spid="65" grpId="0" animBg="1"/>
      <p:bldP spid="54" grpId="0" animBg="1"/>
      <p:bldP spid="53" grpId="0" animBg="1"/>
      <p:bldP spid="52" grpId="0" animBg="1"/>
      <p:bldP spid="28" grpId="0"/>
      <p:bldP spid="35" grpId="0"/>
      <p:bldP spid="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Parallelogram 80">
            <a:extLst>
              <a:ext uri="{FF2B5EF4-FFF2-40B4-BE49-F238E27FC236}">
                <a16:creationId xmlns:a16="http://schemas.microsoft.com/office/drawing/2014/main" id="{1F324E12-E4CE-1A4B-A5D2-48AFE7A91AA4}"/>
              </a:ext>
            </a:extLst>
          </p:cNvPr>
          <p:cNvSpPr/>
          <p:nvPr/>
        </p:nvSpPr>
        <p:spPr>
          <a:xfrm rot="11880248">
            <a:off x="591078" y="804734"/>
            <a:ext cx="627593" cy="515037"/>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Parallelogram 81">
            <a:extLst>
              <a:ext uri="{FF2B5EF4-FFF2-40B4-BE49-F238E27FC236}">
                <a16:creationId xmlns:a16="http://schemas.microsoft.com/office/drawing/2014/main" id="{8FC438DE-E7D0-1C47-9306-383E37B828BC}"/>
              </a:ext>
            </a:extLst>
          </p:cNvPr>
          <p:cNvSpPr/>
          <p:nvPr/>
        </p:nvSpPr>
        <p:spPr>
          <a:xfrm rot="1424964">
            <a:off x="7343403" y="1440233"/>
            <a:ext cx="226163" cy="185601"/>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Parallelogram 82">
            <a:extLst>
              <a:ext uri="{FF2B5EF4-FFF2-40B4-BE49-F238E27FC236}">
                <a16:creationId xmlns:a16="http://schemas.microsoft.com/office/drawing/2014/main" id="{ED9A9907-2C30-9A49-AA54-2B9D815489CB}"/>
              </a:ext>
            </a:extLst>
          </p:cNvPr>
          <p:cNvSpPr/>
          <p:nvPr/>
        </p:nvSpPr>
        <p:spPr>
          <a:xfrm rot="19800000">
            <a:off x="-576287" y="-204764"/>
            <a:ext cx="1177989" cy="966721"/>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Parallelogram 83">
            <a:extLst>
              <a:ext uri="{FF2B5EF4-FFF2-40B4-BE49-F238E27FC236}">
                <a16:creationId xmlns:a16="http://schemas.microsoft.com/office/drawing/2014/main" id="{79356630-C302-174A-B53A-C63F09F18EB1}"/>
              </a:ext>
            </a:extLst>
          </p:cNvPr>
          <p:cNvSpPr/>
          <p:nvPr/>
        </p:nvSpPr>
        <p:spPr>
          <a:xfrm rot="17100000">
            <a:off x="4583841" y="46537"/>
            <a:ext cx="260222" cy="213552"/>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Parallelogram 84">
            <a:extLst>
              <a:ext uri="{FF2B5EF4-FFF2-40B4-BE49-F238E27FC236}">
                <a16:creationId xmlns:a16="http://schemas.microsoft.com/office/drawing/2014/main" id="{2430B761-6BB7-F146-B5A7-5B3B05FBF4CB}"/>
              </a:ext>
            </a:extLst>
          </p:cNvPr>
          <p:cNvSpPr/>
          <p:nvPr/>
        </p:nvSpPr>
        <p:spPr>
          <a:xfrm rot="19800000">
            <a:off x="11222041" y="230033"/>
            <a:ext cx="1179496" cy="967958"/>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Parallelogram 85">
            <a:extLst>
              <a:ext uri="{FF2B5EF4-FFF2-40B4-BE49-F238E27FC236}">
                <a16:creationId xmlns:a16="http://schemas.microsoft.com/office/drawing/2014/main" id="{CB4E476E-FCF4-9F49-8D3D-AC07672D76D3}"/>
              </a:ext>
            </a:extLst>
          </p:cNvPr>
          <p:cNvSpPr/>
          <p:nvPr/>
        </p:nvSpPr>
        <p:spPr>
          <a:xfrm rot="1424964">
            <a:off x="9995842" y="5312765"/>
            <a:ext cx="372516" cy="305706"/>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DF62E12A-9558-4D22-B749-73BCE4DC7C22}"/>
              </a:ext>
            </a:extLst>
          </p:cNvPr>
          <p:cNvCxnSpPr/>
          <p:nvPr/>
        </p:nvCxnSpPr>
        <p:spPr>
          <a:xfrm>
            <a:off x="1854437" y="2861928"/>
            <a:ext cx="10337563" cy="0"/>
          </a:xfrm>
          <a:prstGeom prst="line">
            <a:avLst/>
          </a:prstGeom>
          <a:ln w="152400">
            <a:solidFill>
              <a:srgbClr val="E8C864"/>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DBA87AF-B932-481B-BD69-3B488A0784AB}"/>
              </a:ext>
            </a:extLst>
          </p:cNvPr>
          <p:cNvSpPr txBox="1"/>
          <p:nvPr/>
        </p:nvSpPr>
        <p:spPr>
          <a:xfrm>
            <a:off x="3538248" y="720353"/>
            <a:ext cx="5115504"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10 Steps of Cost Benefit Analysis</a:t>
            </a:r>
          </a:p>
        </p:txBody>
      </p:sp>
      <p:sp>
        <p:nvSpPr>
          <p:cNvPr id="27" name="TextBox 26">
            <a:extLst>
              <a:ext uri="{FF2B5EF4-FFF2-40B4-BE49-F238E27FC236}">
                <a16:creationId xmlns:a16="http://schemas.microsoft.com/office/drawing/2014/main" id="{180E42F6-58D0-4357-BB0E-9F5819998540}"/>
              </a:ext>
            </a:extLst>
          </p:cNvPr>
          <p:cNvSpPr txBox="1"/>
          <p:nvPr/>
        </p:nvSpPr>
        <p:spPr>
          <a:xfrm>
            <a:off x="509227" y="3807665"/>
            <a:ext cx="2014018"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SET THE FRAMEWORK</a:t>
            </a:r>
          </a:p>
          <a:p>
            <a:pPr algn="ctr">
              <a:lnSpc>
                <a:spcPts val="1400"/>
              </a:lnSpc>
            </a:pPr>
            <a:r>
              <a:rPr lang="en-US" sz="900" b="1" dirty="0">
                <a:solidFill>
                  <a:srgbClr val="E4C45D"/>
                </a:solidFill>
                <a:latin typeface="Century Gothic" panose="020B0502020202020204" pitchFamily="34" charset="0"/>
              </a:rPr>
              <a:t>FOR THE ANALYSIS</a:t>
            </a:r>
          </a:p>
        </p:txBody>
      </p:sp>
      <p:sp>
        <p:nvSpPr>
          <p:cNvPr id="32" name="TextBox 31">
            <a:extLst>
              <a:ext uri="{FF2B5EF4-FFF2-40B4-BE49-F238E27FC236}">
                <a16:creationId xmlns:a16="http://schemas.microsoft.com/office/drawing/2014/main" id="{5EB8A682-1E0B-4CD4-8450-EB31ED2DFA90}"/>
              </a:ext>
            </a:extLst>
          </p:cNvPr>
          <p:cNvSpPr txBox="1"/>
          <p:nvPr/>
        </p:nvSpPr>
        <p:spPr>
          <a:xfrm>
            <a:off x="2808348" y="3807665"/>
            <a:ext cx="2014018"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DECIDE WHOSE COSTS BENEFITS SHOULD BE RECOGNIZED</a:t>
            </a:r>
          </a:p>
        </p:txBody>
      </p:sp>
      <p:sp>
        <p:nvSpPr>
          <p:cNvPr id="41" name="TextBox 40">
            <a:extLst>
              <a:ext uri="{FF2B5EF4-FFF2-40B4-BE49-F238E27FC236}">
                <a16:creationId xmlns:a16="http://schemas.microsoft.com/office/drawing/2014/main" id="{4F920B67-765B-4B91-A593-785CCE67B7D0}"/>
              </a:ext>
            </a:extLst>
          </p:cNvPr>
          <p:cNvSpPr txBox="1"/>
          <p:nvPr/>
        </p:nvSpPr>
        <p:spPr>
          <a:xfrm>
            <a:off x="5107469" y="3807665"/>
            <a:ext cx="2014018"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IDENTIFY AND CATEGORIZE</a:t>
            </a:r>
          </a:p>
          <a:p>
            <a:pPr algn="ctr">
              <a:lnSpc>
                <a:spcPts val="1400"/>
              </a:lnSpc>
            </a:pPr>
            <a:r>
              <a:rPr lang="en-US" sz="900" b="1" dirty="0">
                <a:solidFill>
                  <a:srgbClr val="E4C45D"/>
                </a:solidFill>
                <a:latin typeface="Century Gothic" panose="020B0502020202020204" pitchFamily="34" charset="0"/>
              </a:rPr>
              <a:t>COSTS AND BENEFITS</a:t>
            </a:r>
          </a:p>
        </p:txBody>
      </p:sp>
      <p:sp>
        <p:nvSpPr>
          <p:cNvPr id="50" name="TextBox 49">
            <a:extLst>
              <a:ext uri="{FF2B5EF4-FFF2-40B4-BE49-F238E27FC236}">
                <a16:creationId xmlns:a16="http://schemas.microsoft.com/office/drawing/2014/main" id="{73AFEEC7-1FFC-4743-ACA6-31CA474BE361}"/>
              </a:ext>
            </a:extLst>
          </p:cNvPr>
          <p:cNvSpPr txBox="1"/>
          <p:nvPr/>
        </p:nvSpPr>
        <p:spPr>
          <a:xfrm>
            <a:off x="7406591" y="3807665"/>
            <a:ext cx="2014018"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PROJECT COSTS AND BENEFITS OVER THE LIFE OF THE PROGRAM</a:t>
            </a:r>
          </a:p>
        </p:txBody>
      </p:sp>
      <p:sp>
        <p:nvSpPr>
          <p:cNvPr id="59" name="TextBox 58">
            <a:extLst>
              <a:ext uri="{FF2B5EF4-FFF2-40B4-BE49-F238E27FC236}">
                <a16:creationId xmlns:a16="http://schemas.microsoft.com/office/drawing/2014/main" id="{4B298612-EF64-4529-A0B3-F59577C6A301}"/>
              </a:ext>
            </a:extLst>
          </p:cNvPr>
          <p:cNvSpPr txBox="1"/>
          <p:nvPr/>
        </p:nvSpPr>
        <p:spPr>
          <a:xfrm>
            <a:off x="10218154" y="3807665"/>
            <a:ext cx="989127"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MONETIZE COSTS</a:t>
            </a:r>
          </a:p>
        </p:txBody>
      </p:sp>
      <p:grpSp>
        <p:nvGrpSpPr>
          <p:cNvPr id="19" name="Group 18">
            <a:extLst>
              <a:ext uri="{FF2B5EF4-FFF2-40B4-BE49-F238E27FC236}">
                <a16:creationId xmlns:a16="http://schemas.microsoft.com/office/drawing/2014/main" id="{80C0D291-7E1E-4EE6-9B4B-DC9269AB35C4}"/>
              </a:ext>
            </a:extLst>
          </p:cNvPr>
          <p:cNvGrpSpPr/>
          <p:nvPr/>
        </p:nvGrpSpPr>
        <p:grpSpPr>
          <a:xfrm>
            <a:off x="936517" y="2282209"/>
            <a:ext cx="1159438" cy="1159438"/>
            <a:chOff x="6019424" y="1453097"/>
            <a:chExt cx="6111105" cy="6111105"/>
          </a:xfrm>
        </p:grpSpPr>
        <p:sp>
          <p:nvSpPr>
            <p:cNvPr id="15" name="Rectangle 14">
              <a:extLst>
                <a:ext uri="{FF2B5EF4-FFF2-40B4-BE49-F238E27FC236}">
                  <a16:creationId xmlns:a16="http://schemas.microsoft.com/office/drawing/2014/main" id="{22121E12-95B7-4533-B4D5-3387EBDC33E1}"/>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FEBCF10-3363-4944-A91B-8F607BC01F6B}"/>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BC1BD69-2D41-4587-A800-DF9955280724}"/>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4BF44A4-1210-492F-9BB4-A137CD9334CE}"/>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3F81A02B-C190-4851-95DD-9C9DD681A777}"/>
              </a:ext>
            </a:extLst>
          </p:cNvPr>
          <p:cNvSpPr txBox="1"/>
          <p:nvPr/>
        </p:nvSpPr>
        <p:spPr>
          <a:xfrm>
            <a:off x="1294056" y="2677261"/>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01</a:t>
            </a:r>
          </a:p>
        </p:txBody>
      </p:sp>
      <p:grpSp>
        <p:nvGrpSpPr>
          <p:cNvPr id="34" name="Group 33">
            <a:extLst>
              <a:ext uri="{FF2B5EF4-FFF2-40B4-BE49-F238E27FC236}">
                <a16:creationId xmlns:a16="http://schemas.microsoft.com/office/drawing/2014/main" id="{7DBB7910-C879-4731-9354-06466A23E277}"/>
              </a:ext>
            </a:extLst>
          </p:cNvPr>
          <p:cNvGrpSpPr/>
          <p:nvPr/>
        </p:nvGrpSpPr>
        <p:grpSpPr>
          <a:xfrm>
            <a:off x="3235639" y="2282209"/>
            <a:ext cx="1159438" cy="1159438"/>
            <a:chOff x="6019424" y="1453097"/>
            <a:chExt cx="6111105" cy="6111105"/>
          </a:xfrm>
        </p:grpSpPr>
        <p:sp>
          <p:nvSpPr>
            <p:cNvPr id="36" name="Rectangle 35">
              <a:extLst>
                <a:ext uri="{FF2B5EF4-FFF2-40B4-BE49-F238E27FC236}">
                  <a16:creationId xmlns:a16="http://schemas.microsoft.com/office/drawing/2014/main" id="{EBB55426-769F-4908-8150-B34AAEDCBB75}"/>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58B9ED1-1604-4FE2-A3DB-6A0A3A7AB849}"/>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36607D7-A073-484B-91FD-A925B9975FBF}"/>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784063E-B6D4-48F0-AD68-CFE9A6A79A65}"/>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B41327E0-9797-40A2-8A97-31380B8C903B}"/>
              </a:ext>
            </a:extLst>
          </p:cNvPr>
          <p:cNvSpPr txBox="1"/>
          <p:nvPr/>
        </p:nvSpPr>
        <p:spPr>
          <a:xfrm>
            <a:off x="3593177" y="2677261"/>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02</a:t>
            </a:r>
          </a:p>
        </p:txBody>
      </p:sp>
      <p:grpSp>
        <p:nvGrpSpPr>
          <p:cNvPr id="43" name="Group 42">
            <a:extLst>
              <a:ext uri="{FF2B5EF4-FFF2-40B4-BE49-F238E27FC236}">
                <a16:creationId xmlns:a16="http://schemas.microsoft.com/office/drawing/2014/main" id="{36A8A5E8-32A3-4646-AA9B-E4AE9D087B0C}"/>
              </a:ext>
            </a:extLst>
          </p:cNvPr>
          <p:cNvGrpSpPr/>
          <p:nvPr/>
        </p:nvGrpSpPr>
        <p:grpSpPr>
          <a:xfrm>
            <a:off x="5534761" y="2282209"/>
            <a:ext cx="1159438" cy="1159438"/>
            <a:chOff x="6019424" y="1453097"/>
            <a:chExt cx="6111105" cy="6111105"/>
          </a:xfrm>
        </p:grpSpPr>
        <p:sp>
          <p:nvSpPr>
            <p:cNvPr id="45" name="Rectangle 44">
              <a:extLst>
                <a:ext uri="{FF2B5EF4-FFF2-40B4-BE49-F238E27FC236}">
                  <a16:creationId xmlns:a16="http://schemas.microsoft.com/office/drawing/2014/main" id="{95D99F06-EF24-4F49-9BAC-7DE8C1BE2A54}"/>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93D8A8DE-B713-45D3-9973-506ACBA5CC59}"/>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2DB05C4-64CD-4D8D-ADDC-43ED5F02F564}"/>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2E8C867C-DAE4-487D-98C7-BD4D6F809D11}"/>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7AFB0867-0C12-4DB8-8824-484BC5F3733E}"/>
              </a:ext>
            </a:extLst>
          </p:cNvPr>
          <p:cNvSpPr txBox="1"/>
          <p:nvPr/>
        </p:nvSpPr>
        <p:spPr>
          <a:xfrm>
            <a:off x="5892298" y="2677261"/>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03</a:t>
            </a:r>
          </a:p>
        </p:txBody>
      </p:sp>
      <p:grpSp>
        <p:nvGrpSpPr>
          <p:cNvPr id="52" name="Group 51">
            <a:extLst>
              <a:ext uri="{FF2B5EF4-FFF2-40B4-BE49-F238E27FC236}">
                <a16:creationId xmlns:a16="http://schemas.microsoft.com/office/drawing/2014/main" id="{73DDDA75-8C51-4C07-BBC2-3F3448EBD0CB}"/>
              </a:ext>
            </a:extLst>
          </p:cNvPr>
          <p:cNvGrpSpPr/>
          <p:nvPr/>
        </p:nvGrpSpPr>
        <p:grpSpPr>
          <a:xfrm>
            <a:off x="7833883" y="2282209"/>
            <a:ext cx="1159438" cy="1159438"/>
            <a:chOff x="6019424" y="1453097"/>
            <a:chExt cx="6111105" cy="6111105"/>
          </a:xfrm>
        </p:grpSpPr>
        <p:sp>
          <p:nvSpPr>
            <p:cNvPr id="54" name="Rectangle 53">
              <a:extLst>
                <a:ext uri="{FF2B5EF4-FFF2-40B4-BE49-F238E27FC236}">
                  <a16:creationId xmlns:a16="http://schemas.microsoft.com/office/drawing/2014/main" id="{5CFFCE92-35BF-4D3C-AB6E-BC57C69ECE8B}"/>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3D825B4E-5DA9-4D78-A648-88FE019DB638}"/>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08267B87-7FCA-49D6-8241-F40BF2D3AFB7}"/>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1DCCBCC4-9913-40A4-863A-E5FB98A461AC}"/>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91EE75EF-512A-4A89-B919-2E3C0B2F6443}"/>
              </a:ext>
            </a:extLst>
          </p:cNvPr>
          <p:cNvSpPr txBox="1"/>
          <p:nvPr/>
        </p:nvSpPr>
        <p:spPr>
          <a:xfrm>
            <a:off x="8191420" y="2677261"/>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04</a:t>
            </a:r>
          </a:p>
        </p:txBody>
      </p:sp>
      <p:grpSp>
        <p:nvGrpSpPr>
          <p:cNvPr id="61" name="Group 60">
            <a:extLst>
              <a:ext uri="{FF2B5EF4-FFF2-40B4-BE49-F238E27FC236}">
                <a16:creationId xmlns:a16="http://schemas.microsoft.com/office/drawing/2014/main" id="{E3AEBFA5-2090-4273-A90A-4E889E261D96}"/>
              </a:ext>
            </a:extLst>
          </p:cNvPr>
          <p:cNvGrpSpPr/>
          <p:nvPr/>
        </p:nvGrpSpPr>
        <p:grpSpPr>
          <a:xfrm>
            <a:off x="10133003" y="2282209"/>
            <a:ext cx="1159438" cy="1159438"/>
            <a:chOff x="6019424" y="1453097"/>
            <a:chExt cx="6111105" cy="6111105"/>
          </a:xfrm>
        </p:grpSpPr>
        <p:sp>
          <p:nvSpPr>
            <p:cNvPr id="63" name="Rectangle 62">
              <a:extLst>
                <a:ext uri="{FF2B5EF4-FFF2-40B4-BE49-F238E27FC236}">
                  <a16:creationId xmlns:a16="http://schemas.microsoft.com/office/drawing/2014/main" id="{00282CE5-17BC-4C87-9157-159FD2A52EE4}"/>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55F3D375-523C-49BE-A507-D93114F97641}"/>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4EDDEEF0-4244-42AA-A292-835B901D37BC}"/>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275EA7DA-47CA-423A-9849-A60060582C61}"/>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a:extLst>
              <a:ext uri="{FF2B5EF4-FFF2-40B4-BE49-F238E27FC236}">
                <a16:creationId xmlns:a16="http://schemas.microsoft.com/office/drawing/2014/main" id="{4D2A426F-4A0D-498A-BF54-C5CBF21D8BA9}"/>
              </a:ext>
            </a:extLst>
          </p:cNvPr>
          <p:cNvSpPr txBox="1"/>
          <p:nvPr/>
        </p:nvSpPr>
        <p:spPr>
          <a:xfrm>
            <a:off x="10490542" y="2677261"/>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05</a:t>
            </a:r>
          </a:p>
        </p:txBody>
      </p:sp>
      <p:grpSp>
        <p:nvGrpSpPr>
          <p:cNvPr id="40" name="Group 39">
            <a:extLst>
              <a:ext uri="{FF2B5EF4-FFF2-40B4-BE49-F238E27FC236}">
                <a16:creationId xmlns:a16="http://schemas.microsoft.com/office/drawing/2014/main" id="{26E6840D-3EE1-E045-9F73-90913E0E088F}"/>
              </a:ext>
            </a:extLst>
          </p:cNvPr>
          <p:cNvGrpSpPr/>
          <p:nvPr/>
        </p:nvGrpSpPr>
        <p:grpSpPr>
          <a:xfrm>
            <a:off x="-138611" y="6300200"/>
            <a:ext cx="12471991" cy="652403"/>
            <a:chOff x="-138611" y="6300200"/>
            <a:chExt cx="12471991" cy="652403"/>
          </a:xfrm>
        </p:grpSpPr>
        <p:sp>
          <p:nvSpPr>
            <p:cNvPr id="42" name="Rectangle 41">
              <a:extLst>
                <a:ext uri="{FF2B5EF4-FFF2-40B4-BE49-F238E27FC236}">
                  <a16:creationId xmlns:a16="http://schemas.microsoft.com/office/drawing/2014/main" id="{FD518EE6-9E93-5A4B-B100-97A367879A85}"/>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F310A41B-AC96-C648-98D2-251B20987E7A}"/>
                </a:ext>
              </a:extLst>
            </p:cNvPr>
            <p:cNvCxnSpPr/>
            <p:nvPr/>
          </p:nvCxnSpPr>
          <p:spPr>
            <a:xfrm>
              <a:off x="5693924"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DE87757-3281-AE41-B598-4DD844075320}"/>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58" name="Rounded Rectangle 57">
              <a:extLst>
                <a:ext uri="{FF2B5EF4-FFF2-40B4-BE49-F238E27FC236}">
                  <a16:creationId xmlns:a16="http://schemas.microsoft.com/office/drawing/2014/main" id="{0CD521BD-24C1-304F-A589-EACFB6767765}"/>
                </a:ext>
              </a:extLst>
            </p:cNvPr>
            <p:cNvSpPr/>
            <p:nvPr/>
          </p:nvSpPr>
          <p:spPr>
            <a:xfrm>
              <a:off x="6168765"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D2C8703D-B038-9B48-8673-BA449428FA80}"/>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7" name="TextBox 66">
              <a:extLst>
                <a:ext uri="{FF2B5EF4-FFF2-40B4-BE49-F238E27FC236}">
                  <a16:creationId xmlns:a16="http://schemas.microsoft.com/office/drawing/2014/main" id="{7DCBDE5A-63FA-F04B-8546-FF5645B1D3AD}"/>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8" name="TextBox 67">
              <a:extLst>
                <a:ext uri="{FF2B5EF4-FFF2-40B4-BE49-F238E27FC236}">
                  <a16:creationId xmlns:a16="http://schemas.microsoft.com/office/drawing/2014/main" id="{A0995735-1E0A-B444-BCE5-E1AA9BC6D373}"/>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9" name="TextBox 68">
              <a:extLst>
                <a:ext uri="{FF2B5EF4-FFF2-40B4-BE49-F238E27FC236}">
                  <a16:creationId xmlns:a16="http://schemas.microsoft.com/office/drawing/2014/main" id="{BC26B1A7-2A9F-AD4B-AD3E-3A076887A2B6}"/>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0" name="TextBox 69">
              <a:extLst>
                <a:ext uri="{FF2B5EF4-FFF2-40B4-BE49-F238E27FC236}">
                  <a16:creationId xmlns:a16="http://schemas.microsoft.com/office/drawing/2014/main" id="{B20DBA98-83CB-E64E-B0F3-28FD1F7612B2}"/>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1" name="TextBox 70">
              <a:extLst>
                <a:ext uri="{FF2B5EF4-FFF2-40B4-BE49-F238E27FC236}">
                  <a16:creationId xmlns:a16="http://schemas.microsoft.com/office/drawing/2014/main" id="{2957B821-DAA2-D24F-A58F-96ED48B3F8E5}"/>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2" name="TextBox 71">
              <a:extLst>
                <a:ext uri="{FF2B5EF4-FFF2-40B4-BE49-F238E27FC236}">
                  <a16:creationId xmlns:a16="http://schemas.microsoft.com/office/drawing/2014/main" id="{52222948-2352-434A-AE53-A3C3A65AE5E3}"/>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3" name="TextBox 72">
              <a:extLst>
                <a:ext uri="{FF2B5EF4-FFF2-40B4-BE49-F238E27FC236}">
                  <a16:creationId xmlns:a16="http://schemas.microsoft.com/office/drawing/2014/main" id="{F86093D8-F1A1-E145-90A2-9FFDC99A3EAB}"/>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4" name="TextBox 73">
              <a:extLst>
                <a:ext uri="{FF2B5EF4-FFF2-40B4-BE49-F238E27FC236}">
                  <a16:creationId xmlns:a16="http://schemas.microsoft.com/office/drawing/2014/main" id="{70B7DFDD-40AA-F24B-96DE-4E5E4C0A4FA6}"/>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5" name="TextBox 74">
              <a:extLst>
                <a:ext uri="{FF2B5EF4-FFF2-40B4-BE49-F238E27FC236}">
                  <a16:creationId xmlns:a16="http://schemas.microsoft.com/office/drawing/2014/main" id="{3D0F85F6-16CC-634B-B4E6-98A40966AD14}"/>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6" name="TextBox 75">
              <a:extLst>
                <a:ext uri="{FF2B5EF4-FFF2-40B4-BE49-F238E27FC236}">
                  <a16:creationId xmlns:a16="http://schemas.microsoft.com/office/drawing/2014/main" id="{F634750F-5F2E-674A-89ED-773EFF3EEFAE}"/>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7" name="TextBox 76">
              <a:extLst>
                <a:ext uri="{FF2B5EF4-FFF2-40B4-BE49-F238E27FC236}">
                  <a16:creationId xmlns:a16="http://schemas.microsoft.com/office/drawing/2014/main" id="{E001F141-18CD-F341-ADE5-C41F753D8EE8}"/>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8" name="TextBox 77">
              <a:extLst>
                <a:ext uri="{FF2B5EF4-FFF2-40B4-BE49-F238E27FC236}">
                  <a16:creationId xmlns:a16="http://schemas.microsoft.com/office/drawing/2014/main" id="{EAE894D2-D73D-0649-939B-70089AA6ACF9}"/>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9" name="TextBox 78">
              <a:extLst>
                <a:ext uri="{FF2B5EF4-FFF2-40B4-BE49-F238E27FC236}">
                  <a16:creationId xmlns:a16="http://schemas.microsoft.com/office/drawing/2014/main" id="{77AF2EA6-1C26-3044-B00E-E35257DF163C}"/>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0" name="TextBox 79">
              <a:extLst>
                <a:ext uri="{FF2B5EF4-FFF2-40B4-BE49-F238E27FC236}">
                  <a16:creationId xmlns:a16="http://schemas.microsoft.com/office/drawing/2014/main" id="{E7A5F9A3-E276-B34A-802D-8C88484499C9}"/>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
        <p:nvSpPr>
          <p:cNvPr id="87" name="TextBox 86">
            <a:extLst>
              <a:ext uri="{FF2B5EF4-FFF2-40B4-BE49-F238E27FC236}">
                <a16:creationId xmlns:a16="http://schemas.microsoft.com/office/drawing/2014/main" id="{D1A994CE-E348-0343-AA67-D02C6BCC6D6A}"/>
              </a:ext>
            </a:extLst>
          </p:cNvPr>
          <p:cNvSpPr txBox="1"/>
          <p:nvPr/>
        </p:nvSpPr>
        <p:spPr>
          <a:xfrm>
            <a:off x="572646" y="4347008"/>
            <a:ext cx="1887171" cy="788357"/>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Specify program or policy change and the current status quo, or the world before implementation compared to what’s after</a:t>
            </a:r>
          </a:p>
        </p:txBody>
      </p:sp>
      <p:sp>
        <p:nvSpPr>
          <p:cNvPr id="88" name="TextBox 87">
            <a:extLst>
              <a:ext uri="{FF2B5EF4-FFF2-40B4-BE49-F238E27FC236}">
                <a16:creationId xmlns:a16="http://schemas.microsoft.com/office/drawing/2014/main" id="{A2549F9E-E566-2842-B1BA-F1632B29EDB6}"/>
              </a:ext>
            </a:extLst>
          </p:cNvPr>
          <p:cNvSpPr txBox="1"/>
          <p:nvPr/>
        </p:nvSpPr>
        <p:spPr>
          <a:xfrm>
            <a:off x="3048673" y="4347007"/>
            <a:ext cx="1540041" cy="788357"/>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Determine the geographic scope of the analysis in order to limit the groups impacted by the policy</a:t>
            </a:r>
          </a:p>
        </p:txBody>
      </p:sp>
      <p:sp>
        <p:nvSpPr>
          <p:cNvPr id="89" name="TextBox 88">
            <a:extLst>
              <a:ext uri="{FF2B5EF4-FFF2-40B4-BE49-F238E27FC236}">
                <a16:creationId xmlns:a16="http://schemas.microsoft.com/office/drawing/2014/main" id="{AE0F9E72-8705-4A4A-B453-235E8DFCAE78}"/>
              </a:ext>
            </a:extLst>
          </p:cNvPr>
          <p:cNvSpPr txBox="1"/>
          <p:nvPr/>
        </p:nvSpPr>
        <p:spPr>
          <a:xfrm>
            <a:off x="5107469" y="4343823"/>
            <a:ext cx="1991751" cy="788357"/>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Label costs and benefits as direct, indirect, tangible, intangible, or real in order to ensure effects of each cost and benefit is understood</a:t>
            </a:r>
          </a:p>
        </p:txBody>
      </p:sp>
      <p:sp>
        <p:nvSpPr>
          <p:cNvPr id="90" name="TextBox 89">
            <a:extLst>
              <a:ext uri="{FF2B5EF4-FFF2-40B4-BE49-F238E27FC236}">
                <a16:creationId xmlns:a16="http://schemas.microsoft.com/office/drawing/2014/main" id="{964789F7-65B7-1544-88BF-763CAF3B0AC7}"/>
              </a:ext>
            </a:extLst>
          </p:cNvPr>
          <p:cNvSpPr txBox="1"/>
          <p:nvPr/>
        </p:nvSpPr>
        <p:spPr>
          <a:xfrm>
            <a:off x="7454082" y="4350194"/>
            <a:ext cx="1906480" cy="788357"/>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Assess how costs and benefits will change each year. It is important to do this even before you begin to place numbers onto things</a:t>
            </a:r>
          </a:p>
        </p:txBody>
      </p:sp>
      <p:sp>
        <p:nvSpPr>
          <p:cNvPr id="91" name="TextBox 90">
            <a:extLst>
              <a:ext uri="{FF2B5EF4-FFF2-40B4-BE49-F238E27FC236}">
                <a16:creationId xmlns:a16="http://schemas.microsoft.com/office/drawing/2014/main" id="{E72C14D6-2579-F247-AEA6-3FAC420F1E0E}"/>
              </a:ext>
            </a:extLst>
          </p:cNvPr>
          <p:cNvSpPr txBox="1"/>
          <p:nvPr/>
        </p:nvSpPr>
        <p:spPr>
          <a:xfrm>
            <a:off x="10002387" y="4343823"/>
            <a:ext cx="1420662" cy="429285"/>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Make sure to place all costs in the same unit</a:t>
            </a:r>
          </a:p>
        </p:txBody>
      </p:sp>
    </p:spTree>
    <p:extLst>
      <p:ext uri="{BB962C8B-B14F-4D97-AF65-F5344CB8AC3E}">
        <p14:creationId xmlns:p14="http://schemas.microsoft.com/office/powerpoint/2010/main" val="33328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additive="base">
                                        <p:cTn id="7" dur="5000" fill="hold"/>
                                        <p:tgtEl>
                                          <p:spTgt spid="83"/>
                                        </p:tgtEl>
                                        <p:attrNameLst>
                                          <p:attrName>ppt_x</p:attrName>
                                        </p:attrNameLst>
                                      </p:cBhvr>
                                      <p:tavLst>
                                        <p:tav tm="0">
                                          <p:val>
                                            <p:strVal val="#ppt_x"/>
                                          </p:val>
                                        </p:tav>
                                        <p:tav tm="100000">
                                          <p:val>
                                            <p:strVal val="#ppt_x"/>
                                          </p:val>
                                        </p:tav>
                                      </p:tavLst>
                                    </p:anim>
                                    <p:anim calcmode="lin" valueType="num">
                                      <p:cBhvr additive="base">
                                        <p:cTn id="8" dur="5000" fill="hold"/>
                                        <p:tgtEl>
                                          <p:spTgt spid="83"/>
                                        </p:tgtEl>
                                        <p:attrNameLst>
                                          <p:attrName>ppt_y</p:attrName>
                                        </p:attrNameLst>
                                      </p:cBhvr>
                                      <p:tavLst>
                                        <p:tav tm="0">
                                          <p:val>
                                            <p:strVal val="1+#ppt_h/2"/>
                                          </p:val>
                                        </p:tav>
                                        <p:tav tm="100000">
                                          <p:val>
                                            <p:strVal val="#ppt_y"/>
                                          </p:val>
                                        </p:tav>
                                      </p:tavLst>
                                    </p:anim>
                                  </p:childTnLst>
                                </p:cTn>
                              </p:par>
                              <p:par>
                                <p:cTn id="9" presetID="2" presetClass="entr" presetSubtype="4" decel="50000" fill="hold" grpId="0" nodeType="withEffect">
                                  <p:stCondLst>
                                    <p:cond delay="0"/>
                                  </p:stCondLst>
                                  <p:childTnLst>
                                    <p:set>
                                      <p:cBhvr>
                                        <p:cTn id="10" dur="1" fill="hold">
                                          <p:stCondLst>
                                            <p:cond delay="0"/>
                                          </p:stCondLst>
                                        </p:cTn>
                                        <p:tgtEl>
                                          <p:spTgt spid="81"/>
                                        </p:tgtEl>
                                        <p:attrNameLst>
                                          <p:attrName>style.visibility</p:attrName>
                                        </p:attrNameLst>
                                      </p:cBhvr>
                                      <p:to>
                                        <p:strVal val="visible"/>
                                      </p:to>
                                    </p:set>
                                    <p:anim calcmode="lin" valueType="num">
                                      <p:cBhvr additive="base">
                                        <p:cTn id="11" dur="5000" fill="hold"/>
                                        <p:tgtEl>
                                          <p:spTgt spid="81"/>
                                        </p:tgtEl>
                                        <p:attrNameLst>
                                          <p:attrName>ppt_x</p:attrName>
                                        </p:attrNameLst>
                                      </p:cBhvr>
                                      <p:tavLst>
                                        <p:tav tm="0">
                                          <p:val>
                                            <p:strVal val="#ppt_x"/>
                                          </p:val>
                                        </p:tav>
                                        <p:tav tm="100000">
                                          <p:val>
                                            <p:strVal val="#ppt_x"/>
                                          </p:val>
                                        </p:tav>
                                      </p:tavLst>
                                    </p:anim>
                                    <p:anim calcmode="lin" valueType="num">
                                      <p:cBhvr additive="base">
                                        <p:cTn id="12" dur="5000" fill="hold"/>
                                        <p:tgtEl>
                                          <p:spTgt spid="81"/>
                                        </p:tgtEl>
                                        <p:attrNameLst>
                                          <p:attrName>ppt_y</p:attrName>
                                        </p:attrNameLst>
                                      </p:cBhvr>
                                      <p:tavLst>
                                        <p:tav tm="0">
                                          <p:val>
                                            <p:strVal val="1+#ppt_h/2"/>
                                          </p:val>
                                        </p:tav>
                                        <p:tav tm="100000">
                                          <p:val>
                                            <p:strVal val="#ppt_y"/>
                                          </p:val>
                                        </p:tav>
                                      </p:tavLst>
                                    </p:anim>
                                  </p:childTnLst>
                                </p:cTn>
                              </p:par>
                              <p:par>
                                <p:cTn id="13" presetID="2" presetClass="entr" presetSubtype="4" decel="50000" fill="hold" grpId="0" nodeType="withEffect">
                                  <p:stCondLst>
                                    <p:cond delay="0"/>
                                  </p:stCondLst>
                                  <p:childTnLst>
                                    <p:set>
                                      <p:cBhvr>
                                        <p:cTn id="14" dur="1" fill="hold">
                                          <p:stCondLst>
                                            <p:cond delay="0"/>
                                          </p:stCondLst>
                                        </p:cTn>
                                        <p:tgtEl>
                                          <p:spTgt spid="84"/>
                                        </p:tgtEl>
                                        <p:attrNameLst>
                                          <p:attrName>style.visibility</p:attrName>
                                        </p:attrNameLst>
                                      </p:cBhvr>
                                      <p:to>
                                        <p:strVal val="visible"/>
                                      </p:to>
                                    </p:set>
                                    <p:anim calcmode="lin" valueType="num">
                                      <p:cBhvr additive="base">
                                        <p:cTn id="15" dur="5000" fill="hold"/>
                                        <p:tgtEl>
                                          <p:spTgt spid="84"/>
                                        </p:tgtEl>
                                        <p:attrNameLst>
                                          <p:attrName>ppt_x</p:attrName>
                                        </p:attrNameLst>
                                      </p:cBhvr>
                                      <p:tavLst>
                                        <p:tav tm="0">
                                          <p:val>
                                            <p:strVal val="#ppt_x"/>
                                          </p:val>
                                        </p:tav>
                                        <p:tav tm="100000">
                                          <p:val>
                                            <p:strVal val="#ppt_x"/>
                                          </p:val>
                                        </p:tav>
                                      </p:tavLst>
                                    </p:anim>
                                    <p:anim calcmode="lin" valueType="num">
                                      <p:cBhvr additive="base">
                                        <p:cTn id="16" dur="5000" fill="hold"/>
                                        <p:tgtEl>
                                          <p:spTgt spid="84"/>
                                        </p:tgtEl>
                                        <p:attrNameLst>
                                          <p:attrName>ppt_y</p:attrName>
                                        </p:attrNameLst>
                                      </p:cBhvr>
                                      <p:tavLst>
                                        <p:tav tm="0">
                                          <p:val>
                                            <p:strVal val="1+#ppt_h/2"/>
                                          </p:val>
                                        </p:tav>
                                        <p:tav tm="100000">
                                          <p:val>
                                            <p:strVal val="#ppt_y"/>
                                          </p:val>
                                        </p:tav>
                                      </p:tavLst>
                                    </p:anim>
                                  </p:childTnLst>
                                </p:cTn>
                              </p:par>
                              <p:par>
                                <p:cTn id="17" presetID="2" presetClass="entr" presetSubtype="4" decel="50000" fill="hold" grpId="0" nodeType="withEffect">
                                  <p:stCondLst>
                                    <p:cond delay="0"/>
                                  </p:stCondLst>
                                  <p:childTnLst>
                                    <p:set>
                                      <p:cBhvr>
                                        <p:cTn id="18" dur="1" fill="hold">
                                          <p:stCondLst>
                                            <p:cond delay="0"/>
                                          </p:stCondLst>
                                        </p:cTn>
                                        <p:tgtEl>
                                          <p:spTgt spid="82"/>
                                        </p:tgtEl>
                                        <p:attrNameLst>
                                          <p:attrName>style.visibility</p:attrName>
                                        </p:attrNameLst>
                                      </p:cBhvr>
                                      <p:to>
                                        <p:strVal val="visible"/>
                                      </p:to>
                                    </p:set>
                                    <p:anim calcmode="lin" valueType="num">
                                      <p:cBhvr additive="base">
                                        <p:cTn id="19" dur="4000" fill="hold"/>
                                        <p:tgtEl>
                                          <p:spTgt spid="82"/>
                                        </p:tgtEl>
                                        <p:attrNameLst>
                                          <p:attrName>ppt_x</p:attrName>
                                        </p:attrNameLst>
                                      </p:cBhvr>
                                      <p:tavLst>
                                        <p:tav tm="0">
                                          <p:val>
                                            <p:strVal val="#ppt_x"/>
                                          </p:val>
                                        </p:tav>
                                        <p:tav tm="100000">
                                          <p:val>
                                            <p:strVal val="#ppt_x"/>
                                          </p:val>
                                        </p:tav>
                                      </p:tavLst>
                                    </p:anim>
                                    <p:anim calcmode="lin" valueType="num">
                                      <p:cBhvr additive="base">
                                        <p:cTn id="20" dur="4000" fill="hold"/>
                                        <p:tgtEl>
                                          <p:spTgt spid="82"/>
                                        </p:tgtEl>
                                        <p:attrNameLst>
                                          <p:attrName>ppt_y</p:attrName>
                                        </p:attrNameLst>
                                      </p:cBhvr>
                                      <p:tavLst>
                                        <p:tav tm="0">
                                          <p:val>
                                            <p:strVal val="1+#ppt_h/2"/>
                                          </p:val>
                                        </p:tav>
                                        <p:tav tm="100000">
                                          <p:val>
                                            <p:strVal val="#ppt_y"/>
                                          </p:val>
                                        </p:tav>
                                      </p:tavLst>
                                    </p:anim>
                                  </p:childTnLst>
                                </p:cTn>
                              </p:par>
                              <p:par>
                                <p:cTn id="21" presetID="2" presetClass="entr" presetSubtype="4" decel="50000" fill="hold" grpId="0" nodeType="withEffect">
                                  <p:stCondLst>
                                    <p:cond delay="0"/>
                                  </p:stCondLst>
                                  <p:childTnLst>
                                    <p:set>
                                      <p:cBhvr>
                                        <p:cTn id="22" dur="1" fill="hold">
                                          <p:stCondLst>
                                            <p:cond delay="0"/>
                                          </p:stCondLst>
                                        </p:cTn>
                                        <p:tgtEl>
                                          <p:spTgt spid="86"/>
                                        </p:tgtEl>
                                        <p:attrNameLst>
                                          <p:attrName>style.visibility</p:attrName>
                                        </p:attrNameLst>
                                      </p:cBhvr>
                                      <p:to>
                                        <p:strVal val="visible"/>
                                      </p:to>
                                    </p:set>
                                    <p:anim calcmode="lin" valueType="num">
                                      <p:cBhvr additive="base">
                                        <p:cTn id="23" dur="2000" fill="hold"/>
                                        <p:tgtEl>
                                          <p:spTgt spid="86"/>
                                        </p:tgtEl>
                                        <p:attrNameLst>
                                          <p:attrName>ppt_x</p:attrName>
                                        </p:attrNameLst>
                                      </p:cBhvr>
                                      <p:tavLst>
                                        <p:tav tm="0">
                                          <p:val>
                                            <p:strVal val="#ppt_x"/>
                                          </p:val>
                                        </p:tav>
                                        <p:tav tm="100000">
                                          <p:val>
                                            <p:strVal val="#ppt_x"/>
                                          </p:val>
                                        </p:tav>
                                      </p:tavLst>
                                    </p:anim>
                                    <p:anim calcmode="lin" valueType="num">
                                      <p:cBhvr additive="base">
                                        <p:cTn id="24" dur="2000" fill="hold"/>
                                        <p:tgtEl>
                                          <p:spTgt spid="86"/>
                                        </p:tgtEl>
                                        <p:attrNameLst>
                                          <p:attrName>ppt_y</p:attrName>
                                        </p:attrNameLst>
                                      </p:cBhvr>
                                      <p:tavLst>
                                        <p:tav tm="0">
                                          <p:val>
                                            <p:strVal val="1+#ppt_h/2"/>
                                          </p:val>
                                        </p:tav>
                                        <p:tav tm="100000">
                                          <p:val>
                                            <p:strVal val="#ppt_y"/>
                                          </p:val>
                                        </p:tav>
                                      </p:tavLst>
                                    </p:anim>
                                  </p:childTnLst>
                                </p:cTn>
                              </p:par>
                              <p:par>
                                <p:cTn id="25" presetID="2" presetClass="entr" presetSubtype="4" decel="50000" fill="hold" grpId="0" nodeType="withEffect">
                                  <p:stCondLst>
                                    <p:cond delay="0"/>
                                  </p:stCondLst>
                                  <p:childTnLst>
                                    <p:set>
                                      <p:cBhvr>
                                        <p:cTn id="26" dur="1" fill="hold">
                                          <p:stCondLst>
                                            <p:cond delay="0"/>
                                          </p:stCondLst>
                                        </p:cTn>
                                        <p:tgtEl>
                                          <p:spTgt spid="85"/>
                                        </p:tgtEl>
                                        <p:attrNameLst>
                                          <p:attrName>style.visibility</p:attrName>
                                        </p:attrNameLst>
                                      </p:cBhvr>
                                      <p:to>
                                        <p:strVal val="visible"/>
                                      </p:to>
                                    </p:set>
                                    <p:anim calcmode="lin" valueType="num">
                                      <p:cBhvr additive="base">
                                        <p:cTn id="27" dur="5000" fill="hold"/>
                                        <p:tgtEl>
                                          <p:spTgt spid="85"/>
                                        </p:tgtEl>
                                        <p:attrNameLst>
                                          <p:attrName>ppt_x</p:attrName>
                                        </p:attrNameLst>
                                      </p:cBhvr>
                                      <p:tavLst>
                                        <p:tav tm="0">
                                          <p:val>
                                            <p:strVal val="#ppt_x"/>
                                          </p:val>
                                        </p:tav>
                                        <p:tav tm="100000">
                                          <p:val>
                                            <p:strVal val="#ppt_x"/>
                                          </p:val>
                                        </p:tav>
                                      </p:tavLst>
                                    </p:anim>
                                    <p:anim calcmode="lin" valueType="num">
                                      <p:cBhvr additive="base">
                                        <p:cTn id="28" dur="5000" fill="hold"/>
                                        <p:tgtEl>
                                          <p:spTgt spid="85"/>
                                        </p:tgtEl>
                                        <p:attrNameLst>
                                          <p:attrName>ppt_y</p:attrName>
                                        </p:attrNameLst>
                                      </p:cBhvr>
                                      <p:tavLst>
                                        <p:tav tm="0">
                                          <p:val>
                                            <p:strVal val="1+#ppt_h/2"/>
                                          </p:val>
                                        </p:tav>
                                        <p:tav tm="100000">
                                          <p:val>
                                            <p:strVal val="#ppt_y"/>
                                          </p:val>
                                        </p:tav>
                                      </p:tavLst>
                                    </p:anim>
                                  </p:childTnLst>
                                </p:cTn>
                              </p:par>
                              <p:par>
                                <p:cTn id="29" presetID="23" presetClass="entr" presetSubtype="16"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1000" fill="hold"/>
                                        <p:tgtEl>
                                          <p:spTgt spid="19"/>
                                        </p:tgtEl>
                                        <p:attrNameLst>
                                          <p:attrName>ppt_w</p:attrName>
                                        </p:attrNameLst>
                                      </p:cBhvr>
                                      <p:tavLst>
                                        <p:tav tm="0">
                                          <p:val>
                                            <p:fltVal val="0"/>
                                          </p:val>
                                        </p:tav>
                                        <p:tav tm="100000">
                                          <p:val>
                                            <p:strVal val="#ppt_w"/>
                                          </p:val>
                                        </p:tav>
                                      </p:tavLst>
                                    </p:anim>
                                    <p:anim calcmode="lin" valueType="num">
                                      <p:cBhvr>
                                        <p:cTn id="32" dur="1000" fill="hold"/>
                                        <p:tgtEl>
                                          <p:spTgt spid="19"/>
                                        </p:tgtEl>
                                        <p:attrNameLst>
                                          <p:attrName>ppt_h</p:attrName>
                                        </p:attrNameLst>
                                      </p:cBhvr>
                                      <p:tavLst>
                                        <p:tav tm="0">
                                          <p:val>
                                            <p:fltVal val="0"/>
                                          </p:val>
                                        </p:tav>
                                        <p:tav tm="100000">
                                          <p:val>
                                            <p:strVal val="#ppt_h"/>
                                          </p:val>
                                        </p:tav>
                                      </p:tavLst>
                                    </p:anim>
                                  </p:childTnLst>
                                </p:cTn>
                              </p:par>
                              <p:par>
                                <p:cTn id="33" presetID="12" presetClass="entr" presetSubtype="1"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1000"/>
                                        <p:tgtEl>
                                          <p:spTgt spid="27"/>
                                        </p:tgtEl>
                                        <p:attrNameLst>
                                          <p:attrName>ppt_y</p:attrName>
                                        </p:attrNameLst>
                                      </p:cBhvr>
                                      <p:tavLst>
                                        <p:tav tm="0">
                                          <p:val>
                                            <p:strVal val="#ppt_y-#ppt_h*1.125000"/>
                                          </p:val>
                                        </p:tav>
                                        <p:tav tm="100000">
                                          <p:val>
                                            <p:strVal val="#ppt_y"/>
                                          </p:val>
                                        </p:tav>
                                      </p:tavLst>
                                    </p:anim>
                                    <p:animEffect transition="in" filter="wipe(down)">
                                      <p:cBhvr>
                                        <p:cTn id="36" dur="1000"/>
                                        <p:tgtEl>
                                          <p:spTgt spid="27"/>
                                        </p:tgtEl>
                                      </p:cBhvr>
                                    </p:animEffect>
                                  </p:childTnLst>
                                </p:cTn>
                              </p:par>
                              <p:par>
                                <p:cTn id="37" presetID="10" presetClass="entr" presetSubtype="0" fill="hold" grpId="0" nodeType="withEffect">
                                  <p:stCondLst>
                                    <p:cond delay="50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87"/>
                                        </p:tgtEl>
                                        <p:attrNameLst>
                                          <p:attrName>style.visibility</p:attrName>
                                        </p:attrNameLst>
                                      </p:cBhvr>
                                      <p:to>
                                        <p:strVal val="visible"/>
                                      </p:to>
                                    </p:set>
                                    <p:animEffect transition="in" filter="fade">
                                      <p:cBhvr>
                                        <p:cTn id="42" dur="500"/>
                                        <p:tgtEl>
                                          <p:spTgt spid="87"/>
                                        </p:tgtEl>
                                      </p:cBhvr>
                                    </p:animEffect>
                                  </p:childTnLst>
                                </p:cTn>
                              </p:par>
                              <p:par>
                                <p:cTn id="43" presetID="23" presetClass="entr" presetSubtype="16" fill="hold" nodeType="withEffect">
                                  <p:stCondLst>
                                    <p:cond delay="1000"/>
                                  </p:stCondLst>
                                  <p:childTnLst>
                                    <p:set>
                                      <p:cBhvr>
                                        <p:cTn id="44" dur="1" fill="hold">
                                          <p:stCondLst>
                                            <p:cond delay="0"/>
                                          </p:stCondLst>
                                        </p:cTn>
                                        <p:tgtEl>
                                          <p:spTgt spid="34"/>
                                        </p:tgtEl>
                                        <p:attrNameLst>
                                          <p:attrName>style.visibility</p:attrName>
                                        </p:attrNameLst>
                                      </p:cBhvr>
                                      <p:to>
                                        <p:strVal val="visible"/>
                                      </p:to>
                                    </p:set>
                                    <p:anim calcmode="lin" valueType="num">
                                      <p:cBhvr>
                                        <p:cTn id="45" dur="1000" fill="hold"/>
                                        <p:tgtEl>
                                          <p:spTgt spid="34"/>
                                        </p:tgtEl>
                                        <p:attrNameLst>
                                          <p:attrName>ppt_w</p:attrName>
                                        </p:attrNameLst>
                                      </p:cBhvr>
                                      <p:tavLst>
                                        <p:tav tm="0">
                                          <p:val>
                                            <p:fltVal val="0"/>
                                          </p:val>
                                        </p:tav>
                                        <p:tav tm="100000">
                                          <p:val>
                                            <p:strVal val="#ppt_w"/>
                                          </p:val>
                                        </p:tav>
                                      </p:tavLst>
                                    </p:anim>
                                    <p:anim calcmode="lin" valueType="num">
                                      <p:cBhvr>
                                        <p:cTn id="46" dur="1000" fill="hold"/>
                                        <p:tgtEl>
                                          <p:spTgt spid="34"/>
                                        </p:tgtEl>
                                        <p:attrNameLst>
                                          <p:attrName>ppt_h</p:attrName>
                                        </p:attrNameLst>
                                      </p:cBhvr>
                                      <p:tavLst>
                                        <p:tav tm="0">
                                          <p:val>
                                            <p:fltVal val="0"/>
                                          </p:val>
                                        </p:tav>
                                        <p:tav tm="100000">
                                          <p:val>
                                            <p:strVal val="#ppt_h"/>
                                          </p:val>
                                        </p:tav>
                                      </p:tavLst>
                                    </p:anim>
                                  </p:childTnLst>
                                </p:cTn>
                              </p:par>
                              <p:par>
                                <p:cTn id="47" presetID="12" presetClass="entr" presetSubtype="1" fill="hold" grpId="0" nodeType="withEffect">
                                  <p:stCondLst>
                                    <p:cond delay="100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1000"/>
                                        <p:tgtEl>
                                          <p:spTgt spid="32"/>
                                        </p:tgtEl>
                                        <p:attrNameLst>
                                          <p:attrName>ppt_y</p:attrName>
                                        </p:attrNameLst>
                                      </p:cBhvr>
                                      <p:tavLst>
                                        <p:tav tm="0">
                                          <p:val>
                                            <p:strVal val="#ppt_y-#ppt_h*1.125000"/>
                                          </p:val>
                                        </p:tav>
                                        <p:tav tm="100000">
                                          <p:val>
                                            <p:strVal val="#ppt_y"/>
                                          </p:val>
                                        </p:tav>
                                      </p:tavLst>
                                    </p:anim>
                                    <p:animEffect transition="in" filter="wipe(down)">
                                      <p:cBhvr>
                                        <p:cTn id="50" dur="1000"/>
                                        <p:tgtEl>
                                          <p:spTgt spid="32"/>
                                        </p:tgtEl>
                                      </p:cBhvr>
                                    </p:animEffect>
                                  </p:childTnLst>
                                </p:cTn>
                              </p:par>
                              <p:par>
                                <p:cTn id="51" presetID="10" presetClass="entr" presetSubtype="0" fill="hold" grpId="0" nodeType="withEffect">
                                  <p:stCondLst>
                                    <p:cond delay="150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par>
                                <p:cTn id="54" presetID="10" presetClass="entr" presetSubtype="0" fill="hold" grpId="0" nodeType="withEffect">
                                  <p:stCondLst>
                                    <p:cond delay="1500"/>
                                  </p:stCondLst>
                                  <p:childTnLst>
                                    <p:set>
                                      <p:cBhvr>
                                        <p:cTn id="55" dur="1" fill="hold">
                                          <p:stCondLst>
                                            <p:cond delay="0"/>
                                          </p:stCondLst>
                                        </p:cTn>
                                        <p:tgtEl>
                                          <p:spTgt spid="88"/>
                                        </p:tgtEl>
                                        <p:attrNameLst>
                                          <p:attrName>style.visibility</p:attrName>
                                        </p:attrNameLst>
                                      </p:cBhvr>
                                      <p:to>
                                        <p:strVal val="visible"/>
                                      </p:to>
                                    </p:set>
                                    <p:animEffect transition="in" filter="fade">
                                      <p:cBhvr>
                                        <p:cTn id="56" dur="500"/>
                                        <p:tgtEl>
                                          <p:spTgt spid="88"/>
                                        </p:tgtEl>
                                      </p:cBhvr>
                                    </p:animEffect>
                                  </p:childTnLst>
                                </p:cTn>
                              </p:par>
                              <p:par>
                                <p:cTn id="57" presetID="23" presetClass="entr" presetSubtype="16" fill="hold" nodeType="withEffect">
                                  <p:stCondLst>
                                    <p:cond delay="2000"/>
                                  </p:stCondLst>
                                  <p:childTnLst>
                                    <p:set>
                                      <p:cBhvr>
                                        <p:cTn id="58" dur="1" fill="hold">
                                          <p:stCondLst>
                                            <p:cond delay="0"/>
                                          </p:stCondLst>
                                        </p:cTn>
                                        <p:tgtEl>
                                          <p:spTgt spid="43"/>
                                        </p:tgtEl>
                                        <p:attrNameLst>
                                          <p:attrName>style.visibility</p:attrName>
                                        </p:attrNameLst>
                                      </p:cBhvr>
                                      <p:to>
                                        <p:strVal val="visible"/>
                                      </p:to>
                                    </p:set>
                                    <p:anim calcmode="lin" valueType="num">
                                      <p:cBhvr>
                                        <p:cTn id="59" dur="1000" fill="hold"/>
                                        <p:tgtEl>
                                          <p:spTgt spid="43"/>
                                        </p:tgtEl>
                                        <p:attrNameLst>
                                          <p:attrName>ppt_w</p:attrName>
                                        </p:attrNameLst>
                                      </p:cBhvr>
                                      <p:tavLst>
                                        <p:tav tm="0">
                                          <p:val>
                                            <p:fltVal val="0"/>
                                          </p:val>
                                        </p:tav>
                                        <p:tav tm="100000">
                                          <p:val>
                                            <p:strVal val="#ppt_w"/>
                                          </p:val>
                                        </p:tav>
                                      </p:tavLst>
                                    </p:anim>
                                    <p:anim calcmode="lin" valueType="num">
                                      <p:cBhvr>
                                        <p:cTn id="60" dur="1000" fill="hold"/>
                                        <p:tgtEl>
                                          <p:spTgt spid="43"/>
                                        </p:tgtEl>
                                        <p:attrNameLst>
                                          <p:attrName>ppt_h</p:attrName>
                                        </p:attrNameLst>
                                      </p:cBhvr>
                                      <p:tavLst>
                                        <p:tav tm="0">
                                          <p:val>
                                            <p:fltVal val="0"/>
                                          </p:val>
                                        </p:tav>
                                        <p:tav tm="100000">
                                          <p:val>
                                            <p:strVal val="#ppt_h"/>
                                          </p:val>
                                        </p:tav>
                                      </p:tavLst>
                                    </p:anim>
                                  </p:childTnLst>
                                </p:cTn>
                              </p:par>
                              <p:par>
                                <p:cTn id="61" presetID="12" presetClass="entr" presetSubtype="1" fill="hold" grpId="0" nodeType="withEffect">
                                  <p:stCondLst>
                                    <p:cond delay="2000"/>
                                  </p:stCondLst>
                                  <p:childTnLst>
                                    <p:set>
                                      <p:cBhvr>
                                        <p:cTn id="62" dur="1" fill="hold">
                                          <p:stCondLst>
                                            <p:cond delay="0"/>
                                          </p:stCondLst>
                                        </p:cTn>
                                        <p:tgtEl>
                                          <p:spTgt spid="41"/>
                                        </p:tgtEl>
                                        <p:attrNameLst>
                                          <p:attrName>style.visibility</p:attrName>
                                        </p:attrNameLst>
                                      </p:cBhvr>
                                      <p:to>
                                        <p:strVal val="visible"/>
                                      </p:to>
                                    </p:set>
                                    <p:anim calcmode="lin" valueType="num">
                                      <p:cBhvr additive="base">
                                        <p:cTn id="63" dur="1000"/>
                                        <p:tgtEl>
                                          <p:spTgt spid="41"/>
                                        </p:tgtEl>
                                        <p:attrNameLst>
                                          <p:attrName>ppt_y</p:attrName>
                                        </p:attrNameLst>
                                      </p:cBhvr>
                                      <p:tavLst>
                                        <p:tav tm="0">
                                          <p:val>
                                            <p:strVal val="#ppt_y-#ppt_h*1.125000"/>
                                          </p:val>
                                        </p:tav>
                                        <p:tav tm="100000">
                                          <p:val>
                                            <p:strVal val="#ppt_y"/>
                                          </p:val>
                                        </p:tav>
                                      </p:tavLst>
                                    </p:anim>
                                    <p:animEffect transition="in" filter="wipe(down)">
                                      <p:cBhvr>
                                        <p:cTn id="64" dur="1000"/>
                                        <p:tgtEl>
                                          <p:spTgt spid="41"/>
                                        </p:tgtEl>
                                      </p:cBhvr>
                                    </p:animEffect>
                                  </p:childTnLst>
                                </p:cTn>
                              </p:par>
                              <p:par>
                                <p:cTn id="65" presetID="10" presetClass="entr" presetSubtype="0" fill="hold" grpId="0" nodeType="withEffect">
                                  <p:stCondLst>
                                    <p:cond delay="2500"/>
                                  </p:stCondLst>
                                  <p:childTnLst>
                                    <p:set>
                                      <p:cBhvr>
                                        <p:cTn id="66" dur="1" fill="hold">
                                          <p:stCondLst>
                                            <p:cond delay="0"/>
                                          </p:stCondLst>
                                        </p:cTn>
                                        <p:tgtEl>
                                          <p:spTgt spid="44"/>
                                        </p:tgtEl>
                                        <p:attrNameLst>
                                          <p:attrName>style.visibility</p:attrName>
                                        </p:attrNameLst>
                                      </p:cBhvr>
                                      <p:to>
                                        <p:strVal val="visible"/>
                                      </p:to>
                                    </p:set>
                                    <p:animEffect transition="in" filter="fade">
                                      <p:cBhvr>
                                        <p:cTn id="67" dur="500"/>
                                        <p:tgtEl>
                                          <p:spTgt spid="44"/>
                                        </p:tgtEl>
                                      </p:cBhvr>
                                    </p:animEffect>
                                  </p:childTnLst>
                                </p:cTn>
                              </p:par>
                              <p:par>
                                <p:cTn id="68" presetID="10" presetClass="entr" presetSubtype="0" fill="hold" grpId="0" nodeType="withEffect">
                                  <p:stCondLst>
                                    <p:cond delay="2500"/>
                                  </p:stCondLst>
                                  <p:childTnLst>
                                    <p:set>
                                      <p:cBhvr>
                                        <p:cTn id="69" dur="1" fill="hold">
                                          <p:stCondLst>
                                            <p:cond delay="0"/>
                                          </p:stCondLst>
                                        </p:cTn>
                                        <p:tgtEl>
                                          <p:spTgt spid="89"/>
                                        </p:tgtEl>
                                        <p:attrNameLst>
                                          <p:attrName>style.visibility</p:attrName>
                                        </p:attrNameLst>
                                      </p:cBhvr>
                                      <p:to>
                                        <p:strVal val="visible"/>
                                      </p:to>
                                    </p:set>
                                    <p:animEffect transition="in" filter="fade">
                                      <p:cBhvr>
                                        <p:cTn id="70" dur="500"/>
                                        <p:tgtEl>
                                          <p:spTgt spid="89"/>
                                        </p:tgtEl>
                                      </p:cBhvr>
                                    </p:animEffect>
                                  </p:childTnLst>
                                </p:cTn>
                              </p:par>
                              <p:par>
                                <p:cTn id="71" presetID="23" presetClass="entr" presetSubtype="16" fill="hold" nodeType="withEffect">
                                  <p:stCondLst>
                                    <p:cond delay="3000"/>
                                  </p:stCondLst>
                                  <p:childTnLst>
                                    <p:set>
                                      <p:cBhvr>
                                        <p:cTn id="72" dur="1" fill="hold">
                                          <p:stCondLst>
                                            <p:cond delay="0"/>
                                          </p:stCondLst>
                                        </p:cTn>
                                        <p:tgtEl>
                                          <p:spTgt spid="52"/>
                                        </p:tgtEl>
                                        <p:attrNameLst>
                                          <p:attrName>style.visibility</p:attrName>
                                        </p:attrNameLst>
                                      </p:cBhvr>
                                      <p:to>
                                        <p:strVal val="visible"/>
                                      </p:to>
                                    </p:set>
                                    <p:anim calcmode="lin" valueType="num">
                                      <p:cBhvr>
                                        <p:cTn id="73" dur="1000" fill="hold"/>
                                        <p:tgtEl>
                                          <p:spTgt spid="52"/>
                                        </p:tgtEl>
                                        <p:attrNameLst>
                                          <p:attrName>ppt_w</p:attrName>
                                        </p:attrNameLst>
                                      </p:cBhvr>
                                      <p:tavLst>
                                        <p:tav tm="0">
                                          <p:val>
                                            <p:fltVal val="0"/>
                                          </p:val>
                                        </p:tav>
                                        <p:tav tm="100000">
                                          <p:val>
                                            <p:strVal val="#ppt_w"/>
                                          </p:val>
                                        </p:tav>
                                      </p:tavLst>
                                    </p:anim>
                                    <p:anim calcmode="lin" valueType="num">
                                      <p:cBhvr>
                                        <p:cTn id="74" dur="1000" fill="hold"/>
                                        <p:tgtEl>
                                          <p:spTgt spid="52"/>
                                        </p:tgtEl>
                                        <p:attrNameLst>
                                          <p:attrName>ppt_h</p:attrName>
                                        </p:attrNameLst>
                                      </p:cBhvr>
                                      <p:tavLst>
                                        <p:tav tm="0">
                                          <p:val>
                                            <p:fltVal val="0"/>
                                          </p:val>
                                        </p:tav>
                                        <p:tav tm="100000">
                                          <p:val>
                                            <p:strVal val="#ppt_h"/>
                                          </p:val>
                                        </p:tav>
                                      </p:tavLst>
                                    </p:anim>
                                  </p:childTnLst>
                                </p:cTn>
                              </p:par>
                              <p:par>
                                <p:cTn id="75" presetID="12" presetClass="entr" presetSubtype="1" fill="hold" grpId="0" nodeType="withEffect">
                                  <p:stCondLst>
                                    <p:cond delay="3000"/>
                                  </p:stCondLst>
                                  <p:childTnLst>
                                    <p:set>
                                      <p:cBhvr>
                                        <p:cTn id="76" dur="1" fill="hold">
                                          <p:stCondLst>
                                            <p:cond delay="0"/>
                                          </p:stCondLst>
                                        </p:cTn>
                                        <p:tgtEl>
                                          <p:spTgt spid="50"/>
                                        </p:tgtEl>
                                        <p:attrNameLst>
                                          <p:attrName>style.visibility</p:attrName>
                                        </p:attrNameLst>
                                      </p:cBhvr>
                                      <p:to>
                                        <p:strVal val="visible"/>
                                      </p:to>
                                    </p:set>
                                    <p:anim calcmode="lin" valueType="num">
                                      <p:cBhvr additive="base">
                                        <p:cTn id="77" dur="1000"/>
                                        <p:tgtEl>
                                          <p:spTgt spid="50"/>
                                        </p:tgtEl>
                                        <p:attrNameLst>
                                          <p:attrName>ppt_y</p:attrName>
                                        </p:attrNameLst>
                                      </p:cBhvr>
                                      <p:tavLst>
                                        <p:tav tm="0">
                                          <p:val>
                                            <p:strVal val="#ppt_y-#ppt_h*1.125000"/>
                                          </p:val>
                                        </p:tav>
                                        <p:tav tm="100000">
                                          <p:val>
                                            <p:strVal val="#ppt_y"/>
                                          </p:val>
                                        </p:tav>
                                      </p:tavLst>
                                    </p:anim>
                                    <p:animEffect transition="in" filter="wipe(down)">
                                      <p:cBhvr>
                                        <p:cTn id="78" dur="1000"/>
                                        <p:tgtEl>
                                          <p:spTgt spid="50"/>
                                        </p:tgtEl>
                                      </p:cBhvr>
                                    </p:animEffect>
                                  </p:childTnLst>
                                </p:cTn>
                              </p:par>
                              <p:par>
                                <p:cTn id="79" presetID="10" presetClass="entr" presetSubtype="0" fill="hold" grpId="0" nodeType="withEffect">
                                  <p:stCondLst>
                                    <p:cond delay="3500"/>
                                  </p:stCondLst>
                                  <p:childTnLst>
                                    <p:set>
                                      <p:cBhvr>
                                        <p:cTn id="80" dur="1" fill="hold">
                                          <p:stCondLst>
                                            <p:cond delay="0"/>
                                          </p:stCondLst>
                                        </p:cTn>
                                        <p:tgtEl>
                                          <p:spTgt spid="53"/>
                                        </p:tgtEl>
                                        <p:attrNameLst>
                                          <p:attrName>style.visibility</p:attrName>
                                        </p:attrNameLst>
                                      </p:cBhvr>
                                      <p:to>
                                        <p:strVal val="visible"/>
                                      </p:to>
                                    </p:set>
                                    <p:animEffect transition="in" filter="fade">
                                      <p:cBhvr>
                                        <p:cTn id="81" dur="500"/>
                                        <p:tgtEl>
                                          <p:spTgt spid="53"/>
                                        </p:tgtEl>
                                      </p:cBhvr>
                                    </p:animEffect>
                                  </p:childTnLst>
                                </p:cTn>
                              </p:par>
                              <p:par>
                                <p:cTn id="82" presetID="10" presetClass="entr" presetSubtype="0" fill="hold" grpId="0" nodeType="withEffect">
                                  <p:stCondLst>
                                    <p:cond delay="3500"/>
                                  </p:stCondLst>
                                  <p:childTnLst>
                                    <p:set>
                                      <p:cBhvr>
                                        <p:cTn id="83" dur="1" fill="hold">
                                          <p:stCondLst>
                                            <p:cond delay="0"/>
                                          </p:stCondLst>
                                        </p:cTn>
                                        <p:tgtEl>
                                          <p:spTgt spid="90"/>
                                        </p:tgtEl>
                                        <p:attrNameLst>
                                          <p:attrName>style.visibility</p:attrName>
                                        </p:attrNameLst>
                                      </p:cBhvr>
                                      <p:to>
                                        <p:strVal val="visible"/>
                                      </p:to>
                                    </p:set>
                                    <p:animEffect transition="in" filter="fade">
                                      <p:cBhvr>
                                        <p:cTn id="84" dur="500"/>
                                        <p:tgtEl>
                                          <p:spTgt spid="90"/>
                                        </p:tgtEl>
                                      </p:cBhvr>
                                    </p:animEffect>
                                  </p:childTnLst>
                                </p:cTn>
                              </p:par>
                              <p:par>
                                <p:cTn id="85" presetID="23" presetClass="entr" presetSubtype="16" fill="hold" nodeType="withEffect">
                                  <p:stCondLst>
                                    <p:cond delay="4000"/>
                                  </p:stCondLst>
                                  <p:childTnLst>
                                    <p:set>
                                      <p:cBhvr>
                                        <p:cTn id="86" dur="1" fill="hold">
                                          <p:stCondLst>
                                            <p:cond delay="0"/>
                                          </p:stCondLst>
                                        </p:cTn>
                                        <p:tgtEl>
                                          <p:spTgt spid="61"/>
                                        </p:tgtEl>
                                        <p:attrNameLst>
                                          <p:attrName>style.visibility</p:attrName>
                                        </p:attrNameLst>
                                      </p:cBhvr>
                                      <p:to>
                                        <p:strVal val="visible"/>
                                      </p:to>
                                    </p:set>
                                    <p:anim calcmode="lin" valueType="num">
                                      <p:cBhvr>
                                        <p:cTn id="87" dur="1000" fill="hold"/>
                                        <p:tgtEl>
                                          <p:spTgt spid="61"/>
                                        </p:tgtEl>
                                        <p:attrNameLst>
                                          <p:attrName>ppt_w</p:attrName>
                                        </p:attrNameLst>
                                      </p:cBhvr>
                                      <p:tavLst>
                                        <p:tav tm="0">
                                          <p:val>
                                            <p:fltVal val="0"/>
                                          </p:val>
                                        </p:tav>
                                        <p:tav tm="100000">
                                          <p:val>
                                            <p:strVal val="#ppt_w"/>
                                          </p:val>
                                        </p:tav>
                                      </p:tavLst>
                                    </p:anim>
                                    <p:anim calcmode="lin" valueType="num">
                                      <p:cBhvr>
                                        <p:cTn id="88" dur="1000" fill="hold"/>
                                        <p:tgtEl>
                                          <p:spTgt spid="61"/>
                                        </p:tgtEl>
                                        <p:attrNameLst>
                                          <p:attrName>ppt_h</p:attrName>
                                        </p:attrNameLst>
                                      </p:cBhvr>
                                      <p:tavLst>
                                        <p:tav tm="0">
                                          <p:val>
                                            <p:fltVal val="0"/>
                                          </p:val>
                                        </p:tav>
                                        <p:tav tm="100000">
                                          <p:val>
                                            <p:strVal val="#ppt_h"/>
                                          </p:val>
                                        </p:tav>
                                      </p:tavLst>
                                    </p:anim>
                                  </p:childTnLst>
                                </p:cTn>
                              </p:par>
                              <p:par>
                                <p:cTn id="89" presetID="12" presetClass="entr" presetSubtype="1" fill="hold" grpId="0" nodeType="withEffect">
                                  <p:stCondLst>
                                    <p:cond delay="400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1000"/>
                                        <p:tgtEl>
                                          <p:spTgt spid="59"/>
                                        </p:tgtEl>
                                        <p:attrNameLst>
                                          <p:attrName>ppt_y</p:attrName>
                                        </p:attrNameLst>
                                      </p:cBhvr>
                                      <p:tavLst>
                                        <p:tav tm="0">
                                          <p:val>
                                            <p:strVal val="#ppt_y-#ppt_h*1.125000"/>
                                          </p:val>
                                        </p:tav>
                                        <p:tav tm="100000">
                                          <p:val>
                                            <p:strVal val="#ppt_y"/>
                                          </p:val>
                                        </p:tav>
                                      </p:tavLst>
                                    </p:anim>
                                    <p:animEffect transition="in" filter="wipe(down)">
                                      <p:cBhvr>
                                        <p:cTn id="92" dur="1000"/>
                                        <p:tgtEl>
                                          <p:spTgt spid="59"/>
                                        </p:tgtEl>
                                      </p:cBhvr>
                                    </p:animEffect>
                                  </p:childTnLst>
                                </p:cTn>
                              </p:par>
                              <p:par>
                                <p:cTn id="93" presetID="10" presetClass="entr" presetSubtype="0" fill="hold" grpId="0" nodeType="withEffect">
                                  <p:stCondLst>
                                    <p:cond delay="4500"/>
                                  </p:stCondLst>
                                  <p:childTnLst>
                                    <p:set>
                                      <p:cBhvr>
                                        <p:cTn id="94" dur="1" fill="hold">
                                          <p:stCondLst>
                                            <p:cond delay="0"/>
                                          </p:stCondLst>
                                        </p:cTn>
                                        <p:tgtEl>
                                          <p:spTgt spid="62"/>
                                        </p:tgtEl>
                                        <p:attrNameLst>
                                          <p:attrName>style.visibility</p:attrName>
                                        </p:attrNameLst>
                                      </p:cBhvr>
                                      <p:to>
                                        <p:strVal val="visible"/>
                                      </p:to>
                                    </p:set>
                                    <p:animEffect transition="in" filter="fade">
                                      <p:cBhvr>
                                        <p:cTn id="95" dur="500"/>
                                        <p:tgtEl>
                                          <p:spTgt spid="62"/>
                                        </p:tgtEl>
                                      </p:cBhvr>
                                    </p:animEffect>
                                  </p:childTnLst>
                                </p:cTn>
                              </p:par>
                              <p:par>
                                <p:cTn id="96" presetID="10" presetClass="entr" presetSubtype="0" fill="hold" grpId="0" nodeType="withEffect">
                                  <p:stCondLst>
                                    <p:cond delay="4500"/>
                                  </p:stCondLst>
                                  <p:childTnLst>
                                    <p:set>
                                      <p:cBhvr>
                                        <p:cTn id="97" dur="1" fill="hold">
                                          <p:stCondLst>
                                            <p:cond delay="0"/>
                                          </p:stCondLst>
                                        </p:cTn>
                                        <p:tgtEl>
                                          <p:spTgt spid="91"/>
                                        </p:tgtEl>
                                        <p:attrNameLst>
                                          <p:attrName>style.visibility</p:attrName>
                                        </p:attrNameLst>
                                      </p:cBhvr>
                                      <p:to>
                                        <p:strVal val="visible"/>
                                      </p:to>
                                    </p:set>
                                    <p:animEffect transition="in" filter="fade">
                                      <p:cBhvr>
                                        <p:cTn id="98" dur="500"/>
                                        <p:tgtEl>
                                          <p:spTgt spid="91"/>
                                        </p:tgtEl>
                                      </p:cBhvr>
                                    </p:animEffect>
                                  </p:childTnLst>
                                </p:cTn>
                              </p:par>
                              <p:par>
                                <p:cTn id="99" presetID="22" presetClass="entr" presetSubtype="8" fill="hold" nodeType="withEffect">
                                  <p:stCondLst>
                                    <p:cond delay="0"/>
                                  </p:stCondLst>
                                  <p:childTnLst>
                                    <p:set>
                                      <p:cBhvr>
                                        <p:cTn id="100" dur="1" fill="hold">
                                          <p:stCondLst>
                                            <p:cond delay="0"/>
                                          </p:stCondLst>
                                        </p:cTn>
                                        <p:tgtEl>
                                          <p:spTgt spid="4"/>
                                        </p:tgtEl>
                                        <p:attrNameLst>
                                          <p:attrName>style.visibility</p:attrName>
                                        </p:attrNameLst>
                                      </p:cBhvr>
                                      <p:to>
                                        <p:strVal val="visible"/>
                                      </p:to>
                                    </p:set>
                                    <p:animEffect transition="in" filter="wipe(left)">
                                      <p:cBhvr>
                                        <p:cTn id="101"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3" grpId="0" animBg="1"/>
      <p:bldP spid="84" grpId="0" animBg="1"/>
      <p:bldP spid="85" grpId="0" animBg="1"/>
      <p:bldP spid="86" grpId="0" animBg="1"/>
      <p:bldP spid="27" grpId="0"/>
      <p:bldP spid="32" grpId="0"/>
      <p:bldP spid="41" grpId="0"/>
      <p:bldP spid="50" grpId="0"/>
      <p:bldP spid="59" grpId="0"/>
      <p:bldP spid="28" grpId="0"/>
      <p:bldP spid="35" grpId="0"/>
      <p:bldP spid="44" grpId="0"/>
      <p:bldP spid="53" grpId="0"/>
      <p:bldP spid="62" grpId="0"/>
      <p:bldP spid="87" grpId="0"/>
      <p:bldP spid="88" grpId="0"/>
      <p:bldP spid="89" grpId="0"/>
      <p:bldP spid="90" grpId="0"/>
      <p:bldP spid="9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3153"/>
            </a:gs>
            <a:gs pos="46000">
              <a:srgbClr val="002148"/>
            </a:gs>
            <a:gs pos="100000">
              <a:srgbClr val="001126"/>
            </a:gs>
          </a:gsLst>
          <a:path path="circle">
            <a:fillToRect l="100000" t="100000"/>
          </a:path>
          <a:tileRect r="-100000" b="-100000"/>
        </a:gradFill>
        <a:effectLst/>
      </p:bgPr>
    </p:bg>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EEA75ADE-160D-4979-A932-8E5B872252C2}"/>
              </a:ext>
            </a:extLst>
          </p:cNvPr>
          <p:cNvCxnSpPr/>
          <p:nvPr/>
        </p:nvCxnSpPr>
        <p:spPr>
          <a:xfrm>
            <a:off x="0" y="2855559"/>
            <a:ext cx="10337563" cy="0"/>
          </a:xfrm>
          <a:prstGeom prst="line">
            <a:avLst/>
          </a:prstGeom>
          <a:ln w="152400">
            <a:solidFill>
              <a:srgbClr val="E8C864"/>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A5F89A7-33B1-4DB4-8658-5016C2FE2187}"/>
              </a:ext>
            </a:extLst>
          </p:cNvPr>
          <p:cNvSpPr txBox="1"/>
          <p:nvPr/>
        </p:nvSpPr>
        <p:spPr>
          <a:xfrm>
            <a:off x="3538248" y="720353"/>
            <a:ext cx="5115504"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10 Steps of Cost Benefit Analysis</a:t>
            </a:r>
          </a:p>
        </p:txBody>
      </p:sp>
      <p:sp>
        <p:nvSpPr>
          <p:cNvPr id="10" name="TextBox 9">
            <a:extLst>
              <a:ext uri="{FF2B5EF4-FFF2-40B4-BE49-F238E27FC236}">
                <a16:creationId xmlns:a16="http://schemas.microsoft.com/office/drawing/2014/main" id="{FFE1B286-0196-423F-B25C-B3168396B095}"/>
              </a:ext>
            </a:extLst>
          </p:cNvPr>
          <p:cNvSpPr txBox="1"/>
          <p:nvPr/>
        </p:nvSpPr>
        <p:spPr>
          <a:xfrm>
            <a:off x="934250" y="3808137"/>
            <a:ext cx="1131314"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MONETIZE BENEFITS</a:t>
            </a:r>
          </a:p>
        </p:txBody>
      </p:sp>
      <p:sp>
        <p:nvSpPr>
          <p:cNvPr id="12" name="TextBox 11">
            <a:extLst>
              <a:ext uri="{FF2B5EF4-FFF2-40B4-BE49-F238E27FC236}">
                <a16:creationId xmlns:a16="http://schemas.microsoft.com/office/drawing/2014/main" id="{1A810500-EBDF-4E05-9836-2EDF1D202140}"/>
              </a:ext>
            </a:extLst>
          </p:cNvPr>
          <p:cNvSpPr txBox="1"/>
          <p:nvPr/>
        </p:nvSpPr>
        <p:spPr>
          <a:xfrm>
            <a:off x="2917610" y="3808136"/>
            <a:ext cx="1791959"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DISCOUNT COSTS &amp; BENEFITS TO OBTAIN PRESENT VALUES</a:t>
            </a:r>
          </a:p>
        </p:txBody>
      </p:sp>
      <p:sp>
        <p:nvSpPr>
          <p:cNvPr id="13" name="TextBox 12">
            <a:extLst>
              <a:ext uri="{FF2B5EF4-FFF2-40B4-BE49-F238E27FC236}">
                <a16:creationId xmlns:a16="http://schemas.microsoft.com/office/drawing/2014/main" id="{FFE45B5E-4961-463F-8636-CB39E572F0B5}"/>
              </a:ext>
            </a:extLst>
          </p:cNvPr>
          <p:cNvSpPr txBox="1"/>
          <p:nvPr/>
        </p:nvSpPr>
        <p:spPr>
          <a:xfrm>
            <a:off x="5529327" y="3808135"/>
            <a:ext cx="1133346"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COMPUTE NET PRESENT VALUES</a:t>
            </a:r>
          </a:p>
        </p:txBody>
      </p:sp>
      <p:sp>
        <p:nvSpPr>
          <p:cNvPr id="14" name="TextBox 13">
            <a:extLst>
              <a:ext uri="{FF2B5EF4-FFF2-40B4-BE49-F238E27FC236}">
                <a16:creationId xmlns:a16="http://schemas.microsoft.com/office/drawing/2014/main" id="{02B16A6A-7EA9-46ED-AFFC-CC46A38090FB}"/>
              </a:ext>
            </a:extLst>
          </p:cNvPr>
          <p:cNvSpPr txBox="1"/>
          <p:nvPr/>
        </p:nvSpPr>
        <p:spPr>
          <a:xfrm>
            <a:off x="7670104" y="3806147"/>
            <a:ext cx="1441788"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PERFORM SENSITIVITY ANALYSIS</a:t>
            </a:r>
          </a:p>
        </p:txBody>
      </p:sp>
      <p:sp>
        <p:nvSpPr>
          <p:cNvPr id="15" name="TextBox 14">
            <a:extLst>
              <a:ext uri="{FF2B5EF4-FFF2-40B4-BE49-F238E27FC236}">
                <a16:creationId xmlns:a16="http://schemas.microsoft.com/office/drawing/2014/main" id="{38131C9A-DCE2-4FAA-9F06-FD6055323364}"/>
              </a:ext>
            </a:extLst>
          </p:cNvPr>
          <p:cNvSpPr txBox="1"/>
          <p:nvPr/>
        </p:nvSpPr>
        <p:spPr>
          <a:xfrm>
            <a:off x="9927771" y="3792275"/>
            <a:ext cx="1569902" cy="431657"/>
          </a:xfrm>
          <a:prstGeom prst="rect">
            <a:avLst/>
          </a:prstGeom>
          <a:noFill/>
        </p:spPr>
        <p:txBody>
          <a:bodyPr wrap="square" rtlCol="0">
            <a:spAutoFit/>
          </a:bodyPr>
          <a:lstStyle/>
          <a:p>
            <a:pPr algn="ctr">
              <a:lnSpc>
                <a:spcPts val="1400"/>
              </a:lnSpc>
            </a:pPr>
            <a:r>
              <a:rPr lang="en-US" sz="900" b="1" dirty="0">
                <a:solidFill>
                  <a:srgbClr val="E4C45D"/>
                </a:solidFill>
                <a:latin typeface="Century Gothic" panose="020B0502020202020204" pitchFamily="34" charset="0"/>
              </a:rPr>
              <a:t>MAKE A RECOMMENDATION</a:t>
            </a:r>
          </a:p>
        </p:txBody>
      </p:sp>
      <p:grpSp>
        <p:nvGrpSpPr>
          <p:cNvPr id="46" name="Group 45">
            <a:extLst>
              <a:ext uri="{FF2B5EF4-FFF2-40B4-BE49-F238E27FC236}">
                <a16:creationId xmlns:a16="http://schemas.microsoft.com/office/drawing/2014/main" id="{68CC93A8-5FBE-4E5F-8C16-E3003ADE8B9C}"/>
              </a:ext>
            </a:extLst>
          </p:cNvPr>
          <p:cNvGrpSpPr/>
          <p:nvPr/>
        </p:nvGrpSpPr>
        <p:grpSpPr>
          <a:xfrm rot="10800000">
            <a:off x="936517" y="2275840"/>
            <a:ext cx="1159438" cy="1159438"/>
            <a:chOff x="6019424" y="1453097"/>
            <a:chExt cx="6111105" cy="6111105"/>
          </a:xfrm>
        </p:grpSpPr>
        <p:sp>
          <p:nvSpPr>
            <p:cNvPr id="48" name="Rectangle 47">
              <a:extLst>
                <a:ext uri="{FF2B5EF4-FFF2-40B4-BE49-F238E27FC236}">
                  <a16:creationId xmlns:a16="http://schemas.microsoft.com/office/drawing/2014/main" id="{30F22401-2482-4BAD-BD2A-7126FB5DCD42}"/>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E9A156D5-075B-484D-BC97-45A257746777}"/>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52DB05E-F2B8-4C1C-A125-F54D4A7C7E45}"/>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25950D8E-F795-4644-9C1F-AAE3ED99BE93}"/>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a:extLst>
              <a:ext uri="{FF2B5EF4-FFF2-40B4-BE49-F238E27FC236}">
                <a16:creationId xmlns:a16="http://schemas.microsoft.com/office/drawing/2014/main" id="{CB8C5AEC-5B30-4703-8B65-F0ECDB6AFED1}"/>
              </a:ext>
            </a:extLst>
          </p:cNvPr>
          <p:cNvSpPr txBox="1"/>
          <p:nvPr/>
        </p:nvSpPr>
        <p:spPr>
          <a:xfrm>
            <a:off x="1294056" y="2670892"/>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06</a:t>
            </a:r>
          </a:p>
        </p:txBody>
      </p:sp>
      <p:grpSp>
        <p:nvGrpSpPr>
          <p:cNvPr id="40" name="Group 39">
            <a:extLst>
              <a:ext uri="{FF2B5EF4-FFF2-40B4-BE49-F238E27FC236}">
                <a16:creationId xmlns:a16="http://schemas.microsoft.com/office/drawing/2014/main" id="{4B845FC4-4DFB-4060-A1B0-4F256CFED80E}"/>
              </a:ext>
            </a:extLst>
          </p:cNvPr>
          <p:cNvGrpSpPr/>
          <p:nvPr/>
        </p:nvGrpSpPr>
        <p:grpSpPr>
          <a:xfrm rot="10800000">
            <a:off x="3235638" y="2275840"/>
            <a:ext cx="1159438" cy="1159438"/>
            <a:chOff x="6019424" y="1453097"/>
            <a:chExt cx="6111105" cy="6111105"/>
          </a:xfrm>
        </p:grpSpPr>
        <p:sp>
          <p:nvSpPr>
            <p:cNvPr id="42" name="Rectangle 41">
              <a:extLst>
                <a:ext uri="{FF2B5EF4-FFF2-40B4-BE49-F238E27FC236}">
                  <a16:creationId xmlns:a16="http://schemas.microsoft.com/office/drawing/2014/main" id="{E49038DB-B788-46BD-B734-E3DAE3AA93BB}"/>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6A98BDC9-B3F0-46BE-8CA1-0E5D4C1F2A9C}"/>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632F9FD-D305-4D2D-AA14-B50494CC2632}"/>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935E2635-809A-4988-8793-DEC4C6C4FC9F}"/>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EDA8C9F9-4F5F-4710-84EE-66F07F9020AE}"/>
              </a:ext>
            </a:extLst>
          </p:cNvPr>
          <p:cNvSpPr txBox="1"/>
          <p:nvPr/>
        </p:nvSpPr>
        <p:spPr>
          <a:xfrm>
            <a:off x="3593179" y="2670892"/>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07</a:t>
            </a:r>
          </a:p>
        </p:txBody>
      </p:sp>
      <p:grpSp>
        <p:nvGrpSpPr>
          <p:cNvPr id="34" name="Group 33">
            <a:extLst>
              <a:ext uri="{FF2B5EF4-FFF2-40B4-BE49-F238E27FC236}">
                <a16:creationId xmlns:a16="http://schemas.microsoft.com/office/drawing/2014/main" id="{53F9141E-B6E8-431B-973F-533AF7CE790F}"/>
              </a:ext>
            </a:extLst>
          </p:cNvPr>
          <p:cNvGrpSpPr/>
          <p:nvPr/>
        </p:nvGrpSpPr>
        <p:grpSpPr>
          <a:xfrm rot="10800000">
            <a:off x="5534759" y="2275840"/>
            <a:ext cx="1159438" cy="1159438"/>
            <a:chOff x="6019424" y="1453097"/>
            <a:chExt cx="6111105" cy="6111105"/>
          </a:xfrm>
        </p:grpSpPr>
        <p:sp>
          <p:nvSpPr>
            <p:cNvPr id="36" name="Rectangle 35">
              <a:extLst>
                <a:ext uri="{FF2B5EF4-FFF2-40B4-BE49-F238E27FC236}">
                  <a16:creationId xmlns:a16="http://schemas.microsoft.com/office/drawing/2014/main" id="{1F8A0D0E-92EE-4ACF-8709-EB289568345A}"/>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9FA28CC3-A922-408C-800B-4F96646DA517}"/>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65DA04E-F2B4-47E4-8456-CDDBE23915F2}"/>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F05A910E-5233-4625-9CDA-CCCEA7C43A47}"/>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FBB150AC-CBDF-426F-9D1B-EBBA12501C83}"/>
              </a:ext>
            </a:extLst>
          </p:cNvPr>
          <p:cNvSpPr txBox="1"/>
          <p:nvPr/>
        </p:nvSpPr>
        <p:spPr>
          <a:xfrm>
            <a:off x="5892298" y="2670892"/>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08</a:t>
            </a:r>
          </a:p>
        </p:txBody>
      </p:sp>
      <p:grpSp>
        <p:nvGrpSpPr>
          <p:cNvPr id="28" name="Group 27">
            <a:extLst>
              <a:ext uri="{FF2B5EF4-FFF2-40B4-BE49-F238E27FC236}">
                <a16:creationId xmlns:a16="http://schemas.microsoft.com/office/drawing/2014/main" id="{C6C7CD08-BB24-470B-B42B-8801D465384B}"/>
              </a:ext>
            </a:extLst>
          </p:cNvPr>
          <p:cNvGrpSpPr/>
          <p:nvPr/>
        </p:nvGrpSpPr>
        <p:grpSpPr>
          <a:xfrm rot="10800000">
            <a:off x="7833881" y="2275840"/>
            <a:ext cx="1159438" cy="1159438"/>
            <a:chOff x="6019424" y="1453097"/>
            <a:chExt cx="6111105" cy="6111105"/>
          </a:xfrm>
        </p:grpSpPr>
        <p:sp>
          <p:nvSpPr>
            <p:cNvPr id="30" name="Rectangle 29">
              <a:extLst>
                <a:ext uri="{FF2B5EF4-FFF2-40B4-BE49-F238E27FC236}">
                  <a16:creationId xmlns:a16="http://schemas.microsoft.com/office/drawing/2014/main" id="{EA7F3C58-46A1-4D7F-8BB1-FC9C4B3457A1}"/>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0477E20-C9E2-4016-B149-0ECFE3BDC67A}"/>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72FB888-AD30-488F-96F2-6C348BB50996}"/>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EC976CB-4C9C-4C63-AA45-94E006108AFC}"/>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7E99D14D-733A-4BE9-A6C0-0C795C2BCDFE}"/>
              </a:ext>
            </a:extLst>
          </p:cNvPr>
          <p:cNvSpPr txBox="1"/>
          <p:nvPr/>
        </p:nvSpPr>
        <p:spPr>
          <a:xfrm>
            <a:off x="8191420" y="2670892"/>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09</a:t>
            </a:r>
          </a:p>
        </p:txBody>
      </p:sp>
      <p:grpSp>
        <p:nvGrpSpPr>
          <p:cNvPr id="22" name="Group 21">
            <a:extLst>
              <a:ext uri="{FF2B5EF4-FFF2-40B4-BE49-F238E27FC236}">
                <a16:creationId xmlns:a16="http://schemas.microsoft.com/office/drawing/2014/main" id="{1CA2FA08-26C2-4C11-95B5-93FB649D197A}"/>
              </a:ext>
            </a:extLst>
          </p:cNvPr>
          <p:cNvGrpSpPr/>
          <p:nvPr/>
        </p:nvGrpSpPr>
        <p:grpSpPr>
          <a:xfrm rot="10800000">
            <a:off x="10133003" y="2275840"/>
            <a:ext cx="1159438" cy="1159438"/>
            <a:chOff x="6019424" y="1453097"/>
            <a:chExt cx="6111105" cy="6111105"/>
          </a:xfrm>
        </p:grpSpPr>
        <p:sp>
          <p:nvSpPr>
            <p:cNvPr id="24" name="Rectangle 23">
              <a:extLst>
                <a:ext uri="{FF2B5EF4-FFF2-40B4-BE49-F238E27FC236}">
                  <a16:creationId xmlns:a16="http://schemas.microsoft.com/office/drawing/2014/main" id="{8F48D4CD-B895-482B-BEFF-8B4809D193C5}"/>
                </a:ext>
              </a:extLst>
            </p:cNvPr>
            <p:cNvSpPr/>
            <p:nvPr/>
          </p:nvSpPr>
          <p:spPr>
            <a:xfrm rot="2700000">
              <a:off x="6975742" y="2409416"/>
              <a:ext cx="4198467" cy="4198467"/>
            </a:xfrm>
            <a:prstGeom prst="roundRect">
              <a:avLst/>
            </a:prstGeom>
            <a:gradFill>
              <a:gsLst>
                <a:gs pos="0">
                  <a:srgbClr val="F6D67A"/>
                </a:gs>
                <a:gs pos="100000">
                  <a:srgbClr val="C6A52C"/>
                </a:gs>
              </a:gsLst>
              <a:lin ang="135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46A8425A-D52C-4F2C-9E31-7FAC7C16980F}"/>
                </a:ext>
              </a:extLst>
            </p:cNvPr>
            <p:cNvSpPr/>
            <p:nvPr/>
          </p:nvSpPr>
          <p:spPr>
            <a:xfrm rot="2700000">
              <a:off x="6695705" y="2129378"/>
              <a:ext cx="4758543" cy="4758543"/>
            </a:xfrm>
            <a:prstGeom prst="roundRect">
              <a:avLst/>
            </a:prstGeom>
            <a:noFill/>
            <a:ln>
              <a:solidFill>
                <a:srgbClr val="F0D07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BC527CF-C4C7-4241-B0ED-2CFC12F3017B}"/>
                </a:ext>
              </a:extLst>
            </p:cNvPr>
            <p:cNvSpPr/>
            <p:nvPr/>
          </p:nvSpPr>
          <p:spPr>
            <a:xfrm rot="2700000">
              <a:off x="6388219" y="1821892"/>
              <a:ext cx="5373515" cy="5373515"/>
            </a:xfrm>
            <a:prstGeom prst="roundRect">
              <a:avLst/>
            </a:prstGeom>
            <a:noFill/>
            <a:ln>
              <a:solidFill>
                <a:srgbClr val="F0D070">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6C79421-1344-4D40-B6EA-539F39AE7B7C}"/>
                </a:ext>
              </a:extLst>
            </p:cNvPr>
            <p:cNvSpPr/>
            <p:nvPr/>
          </p:nvSpPr>
          <p:spPr>
            <a:xfrm rot="2700000">
              <a:off x="6019424" y="1453097"/>
              <a:ext cx="6111105" cy="6111105"/>
            </a:xfrm>
            <a:prstGeom prst="roundRect">
              <a:avLst/>
            </a:prstGeom>
            <a:noFill/>
            <a:ln>
              <a:solidFill>
                <a:srgbClr val="F0D070">
                  <a:alpha val="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E205BB4E-7726-4B01-B86C-7EFE80B17D5E}"/>
              </a:ext>
            </a:extLst>
          </p:cNvPr>
          <p:cNvSpPr txBox="1"/>
          <p:nvPr/>
        </p:nvSpPr>
        <p:spPr>
          <a:xfrm>
            <a:off x="10490542" y="2670892"/>
            <a:ext cx="444352" cy="369332"/>
          </a:xfrm>
          <a:prstGeom prst="rect">
            <a:avLst/>
          </a:prstGeom>
          <a:noFill/>
        </p:spPr>
        <p:txBody>
          <a:bodyPr wrap="none" rtlCol="0" anchor="ctr" anchorCtr="0">
            <a:spAutoFit/>
          </a:bodyPr>
          <a:lstStyle/>
          <a:p>
            <a:pPr algn="ctr"/>
            <a:r>
              <a:rPr lang="en-US" b="1" dirty="0">
                <a:solidFill>
                  <a:srgbClr val="00294E"/>
                </a:solidFill>
                <a:latin typeface="Century Gothic" panose="020B0502020202020204" pitchFamily="34" charset="0"/>
              </a:rPr>
              <a:t>10</a:t>
            </a:r>
          </a:p>
        </p:txBody>
      </p:sp>
      <p:grpSp>
        <p:nvGrpSpPr>
          <p:cNvPr id="52" name="Group 51">
            <a:extLst>
              <a:ext uri="{FF2B5EF4-FFF2-40B4-BE49-F238E27FC236}">
                <a16:creationId xmlns:a16="http://schemas.microsoft.com/office/drawing/2014/main" id="{187BB07B-8E83-2F45-80E7-D206BCCA8237}"/>
              </a:ext>
            </a:extLst>
          </p:cNvPr>
          <p:cNvGrpSpPr/>
          <p:nvPr/>
        </p:nvGrpSpPr>
        <p:grpSpPr>
          <a:xfrm>
            <a:off x="-138611" y="6300200"/>
            <a:ext cx="12471991" cy="652403"/>
            <a:chOff x="-138611" y="6300200"/>
            <a:chExt cx="12471991" cy="652403"/>
          </a:xfrm>
        </p:grpSpPr>
        <p:sp>
          <p:nvSpPr>
            <p:cNvPr id="53" name="Rectangle 52">
              <a:extLst>
                <a:ext uri="{FF2B5EF4-FFF2-40B4-BE49-F238E27FC236}">
                  <a16:creationId xmlns:a16="http://schemas.microsoft.com/office/drawing/2014/main" id="{4A63B4B0-3091-4043-A65A-BDF84433258D}"/>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a:extLst>
                <a:ext uri="{FF2B5EF4-FFF2-40B4-BE49-F238E27FC236}">
                  <a16:creationId xmlns:a16="http://schemas.microsoft.com/office/drawing/2014/main" id="{C5E40EF3-51D7-1849-A4D5-AF1849E9B720}"/>
                </a:ext>
              </a:extLst>
            </p:cNvPr>
            <p:cNvCxnSpPr/>
            <p:nvPr/>
          </p:nvCxnSpPr>
          <p:spPr>
            <a:xfrm>
              <a:off x="6163012"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D98F3589-0FCA-6145-B745-D068E900AFD2}"/>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57" name="Rounded Rectangle 56">
              <a:extLst>
                <a:ext uri="{FF2B5EF4-FFF2-40B4-BE49-F238E27FC236}">
                  <a16:creationId xmlns:a16="http://schemas.microsoft.com/office/drawing/2014/main" id="{3EB3347F-93F1-EB4D-88D9-858A91AD43B0}"/>
                </a:ext>
              </a:extLst>
            </p:cNvPr>
            <p:cNvSpPr/>
            <p:nvPr/>
          </p:nvSpPr>
          <p:spPr>
            <a:xfrm>
              <a:off x="6652858"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DC1621-193E-404A-A0DE-BCB767117501}"/>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9" name="TextBox 58">
              <a:extLst>
                <a:ext uri="{FF2B5EF4-FFF2-40B4-BE49-F238E27FC236}">
                  <a16:creationId xmlns:a16="http://schemas.microsoft.com/office/drawing/2014/main" id="{8A5BD560-410B-EE44-9229-4D1ADA7F205B}"/>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0" name="TextBox 59">
              <a:extLst>
                <a:ext uri="{FF2B5EF4-FFF2-40B4-BE49-F238E27FC236}">
                  <a16:creationId xmlns:a16="http://schemas.microsoft.com/office/drawing/2014/main" id="{D5E508A8-30A2-B44A-B443-D7D94F49CDA1}"/>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1" name="TextBox 60">
              <a:extLst>
                <a:ext uri="{FF2B5EF4-FFF2-40B4-BE49-F238E27FC236}">
                  <a16:creationId xmlns:a16="http://schemas.microsoft.com/office/drawing/2014/main" id="{12DF7A36-31E2-7948-A139-E4D6E8EAC855}"/>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2" name="TextBox 61">
              <a:extLst>
                <a:ext uri="{FF2B5EF4-FFF2-40B4-BE49-F238E27FC236}">
                  <a16:creationId xmlns:a16="http://schemas.microsoft.com/office/drawing/2014/main" id="{0A2E6D73-91D3-6945-A3A2-FF43CC2A2042}"/>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3" name="TextBox 62">
              <a:extLst>
                <a:ext uri="{FF2B5EF4-FFF2-40B4-BE49-F238E27FC236}">
                  <a16:creationId xmlns:a16="http://schemas.microsoft.com/office/drawing/2014/main" id="{EA2F51EE-EE58-1148-8343-C1897D536460}"/>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4" name="TextBox 63">
              <a:extLst>
                <a:ext uri="{FF2B5EF4-FFF2-40B4-BE49-F238E27FC236}">
                  <a16:creationId xmlns:a16="http://schemas.microsoft.com/office/drawing/2014/main" id="{AA0BBAD2-5688-0147-A5A5-549ED6AF23B6}"/>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5" name="TextBox 64">
              <a:extLst>
                <a:ext uri="{FF2B5EF4-FFF2-40B4-BE49-F238E27FC236}">
                  <a16:creationId xmlns:a16="http://schemas.microsoft.com/office/drawing/2014/main" id="{054AD567-3349-E54D-9A23-5345BC444989}"/>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6" name="TextBox 65">
              <a:extLst>
                <a:ext uri="{FF2B5EF4-FFF2-40B4-BE49-F238E27FC236}">
                  <a16:creationId xmlns:a16="http://schemas.microsoft.com/office/drawing/2014/main" id="{0271655C-2492-B445-8EDC-3FB00E7D61B8}"/>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7" name="TextBox 66">
              <a:extLst>
                <a:ext uri="{FF2B5EF4-FFF2-40B4-BE49-F238E27FC236}">
                  <a16:creationId xmlns:a16="http://schemas.microsoft.com/office/drawing/2014/main" id="{F371AA21-E6D6-5641-ABD5-6FAFD891EFD3}"/>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8" name="TextBox 67">
              <a:extLst>
                <a:ext uri="{FF2B5EF4-FFF2-40B4-BE49-F238E27FC236}">
                  <a16:creationId xmlns:a16="http://schemas.microsoft.com/office/drawing/2014/main" id="{00CEB9DD-5143-5848-98B1-C509E7A6BE53}"/>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9" name="TextBox 68">
              <a:extLst>
                <a:ext uri="{FF2B5EF4-FFF2-40B4-BE49-F238E27FC236}">
                  <a16:creationId xmlns:a16="http://schemas.microsoft.com/office/drawing/2014/main" id="{D21FE337-3519-0942-AB92-6A46964BCD89}"/>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0" name="TextBox 69">
              <a:extLst>
                <a:ext uri="{FF2B5EF4-FFF2-40B4-BE49-F238E27FC236}">
                  <a16:creationId xmlns:a16="http://schemas.microsoft.com/office/drawing/2014/main" id="{FBC5B8E4-EB25-E64E-AD65-AF8489483069}"/>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1" name="TextBox 70">
              <a:extLst>
                <a:ext uri="{FF2B5EF4-FFF2-40B4-BE49-F238E27FC236}">
                  <a16:creationId xmlns:a16="http://schemas.microsoft.com/office/drawing/2014/main" id="{6B0FB890-3AD6-FA47-8618-F69649BB0C76}"/>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72" name="TextBox 71">
              <a:extLst>
                <a:ext uri="{FF2B5EF4-FFF2-40B4-BE49-F238E27FC236}">
                  <a16:creationId xmlns:a16="http://schemas.microsoft.com/office/drawing/2014/main" id="{B71452B2-F238-984C-A828-FCB26A3703D6}"/>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
        <p:nvSpPr>
          <p:cNvPr id="73" name="Parallelogram 72">
            <a:extLst>
              <a:ext uri="{FF2B5EF4-FFF2-40B4-BE49-F238E27FC236}">
                <a16:creationId xmlns:a16="http://schemas.microsoft.com/office/drawing/2014/main" id="{AB2D63E3-0648-CA44-8F20-BE105C912BAE}"/>
              </a:ext>
            </a:extLst>
          </p:cNvPr>
          <p:cNvSpPr/>
          <p:nvPr/>
        </p:nvSpPr>
        <p:spPr>
          <a:xfrm rot="6642461">
            <a:off x="308662" y="4935665"/>
            <a:ext cx="627593" cy="515037"/>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Parallelogram 73">
            <a:extLst>
              <a:ext uri="{FF2B5EF4-FFF2-40B4-BE49-F238E27FC236}">
                <a16:creationId xmlns:a16="http://schemas.microsoft.com/office/drawing/2014/main" id="{D33924D6-6386-E648-A886-460E031FCEFA}"/>
              </a:ext>
            </a:extLst>
          </p:cNvPr>
          <p:cNvSpPr/>
          <p:nvPr/>
        </p:nvSpPr>
        <p:spPr>
          <a:xfrm rot="20607571">
            <a:off x="10938638" y="509851"/>
            <a:ext cx="226163" cy="185601"/>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Parallelogram 74">
            <a:extLst>
              <a:ext uri="{FF2B5EF4-FFF2-40B4-BE49-F238E27FC236}">
                <a16:creationId xmlns:a16="http://schemas.microsoft.com/office/drawing/2014/main" id="{DA97F054-BD48-2840-888A-99259C0678CD}"/>
              </a:ext>
            </a:extLst>
          </p:cNvPr>
          <p:cNvSpPr/>
          <p:nvPr/>
        </p:nvSpPr>
        <p:spPr>
          <a:xfrm rot="2960725">
            <a:off x="1284630" y="-204765"/>
            <a:ext cx="1177989" cy="966721"/>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Parallelogram 75">
            <a:extLst>
              <a:ext uri="{FF2B5EF4-FFF2-40B4-BE49-F238E27FC236}">
                <a16:creationId xmlns:a16="http://schemas.microsoft.com/office/drawing/2014/main" id="{98F0E71F-E867-404E-A708-9640C07F254C}"/>
              </a:ext>
            </a:extLst>
          </p:cNvPr>
          <p:cNvSpPr/>
          <p:nvPr/>
        </p:nvSpPr>
        <p:spPr>
          <a:xfrm rot="20890432">
            <a:off x="3046854" y="361608"/>
            <a:ext cx="260222" cy="213552"/>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Parallelogram 76">
            <a:extLst>
              <a:ext uri="{FF2B5EF4-FFF2-40B4-BE49-F238E27FC236}">
                <a16:creationId xmlns:a16="http://schemas.microsoft.com/office/drawing/2014/main" id="{B73CBA03-9C55-B94E-B1E8-7A8D596732FC}"/>
              </a:ext>
            </a:extLst>
          </p:cNvPr>
          <p:cNvSpPr/>
          <p:nvPr/>
        </p:nvSpPr>
        <p:spPr>
          <a:xfrm rot="15976749">
            <a:off x="8111432" y="821609"/>
            <a:ext cx="1179496" cy="967958"/>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Parallelogram 77">
            <a:extLst>
              <a:ext uri="{FF2B5EF4-FFF2-40B4-BE49-F238E27FC236}">
                <a16:creationId xmlns:a16="http://schemas.microsoft.com/office/drawing/2014/main" id="{F125A061-D44E-2C4F-BB56-5EFA57688791}"/>
              </a:ext>
            </a:extLst>
          </p:cNvPr>
          <p:cNvSpPr/>
          <p:nvPr/>
        </p:nvSpPr>
        <p:spPr>
          <a:xfrm rot="20114849">
            <a:off x="11761487" y="4338683"/>
            <a:ext cx="372516" cy="305706"/>
          </a:xfrm>
          <a:prstGeom prst="parallelogram">
            <a:avLst>
              <a:gd name="adj" fmla="val 19410"/>
            </a:avLst>
          </a:prstGeom>
          <a:noFill/>
          <a:ln>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A760D437-1B47-5247-BB5A-AD674D28536D}"/>
              </a:ext>
            </a:extLst>
          </p:cNvPr>
          <p:cNvSpPr txBox="1"/>
          <p:nvPr/>
        </p:nvSpPr>
        <p:spPr>
          <a:xfrm>
            <a:off x="740006" y="4349773"/>
            <a:ext cx="1500861" cy="429285"/>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Make sure to place all benefits in the same unit</a:t>
            </a:r>
          </a:p>
        </p:txBody>
      </p:sp>
      <p:sp>
        <p:nvSpPr>
          <p:cNvPr id="80" name="TextBox 79">
            <a:extLst>
              <a:ext uri="{FF2B5EF4-FFF2-40B4-BE49-F238E27FC236}">
                <a16:creationId xmlns:a16="http://schemas.microsoft.com/office/drawing/2014/main" id="{E5C4BDF4-A271-1246-A769-2EF5B43D5227}"/>
              </a:ext>
            </a:extLst>
          </p:cNvPr>
          <p:cNvSpPr txBox="1"/>
          <p:nvPr/>
        </p:nvSpPr>
        <p:spPr>
          <a:xfrm>
            <a:off x="2929435" y="4349560"/>
            <a:ext cx="1856485" cy="788357"/>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Convert future costs and benefits into present value. This is also known as the social discount rate, generally between 2-7%. </a:t>
            </a:r>
          </a:p>
        </p:txBody>
      </p:sp>
      <p:sp>
        <p:nvSpPr>
          <p:cNvPr id="81" name="TextBox 80">
            <a:extLst>
              <a:ext uri="{FF2B5EF4-FFF2-40B4-BE49-F238E27FC236}">
                <a16:creationId xmlns:a16="http://schemas.microsoft.com/office/drawing/2014/main" id="{CCAB4DB4-C062-6546-BF1F-F701F0F7F684}"/>
              </a:ext>
            </a:extLst>
          </p:cNvPr>
          <p:cNvSpPr txBox="1"/>
          <p:nvPr/>
        </p:nvSpPr>
        <p:spPr>
          <a:xfrm>
            <a:off x="5119996" y="4344557"/>
            <a:ext cx="1991751" cy="788357"/>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Subtract costs from benefits. The policy is considered efficient if a positive result is produced; however, consider feasibility and social justice. </a:t>
            </a:r>
          </a:p>
        </p:txBody>
      </p:sp>
      <p:sp>
        <p:nvSpPr>
          <p:cNvPr id="82" name="TextBox 81">
            <a:extLst>
              <a:ext uri="{FF2B5EF4-FFF2-40B4-BE49-F238E27FC236}">
                <a16:creationId xmlns:a16="http://schemas.microsoft.com/office/drawing/2014/main" id="{81A8A8A4-A0C4-6E4E-A5D7-4F57F57B37A9}"/>
              </a:ext>
            </a:extLst>
          </p:cNvPr>
          <p:cNvSpPr txBox="1"/>
          <p:nvPr/>
        </p:nvSpPr>
        <p:spPr>
          <a:xfrm>
            <a:off x="7359531" y="4341314"/>
            <a:ext cx="2062933" cy="788357"/>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Check assumptions by altering the social discount rate utilized. If you get a negative number, then calculate where the balancing point is zero.</a:t>
            </a:r>
          </a:p>
        </p:txBody>
      </p:sp>
      <p:sp>
        <p:nvSpPr>
          <p:cNvPr id="83" name="TextBox 82">
            <a:extLst>
              <a:ext uri="{FF2B5EF4-FFF2-40B4-BE49-F238E27FC236}">
                <a16:creationId xmlns:a16="http://schemas.microsoft.com/office/drawing/2014/main" id="{C68A4D03-4D55-3245-A25A-A35634215E3A}"/>
              </a:ext>
            </a:extLst>
          </p:cNvPr>
          <p:cNvSpPr txBox="1"/>
          <p:nvPr/>
        </p:nvSpPr>
        <p:spPr>
          <a:xfrm>
            <a:off x="9962668" y="4343771"/>
            <a:ext cx="1569901" cy="608821"/>
          </a:xfrm>
          <a:prstGeom prst="rect">
            <a:avLst/>
          </a:prstGeom>
          <a:noFill/>
        </p:spPr>
        <p:txBody>
          <a:bodyPr wrap="square" rtlCol="0">
            <a:spAutoFit/>
          </a:bodyPr>
          <a:lstStyle/>
          <a:p>
            <a:pPr algn="ctr">
              <a:lnSpc>
                <a:spcPts val="1400"/>
              </a:lnSpc>
              <a:spcBef>
                <a:spcPts val="600"/>
              </a:spcBef>
            </a:pPr>
            <a:r>
              <a:rPr lang="en-US" sz="800" dirty="0">
                <a:solidFill>
                  <a:schemeClr val="bg1"/>
                </a:solidFill>
                <a:latin typeface="Century Gothic" panose="020B0502020202020204" pitchFamily="34" charset="0"/>
              </a:rPr>
              <a:t>Assess all results and account for other qualitative considerations. </a:t>
            </a:r>
          </a:p>
        </p:txBody>
      </p:sp>
    </p:spTree>
    <p:extLst>
      <p:ext uri="{BB962C8B-B14F-4D97-AF65-F5344CB8AC3E}">
        <p14:creationId xmlns:p14="http://schemas.microsoft.com/office/powerpoint/2010/main" val="25149700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5">
            <a:extLst>
              <a:ext uri="{FF2B5EF4-FFF2-40B4-BE49-F238E27FC236}">
                <a16:creationId xmlns:a16="http://schemas.microsoft.com/office/drawing/2014/main" id="{A244D24B-2DDC-4553-A361-4574C3FBBF6E}"/>
              </a:ext>
            </a:extLst>
          </p:cNvPr>
          <p:cNvSpPr>
            <a:spLocks noEditPoints="1"/>
          </p:cNvSpPr>
          <p:nvPr/>
        </p:nvSpPr>
        <p:spPr bwMode="auto">
          <a:xfrm>
            <a:off x="5319713" y="-4763"/>
            <a:ext cx="6877050" cy="6867525"/>
          </a:xfrm>
          <a:custGeom>
            <a:avLst/>
            <a:gdLst>
              <a:gd name="T0" fmla="*/ 2409 w 4332"/>
              <a:gd name="T1" fmla="*/ 0 h 4326"/>
              <a:gd name="T2" fmla="*/ 1097 w 4332"/>
              <a:gd name="T3" fmla="*/ 2275 h 4326"/>
              <a:gd name="T4" fmla="*/ 484 w 4332"/>
              <a:gd name="T5" fmla="*/ 0 h 4326"/>
              <a:gd name="T6" fmla="*/ 2409 w 4332"/>
              <a:gd name="T7" fmla="*/ 0 h 4326"/>
              <a:gd name="T8" fmla="*/ 2482 w 4332"/>
              <a:gd name="T9" fmla="*/ 0 h 4326"/>
              <a:gd name="T10" fmla="*/ 4332 w 4332"/>
              <a:gd name="T11" fmla="*/ 0 h 4326"/>
              <a:gd name="T12" fmla="*/ 4332 w 4332"/>
              <a:gd name="T13" fmla="*/ 4326 h 4326"/>
              <a:gd name="T14" fmla="*/ 0 w 4332"/>
              <a:gd name="T15" fmla="*/ 4326 h 4326"/>
              <a:gd name="T16" fmla="*/ 2482 w 4332"/>
              <a:gd name="T17" fmla="*/ 0 h 4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2" h="4326">
                <a:moveTo>
                  <a:pt x="2409" y="0"/>
                </a:moveTo>
                <a:lnTo>
                  <a:pt x="1097" y="2275"/>
                </a:lnTo>
                <a:lnTo>
                  <a:pt x="484" y="0"/>
                </a:lnTo>
                <a:lnTo>
                  <a:pt x="2409" y="0"/>
                </a:lnTo>
                <a:close/>
                <a:moveTo>
                  <a:pt x="2482" y="0"/>
                </a:moveTo>
                <a:lnTo>
                  <a:pt x="4332" y="0"/>
                </a:lnTo>
                <a:lnTo>
                  <a:pt x="4332" y="4326"/>
                </a:lnTo>
                <a:lnTo>
                  <a:pt x="0" y="4326"/>
                </a:lnTo>
                <a:lnTo>
                  <a:pt x="2482" y="0"/>
                </a:lnTo>
                <a:close/>
              </a:path>
            </a:pathLst>
          </a:custGeom>
          <a:gradFill>
            <a:gsLst>
              <a:gs pos="73000">
                <a:srgbClr val="F6D67A"/>
              </a:gs>
              <a:gs pos="20000">
                <a:srgbClr val="C6A52C"/>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35" name="Parallelogram 34">
            <a:extLst>
              <a:ext uri="{FF2B5EF4-FFF2-40B4-BE49-F238E27FC236}">
                <a16:creationId xmlns:a16="http://schemas.microsoft.com/office/drawing/2014/main" id="{32FA96A2-F422-4F73-9B54-2C81754EC0DB}"/>
              </a:ext>
            </a:extLst>
          </p:cNvPr>
          <p:cNvSpPr/>
          <p:nvPr/>
        </p:nvSpPr>
        <p:spPr>
          <a:xfrm rot="19800000">
            <a:off x="10348552" y="5329562"/>
            <a:ext cx="1461570" cy="1199443"/>
          </a:xfrm>
          <a:prstGeom prst="parallelogram">
            <a:avLst>
              <a:gd name="adj" fmla="val 19410"/>
            </a:avLst>
          </a:prstGeom>
          <a:noFill/>
          <a:ln>
            <a:solidFill>
              <a:schemeClr val="bg1">
                <a:alpha val="7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arallelogram 37">
            <a:extLst>
              <a:ext uri="{FF2B5EF4-FFF2-40B4-BE49-F238E27FC236}">
                <a16:creationId xmlns:a16="http://schemas.microsoft.com/office/drawing/2014/main" id="{F1BCBE25-A981-4AD7-A2AB-9074924B9C4B}"/>
              </a:ext>
            </a:extLst>
          </p:cNvPr>
          <p:cNvSpPr/>
          <p:nvPr/>
        </p:nvSpPr>
        <p:spPr>
          <a:xfrm rot="17100000">
            <a:off x="6052553" y="323851"/>
            <a:ext cx="260222" cy="213552"/>
          </a:xfrm>
          <a:prstGeom prst="parallelogram">
            <a:avLst>
              <a:gd name="adj" fmla="val 19410"/>
            </a:avLst>
          </a:prstGeom>
          <a:noFill/>
          <a:ln>
            <a:solidFill>
              <a:schemeClr val="bg1">
                <a:alpha val="7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arallelogram 43">
            <a:extLst>
              <a:ext uri="{FF2B5EF4-FFF2-40B4-BE49-F238E27FC236}">
                <a16:creationId xmlns:a16="http://schemas.microsoft.com/office/drawing/2014/main" id="{5311CF0D-43C6-4B61-AADF-71FBAF5A1EE4}"/>
              </a:ext>
            </a:extLst>
          </p:cNvPr>
          <p:cNvSpPr/>
          <p:nvPr/>
        </p:nvSpPr>
        <p:spPr>
          <a:xfrm rot="19800000">
            <a:off x="9933901" y="-217431"/>
            <a:ext cx="765312" cy="628056"/>
          </a:xfrm>
          <a:prstGeom prst="parallelogram">
            <a:avLst>
              <a:gd name="adj" fmla="val 19410"/>
            </a:avLst>
          </a:prstGeom>
          <a:noFill/>
          <a:ln>
            <a:solidFill>
              <a:schemeClr val="bg1">
                <a:alpha val="7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arallelogram 44">
            <a:extLst>
              <a:ext uri="{FF2B5EF4-FFF2-40B4-BE49-F238E27FC236}">
                <a16:creationId xmlns:a16="http://schemas.microsoft.com/office/drawing/2014/main" id="{3AD52508-A231-41A8-9BF9-A5DC9AAC3120}"/>
              </a:ext>
            </a:extLst>
          </p:cNvPr>
          <p:cNvSpPr/>
          <p:nvPr/>
        </p:nvSpPr>
        <p:spPr>
          <a:xfrm rot="1424964">
            <a:off x="11608617" y="1853324"/>
            <a:ext cx="372516" cy="305706"/>
          </a:xfrm>
          <a:prstGeom prst="parallelogram">
            <a:avLst>
              <a:gd name="adj" fmla="val 19410"/>
            </a:avLst>
          </a:prstGeom>
          <a:noFill/>
          <a:ln>
            <a:solidFill>
              <a:schemeClr val="bg1">
                <a:alpha val="7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arallelogram 45">
            <a:extLst>
              <a:ext uri="{FF2B5EF4-FFF2-40B4-BE49-F238E27FC236}">
                <a16:creationId xmlns:a16="http://schemas.microsoft.com/office/drawing/2014/main" id="{7A2AB5A0-6346-476A-8611-ABDA968D54FF}"/>
              </a:ext>
            </a:extLst>
          </p:cNvPr>
          <p:cNvSpPr/>
          <p:nvPr/>
        </p:nvSpPr>
        <p:spPr>
          <a:xfrm rot="1424964">
            <a:off x="3582265" y="5855382"/>
            <a:ext cx="226163" cy="185601"/>
          </a:xfrm>
          <a:prstGeom prst="parallelogram">
            <a:avLst>
              <a:gd name="adj" fmla="val 19410"/>
            </a:avLst>
          </a:prstGeom>
          <a:noFill/>
          <a:ln>
            <a:solidFill>
              <a:schemeClr val="bg1">
                <a:alpha val="7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EA43869-A4D1-4F78-BEE7-8B8C5E74F4F4}"/>
              </a:ext>
            </a:extLst>
          </p:cNvPr>
          <p:cNvSpPr txBox="1"/>
          <p:nvPr/>
        </p:nvSpPr>
        <p:spPr>
          <a:xfrm>
            <a:off x="780879" y="1130593"/>
            <a:ext cx="4762842" cy="477054"/>
          </a:xfrm>
          <a:prstGeom prst="rect">
            <a:avLst/>
          </a:prstGeom>
          <a:noFill/>
        </p:spPr>
        <p:txBody>
          <a:bodyPr wrap="none" rtlCol="0">
            <a:spAutoFit/>
          </a:bodyPr>
          <a:lstStyle/>
          <a:p>
            <a:pPr algn="ctr"/>
            <a:r>
              <a:rPr lang="en-US" sz="2500" b="1" dirty="0">
                <a:solidFill>
                  <a:schemeClr val="bg1"/>
                </a:solidFill>
                <a:latin typeface="Century Gothic" panose="020B0502020202020204" pitchFamily="34" charset="0"/>
              </a:rPr>
              <a:t>Identify and Categorize Costs</a:t>
            </a:r>
          </a:p>
        </p:txBody>
      </p:sp>
      <p:sp>
        <p:nvSpPr>
          <p:cNvPr id="28" name="Parallelogram 27">
            <a:extLst>
              <a:ext uri="{FF2B5EF4-FFF2-40B4-BE49-F238E27FC236}">
                <a16:creationId xmlns:a16="http://schemas.microsoft.com/office/drawing/2014/main" id="{DF53E92D-23E4-4F91-A8B8-5B28E8BA7D36}"/>
              </a:ext>
            </a:extLst>
          </p:cNvPr>
          <p:cNvSpPr/>
          <p:nvPr/>
        </p:nvSpPr>
        <p:spPr>
          <a:xfrm>
            <a:off x="8731889" y="2365904"/>
            <a:ext cx="901770" cy="1116090"/>
          </a:xfrm>
          <a:prstGeom prst="parallelogram">
            <a:avLst>
              <a:gd name="adj" fmla="val 19410"/>
            </a:avLst>
          </a:prstGeom>
          <a:solidFill>
            <a:schemeClr val="bg1"/>
          </a:solidFill>
          <a:ln>
            <a:noFill/>
          </a:ln>
          <a:effectLst>
            <a:outerShdw blurRad="355600" dist="139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arallelogram 28">
            <a:extLst>
              <a:ext uri="{FF2B5EF4-FFF2-40B4-BE49-F238E27FC236}">
                <a16:creationId xmlns:a16="http://schemas.microsoft.com/office/drawing/2014/main" id="{A3ED0B0B-8448-429B-A5E4-698E577666E1}"/>
              </a:ext>
            </a:extLst>
          </p:cNvPr>
          <p:cNvSpPr/>
          <p:nvPr/>
        </p:nvSpPr>
        <p:spPr>
          <a:xfrm>
            <a:off x="10653722" y="4388791"/>
            <a:ext cx="901770" cy="1116090"/>
          </a:xfrm>
          <a:prstGeom prst="parallelogram">
            <a:avLst>
              <a:gd name="adj" fmla="val 19410"/>
            </a:avLst>
          </a:prstGeom>
          <a:solidFill>
            <a:schemeClr val="bg1"/>
          </a:solidFill>
          <a:ln>
            <a:noFill/>
          </a:ln>
          <a:effectLst>
            <a:outerShdw blurRad="355600" dist="139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80F37E88-58D1-E04B-9F0E-217E38101788}"/>
              </a:ext>
            </a:extLst>
          </p:cNvPr>
          <p:cNvGrpSpPr/>
          <p:nvPr/>
        </p:nvGrpSpPr>
        <p:grpSpPr>
          <a:xfrm>
            <a:off x="-138611" y="6300200"/>
            <a:ext cx="12471991" cy="652403"/>
            <a:chOff x="-138611" y="6300200"/>
            <a:chExt cx="12471991" cy="652403"/>
          </a:xfrm>
        </p:grpSpPr>
        <p:sp>
          <p:nvSpPr>
            <p:cNvPr id="39" name="Rectangle 38">
              <a:extLst>
                <a:ext uri="{FF2B5EF4-FFF2-40B4-BE49-F238E27FC236}">
                  <a16:creationId xmlns:a16="http://schemas.microsoft.com/office/drawing/2014/main" id="{3BF85C00-01E7-3742-88CD-F173B3F0E470}"/>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09BFCEF1-1602-B543-89CA-29C7CA0ECF14}"/>
                </a:ext>
              </a:extLst>
            </p:cNvPr>
            <p:cNvCxnSpPr/>
            <p:nvPr/>
          </p:nvCxnSpPr>
          <p:spPr>
            <a:xfrm>
              <a:off x="6645677"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249CC80-B406-AD4A-B073-DC7E4C8828AB}"/>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42" name="Rounded Rectangle 41">
              <a:extLst>
                <a:ext uri="{FF2B5EF4-FFF2-40B4-BE49-F238E27FC236}">
                  <a16:creationId xmlns:a16="http://schemas.microsoft.com/office/drawing/2014/main" id="{694D0BA9-028E-E84C-9EC2-251373DF00F7}"/>
                </a:ext>
              </a:extLst>
            </p:cNvPr>
            <p:cNvSpPr/>
            <p:nvPr/>
          </p:nvSpPr>
          <p:spPr>
            <a:xfrm>
              <a:off x="7135346"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350EC87E-B98B-874E-A836-7C9D5E363CD1}"/>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E00A1164-9D92-6148-BDE7-3213B6C9B8C9}"/>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5AFF592F-1EB1-BE40-AD0F-D82A59076A7D}"/>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9" name="TextBox 48">
              <a:extLst>
                <a:ext uri="{FF2B5EF4-FFF2-40B4-BE49-F238E27FC236}">
                  <a16:creationId xmlns:a16="http://schemas.microsoft.com/office/drawing/2014/main" id="{3DF73093-D9BC-DB42-9757-CC67DF5CDE53}"/>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AD897E10-9384-E341-A1FB-46827EADF464}"/>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1" name="TextBox 50">
              <a:extLst>
                <a:ext uri="{FF2B5EF4-FFF2-40B4-BE49-F238E27FC236}">
                  <a16:creationId xmlns:a16="http://schemas.microsoft.com/office/drawing/2014/main" id="{B9F63315-A027-2541-ACA3-BADD7B53C655}"/>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2" name="TextBox 51">
              <a:extLst>
                <a:ext uri="{FF2B5EF4-FFF2-40B4-BE49-F238E27FC236}">
                  <a16:creationId xmlns:a16="http://schemas.microsoft.com/office/drawing/2014/main" id="{AD66C648-79AA-E647-AE8E-27F4AB41579F}"/>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3" name="TextBox 52">
              <a:extLst>
                <a:ext uri="{FF2B5EF4-FFF2-40B4-BE49-F238E27FC236}">
                  <a16:creationId xmlns:a16="http://schemas.microsoft.com/office/drawing/2014/main" id="{9AECA3E3-F64B-E94B-84D5-72436993DFB0}"/>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4" name="TextBox 53">
              <a:extLst>
                <a:ext uri="{FF2B5EF4-FFF2-40B4-BE49-F238E27FC236}">
                  <a16:creationId xmlns:a16="http://schemas.microsoft.com/office/drawing/2014/main" id="{1B67D011-303B-6147-B4ED-7ECEA32C66AE}"/>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5" name="TextBox 54">
              <a:extLst>
                <a:ext uri="{FF2B5EF4-FFF2-40B4-BE49-F238E27FC236}">
                  <a16:creationId xmlns:a16="http://schemas.microsoft.com/office/drawing/2014/main" id="{A3F2F700-9C56-814C-AC7B-9E2F8A26C95C}"/>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5B24BD46-F494-104D-B07F-19F860AA4A38}"/>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7" name="TextBox 56">
              <a:extLst>
                <a:ext uri="{FF2B5EF4-FFF2-40B4-BE49-F238E27FC236}">
                  <a16:creationId xmlns:a16="http://schemas.microsoft.com/office/drawing/2014/main" id="{7F9E5CD9-2674-DF49-AE9B-71F97727A95F}"/>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8" name="TextBox 57">
              <a:extLst>
                <a:ext uri="{FF2B5EF4-FFF2-40B4-BE49-F238E27FC236}">
                  <a16:creationId xmlns:a16="http://schemas.microsoft.com/office/drawing/2014/main" id="{AD3FE45C-9BAC-1B4C-8048-C039C50BE175}"/>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9" name="TextBox 58">
              <a:extLst>
                <a:ext uri="{FF2B5EF4-FFF2-40B4-BE49-F238E27FC236}">
                  <a16:creationId xmlns:a16="http://schemas.microsoft.com/office/drawing/2014/main" id="{AA086F70-B1EF-A044-A2EE-C941232EFE5E}"/>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60" name="TextBox 59">
              <a:extLst>
                <a:ext uri="{FF2B5EF4-FFF2-40B4-BE49-F238E27FC236}">
                  <a16:creationId xmlns:a16="http://schemas.microsoft.com/office/drawing/2014/main" id="{DF3944BA-055C-964F-B2DF-97D7E2C5744E}"/>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
        <p:nvSpPr>
          <p:cNvPr id="61" name="Parallelogram 60">
            <a:extLst>
              <a:ext uri="{FF2B5EF4-FFF2-40B4-BE49-F238E27FC236}">
                <a16:creationId xmlns:a16="http://schemas.microsoft.com/office/drawing/2014/main" id="{1C129D8F-F85D-EA4E-9EAA-10C6E63A5DCD}"/>
              </a:ext>
            </a:extLst>
          </p:cNvPr>
          <p:cNvSpPr/>
          <p:nvPr/>
        </p:nvSpPr>
        <p:spPr>
          <a:xfrm>
            <a:off x="6179683" y="4385122"/>
            <a:ext cx="901770" cy="1116090"/>
          </a:xfrm>
          <a:prstGeom prst="parallelogram">
            <a:avLst>
              <a:gd name="adj" fmla="val 19410"/>
            </a:avLst>
          </a:prstGeom>
          <a:solidFill>
            <a:schemeClr val="bg1"/>
          </a:solidFill>
          <a:ln>
            <a:noFill/>
          </a:ln>
          <a:effectLst>
            <a:outerShdw blurRad="355600" dist="139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Parallelogram 61">
            <a:extLst>
              <a:ext uri="{FF2B5EF4-FFF2-40B4-BE49-F238E27FC236}">
                <a16:creationId xmlns:a16="http://schemas.microsoft.com/office/drawing/2014/main" id="{C1DB9C28-C865-8740-9436-01BDEE4FE01B}"/>
              </a:ext>
            </a:extLst>
          </p:cNvPr>
          <p:cNvSpPr/>
          <p:nvPr/>
        </p:nvSpPr>
        <p:spPr>
          <a:xfrm>
            <a:off x="1705504" y="4385122"/>
            <a:ext cx="901770" cy="1116090"/>
          </a:xfrm>
          <a:prstGeom prst="parallelogram">
            <a:avLst>
              <a:gd name="adj" fmla="val 19410"/>
            </a:avLst>
          </a:prstGeom>
          <a:solidFill>
            <a:schemeClr val="bg1"/>
          </a:solidFill>
          <a:ln>
            <a:noFill/>
          </a:ln>
          <a:effectLst>
            <a:outerShdw blurRad="355600" dist="139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Parallelogram 62">
            <a:extLst>
              <a:ext uri="{FF2B5EF4-FFF2-40B4-BE49-F238E27FC236}">
                <a16:creationId xmlns:a16="http://schemas.microsoft.com/office/drawing/2014/main" id="{4D9AB691-9F4A-DE44-9271-286E34AF89ED}"/>
              </a:ext>
            </a:extLst>
          </p:cNvPr>
          <p:cNvSpPr/>
          <p:nvPr/>
        </p:nvSpPr>
        <p:spPr>
          <a:xfrm>
            <a:off x="4260856" y="2365904"/>
            <a:ext cx="901770" cy="1116090"/>
          </a:xfrm>
          <a:prstGeom prst="parallelogram">
            <a:avLst>
              <a:gd name="adj" fmla="val 19410"/>
            </a:avLst>
          </a:prstGeom>
          <a:solidFill>
            <a:schemeClr val="bg1"/>
          </a:solidFill>
          <a:ln>
            <a:noFill/>
          </a:ln>
          <a:effectLst>
            <a:outerShdw blurRad="355600" dist="139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a:extLst>
              <a:ext uri="{FF2B5EF4-FFF2-40B4-BE49-F238E27FC236}">
                <a16:creationId xmlns:a16="http://schemas.microsoft.com/office/drawing/2014/main" id="{CCCB37E7-5417-4D5E-BC9A-9FB3FAB3C687}"/>
              </a:ext>
            </a:extLst>
          </p:cNvPr>
          <p:cNvSpPr/>
          <p:nvPr/>
        </p:nvSpPr>
        <p:spPr>
          <a:xfrm>
            <a:off x="418792" y="2438401"/>
            <a:ext cx="2416091" cy="2990314"/>
          </a:xfrm>
          <a:prstGeom prst="parallelogram">
            <a:avLst>
              <a:gd name="adj" fmla="val 19410"/>
            </a:avLst>
          </a:prstGeom>
          <a:gradFill flip="none" rotWithShape="1">
            <a:gsLst>
              <a:gs pos="59500">
                <a:srgbClr val="262727"/>
              </a:gs>
              <a:gs pos="37000">
                <a:srgbClr val="343635"/>
              </a:gs>
              <a:gs pos="89000">
                <a:srgbClr val="181818"/>
              </a:gs>
            </a:gsLst>
            <a:path path="circle">
              <a:fillToRect l="100000" t="100000"/>
            </a:path>
            <a:tileRect r="-100000" b="-100000"/>
          </a:gradFill>
          <a:ln>
            <a:noFill/>
          </a:ln>
          <a:effectLst>
            <a:outerShdw blurRad="355600" dist="1397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a:extLst>
              <a:ext uri="{FF2B5EF4-FFF2-40B4-BE49-F238E27FC236}">
                <a16:creationId xmlns:a16="http://schemas.microsoft.com/office/drawing/2014/main" id="{52485E5E-39D8-4144-AAEF-778A87104767}"/>
              </a:ext>
            </a:extLst>
          </p:cNvPr>
          <p:cNvSpPr/>
          <p:nvPr/>
        </p:nvSpPr>
        <p:spPr>
          <a:xfrm>
            <a:off x="2653372" y="2438401"/>
            <a:ext cx="2416091" cy="2990314"/>
          </a:xfrm>
          <a:prstGeom prst="parallelogram">
            <a:avLst>
              <a:gd name="adj" fmla="val 19410"/>
            </a:avLst>
          </a:prstGeom>
          <a:gradFill flip="none" rotWithShape="1">
            <a:gsLst>
              <a:gs pos="59500">
                <a:srgbClr val="262727"/>
              </a:gs>
              <a:gs pos="37000">
                <a:srgbClr val="343635"/>
              </a:gs>
              <a:gs pos="89000">
                <a:srgbClr val="181818"/>
              </a:gs>
            </a:gsLst>
            <a:path path="circle">
              <a:fillToRect l="100000" t="100000"/>
            </a:path>
            <a:tileRect r="-100000" b="-100000"/>
          </a:gradFill>
          <a:ln>
            <a:noFill/>
          </a:ln>
          <a:effectLst>
            <a:outerShdw blurRad="355600" dist="1397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a:extLst>
              <a:ext uri="{FF2B5EF4-FFF2-40B4-BE49-F238E27FC236}">
                <a16:creationId xmlns:a16="http://schemas.microsoft.com/office/drawing/2014/main" id="{1E1313D8-55B7-4678-BBE2-11A5E06B8348}"/>
              </a:ext>
            </a:extLst>
          </p:cNvPr>
          <p:cNvSpPr/>
          <p:nvPr/>
        </p:nvSpPr>
        <p:spPr>
          <a:xfrm>
            <a:off x="4887954" y="2438401"/>
            <a:ext cx="2416091" cy="2990314"/>
          </a:xfrm>
          <a:prstGeom prst="parallelogram">
            <a:avLst>
              <a:gd name="adj" fmla="val 19410"/>
            </a:avLst>
          </a:prstGeom>
          <a:gradFill flip="none" rotWithShape="1">
            <a:gsLst>
              <a:gs pos="59500">
                <a:srgbClr val="262727"/>
              </a:gs>
              <a:gs pos="37000">
                <a:srgbClr val="343635"/>
              </a:gs>
              <a:gs pos="89000">
                <a:srgbClr val="181818"/>
              </a:gs>
            </a:gsLst>
            <a:path path="circle">
              <a:fillToRect l="100000" t="100000"/>
            </a:path>
            <a:tileRect r="-100000" b="-100000"/>
          </a:gradFill>
          <a:ln>
            <a:noFill/>
          </a:ln>
          <a:effectLst>
            <a:outerShdw blurRad="355600" dist="1397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a:extLst>
              <a:ext uri="{FF2B5EF4-FFF2-40B4-BE49-F238E27FC236}">
                <a16:creationId xmlns:a16="http://schemas.microsoft.com/office/drawing/2014/main" id="{C66293C4-4CC8-4485-A094-A28C8DE2001B}"/>
              </a:ext>
            </a:extLst>
          </p:cNvPr>
          <p:cNvSpPr/>
          <p:nvPr/>
        </p:nvSpPr>
        <p:spPr>
          <a:xfrm>
            <a:off x="7122534" y="2438401"/>
            <a:ext cx="2416091" cy="2990314"/>
          </a:xfrm>
          <a:prstGeom prst="parallelogram">
            <a:avLst>
              <a:gd name="adj" fmla="val 19410"/>
            </a:avLst>
          </a:prstGeom>
          <a:gradFill flip="none" rotWithShape="1">
            <a:gsLst>
              <a:gs pos="59500">
                <a:srgbClr val="262727"/>
              </a:gs>
              <a:gs pos="37000">
                <a:srgbClr val="343635"/>
              </a:gs>
              <a:gs pos="89000">
                <a:srgbClr val="181818"/>
              </a:gs>
            </a:gsLst>
            <a:path path="circle">
              <a:fillToRect l="100000" t="100000"/>
            </a:path>
            <a:tileRect r="-100000" b="-100000"/>
          </a:gradFill>
          <a:ln>
            <a:noFill/>
          </a:ln>
          <a:effectLst>
            <a:outerShdw blurRad="355600" dist="1397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A8E9A858-1E41-4998-ABE9-57FB7F41006F}"/>
              </a:ext>
            </a:extLst>
          </p:cNvPr>
          <p:cNvSpPr/>
          <p:nvPr/>
        </p:nvSpPr>
        <p:spPr>
          <a:xfrm>
            <a:off x="9357118" y="2438401"/>
            <a:ext cx="2416091" cy="2990314"/>
          </a:xfrm>
          <a:prstGeom prst="parallelogram">
            <a:avLst>
              <a:gd name="adj" fmla="val 19410"/>
            </a:avLst>
          </a:prstGeom>
          <a:gradFill flip="none" rotWithShape="1">
            <a:gsLst>
              <a:gs pos="59500">
                <a:srgbClr val="262727"/>
              </a:gs>
              <a:gs pos="37000">
                <a:srgbClr val="343635"/>
              </a:gs>
              <a:gs pos="89000">
                <a:srgbClr val="181818"/>
              </a:gs>
            </a:gsLst>
            <a:path path="circle">
              <a:fillToRect l="100000" t="100000"/>
            </a:path>
            <a:tileRect r="-100000" b="-100000"/>
          </a:gradFill>
          <a:ln>
            <a:noFill/>
          </a:ln>
          <a:effectLst>
            <a:outerShdw blurRad="355600" dist="1397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E8DA1C6D-0DDD-429F-8239-BF71E3DCA099}"/>
              </a:ext>
            </a:extLst>
          </p:cNvPr>
          <p:cNvSpPr txBox="1"/>
          <p:nvPr/>
        </p:nvSpPr>
        <p:spPr>
          <a:xfrm>
            <a:off x="992819" y="3095540"/>
            <a:ext cx="1466060" cy="1673215"/>
          </a:xfrm>
          <a:prstGeom prst="rect">
            <a:avLst/>
          </a:prstGeom>
          <a:noFill/>
        </p:spPr>
        <p:txBody>
          <a:bodyPr wrap="square" rtlCol="0">
            <a:spAutoFit/>
          </a:bodyPr>
          <a:lstStyle/>
          <a:p>
            <a:pPr>
              <a:lnSpc>
                <a:spcPts val="1800"/>
              </a:lnSpc>
            </a:pPr>
            <a:r>
              <a:rPr lang="en-US" sz="1000" b="1" dirty="0">
                <a:solidFill>
                  <a:srgbClr val="F0D070"/>
                </a:solidFill>
                <a:latin typeface="Century Gothic" panose="020B0502020202020204" pitchFamily="34" charset="0"/>
              </a:rPr>
              <a:t>DIRECT COSTS</a:t>
            </a:r>
          </a:p>
          <a:p>
            <a:pPr>
              <a:lnSpc>
                <a:spcPts val="1800"/>
              </a:lnSpc>
            </a:pPr>
            <a:endParaRPr lang="en-US" sz="1000" b="1" dirty="0">
              <a:solidFill>
                <a:srgbClr val="F0D070"/>
              </a:solidFill>
              <a:latin typeface="Century Gothic" panose="020B0502020202020204" pitchFamily="34" charset="0"/>
            </a:endParaRPr>
          </a:p>
          <a:p>
            <a:pPr>
              <a:lnSpc>
                <a:spcPts val="1800"/>
              </a:lnSpc>
            </a:pPr>
            <a:r>
              <a:rPr lang="en-US" sz="800" dirty="0">
                <a:solidFill>
                  <a:schemeClr val="bg1"/>
                </a:solidFill>
                <a:latin typeface="Century Gothic" panose="020B0502020202020204" pitchFamily="34" charset="0"/>
              </a:rPr>
              <a:t>are often associated with production of a cost object (such as product, service, customer, project, or activity) </a:t>
            </a:r>
          </a:p>
        </p:txBody>
      </p:sp>
      <p:sp>
        <p:nvSpPr>
          <p:cNvPr id="31" name="TextBox 30">
            <a:extLst>
              <a:ext uri="{FF2B5EF4-FFF2-40B4-BE49-F238E27FC236}">
                <a16:creationId xmlns:a16="http://schemas.microsoft.com/office/drawing/2014/main" id="{8DF054AA-B550-4150-BA01-9362299908B0}"/>
              </a:ext>
            </a:extLst>
          </p:cNvPr>
          <p:cNvSpPr txBox="1"/>
          <p:nvPr/>
        </p:nvSpPr>
        <p:spPr>
          <a:xfrm>
            <a:off x="3207099" y="3095540"/>
            <a:ext cx="1391328" cy="1442383"/>
          </a:xfrm>
          <a:prstGeom prst="rect">
            <a:avLst/>
          </a:prstGeom>
          <a:noFill/>
        </p:spPr>
        <p:txBody>
          <a:bodyPr wrap="square" rtlCol="0">
            <a:spAutoFit/>
          </a:bodyPr>
          <a:lstStyle>
            <a:defPPr>
              <a:defRPr lang="en-US"/>
            </a:defPPr>
            <a:lvl1pPr>
              <a:lnSpc>
                <a:spcPts val="1800"/>
              </a:lnSpc>
              <a:defRPr sz="1000" b="1">
                <a:solidFill>
                  <a:schemeClr val="tx1">
                    <a:lumMod val="95000"/>
                    <a:lumOff val="5000"/>
                  </a:schemeClr>
                </a:solidFill>
                <a:latin typeface="Century Gothic" panose="020B0502020202020204" pitchFamily="34" charset="0"/>
              </a:defRPr>
            </a:lvl1pPr>
          </a:lstStyle>
          <a:p>
            <a:r>
              <a:rPr lang="en-US" dirty="0">
                <a:solidFill>
                  <a:srgbClr val="F0D070"/>
                </a:solidFill>
              </a:rPr>
              <a:t>INDIRECT COSTS</a:t>
            </a:r>
          </a:p>
          <a:p>
            <a:endParaRPr lang="en-US" dirty="0">
              <a:solidFill>
                <a:srgbClr val="F0D070"/>
              </a:solidFill>
            </a:endParaRPr>
          </a:p>
          <a:p>
            <a:r>
              <a:rPr lang="en-US" sz="800" b="0" dirty="0">
                <a:solidFill>
                  <a:schemeClr val="bg1"/>
                </a:solidFill>
              </a:rPr>
              <a:t>are usually fixed in nature, and may come from overhead of a dept or cost center </a:t>
            </a:r>
          </a:p>
        </p:txBody>
      </p:sp>
      <p:sp>
        <p:nvSpPr>
          <p:cNvPr id="32" name="TextBox 31">
            <a:extLst>
              <a:ext uri="{FF2B5EF4-FFF2-40B4-BE49-F238E27FC236}">
                <a16:creationId xmlns:a16="http://schemas.microsoft.com/office/drawing/2014/main" id="{9BDD1D66-18E7-40B5-9251-41B47591D9E8}"/>
              </a:ext>
            </a:extLst>
          </p:cNvPr>
          <p:cNvSpPr txBox="1"/>
          <p:nvPr/>
        </p:nvSpPr>
        <p:spPr>
          <a:xfrm>
            <a:off x="5376723" y="3095540"/>
            <a:ext cx="1552852" cy="1673215"/>
          </a:xfrm>
          <a:prstGeom prst="rect">
            <a:avLst/>
          </a:prstGeom>
          <a:noFill/>
        </p:spPr>
        <p:txBody>
          <a:bodyPr wrap="square" rtlCol="0">
            <a:spAutoFit/>
          </a:bodyPr>
          <a:lstStyle>
            <a:defPPr>
              <a:defRPr lang="en-US"/>
            </a:defPPr>
            <a:lvl1pPr>
              <a:lnSpc>
                <a:spcPts val="1800"/>
              </a:lnSpc>
              <a:defRPr sz="1000" b="1">
                <a:solidFill>
                  <a:schemeClr val="tx1">
                    <a:lumMod val="95000"/>
                    <a:lumOff val="5000"/>
                  </a:schemeClr>
                </a:solidFill>
                <a:latin typeface="Century Gothic" panose="020B0502020202020204" pitchFamily="34" charset="0"/>
              </a:defRPr>
            </a:lvl1pPr>
          </a:lstStyle>
          <a:p>
            <a:r>
              <a:rPr lang="en-US" dirty="0">
                <a:solidFill>
                  <a:srgbClr val="F0D070"/>
                </a:solidFill>
              </a:rPr>
              <a:t>TANGIBLE COSTS</a:t>
            </a:r>
          </a:p>
          <a:p>
            <a:endParaRPr lang="en-US" dirty="0">
              <a:solidFill>
                <a:srgbClr val="F0D070"/>
              </a:solidFill>
            </a:endParaRPr>
          </a:p>
          <a:p>
            <a:r>
              <a:rPr lang="en-US" sz="800" b="0" dirty="0">
                <a:solidFill>
                  <a:schemeClr val="bg1"/>
                </a:solidFill>
              </a:rPr>
              <a:t>are easy to measure and quantify, and are usually related to an identifiable source or asset, like payroll, rent, and purchasing tools </a:t>
            </a:r>
          </a:p>
        </p:txBody>
      </p:sp>
      <p:sp>
        <p:nvSpPr>
          <p:cNvPr id="33" name="TextBox 32">
            <a:extLst>
              <a:ext uri="{FF2B5EF4-FFF2-40B4-BE49-F238E27FC236}">
                <a16:creationId xmlns:a16="http://schemas.microsoft.com/office/drawing/2014/main" id="{670B73AF-39FB-47F0-A0D6-5DA0D5CBD0BA}"/>
              </a:ext>
            </a:extLst>
          </p:cNvPr>
          <p:cNvSpPr txBox="1"/>
          <p:nvPr/>
        </p:nvSpPr>
        <p:spPr>
          <a:xfrm>
            <a:off x="7611401" y="3095540"/>
            <a:ext cx="1322164" cy="1442383"/>
          </a:xfrm>
          <a:prstGeom prst="rect">
            <a:avLst/>
          </a:prstGeom>
          <a:noFill/>
        </p:spPr>
        <p:txBody>
          <a:bodyPr wrap="square" rtlCol="0">
            <a:spAutoFit/>
          </a:bodyPr>
          <a:lstStyle>
            <a:defPPr>
              <a:defRPr lang="en-US"/>
            </a:defPPr>
            <a:lvl1pPr>
              <a:lnSpc>
                <a:spcPts val="1800"/>
              </a:lnSpc>
              <a:defRPr sz="1000" b="1">
                <a:solidFill>
                  <a:schemeClr val="tx1">
                    <a:lumMod val="95000"/>
                    <a:lumOff val="5000"/>
                  </a:schemeClr>
                </a:solidFill>
                <a:latin typeface="Century Gothic" panose="020B0502020202020204" pitchFamily="34" charset="0"/>
              </a:defRPr>
            </a:lvl1pPr>
          </a:lstStyle>
          <a:p>
            <a:r>
              <a:rPr lang="en-US" dirty="0">
                <a:solidFill>
                  <a:srgbClr val="F0D070"/>
                </a:solidFill>
              </a:rPr>
              <a:t>INTANGIBLE COSTS</a:t>
            </a:r>
          </a:p>
          <a:p>
            <a:endParaRPr lang="en-US" dirty="0">
              <a:solidFill>
                <a:srgbClr val="F0D070"/>
              </a:solidFill>
            </a:endParaRPr>
          </a:p>
          <a:p>
            <a:r>
              <a:rPr lang="en-US" sz="800" b="0" dirty="0">
                <a:solidFill>
                  <a:schemeClr val="bg1"/>
                </a:solidFill>
              </a:rPr>
              <a:t>are difficult to identify and measure, like in customer satisfaction, and productivity levels </a:t>
            </a:r>
          </a:p>
        </p:txBody>
      </p:sp>
      <p:sp>
        <p:nvSpPr>
          <p:cNvPr id="34" name="TextBox 33">
            <a:extLst>
              <a:ext uri="{FF2B5EF4-FFF2-40B4-BE49-F238E27FC236}">
                <a16:creationId xmlns:a16="http://schemas.microsoft.com/office/drawing/2014/main" id="{BF18D207-70B6-4BFC-997F-BF1722DCB4EF}"/>
              </a:ext>
            </a:extLst>
          </p:cNvPr>
          <p:cNvSpPr txBox="1"/>
          <p:nvPr/>
        </p:nvSpPr>
        <p:spPr>
          <a:xfrm>
            <a:off x="9828153" y="3095540"/>
            <a:ext cx="1414862" cy="1442383"/>
          </a:xfrm>
          <a:prstGeom prst="rect">
            <a:avLst/>
          </a:prstGeom>
          <a:noFill/>
        </p:spPr>
        <p:txBody>
          <a:bodyPr wrap="square" rtlCol="0">
            <a:spAutoFit/>
          </a:bodyPr>
          <a:lstStyle>
            <a:defPPr>
              <a:defRPr lang="en-US"/>
            </a:defPPr>
            <a:lvl1pPr>
              <a:lnSpc>
                <a:spcPts val="1800"/>
              </a:lnSpc>
              <a:defRPr sz="1000" b="1">
                <a:solidFill>
                  <a:schemeClr val="tx1">
                    <a:lumMod val="95000"/>
                    <a:lumOff val="5000"/>
                  </a:schemeClr>
                </a:solidFill>
                <a:latin typeface="Century Gothic" panose="020B0502020202020204" pitchFamily="34" charset="0"/>
              </a:defRPr>
            </a:lvl1pPr>
          </a:lstStyle>
          <a:p>
            <a:r>
              <a:rPr lang="en-US" dirty="0">
                <a:solidFill>
                  <a:srgbClr val="F0D070"/>
                </a:solidFill>
              </a:rPr>
              <a:t>REAL COSTS</a:t>
            </a:r>
          </a:p>
          <a:p>
            <a:endParaRPr lang="en-US" dirty="0">
              <a:solidFill>
                <a:srgbClr val="F0D070"/>
              </a:solidFill>
            </a:endParaRPr>
          </a:p>
          <a:p>
            <a:r>
              <a:rPr lang="en-US" sz="800" b="0" dirty="0">
                <a:solidFill>
                  <a:schemeClr val="bg1"/>
                </a:solidFill>
              </a:rPr>
              <a:t>are expenses associated with producing an offering, such as labor costs and raw materials </a:t>
            </a:r>
          </a:p>
        </p:txBody>
      </p:sp>
    </p:spTree>
    <p:extLst>
      <p:ext uri="{BB962C8B-B14F-4D97-AF65-F5344CB8AC3E}">
        <p14:creationId xmlns:p14="http://schemas.microsoft.com/office/powerpoint/2010/main" val="306728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4000" fill="hold"/>
                                        <p:tgtEl>
                                          <p:spTgt spid="14"/>
                                        </p:tgtEl>
                                        <p:attrNameLst>
                                          <p:attrName>ppt_x</p:attrName>
                                        </p:attrNameLst>
                                      </p:cBhvr>
                                      <p:tavLst>
                                        <p:tav tm="0">
                                          <p:val>
                                            <p:strVal val="1+#ppt_w/2"/>
                                          </p:val>
                                        </p:tav>
                                        <p:tav tm="100000">
                                          <p:val>
                                            <p:strVal val="#ppt_x"/>
                                          </p:val>
                                        </p:tav>
                                      </p:tavLst>
                                    </p:anim>
                                    <p:anim calcmode="lin" valueType="num">
                                      <p:cBhvr additive="base">
                                        <p:cTn id="8" dur="4000" fill="hold"/>
                                        <p:tgtEl>
                                          <p:spTgt spid="1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par>
                                <p:cTn id="12" presetID="2" presetClass="entr" presetSubtype="8" decel="50000" fill="hold" grpId="0" nodeType="withEffect">
                                  <p:stCondLst>
                                    <p:cond delay="0"/>
                                  </p:stCondLst>
                                  <p:childTnLst>
                                    <p:set>
                                      <p:cBhvr>
                                        <p:cTn id="13" dur="1" fill="hold">
                                          <p:stCondLst>
                                            <p:cond delay="0"/>
                                          </p:stCondLst>
                                        </p:cTn>
                                        <p:tgtEl>
                                          <p:spTgt spid="38"/>
                                        </p:tgtEl>
                                        <p:attrNameLst>
                                          <p:attrName>style.visibility</p:attrName>
                                        </p:attrNameLst>
                                      </p:cBhvr>
                                      <p:to>
                                        <p:strVal val="visible"/>
                                      </p:to>
                                    </p:set>
                                    <p:anim calcmode="lin" valueType="num">
                                      <p:cBhvr additive="base">
                                        <p:cTn id="14" dur="3500" fill="hold"/>
                                        <p:tgtEl>
                                          <p:spTgt spid="38"/>
                                        </p:tgtEl>
                                        <p:attrNameLst>
                                          <p:attrName>ppt_x</p:attrName>
                                        </p:attrNameLst>
                                      </p:cBhvr>
                                      <p:tavLst>
                                        <p:tav tm="0">
                                          <p:val>
                                            <p:strVal val="0-#ppt_w/2"/>
                                          </p:val>
                                        </p:tav>
                                        <p:tav tm="100000">
                                          <p:val>
                                            <p:strVal val="#ppt_x"/>
                                          </p:val>
                                        </p:tav>
                                      </p:tavLst>
                                    </p:anim>
                                    <p:anim calcmode="lin" valueType="num">
                                      <p:cBhvr additive="base">
                                        <p:cTn id="15" dur="3500" fill="hold"/>
                                        <p:tgtEl>
                                          <p:spTgt spid="38"/>
                                        </p:tgtEl>
                                        <p:attrNameLst>
                                          <p:attrName>ppt_y</p:attrName>
                                        </p:attrNameLst>
                                      </p:cBhvr>
                                      <p:tavLst>
                                        <p:tav tm="0">
                                          <p:val>
                                            <p:strVal val="#ppt_y"/>
                                          </p:val>
                                        </p:tav>
                                        <p:tav tm="100000">
                                          <p:val>
                                            <p:strVal val="#ppt_y"/>
                                          </p:val>
                                        </p:tav>
                                      </p:tavLst>
                                    </p:anim>
                                  </p:childTnLst>
                                </p:cTn>
                              </p:par>
                              <p:par>
                                <p:cTn id="16" presetID="2" presetClass="entr" presetSubtype="8" decel="50000" fill="hold" grpId="0" nodeType="with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additive="base">
                                        <p:cTn id="18" dur="2500" fill="hold"/>
                                        <p:tgtEl>
                                          <p:spTgt spid="46"/>
                                        </p:tgtEl>
                                        <p:attrNameLst>
                                          <p:attrName>ppt_x</p:attrName>
                                        </p:attrNameLst>
                                      </p:cBhvr>
                                      <p:tavLst>
                                        <p:tav tm="0">
                                          <p:val>
                                            <p:strVal val="0-#ppt_w/2"/>
                                          </p:val>
                                        </p:tav>
                                        <p:tav tm="100000">
                                          <p:val>
                                            <p:strVal val="#ppt_x"/>
                                          </p:val>
                                        </p:tav>
                                      </p:tavLst>
                                    </p:anim>
                                    <p:anim calcmode="lin" valueType="num">
                                      <p:cBhvr additive="base">
                                        <p:cTn id="19" dur="2500" fill="hold"/>
                                        <p:tgtEl>
                                          <p:spTgt spid="46"/>
                                        </p:tgtEl>
                                        <p:attrNameLst>
                                          <p:attrName>ppt_y</p:attrName>
                                        </p:attrNameLst>
                                      </p:cBhvr>
                                      <p:tavLst>
                                        <p:tav tm="0">
                                          <p:val>
                                            <p:strVal val="#ppt_y"/>
                                          </p:val>
                                        </p:tav>
                                        <p:tav tm="100000">
                                          <p:val>
                                            <p:strVal val="#ppt_y"/>
                                          </p:val>
                                        </p:tav>
                                      </p:tavLst>
                                    </p:anim>
                                  </p:childTnLst>
                                </p:cTn>
                              </p:par>
                              <p:par>
                                <p:cTn id="20" presetID="2" presetClass="entr" presetSubtype="8" decel="5000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0" fill="hold"/>
                                        <p:tgtEl>
                                          <p:spTgt spid="44"/>
                                        </p:tgtEl>
                                        <p:attrNameLst>
                                          <p:attrName>ppt_x</p:attrName>
                                        </p:attrNameLst>
                                      </p:cBhvr>
                                      <p:tavLst>
                                        <p:tav tm="0">
                                          <p:val>
                                            <p:strVal val="0-#ppt_w/2"/>
                                          </p:val>
                                        </p:tav>
                                        <p:tav tm="100000">
                                          <p:val>
                                            <p:strVal val="#ppt_x"/>
                                          </p:val>
                                        </p:tav>
                                      </p:tavLst>
                                    </p:anim>
                                    <p:anim calcmode="lin" valueType="num">
                                      <p:cBhvr additive="base">
                                        <p:cTn id="23" dur="5000" fill="hold"/>
                                        <p:tgtEl>
                                          <p:spTgt spid="44"/>
                                        </p:tgtEl>
                                        <p:attrNameLst>
                                          <p:attrName>ppt_y</p:attrName>
                                        </p:attrNameLst>
                                      </p:cBhvr>
                                      <p:tavLst>
                                        <p:tav tm="0">
                                          <p:val>
                                            <p:strVal val="#ppt_y"/>
                                          </p:val>
                                        </p:tav>
                                        <p:tav tm="100000">
                                          <p:val>
                                            <p:strVal val="#ppt_y"/>
                                          </p:val>
                                        </p:tav>
                                      </p:tavLst>
                                    </p:anim>
                                  </p:childTnLst>
                                </p:cTn>
                              </p:par>
                              <p:par>
                                <p:cTn id="24" presetID="2" presetClass="entr" presetSubtype="8" decel="50000"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additive="base">
                                        <p:cTn id="26" dur="5000" fill="hold"/>
                                        <p:tgtEl>
                                          <p:spTgt spid="45"/>
                                        </p:tgtEl>
                                        <p:attrNameLst>
                                          <p:attrName>ppt_x</p:attrName>
                                        </p:attrNameLst>
                                      </p:cBhvr>
                                      <p:tavLst>
                                        <p:tav tm="0">
                                          <p:val>
                                            <p:strVal val="0-#ppt_w/2"/>
                                          </p:val>
                                        </p:tav>
                                        <p:tav tm="100000">
                                          <p:val>
                                            <p:strVal val="#ppt_x"/>
                                          </p:val>
                                        </p:tav>
                                      </p:tavLst>
                                    </p:anim>
                                    <p:anim calcmode="lin" valueType="num">
                                      <p:cBhvr additive="base">
                                        <p:cTn id="27" dur="5000" fill="hold"/>
                                        <p:tgtEl>
                                          <p:spTgt spid="45"/>
                                        </p:tgtEl>
                                        <p:attrNameLst>
                                          <p:attrName>ppt_y</p:attrName>
                                        </p:attrNameLst>
                                      </p:cBhvr>
                                      <p:tavLst>
                                        <p:tav tm="0">
                                          <p:val>
                                            <p:strVal val="#ppt_y"/>
                                          </p:val>
                                        </p:tav>
                                        <p:tav tm="100000">
                                          <p:val>
                                            <p:strVal val="#ppt_y"/>
                                          </p:val>
                                        </p:tav>
                                      </p:tavLst>
                                    </p:anim>
                                  </p:childTnLst>
                                </p:cTn>
                              </p:par>
                              <p:par>
                                <p:cTn id="28" presetID="2" presetClass="entr" presetSubtype="8" decel="5000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5000" fill="hold"/>
                                        <p:tgtEl>
                                          <p:spTgt spid="35"/>
                                        </p:tgtEl>
                                        <p:attrNameLst>
                                          <p:attrName>ppt_x</p:attrName>
                                        </p:attrNameLst>
                                      </p:cBhvr>
                                      <p:tavLst>
                                        <p:tav tm="0">
                                          <p:val>
                                            <p:strVal val="0-#ppt_w/2"/>
                                          </p:val>
                                        </p:tav>
                                        <p:tav tm="100000">
                                          <p:val>
                                            <p:strVal val="#ppt_x"/>
                                          </p:val>
                                        </p:tav>
                                      </p:tavLst>
                                    </p:anim>
                                    <p:anim calcmode="lin" valueType="num">
                                      <p:cBhvr additive="base">
                                        <p:cTn id="31" dur="5000" fill="hold"/>
                                        <p:tgtEl>
                                          <p:spTgt spid="35"/>
                                        </p:tgtEl>
                                        <p:attrNameLst>
                                          <p:attrName>ppt_y</p:attrName>
                                        </p:attrNameLst>
                                      </p:cBhvr>
                                      <p:tavLst>
                                        <p:tav tm="0">
                                          <p:val>
                                            <p:strVal val="#ppt_y"/>
                                          </p:val>
                                        </p:tav>
                                        <p:tav tm="100000">
                                          <p:val>
                                            <p:strVal val="#ppt_y"/>
                                          </p:val>
                                        </p:tav>
                                      </p:tavLst>
                                    </p:anim>
                                  </p:childTnLst>
                                </p:cTn>
                              </p:par>
                              <p:par>
                                <p:cTn id="32" presetID="8" presetClass="emph" presetSubtype="0" fill="hold" grpId="1" nodeType="withEffect">
                                  <p:stCondLst>
                                    <p:cond delay="0"/>
                                  </p:stCondLst>
                                  <p:childTnLst>
                                    <p:animRot by="21600000">
                                      <p:cBhvr>
                                        <p:cTn id="33" dur="15000" fill="hold"/>
                                        <p:tgtEl>
                                          <p:spTgt spid="46"/>
                                        </p:tgtEl>
                                        <p:attrNameLst>
                                          <p:attrName>r</p:attrName>
                                        </p:attrNameLst>
                                      </p:cBhvr>
                                    </p:animRot>
                                  </p:childTnLst>
                                </p:cTn>
                              </p:par>
                              <p:par>
                                <p:cTn id="34" presetID="8" presetClass="emph" presetSubtype="0" fill="hold" grpId="1" nodeType="withEffect">
                                  <p:stCondLst>
                                    <p:cond delay="0"/>
                                  </p:stCondLst>
                                  <p:childTnLst>
                                    <p:animRot by="21600000">
                                      <p:cBhvr>
                                        <p:cTn id="35" dur="15000" fill="hold"/>
                                        <p:tgtEl>
                                          <p:spTgt spid="38"/>
                                        </p:tgtEl>
                                        <p:attrNameLst>
                                          <p:attrName>r</p:attrName>
                                        </p:attrNameLst>
                                      </p:cBhvr>
                                    </p:animRot>
                                  </p:childTnLst>
                                </p:cTn>
                              </p:par>
                              <p:par>
                                <p:cTn id="36" presetID="8" presetClass="emph" presetSubtype="0" fill="hold" grpId="1" nodeType="withEffect">
                                  <p:stCondLst>
                                    <p:cond delay="0"/>
                                  </p:stCondLst>
                                  <p:childTnLst>
                                    <p:animRot by="21600000">
                                      <p:cBhvr>
                                        <p:cTn id="37" dur="15000" fill="hold"/>
                                        <p:tgtEl>
                                          <p:spTgt spid="44"/>
                                        </p:tgtEl>
                                        <p:attrNameLst>
                                          <p:attrName>r</p:attrName>
                                        </p:attrNameLst>
                                      </p:cBhvr>
                                    </p:animRot>
                                  </p:childTnLst>
                                </p:cTn>
                              </p:par>
                              <p:par>
                                <p:cTn id="38" presetID="8" presetClass="emph" presetSubtype="0" fill="hold" grpId="1" nodeType="withEffect">
                                  <p:stCondLst>
                                    <p:cond delay="0"/>
                                  </p:stCondLst>
                                  <p:childTnLst>
                                    <p:animRot by="21600000">
                                      <p:cBhvr>
                                        <p:cTn id="39" dur="15000" fill="hold"/>
                                        <p:tgtEl>
                                          <p:spTgt spid="45"/>
                                        </p:tgtEl>
                                        <p:attrNameLst>
                                          <p:attrName>r</p:attrName>
                                        </p:attrNameLst>
                                      </p:cBhvr>
                                    </p:animRot>
                                  </p:childTnLst>
                                </p:cTn>
                              </p:par>
                              <p:par>
                                <p:cTn id="40" presetID="8" presetClass="emph" presetSubtype="0" fill="hold" grpId="1" nodeType="withEffect">
                                  <p:stCondLst>
                                    <p:cond delay="0"/>
                                  </p:stCondLst>
                                  <p:childTnLst>
                                    <p:animRot by="21600000">
                                      <p:cBhvr>
                                        <p:cTn id="41" dur="15000" fill="hold"/>
                                        <p:tgtEl>
                                          <p:spTgt spid="35"/>
                                        </p:tgtEl>
                                        <p:attrNameLst>
                                          <p:attrName>r</p:attrName>
                                        </p:attrNameLst>
                                      </p:cBhvr>
                                    </p:animRot>
                                  </p:childTnLst>
                                </p:cTn>
                              </p:par>
                              <p:par>
                                <p:cTn id="42" presetID="42"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1000"/>
                                        <p:tgtEl>
                                          <p:spTgt spid="15"/>
                                        </p:tgtEl>
                                      </p:cBhvr>
                                    </p:animEffect>
                                    <p:anim calcmode="lin" valueType="num">
                                      <p:cBhvr>
                                        <p:cTn id="45" dur="1000" fill="hold"/>
                                        <p:tgtEl>
                                          <p:spTgt spid="15"/>
                                        </p:tgtEl>
                                        <p:attrNameLst>
                                          <p:attrName>ppt_x</p:attrName>
                                        </p:attrNameLst>
                                      </p:cBhvr>
                                      <p:tavLst>
                                        <p:tav tm="0">
                                          <p:val>
                                            <p:strVal val="#ppt_x"/>
                                          </p:val>
                                        </p:tav>
                                        <p:tav tm="100000">
                                          <p:val>
                                            <p:strVal val="#ppt_x"/>
                                          </p:val>
                                        </p:tav>
                                      </p:tavLst>
                                    </p:anim>
                                    <p:anim calcmode="lin" valueType="num">
                                      <p:cBhvr>
                                        <p:cTn id="46" dur="1000" fill="hold"/>
                                        <p:tgtEl>
                                          <p:spTgt spid="1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1000"/>
                                        <p:tgtEl>
                                          <p:spTgt spid="16"/>
                                        </p:tgtEl>
                                      </p:cBhvr>
                                    </p:animEffect>
                                    <p:anim calcmode="lin" valueType="num">
                                      <p:cBhvr>
                                        <p:cTn id="50" dur="1000" fill="hold"/>
                                        <p:tgtEl>
                                          <p:spTgt spid="16"/>
                                        </p:tgtEl>
                                        <p:attrNameLst>
                                          <p:attrName>ppt_x</p:attrName>
                                        </p:attrNameLst>
                                      </p:cBhvr>
                                      <p:tavLst>
                                        <p:tav tm="0">
                                          <p:val>
                                            <p:strVal val="#ppt_x"/>
                                          </p:val>
                                        </p:tav>
                                        <p:tav tm="100000">
                                          <p:val>
                                            <p:strVal val="#ppt_x"/>
                                          </p:val>
                                        </p:tav>
                                      </p:tavLst>
                                    </p:anim>
                                    <p:anim calcmode="lin" valueType="num">
                                      <p:cBhvr>
                                        <p:cTn id="51" dur="1000" fill="hold"/>
                                        <p:tgtEl>
                                          <p:spTgt spid="16"/>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1000"/>
                                        <p:tgtEl>
                                          <p:spTgt spid="18"/>
                                        </p:tgtEl>
                                      </p:cBhvr>
                                    </p:animEffect>
                                    <p:anim calcmode="lin" valueType="num">
                                      <p:cBhvr>
                                        <p:cTn id="60" dur="1000" fill="hold"/>
                                        <p:tgtEl>
                                          <p:spTgt spid="18"/>
                                        </p:tgtEl>
                                        <p:attrNameLst>
                                          <p:attrName>ppt_x</p:attrName>
                                        </p:attrNameLst>
                                      </p:cBhvr>
                                      <p:tavLst>
                                        <p:tav tm="0">
                                          <p:val>
                                            <p:strVal val="#ppt_x"/>
                                          </p:val>
                                        </p:tav>
                                        <p:tav tm="100000">
                                          <p:val>
                                            <p:strVal val="#ppt_x"/>
                                          </p:val>
                                        </p:tav>
                                      </p:tavLst>
                                    </p:anim>
                                    <p:anim calcmode="lin" valueType="num">
                                      <p:cBhvr>
                                        <p:cTn id="61" dur="1000" fill="hold"/>
                                        <p:tgtEl>
                                          <p:spTgt spid="1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par>
                                <p:cTn id="67" presetID="10" presetClass="entr" presetSubtype="0" fill="hold" grpId="0" nodeType="withEffect">
                                  <p:stCondLst>
                                    <p:cond delay="1000"/>
                                  </p:stCondLst>
                                  <p:childTnLst>
                                    <p:set>
                                      <p:cBhvr>
                                        <p:cTn id="68" dur="1" fill="hold">
                                          <p:stCondLst>
                                            <p:cond delay="0"/>
                                          </p:stCondLst>
                                        </p:cTn>
                                        <p:tgtEl>
                                          <p:spTgt spid="62"/>
                                        </p:tgtEl>
                                        <p:attrNameLst>
                                          <p:attrName>style.visibility</p:attrName>
                                        </p:attrNameLst>
                                      </p:cBhvr>
                                      <p:to>
                                        <p:strVal val="visible"/>
                                      </p:to>
                                    </p:set>
                                    <p:animEffect transition="in" filter="fade">
                                      <p:cBhvr>
                                        <p:cTn id="69" dur="500"/>
                                        <p:tgtEl>
                                          <p:spTgt spid="62"/>
                                        </p:tgtEl>
                                      </p:cBhvr>
                                    </p:animEffect>
                                  </p:childTnLst>
                                </p:cTn>
                              </p:par>
                              <p:par>
                                <p:cTn id="70" presetID="0" presetClass="path" presetSubtype="0" decel="50000" fill="hold" grpId="1" nodeType="withEffect">
                                  <p:stCondLst>
                                    <p:cond delay="1000"/>
                                  </p:stCondLst>
                                  <p:childTnLst>
                                    <p:animMotion origin="layout" path="M 0.02552 -0.29213 L 1.66667E-6 -4.81481E-6 " pathEditMode="relative" rAng="0" ptsTypes="AA">
                                      <p:cBhvr>
                                        <p:cTn id="71" dur="5000" fill="hold"/>
                                        <p:tgtEl>
                                          <p:spTgt spid="62"/>
                                        </p:tgtEl>
                                        <p:attrNameLst>
                                          <p:attrName>ppt_x</p:attrName>
                                          <p:attrName>ppt_y</p:attrName>
                                        </p:attrNameLst>
                                      </p:cBhvr>
                                      <p:rCtr x="-1419" y="14630"/>
                                    </p:animMotion>
                                  </p:childTnLst>
                                </p:cTn>
                              </p:par>
                              <p:par>
                                <p:cTn id="72" presetID="10" presetClass="entr" presetSubtype="0" fill="hold" grpId="0" nodeType="withEffect">
                                  <p:stCondLst>
                                    <p:cond delay="1000"/>
                                  </p:stCondLst>
                                  <p:childTnLst>
                                    <p:set>
                                      <p:cBhvr>
                                        <p:cTn id="73" dur="1" fill="hold">
                                          <p:stCondLst>
                                            <p:cond delay="0"/>
                                          </p:stCondLst>
                                        </p:cTn>
                                        <p:tgtEl>
                                          <p:spTgt spid="63"/>
                                        </p:tgtEl>
                                        <p:attrNameLst>
                                          <p:attrName>style.visibility</p:attrName>
                                        </p:attrNameLst>
                                      </p:cBhvr>
                                      <p:to>
                                        <p:strVal val="visible"/>
                                      </p:to>
                                    </p:set>
                                    <p:animEffect transition="in" filter="fade">
                                      <p:cBhvr>
                                        <p:cTn id="74" dur="500"/>
                                        <p:tgtEl>
                                          <p:spTgt spid="63"/>
                                        </p:tgtEl>
                                      </p:cBhvr>
                                    </p:animEffect>
                                  </p:childTnLst>
                                </p:cTn>
                              </p:par>
                              <p:par>
                                <p:cTn id="75" presetID="0" presetClass="path" presetSubtype="0" decel="50000" fill="hold" grpId="1" nodeType="withEffect">
                                  <p:stCondLst>
                                    <p:cond delay="1000"/>
                                  </p:stCondLst>
                                  <p:childTnLst>
                                    <p:animMotion origin="layout" path="M -0.02474 0.2949 L 1.66667E-6 -3.33333E-6 " pathEditMode="relative" rAng="0" ptsTypes="AA">
                                      <p:cBhvr>
                                        <p:cTn id="76" dur="5000" fill="hold"/>
                                        <p:tgtEl>
                                          <p:spTgt spid="63"/>
                                        </p:tgtEl>
                                        <p:attrNameLst>
                                          <p:attrName>ppt_x</p:attrName>
                                          <p:attrName>ppt_y</p:attrName>
                                        </p:attrNameLst>
                                      </p:cBhvr>
                                      <p:rCtr x="1237" y="-14699"/>
                                    </p:animMotion>
                                  </p:childTnLst>
                                </p:cTn>
                              </p:par>
                              <p:par>
                                <p:cTn id="77" presetID="10" presetClass="entr" presetSubtype="0" fill="hold" grpId="0" nodeType="withEffect">
                                  <p:stCondLst>
                                    <p:cond delay="1000"/>
                                  </p:stCondLst>
                                  <p:childTnLst>
                                    <p:set>
                                      <p:cBhvr>
                                        <p:cTn id="78" dur="1" fill="hold">
                                          <p:stCondLst>
                                            <p:cond delay="0"/>
                                          </p:stCondLst>
                                        </p:cTn>
                                        <p:tgtEl>
                                          <p:spTgt spid="61"/>
                                        </p:tgtEl>
                                        <p:attrNameLst>
                                          <p:attrName>style.visibility</p:attrName>
                                        </p:attrNameLst>
                                      </p:cBhvr>
                                      <p:to>
                                        <p:strVal val="visible"/>
                                      </p:to>
                                    </p:set>
                                    <p:animEffect transition="in" filter="fade">
                                      <p:cBhvr>
                                        <p:cTn id="79" dur="500"/>
                                        <p:tgtEl>
                                          <p:spTgt spid="61"/>
                                        </p:tgtEl>
                                      </p:cBhvr>
                                    </p:animEffect>
                                  </p:childTnLst>
                                </p:cTn>
                              </p:par>
                              <p:par>
                                <p:cTn id="80" presetID="0" presetClass="path" presetSubtype="0" decel="50000" fill="hold" grpId="1" nodeType="withEffect">
                                  <p:stCondLst>
                                    <p:cond delay="1000"/>
                                  </p:stCondLst>
                                  <p:childTnLst>
                                    <p:animMotion origin="layout" path="M 0.02435 -0.29259 L -2.08333E-6 -3.7037E-7 " pathEditMode="relative" rAng="0" ptsTypes="AA">
                                      <p:cBhvr>
                                        <p:cTn id="81" dur="5000" fill="hold"/>
                                        <p:tgtEl>
                                          <p:spTgt spid="61"/>
                                        </p:tgtEl>
                                        <p:attrNameLst>
                                          <p:attrName>ppt_x</p:attrName>
                                          <p:attrName>ppt_y</p:attrName>
                                        </p:attrNameLst>
                                      </p:cBhvr>
                                      <p:rCtr x="-1159" y="14606"/>
                                    </p:animMotion>
                                  </p:childTnLst>
                                </p:cTn>
                              </p:par>
                              <p:par>
                                <p:cTn id="82" presetID="10" presetClass="entr" presetSubtype="0" fill="hold" grpId="0" nodeType="withEffect">
                                  <p:stCondLst>
                                    <p:cond delay="100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500"/>
                                        <p:tgtEl>
                                          <p:spTgt spid="28"/>
                                        </p:tgtEl>
                                      </p:cBhvr>
                                    </p:animEffect>
                                  </p:childTnLst>
                                </p:cTn>
                              </p:par>
                              <p:par>
                                <p:cTn id="85" presetID="0" presetClass="path" presetSubtype="0" decel="50000" fill="hold" grpId="1" nodeType="withEffect">
                                  <p:stCondLst>
                                    <p:cond delay="1000"/>
                                  </p:stCondLst>
                                  <p:childTnLst>
                                    <p:animMotion origin="layout" path="M -0.02722 0.29421 L 4.79167E-6 -1.85185E-6 " pathEditMode="relative" rAng="0" ptsTypes="AA">
                                      <p:cBhvr>
                                        <p:cTn id="86" dur="5000" fill="hold"/>
                                        <p:tgtEl>
                                          <p:spTgt spid="28"/>
                                        </p:tgtEl>
                                        <p:attrNameLst>
                                          <p:attrName>ppt_x</p:attrName>
                                          <p:attrName>ppt_y</p:attrName>
                                        </p:attrNameLst>
                                      </p:cBhvr>
                                      <p:rCtr x="1367" y="-14676"/>
                                    </p:animMotion>
                                  </p:childTnLst>
                                </p:cTn>
                              </p:par>
                              <p:par>
                                <p:cTn id="87" presetID="10" presetClass="entr" presetSubtype="0" fill="hold" grpId="0" nodeType="withEffect">
                                  <p:stCondLst>
                                    <p:cond delay="100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500"/>
                                        <p:tgtEl>
                                          <p:spTgt spid="29"/>
                                        </p:tgtEl>
                                      </p:cBhvr>
                                    </p:animEffect>
                                  </p:childTnLst>
                                </p:cTn>
                              </p:par>
                              <p:par>
                                <p:cTn id="90" presetID="0" presetClass="path" presetSubtype="0" decel="50000" fill="hold" grpId="1" nodeType="withEffect">
                                  <p:stCondLst>
                                    <p:cond delay="1000"/>
                                  </p:stCondLst>
                                  <p:childTnLst>
                                    <p:animMotion origin="layout" path="M 0.02578 -0.29653 L 4.79167E-6 -7.40741E-7 " pathEditMode="relative" rAng="0" ptsTypes="AA">
                                      <p:cBhvr>
                                        <p:cTn id="91" dur="5000" fill="hold"/>
                                        <p:tgtEl>
                                          <p:spTgt spid="29"/>
                                        </p:tgtEl>
                                        <p:attrNameLst>
                                          <p:attrName>ppt_x</p:attrName>
                                          <p:attrName>ppt_y</p:attrName>
                                        </p:attrNameLst>
                                      </p:cBhvr>
                                      <p:rCtr x="-1354" y="14861"/>
                                    </p:animMotion>
                                  </p:childTnLst>
                                </p:cTn>
                              </p:par>
                              <p:par>
                                <p:cTn id="92" presetID="12" presetClass="entr" presetSubtype="8" fill="hold" grpId="0" nodeType="withEffect">
                                  <p:stCondLst>
                                    <p:cond delay="500"/>
                                  </p:stCondLst>
                                  <p:childTnLst>
                                    <p:set>
                                      <p:cBhvr>
                                        <p:cTn id="93" dur="1" fill="hold">
                                          <p:stCondLst>
                                            <p:cond delay="0"/>
                                          </p:stCondLst>
                                        </p:cTn>
                                        <p:tgtEl>
                                          <p:spTgt spid="30"/>
                                        </p:tgtEl>
                                        <p:attrNameLst>
                                          <p:attrName>style.visibility</p:attrName>
                                        </p:attrNameLst>
                                      </p:cBhvr>
                                      <p:to>
                                        <p:strVal val="visible"/>
                                      </p:to>
                                    </p:set>
                                    <p:anim calcmode="lin" valueType="num">
                                      <p:cBhvr additive="base">
                                        <p:cTn id="94" dur="1000"/>
                                        <p:tgtEl>
                                          <p:spTgt spid="30"/>
                                        </p:tgtEl>
                                        <p:attrNameLst>
                                          <p:attrName>ppt_x</p:attrName>
                                        </p:attrNameLst>
                                      </p:cBhvr>
                                      <p:tavLst>
                                        <p:tav tm="0">
                                          <p:val>
                                            <p:strVal val="#ppt_x-#ppt_w*1.125000"/>
                                          </p:val>
                                        </p:tav>
                                        <p:tav tm="100000">
                                          <p:val>
                                            <p:strVal val="#ppt_x"/>
                                          </p:val>
                                        </p:tav>
                                      </p:tavLst>
                                    </p:anim>
                                    <p:animEffect transition="in" filter="wipe(right)">
                                      <p:cBhvr>
                                        <p:cTn id="95" dur="1000"/>
                                        <p:tgtEl>
                                          <p:spTgt spid="30"/>
                                        </p:tgtEl>
                                      </p:cBhvr>
                                    </p:animEffect>
                                  </p:childTnLst>
                                </p:cTn>
                              </p:par>
                              <p:par>
                                <p:cTn id="96" presetID="12" presetClass="entr" presetSubtype="8" fill="hold" grpId="0" nodeType="withEffect">
                                  <p:stCondLst>
                                    <p:cond delay="1500"/>
                                  </p:stCondLst>
                                  <p:childTnLst>
                                    <p:set>
                                      <p:cBhvr>
                                        <p:cTn id="97" dur="1" fill="hold">
                                          <p:stCondLst>
                                            <p:cond delay="0"/>
                                          </p:stCondLst>
                                        </p:cTn>
                                        <p:tgtEl>
                                          <p:spTgt spid="31"/>
                                        </p:tgtEl>
                                        <p:attrNameLst>
                                          <p:attrName>style.visibility</p:attrName>
                                        </p:attrNameLst>
                                      </p:cBhvr>
                                      <p:to>
                                        <p:strVal val="visible"/>
                                      </p:to>
                                    </p:set>
                                    <p:anim calcmode="lin" valueType="num">
                                      <p:cBhvr additive="base">
                                        <p:cTn id="98" dur="1000"/>
                                        <p:tgtEl>
                                          <p:spTgt spid="31"/>
                                        </p:tgtEl>
                                        <p:attrNameLst>
                                          <p:attrName>ppt_x</p:attrName>
                                        </p:attrNameLst>
                                      </p:cBhvr>
                                      <p:tavLst>
                                        <p:tav tm="0">
                                          <p:val>
                                            <p:strVal val="#ppt_x-#ppt_w*1.125000"/>
                                          </p:val>
                                        </p:tav>
                                        <p:tav tm="100000">
                                          <p:val>
                                            <p:strVal val="#ppt_x"/>
                                          </p:val>
                                        </p:tav>
                                      </p:tavLst>
                                    </p:anim>
                                    <p:animEffect transition="in" filter="wipe(right)">
                                      <p:cBhvr>
                                        <p:cTn id="99" dur="1000"/>
                                        <p:tgtEl>
                                          <p:spTgt spid="31"/>
                                        </p:tgtEl>
                                      </p:cBhvr>
                                    </p:animEffect>
                                  </p:childTnLst>
                                </p:cTn>
                              </p:par>
                              <p:par>
                                <p:cTn id="100" presetID="12" presetClass="entr" presetSubtype="8" fill="hold" grpId="0" nodeType="withEffect">
                                  <p:stCondLst>
                                    <p:cond delay="2500"/>
                                  </p:stCondLst>
                                  <p:childTnLst>
                                    <p:set>
                                      <p:cBhvr>
                                        <p:cTn id="101" dur="1" fill="hold">
                                          <p:stCondLst>
                                            <p:cond delay="0"/>
                                          </p:stCondLst>
                                        </p:cTn>
                                        <p:tgtEl>
                                          <p:spTgt spid="32"/>
                                        </p:tgtEl>
                                        <p:attrNameLst>
                                          <p:attrName>style.visibility</p:attrName>
                                        </p:attrNameLst>
                                      </p:cBhvr>
                                      <p:to>
                                        <p:strVal val="visible"/>
                                      </p:to>
                                    </p:set>
                                    <p:anim calcmode="lin" valueType="num">
                                      <p:cBhvr additive="base">
                                        <p:cTn id="102" dur="1000"/>
                                        <p:tgtEl>
                                          <p:spTgt spid="32"/>
                                        </p:tgtEl>
                                        <p:attrNameLst>
                                          <p:attrName>ppt_x</p:attrName>
                                        </p:attrNameLst>
                                      </p:cBhvr>
                                      <p:tavLst>
                                        <p:tav tm="0">
                                          <p:val>
                                            <p:strVal val="#ppt_x-#ppt_w*1.125000"/>
                                          </p:val>
                                        </p:tav>
                                        <p:tav tm="100000">
                                          <p:val>
                                            <p:strVal val="#ppt_x"/>
                                          </p:val>
                                        </p:tav>
                                      </p:tavLst>
                                    </p:anim>
                                    <p:animEffect transition="in" filter="wipe(right)">
                                      <p:cBhvr>
                                        <p:cTn id="103" dur="1000"/>
                                        <p:tgtEl>
                                          <p:spTgt spid="32"/>
                                        </p:tgtEl>
                                      </p:cBhvr>
                                    </p:animEffect>
                                  </p:childTnLst>
                                </p:cTn>
                              </p:par>
                              <p:par>
                                <p:cTn id="104" presetID="12" presetClass="entr" presetSubtype="8" fill="hold" grpId="0" nodeType="withEffect">
                                  <p:stCondLst>
                                    <p:cond delay="350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1000"/>
                                        <p:tgtEl>
                                          <p:spTgt spid="33"/>
                                        </p:tgtEl>
                                        <p:attrNameLst>
                                          <p:attrName>ppt_x</p:attrName>
                                        </p:attrNameLst>
                                      </p:cBhvr>
                                      <p:tavLst>
                                        <p:tav tm="0">
                                          <p:val>
                                            <p:strVal val="#ppt_x-#ppt_w*1.125000"/>
                                          </p:val>
                                        </p:tav>
                                        <p:tav tm="100000">
                                          <p:val>
                                            <p:strVal val="#ppt_x"/>
                                          </p:val>
                                        </p:tav>
                                      </p:tavLst>
                                    </p:anim>
                                    <p:animEffect transition="in" filter="wipe(right)">
                                      <p:cBhvr>
                                        <p:cTn id="107" dur="1000"/>
                                        <p:tgtEl>
                                          <p:spTgt spid="33"/>
                                        </p:tgtEl>
                                      </p:cBhvr>
                                    </p:animEffect>
                                  </p:childTnLst>
                                </p:cTn>
                              </p:par>
                              <p:par>
                                <p:cTn id="108" presetID="12" presetClass="entr" presetSubtype="8" fill="hold" grpId="0" nodeType="withEffect">
                                  <p:stCondLst>
                                    <p:cond delay="4500"/>
                                  </p:stCondLst>
                                  <p:childTnLst>
                                    <p:set>
                                      <p:cBhvr>
                                        <p:cTn id="109" dur="1" fill="hold">
                                          <p:stCondLst>
                                            <p:cond delay="0"/>
                                          </p:stCondLst>
                                        </p:cTn>
                                        <p:tgtEl>
                                          <p:spTgt spid="34"/>
                                        </p:tgtEl>
                                        <p:attrNameLst>
                                          <p:attrName>style.visibility</p:attrName>
                                        </p:attrNameLst>
                                      </p:cBhvr>
                                      <p:to>
                                        <p:strVal val="visible"/>
                                      </p:to>
                                    </p:set>
                                    <p:anim calcmode="lin" valueType="num">
                                      <p:cBhvr additive="base">
                                        <p:cTn id="110" dur="1000"/>
                                        <p:tgtEl>
                                          <p:spTgt spid="34"/>
                                        </p:tgtEl>
                                        <p:attrNameLst>
                                          <p:attrName>ppt_x</p:attrName>
                                        </p:attrNameLst>
                                      </p:cBhvr>
                                      <p:tavLst>
                                        <p:tav tm="0">
                                          <p:val>
                                            <p:strVal val="#ppt_x-#ppt_w*1.125000"/>
                                          </p:val>
                                        </p:tav>
                                        <p:tav tm="100000">
                                          <p:val>
                                            <p:strVal val="#ppt_x"/>
                                          </p:val>
                                        </p:tav>
                                      </p:tavLst>
                                    </p:anim>
                                    <p:animEffect transition="in" filter="wipe(right)">
                                      <p:cBhvr>
                                        <p:cTn id="11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5" grpId="0" animBg="1"/>
      <p:bldP spid="35" grpId="1" animBg="1"/>
      <p:bldP spid="38" grpId="0" animBg="1"/>
      <p:bldP spid="38" grpId="1" animBg="1"/>
      <p:bldP spid="44" grpId="0" animBg="1"/>
      <p:bldP spid="44" grpId="1" animBg="1"/>
      <p:bldP spid="45" grpId="0" animBg="1"/>
      <p:bldP spid="45" grpId="1" animBg="1"/>
      <p:bldP spid="46" grpId="0" animBg="1"/>
      <p:bldP spid="46" grpId="1" animBg="1"/>
      <p:bldP spid="11" grpId="0"/>
      <p:bldP spid="28" grpId="0" animBg="1"/>
      <p:bldP spid="28" grpId="1" animBg="1"/>
      <p:bldP spid="29" grpId="0" animBg="1"/>
      <p:bldP spid="29" grpId="1" animBg="1"/>
      <p:bldP spid="61" grpId="0" animBg="1"/>
      <p:bldP spid="61" grpId="1" animBg="1"/>
      <p:bldP spid="62" grpId="0" animBg="1"/>
      <p:bldP spid="62" grpId="1" animBg="1"/>
      <p:bldP spid="63" grpId="0" animBg="1"/>
      <p:bldP spid="63" grpId="1" animBg="1"/>
      <p:bldP spid="15" grpId="0" animBg="1"/>
      <p:bldP spid="16" grpId="0" animBg="1"/>
      <p:bldP spid="17" grpId="0" animBg="1"/>
      <p:bldP spid="18" grpId="0" animBg="1"/>
      <p:bldP spid="19" grpId="0" animBg="1"/>
      <p:bldP spid="30" grpId="0"/>
      <p:bldP spid="31" grpId="0"/>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Parallelogram 55">
            <a:extLst>
              <a:ext uri="{FF2B5EF4-FFF2-40B4-BE49-F238E27FC236}">
                <a16:creationId xmlns:a16="http://schemas.microsoft.com/office/drawing/2014/main" id="{2225B61A-83D6-46EE-83CF-C8CA7D2D47AA}"/>
              </a:ext>
            </a:extLst>
          </p:cNvPr>
          <p:cNvSpPr/>
          <p:nvPr/>
        </p:nvSpPr>
        <p:spPr>
          <a:xfrm rot="19800000">
            <a:off x="9895226" y="-109640"/>
            <a:ext cx="1534292" cy="1259122"/>
          </a:xfrm>
          <a:prstGeom prst="parallelogram">
            <a:avLst>
              <a:gd name="adj" fmla="val 19410"/>
            </a:avLst>
          </a:prstGeom>
          <a:noFill/>
          <a:ln>
            <a:solidFill>
              <a:srgbClr val="F0D070">
                <a:alpha val="66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766289D4-3E45-344D-AC10-7D31F80521DE}"/>
              </a:ext>
            </a:extLst>
          </p:cNvPr>
          <p:cNvGrpSpPr/>
          <p:nvPr/>
        </p:nvGrpSpPr>
        <p:grpSpPr>
          <a:xfrm>
            <a:off x="6096000" y="371395"/>
            <a:ext cx="6096000" cy="545671"/>
            <a:chOff x="6096000" y="714306"/>
            <a:chExt cx="6096000" cy="545671"/>
          </a:xfrm>
        </p:grpSpPr>
        <p:sp>
          <p:nvSpPr>
            <p:cNvPr id="42" name="Rectangle 41">
              <a:extLst>
                <a:ext uri="{FF2B5EF4-FFF2-40B4-BE49-F238E27FC236}">
                  <a16:creationId xmlns:a16="http://schemas.microsoft.com/office/drawing/2014/main" id="{1DFD7826-8016-41D1-919B-DDAD2E0B8511}"/>
                </a:ext>
              </a:extLst>
            </p:cNvPr>
            <p:cNvSpPr/>
            <p:nvPr/>
          </p:nvSpPr>
          <p:spPr>
            <a:xfrm>
              <a:off x="6096000" y="714306"/>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C0B30C2-4C71-43C5-B72F-145A9B46CE96}"/>
                </a:ext>
              </a:extLst>
            </p:cNvPr>
            <p:cNvSpPr txBox="1"/>
            <p:nvPr/>
          </p:nvSpPr>
          <p:spPr>
            <a:xfrm>
              <a:off x="7189231" y="856336"/>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Reduction in loss of life</a:t>
              </a:r>
            </a:p>
          </p:txBody>
        </p:sp>
      </p:grpSp>
      <p:grpSp>
        <p:nvGrpSpPr>
          <p:cNvPr id="24" name="Group 23">
            <a:extLst>
              <a:ext uri="{FF2B5EF4-FFF2-40B4-BE49-F238E27FC236}">
                <a16:creationId xmlns:a16="http://schemas.microsoft.com/office/drawing/2014/main" id="{30F3CD2D-AA0E-3944-A9BD-702AC0B73887}"/>
              </a:ext>
            </a:extLst>
          </p:cNvPr>
          <p:cNvGrpSpPr/>
          <p:nvPr/>
        </p:nvGrpSpPr>
        <p:grpSpPr>
          <a:xfrm>
            <a:off x="6096000" y="998823"/>
            <a:ext cx="6096000" cy="545671"/>
            <a:chOff x="6096000" y="1341734"/>
            <a:chExt cx="6096000" cy="545671"/>
          </a:xfrm>
        </p:grpSpPr>
        <p:sp>
          <p:nvSpPr>
            <p:cNvPr id="51" name="Rectangle 50">
              <a:extLst>
                <a:ext uri="{FF2B5EF4-FFF2-40B4-BE49-F238E27FC236}">
                  <a16:creationId xmlns:a16="http://schemas.microsoft.com/office/drawing/2014/main" id="{5A93F6E3-D481-4728-8B67-7A3F8687FECF}"/>
                </a:ext>
              </a:extLst>
            </p:cNvPr>
            <p:cNvSpPr/>
            <p:nvPr/>
          </p:nvSpPr>
          <p:spPr>
            <a:xfrm>
              <a:off x="6096000" y="1341734"/>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31B67050-D457-4866-8515-3DB4622E1D88}"/>
                </a:ext>
              </a:extLst>
            </p:cNvPr>
            <p:cNvSpPr txBox="1"/>
            <p:nvPr/>
          </p:nvSpPr>
          <p:spPr>
            <a:xfrm>
              <a:off x="7189231" y="1483764"/>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Reduction in health care costs</a:t>
              </a:r>
            </a:p>
          </p:txBody>
        </p:sp>
      </p:grpSp>
      <p:grpSp>
        <p:nvGrpSpPr>
          <p:cNvPr id="35" name="Group 34">
            <a:extLst>
              <a:ext uri="{FF2B5EF4-FFF2-40B4-BE49-F238E27FC236}">
                <a16:creationId xmlns:a16="http://schemas.microsoft.com/office/drawing/2014/main" id="{59A8190E-EA24-AD44-88E6-F2E6193DE749}"/>
              </a:ext>
            </a:extLst>
          </p:cNvPr>
          <p:cNvGrpSpPr/>
          <p:nvPr/>
        </p:nvGrpSpPr>
        <p:grpSpPr>
          <a:xfrm>
            <a:off x="6096000" y="2881107"/>
            <a:ext cx="6096000" cy="545671"/>
            <a:chOff x="6096000" y="3224018"/>
            <a:chExt cx="6096000" cy="545671"/>
          </a:xfrm>
        </p:grpSpPr>
        <p:sp>
          <p:nvSpPr>
            <p:cNvPr id="48" name="Rectangle 47">
              <a:extLst>
                <a:ext uri="{FF2B5EF4-FFF2-40B4-BE49-F238E27FC236}">
                  <a16:creationId xmlns:a16="http://schemas.microsoft.com/office/drawing/2014/main" id="{5E527B5B-880B-4899-92E6-5C8A41FF1C5C}"/>
                </a:ext>
              </a:extLst>
            </p:cNvPr>
            <p:cNvSpPr/>
            <p:nvPr/>
          </p:nvSpPr>
          <p:spPr>
            <a:xfrm>
              <a:off x="6096000" y="3224018"/>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4258B067-A16C-45CC-8FBF-6F8A2D82EF21}"/>
                </a:ext>
              </a:extLst>
            </p:cNvPr>
            <p:cNvSpPr txBox="1"/>
            <p:nvPr/>
          </p:nvSpPr>
          <p:spPr>
            <a:xfrm>
              <a:off x="7189231" y="3366048"/>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Reduced environmental emissions</a:t>
              </a:r>
            </a:p>
          </p:txBody>
        </p:sp>
      </p:grpSp>
      <p:grpSp>
        <p:nvGrpSpPr>
          <p:cNvPr id="25" name="Group 24">
            <a:extLst>
              <a:ext uri="{FF2B5EF4-FFF2-40B4-BE49-F238E27FC236}">
                <a16:creationId xmlns:a16="http://schemas.microsoft.com/office/drawing/2014/main" id="{57B8BAF8-9625-1B4C-B2A7-AAD2EF024829}"/>
              </a:ext>
            </a:extLst>
          </p:cNvPr>
          <p:cNvGrpSpPr/>
          <p:nvPr/>
        </p:nvGrpSpPr>
        <p:grpSpPr>
          <a:xfrm>
            <a:off x="6096000" y="1626251"/>
            <a:ext cx="6096000" cy="545671"/>
            <a:chOff x="6096000" y="1969162"/>
            <a:chExt cx="6096000" cy="545671"/>
          </a:xfrm>
        </p:grpSpPr>
        <p:sp>
          <p:nvSpPr>
            <p:cNvPr id="50" name="Rectangle 49">
              <a:extLst>
                <a:ext uri="{FF2B5EF4-FFF2-40B4-BE49-F238E27FC236}">
                  <a16:creationId xmlns:a16="http://schemas.microsoft.com/office/drawing/2014/main" id="{F488A30B-192B-46A2-B482-A1A5918E6CCC}"/>
                </a:ext>
              </a:extLst>
            </p:cNvPr>
            <p:cNvSpPr/>
            <p:nvPr/>
          </p:nvSpPr>
          <p:spPr>
            <a:xfrm>
              <a:off x="6096000" y="1969162"/>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2DBE9D3C-B626-422B-8825-CE929E813832}"/>
                </a:ext>
              </a:extLst>
            </p:cNvPr>
            <p:cNvSpPr txBox="1"/>
            <p:nvPr/>
          </p:nvSpPr>
          <p:spPr>
            <a:xfrm>
              <a:off x="7189231" y="2111192"/>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Accident savings</a:t>
              </a:r>
            </a:p>
          </p:txBody>
        </p:sp>
      </p:grpSp>
      <p:grpSp>
        <p:nvGrpSpPr>
          <p:cNvPr id="31" name="Group 30">
            <a:extLst>
              <a:ext uri="{FF2B5EF4-FFF2-40B4-BE49-F238E27FC236}">
                <a16:creationId xmlns:a16="http://schemas.microsoft.com/office/drawing/2014/main" id="{3B6BA9B0-EF76-054E-B612-915CF2566F1F}"/>
              </a:ext>
            </a:extLst>
          </p:cNvPr>
          <p:cNvGrpSpPr/>
          <p:nvPr/>
        </p:nvGrpSpPr>
        <p:grpSpPr>
          <a:xfrm>
            <a:off x="6096000" y="2253679"/>
            <a:ext cx="6096000" cy="545671"/>
            <a:chOff x="6096000" y="2596590"/>
            <a:chExt cx="6096000" cy="545671"/>
          </a:xfrm>
        </p:grpSpPr>
        <p:sp>
          <p:nvSpPr>
            <p:cNvPr id="49" name="Rectangle 48">
              <a:extLst>
                <a:ext uri="{FF2B5EF4-FFF2-40B4-BE49-F238E27FC236}">
                  <a16:creationId xmlns:a16="http://schemas.microsoft.com/office/drawing/2014/main" id="{03A56740-E88D-44FC-98CA-FC9B516FE9CF}"/>
                </a:ext>
              </a:extLst>
            </p:cNvPr>
            <p:cNvSpPr/>
            <p:nvPr/>
          </p:nvSpPr>
          <p:spPr>
            <a:xfrm>
              <a:off x="6096000" y="2596590"/>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532527F1-B919-4677-B01A-06E7027E29EF}"/>
                </a:ext>
              </a:extLst>
            </p:cNvPr>
            <p:cNvSpPr txBox="1"/>
            <p:nvPr/>
          </p:nvSpPr>
          <p:spPr>
            <a:xfrm>
              <a:off x="7189231" y="2738620"/>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Travel time savings</a:t>
              </a:r>
            </a:p>
          </p:txBody>
        </p:sp>
      </p:grpSp>
      <p:grpSp>
        <p:nvGrpSpPr>
          <p:cNvPr id="36" name="Group 35">
            <a:extLst>
              <a:ext uri="{FF2B5EF4-FFF2-40B4-BE49-F238E27FC236}">
                <a16:creationId xmlns:a16="http://schemas.microsoft.com/office/drawing/2014/main" id="{0475EE23-992D-6A4C-8F6F-B8DEED205318}"/>
              </a:ext>
            </a:extLst>
          </p:cNvPr>
          <p:cNvGrpSpPr/>
          <p:nvPr/>
        </p:nvGrpSpPr>
        <p:grpSpPr>
          <a:xfrm>
            <a:off x="6096000" y="3508535"/>
            <a:ext cx="6096000" cy="545671"/>
            <a:chOff x="6096000" y="3851446"/>
            <a:chExt cx="6096000" cy="545671"/>
          </a:xfrm>
        </p:grpSpPr>
        <p:sp>
          <p:nvSpPr>
            <p:cNvPr id="47" name="Rectangle 46">
              <a:extLst>
                <a:ext uri="{FF2B5EF4-FFF2-40B4-BE49-F238E27FC236}">
                  <a16:creationId xmlns:a16="http://schemas.microsoft.com/office/drawing/2014/main" id="{A0759BD6-D6C8-4628-BB2C-A8B69624F15B}"/>
                </a:ext>
              </a:extLst>
            </p:cNvPr>
            <p:cNvSpPr/>
            <p:nvPr/>
          </p:nvSpPr>
          <p:spPr>
            <a:xfrm>
              <a:off x="6096000" y="3851446"/>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A21B7B1C-58B6-470B-A57C-B033D57A30B0}"/>
                </a:ext>
              </a:extLst>
            </p:cNvPr>
            <p:cNvSpPr txBox="1"/>
            <p:nvPr/>
          </p:nvSpPr>
          <p:spPr>
            <a:xfrm>
              <a:off x="7189231" y="3993476"/>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Lower operating and maintenance costs interventions. </a:t>
              </a:r>
            </a:p>
          </p:txBody>
        </p:sp>
      </p:grpSp>
      <p:grpSp>
        <p:nvGrpSpPr>
          <p:cNvPr id="43" name="Group 42">
            <a:extLst>
              <a:ext uri="{FF2B5EF4-FFF2-40B4-BE49-F238E27FC236}">
                <a16:creationId xmlns:a16="http://schemas.microsoft.com/office/drawing/2014/main" id="{A545A94C-E9A5-7946-B11F-812E56B70576}"/>
              </a:ext>
            </a:extLst>
          </p:cNvPr>
          <p:cNvGrpSpPr/>
          <p:nvPr/>
        </p:nvGrpSpPr>
        <p:grpSpPr>
          <a:xfrm>
            <a:off x="6096000" y="4135963"/>
            <a:ext cx="6096000" cy="545671"/>
            <a:chOff x="6096000" y="4478874"/>
            <a:chExt cx="6096000" cy="545671"/>
          </a:xfrm>
        </p:grpSpPr>
        <p:sp>
          <p:nvSpPr>
            <p:cNvPr id="46" name="Rectangle 45">
              <a:extLst>
                <a:ext uri="{FF2B5EF4-FFF2-40B4-BE49-F238E27FC236}">
                  <a16:creationId xmlns:a16="http://schemas.microsoft.com/office/drawing/2014/main" id="{5AB9147A-174D-41AE-A119-EE350DC33139}"/>
                </a:ext>
              </a:extLst>
            </p:cNvPr>
            <p:cNvSpPr/>
            <p:nvPr/>
          </p:nvSpPr>
          <p:spPr>
            <a:xfrm>
              <a:off x="6096000" y="4478874"/>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5F92EDBF-19AB-47A0-A1B3-41DD0EA2B2EE}"/>
                </a:ext>
              </a:extLst>
            </p:cNvPr>
            <p:cNvSpPr txBox="1"/>
            <p:nvPr/>
          </p:nvSpPr>
          <p:spPr>
            <a:xfrm>
              <a:off x="7189231" y="4620904"/>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Job creation</a:t>
              </a:r>
            </a:p>
          </p:txBody>
        </p:sp>
      </p:grpSp>
      <p:grpSp>
        <p:nvGrpSpPr>
          <p:cNvPr id="52" name="Group 51">
            <a:extLst>
              <a:ext uri="{FF2B5EF4-FFF2-40B4-BE49-F238E27FC236}">
                <a16:creationId xmlns:a16="http://schemas.microsoft.com/office/drawing/2014/main" id="{32518405-BA87-8B46-A16E-82740A91DBA2}"/>
              </a:ext>
            </a:extLst>
          </p:cNvPr>
          <p:cNvGrpSpPr/>
          <p:nvPr/>
        </p:nvGrpSpPr>
        <p:grpSpPr>
          <a:xfrm>
            <a:off x="6096000" y="4763391"/>
            <a:ext cx="6096000" cy="545671"/>
            <a:chOff x="6096000" y="5106302"/>
            <a:chExt cx="6096000" cy="545671"/>
          </a:xfrm>
        </p:grpSpPr>
        <p:sp>
          <p:nvSpPr>
            <p:cNvPr id="45" name="Rectangle 44">
              <a:extLst>
                <a:ext uri="{FF2B5EF4-FFF2-40B4-BE49-F238E27FC236}">
                  <a16:creationId xmlns:a16="http://schemas.microsoft.com/office/drawing/2014/main" id="{576E4965-6B4E-4CE7-9705-7B243498BB40}"/>
                </a:ext>
              </a:extLst>
            </p:cNvPr>
            <p:cNvSpPr/>
            <p:nvPr/>
          </p:nvSpPr>
          <p:spPr>
            <a:xfrm>
              <a:off x="6096000" y="5106302"/>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4A433618-CDAD-47CF-B3F3-531FCEDB1E1B}"/>
                </a:ext>
              </a:extLst>
            </p:cNvPr>
            <p:cNvSpPr txBox="1"/>
            <p:nvPr/>
          </p:nvSpPr>
          <p:spPr>
            <a:xfrm>
              <a:off x="7189231" y="5248332"/>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Increased water quality</a:t>
              </a:r>
            </a:p>
          </p:txBody>
        </p:sp>
      </p:grpSp>
      <p:grpSp>
        <p:nvGrpSpPr>
          <p:cNvPr id="97" name="Group 96">
            <a:extLst>
              <a:ext uri="{FF2B5EF4-FFF2-40B4-BE49-F238E27FC236}">
                <a16:creationId xmlns:a16="http://schemas.microsoft.com/office/drawing/2014/main" id="{70F9877D-A1AD-4D43-8EE8-038E47AEDD9A}"/>
              </a:ext>
            </a:extLst>
          </p:cNvPr>
          <p:cNvGrpSpPr/>
          <p:nvPr/>
        </p:nvGrpSpPr>
        <p:grpSpPr>
          <a:xfrm>
            <a:off x="6096000" y="5390822"/>
            <a:ext cx="6096000" cy="545671"/>
            <a:chOff x="6096000" y="5733733"/>
            <a:chExt cx="6096000" cy="545671"/>
          </a:xfrm>
        </p:grpSpPr>
        <p:sp>
          <p:nvSpPr>
            <p:cNvPr id="44" name="Rectangle 43">
              <a:extLst>
                <a:ext uri="{FF2B5EF4-FFF2-40B4-BE49-F238E27FC236}">
                  <a16:creationId xmlns:a16="http://schemas.microsoft.com/office/drawing/2014/main" id="{781E4D11-06D9-4D44-82E2-9E96D0048512}"/>
                </a:ext>
              </a:extLst>
            </p:cNvPr>
            <p:cNvSpPr/>
            <p:nvPr/>
          </p:nvSpPr>
          <p:spPr>
            <a:xfrm>
              <a:off x="6096000" y="5733733"/>
              <a:ext cx="6096000" cy="545671"/>
            </a:xfrm>
            <a:prstGeom prst="rect">
              <a:avLst/>
            </a:prstGeom>
            <a:gradFill>
              <a:gsLst>
                <a:gs pos="0">
                  <a:srgbClr val="003153">
                    <a:lumMod val="95000"/>
                    <a:lumOff val="5000"/>
                  </a:srgbClr>
                </a:gs>
                <a:gs pos="46000">
                  <a:srgbClr val="002148">
                    <a:lumMod val="95000"/>
                    <a:lumOff val="5000"/>
                  </a:srgbClr>
                </a:gs>
                <a:gs pos="100000">
                  <a:srgbClr val="001126">
                    <a:lumMod val="95000"/>
                    <a:lumOff val="5000"/>
                  </a:srgb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D26A6880-A851-4F5B-8C99-5CFE90D13BDE}"/>
                </a:ext>
              </a:extLst>
            </p:cNvPr>
            <p:cNvSpPr txBox="1"/>
            <p:nvPr/>
          </p:nvSpPr>
          <p:spPr>
            <a:xfrm>
              <a:off x="7189231" y="5875763"/>
              <a:ext cx="4358367" cy="261610"/>
            </a:xfrm>
            <a:prstGeom prst="rect">
              <a:avLst/>
            </a:prstGeom>
            <a:noFill/>
          </p:spPr>
          <p:txBody>
            <a:bodyPr wrap="square" rtlCol="0">
              <a:spAutoFit/>
            </a:bodyPr>
            <a:lstStyle/>
            <a:p>
              <a:r>
                <a:rPr lang="en-US" sz="1100" dirty="0">
                  <a:solidFill>
                    <a:schemeClr val="bg1"/>
                  </a:solidFill>
                  <a:latin typeface="Century Gothic" panose="020B0502020202020204" pitchFamily="34" charset="0"/>
                </a:rPr>
                <a:t>Scenic benefits </a:t>
              </a:r>
            </a:p>
          </p:txBody>
        </p:sp>
      </p:grpSp>
      <p:sp>
        <p:nvSpPr>
          <p:cNvPr id="55" name="Parallelogram 54">
            <a:extLst>
              <a:ext uri="{FF2B5EF4-FFF2-40B4-BE49-F238E27FC236}">
                <a16:creationId xmlns:a16="http://schemas.microsoft.com/office/drawing/2014/main" id="{209DBB18-B22C-435B-84DE-D5E0A51A1A6B}"/>
              </a:ext>
            </a:extLst>
          </p:cNvPr>
          <p:cNvSpPr/>
          <p:nvPr/>
        </p:nvSpPr>
        <p:spPr>
          <a:xfrm rot="17100000">
            <a:off x="5140677" y="1033678"/>
            <a:ext cx="260222" cy="213552"/>
          </a:xfrm>
          <a:prstGeom prst="parallelogram">
            <a:avLst>
              <a:gd name="adj" fmla="val 19410"/>
            </a:avLst>
          </a:prstGeom>
          <a:noFill/>
          <a:ln>
            <a:solidFill>
              <a:srgbClr val="F0D070">
                <a:alpha val="61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Parallelogram 57">
            <a:extLst>
              <a:ext uri="{FF2B5EF4-FFF2-40B4-BE49-F238E27FC236}">
                <a16:creationId xmlns:a16="http://schemas.microsoft.com/office/drawing/2014/main" id="{412B021A-5EEB-4AE9-A43D-A1C6825E740C}"/>
              </a:ext>
            </a:extLst>
          </p:cNvPr>
          <p:cNvSpPr/>
          <p:nvPr/>
        </p:nvSpPr>
        <p:spPr>
          <a:xfrm rot="1424964">
            <a:off x="3920081" y="5640932"/>
            <a:ext cx="226163" cy="185601"/>
          </a:xfrm>
          <a:prstGeom prst="parallelogram">
            <a:avLst>
              <a:gd name="adj" fmla="val 19410"/>
            </a:avLst>
          </a:prstGeom>
          <a:noFill/>
          <a:ln>
            <a:solidFill>
              <a:srgbClr val="E0BF56">
                <a:alpha val="68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630967F-612A-485E-A9BD-4E321C101991}"/>
              </a:ext>
            </a:extLst>
          </p:cNvPr>
          <p:cNvSpPr/>
          <p:nvPr/>
        </p:nvSpPr>
        <p:spPr>
          <a:xfrm rot="2700000">
            <a:off x="6137458" y="3249763"/>
            <a:ext cx="432604" cy="432604"/>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859995E-45FA-4FA4-8E05-47E693DEA792}"/>
              </a:ext>
            </a:extLst>
          </p:cNvPr>
          <p:cNvSpPr/>
          <p:nvPr/>
        </p:nvSpPr>
        <p:spPr>
          <a:xfrm rot="2700000">
            <a:off x="6137458" y="2622571"/>
            <a:ext cx="432604" cy="432604"/>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D132290-F6F0-47E4-9438-B7F09B695B82}"/>
              </a:ext>
            </a:extLst>
          </p:cNvPr>
          <p:cNvSpPr/>
          <p:nvPr/>
        </p:nvSpPr>
        <p:spPr>
          <a:xfrm rot="2700000">
            <a:off x="6137458" y="4504146"/>
            <a:ext cx="432604" cy="432604"/>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1866C60-F8C6-45B2-A23A-75F224B542B2}"/>
              </a:ext>
            </a:extLst>
          </p:cNvPr>
          <p:cNvSpPr/>
          <p:nvPr/>
        </p:nvSpPr>
        <p:spPr>
          <a:xfrm rot="2700000">
            <a:off x="6137458" y="3876954"/>
            <a:ext cx="432604" cy="432604"/>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A36689C-BAF6-4EDA-AC6B-43DD54FC8C90}"/>
              </a:ext>
            </a:extLst>
          </p:cNvPr>
          <p:cNvSpPr/>
          <p:nvPr/>
        </p:nvSpPr>
        <p:spPr>
          <a:xfrm rot="2700000">
            <a:off x="6137458" y="740996"/>
            <a:ext cx="432604" cy="432604"/>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E440FD8-5E28-4CCD-B258-AC3C0E2E0CDC}"/>
              </a:ext>
            </a:extLst>
          </p:cNvPr>
          <p:cNvSpPr/>
          <p:nvPr/>
        </p:nvSpPr>
        <p:spPr>
          <a:xfrm rot="2700000">
            <a:off x="6137458" y="1995379"/>
            <a:ext cx="432604" cy="432604"/>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53C8F4B-61F7-4C05-B2A1-5DD42F8AC87A}"/>
              </a:ext>
            </a:extLst>
          </p:cNvPr>
          <p:cNvSpPr/>
          <p:nvPr/>
        </p:nvSpPr>
        <p:spPr>
          <a:xfrm rot="2700000">
            <a:off x="6137458" y="1368187"/>
            <a:ext cx="432604" cy="432604"/>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4787227-B0AA-4F91-9997-263A4F45EE88}"/>
              </a:ext>
            </a:extLst>
          </p:cNvPr>
          <p:cNvSpPr/>
          <p:nvPr/>
        </p:nvSpPr>
        <p:spPr>
          <a:xfrm rot="2700000">
            <a:off x="6137458" y="5131338"/>
            <a:ext cx="432604" cy="432604"/>
          </a:xfrm>
          <a:prstGeom prst="roundRect">
            <a:avLst/>
          </a:prstGeom>
          <a:gradFill>
            <a:gsLst>
              <a:gs pos="0">
                <a:schemeClr val="tx1">
                  <a:lumMod val="75000"/>
                  <a:lumOff val="25000"/>
                </a:schemeClr>
              </a:gs>
              <a:gs pos="46000">
                <a:schemeClr val="tx1">
                  <a:lumMod val="85000"/>
                  <a:lumOff val="15000"/>
                </a:schemeClr>
              </a:gs>
              <a:gs pos="100000">
                <a:schemeClr val="tx1">
                  <a:lumMod val="95000"/>
                  <a:lumOff val="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C70751E-8A54-4AD2-B1C9-40B03C44926A}"/>
              </a:ext>
            </a:extLst>
          </p:cNvPr>
          <p:cNvSpPr txBox="1"/>
          <p:nvPr/>
        </p:nvSpPr>
        <p:spPr>
          <a:xfrm>
            <a:off x="1314217" y="2179829"/>
            <a:ext cx="3179075" cy="925253"/>
          </a:xfrm>
          <a:prstGeom prst="rect">
            <a:avLst/>
          </a:prstGeom>
          <a:noFill/>
        </p:spPr>
        <p:txBody>
          <a:bodyPr wrap="none" rtlCol="0">
            <a:spAutoFit/>
          </a:bodyPr>
          <a:lstStyle/>
          <a:p>
            <a:pPr>
              <a:lnSpc>
                <a:spcPts val="3400"/>
              </a:lnSpc>
            </a:pPr>
            <a:r>
              <a:rPr lang="en-US" sz="2500" b="1" dirty="0">
                <a:solidFill>
                  <a:schemeClr val="bg1"/>
                </a:solidFill>
                <a:latin typeface="Century Gothic" panose="020B0502020202020204" pitchFamily="34" charset="0"/>
              </a:rPr>
              <a:t>Identify and</a:t>
            </a:r>
          </a:p>
          <a:p>
            <a:pPr>
              <a:lnSpc>
                <a:spcPts val="3400"/>
              </a:lnSpc>
            </a:pPr>
            <a:r>
              <a:rPr lang="en-US" sz="2500" b="1" dirty="0">
                <a:solidFill>
                  <a:schemeClr val="bg1"/>
                </a:solidFill>
                <a:latin typeface="Century Gothic" panose="020B0502020202020204" pitchFamily="34" charset="0"/>
              </a:rPr>
              <a:t>Categorize Benefits</a:t>
            </a:r>
          </a:p>
        </p:txBody>
      </p:sp>
      <p:sp>
        <p:nvSpPr>
          <p:cNvPr id="2" name="TextBox 1">
            <a:extLst>
              <a:ext uri="{FF2B5EF4-FFF2-40B4-BE49-F238E27FC236}">
                <a16:creationId xmlns:a16="http://schemas.microsoft.com/office/drawing/2014/main" id="{5E41678A-3AAF-47B5-8974-365E4B8A9D0D}"/>
              </a:ext>
            </a:extLst>
          </p:cNvPr>
          <p:cNvSpPr txBox="1"/>
          <p:nvPr/>
        </p:nvSpPr>
        <p:spPr>
          <a:xfrm>
            <a:off x="1314217" y="3408833"/>
            <a:ext cx="2859825" cy="986360"/>
          </a:xfrm>
          <a:prstGeom prst="rect">
            <a:avLst/>
          </a:prstGeom>
          <a:noFill/>
        </p:spPr>
        <p:txBody>
          <a:bodyPr wrap="square" rtlCol="0">
            <a:spAutoFit/>
          </a:bodyPr>
          <a:lstStyle/>
          <a:p>
            <a:pPr>
              <a:lnSpc>
                <a:spcPct val="150000"/>
              </a:lnSpc>
            </a:pPr>
            <a:r>
              <a:rPr lang="en-US" sz="1000" dirty="0">
                <a:solidFill>
                  <a:schemeClr val="bg2"/>
                </a:solidFill>
                <a:latin typeface="Century Gothic" panose="020B0502020202020204" pitchFamily="34" charset="0"/>
              </a:rPr>
              <a:t>The benefits of a project can be more difficult to identify because these are often not obvious cashflows but are outcomes relating to the objectives of the CBA. </a:t>
            </a:r>
          </a:p>
        </p:txBody>
      </p:sp>
      <p:grpSp>
        <p:nvGrpSpPr>
          <p:cNvPr id="3" name="Group 2">
            <a:extLst>
              <a:ext uri="{FF2B5EF4-FFF2-40B4-BE49-F238E27FC236}">
                <a16:creationId xmlns:a16="http://schemas.microsoft.com/office/drawing/2014/main" id="{38D9F699-AF60-0F4B-8DF4-398DF60C591A}"/>
              </a:ext>
            </a:extLst>
          </p:cNvPr>
          <p:cNvGrpSpPr/>
          <p:nvPr/>
        </p:nvGrpSpPr>
        <p:grpSpPr>
          <a:xfrm>
            <a:off x="5924891" y="449610"/>
            <a:ext cx="425604" cy="425604"/>
            <a:chOff x="6140959" y="774340"/>
            <a:chExt cx="425604" cy="425604"/>
          </a:xfrm>
        </p:grpSpPr>
        <p:sp>
          <p:nvSpPr>
            <p:cNvPr id="12" name="Rectangle: Rounded Corners 11">
              <a:extLst>
                <a:ext uri="{FF2B5EF4-FFF2-40B4-BE49-F238E27FC236}">
                  <a16:creationId xmlns:a16="http://schemas.microsoft.com/office/drawing/2014/main" id="{DF04CA8D-060E-4E68-BD00-76D248B65605}"/>
                </a:ext>
              </a:extLst>
            </p:cNvPr>
            <p:cNvSpPr/>
            <p:nvPr/>
          </p:nvSpPr>
          <p:spPr>
            <a:xfrm rot="2700000">
              <a:off x="6140959" y="774340"/>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5680FAFF-F44B-4F1D-AD03-FA670A31FF16}"/>
                </a:ext>
              </a:extLst>
            </p:cNvPr>
            <p:cNvSpPr txBox="1"/>
            <p:nvPr/>
          </p:nvSpPr>
          <p:spPr>
            <a:xfrm>
              <a:off x="6218146" y="848642"/>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1</a:t>
              </a:r>
            </a:p>
          </p:txBody>
        </p:sp>
      </p:grpSp>
      <p:grpSp>
        <p:nvGrpSpPr>
          <p:cNvPr id="22" name="Group 21">
            <a:extLst>
              <a:ext uri="{FF2B5EF4-FFF2-40B4-BE49-F238E27FC236}">
                <a16:creationId xmlns:a16="http://schemas.microsoft.com/office/drawing/2014/main" id="{DC010C55-6FE1-9041-873F-F1E540BDF47A}"/>
              </a:ext>
            </a:extLst>
          </p:cNvPr>
          <p:cNvGrpSpPr/>
          <p:nvPr/>
        </p:nvGrpSpPr>
        <p:grpSpPr>
          <a:xfrm>
            <a:off x="5924891" y="5467144"/>
            <a:ext cx="425604" cy="425604"/>
            <a:chOff x="6140959" y="5791874"/>
            <a:chExt cx="425604" cy="425604"/>
          </a:xfrm>
        </p:grpSpPr>
        <p:sp>
          <p:nvSpPr>
            <p:cNvPr id="15" name="Rectangle: Rounded Corners 14">
              <a:extLst>
                <a:ext uri="{FF2B5EF4-FFF2-40B4-BE49-F238E27FC236}">
                  <a16:creationId xmlns:a16="http://schemas.microsoft.com/office/drawing/2014/main" id="{BD3AE6AB-A80C-41B2-8ED7-AF8C66B360FD}"/>
                </a:ext>
              </a:extLst>
            </p:cNvPr>
            <p:cNvSpPr/>
            <p:nvPr/>
          </p:nvSpPr>
          <p:spPr>
            <a:xfrm rot="2700000">
              <a:off x="6140959" y="5791874"/>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C8D4857-E528-466A-8A63-1EDB1872AA47}"/>
                </a:ext>
              </a:extLst>
            </p:cNvPr>
            <p:cNvSpPr txBox="1"/>
            <p:nvPr/>
          </p:nvSpPr>
          <p:spPr>
            <a:xfrm>
              <a:off x="6218146" y="5866176"/>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9</a:t>
              </a:r>
            </a:p>
          </p:txBody>
        </p:sp>
      </p:grpSp>
      <p:grpSp>
        <p:nvGrpSpPr>
          <p:cNvPr id="7" name="Group 6">
            <a:extLst>
              <a:ext uri="{FF2B5EF4-FFF2-40B4-BE49-F238E27FC236}">
                <a16:creationId xmlns:a16="http://schemas.microsoft.com/office/drawing/2014/main" id="{42B363AA-9E49-C045-A630-C72206E3A63C}"/>
              </a:ext>
            </a:extLst>
          </p:cNvPr>
          <p:cNvGrpSpPr/>
          <p:nvPr/>
        </p:nvGrpSpPr>
        <p:grpSpPr>
          <a:xfrm>
            <a:off x="5924891" y="1076802"/>
            <a:ext cx="425604" cy="425604"/>
            <a:chOff x="6140959" y="1401532"/>
            <a:chExt cx="425604" cy="425604"/>
          </a:xfrm>
        </p:grpSpPr>
        <p:sp>
          <p:nvSpPr>
            <p:cNvPr id="11" name="Rectangle: Rounded Corners 10">
              <a:extLst>
                <a:ext uri="{FF2B5EF4-FFF2-40B4-BE49-F238E27FC236}">
                  <a16:creationId xmlns:a16="http://schemas.microsoft.com/office/drawing/2014/main" id="{3D58C768-22C3-418C-98EF-1829E19F84E0}"/>
                </a:ext>
              </a:extLst>
            </p:cNvPr>
            <p:cNvSpPr/>
            <p:nvPr/>
          </p:nvSpPr>
          <p:spPr>
            <a:xfrm rot="2700000">
              <a:off x="6140959" y="1401532"/>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80E5E7E-234E-4BB8-B0C5-99745056EC66}"/>
                </a:ext>
              </a:extLst>
            </p:cNvPr>
            <p:cNvSpPr txBox="1"/>
            <p:nvPr/>
          </p:nvSpPr>
          <p:spPr>
            <a:xfrm>
              <a:off x="6218146" y="1475834"/>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2</a:t>
              </a:r>
            </a:p>
          </p:txBody>
        </p:sp>
      </p:grpSp>
      <p:grpSp>
        <p:nvGrpSpPr>
          <p:cNvPr id="16" name="Group 15">
            <a:extLst>
              <a:ext uri="{FF2B5EF4-FFF2-40B4-BE49-F238E27FC236}">
                <a16:creationId xmlns:a16="http://schemas.microsoft.com/office/drawing/2014/main" id="{52A1966F-3F05-884C-AA2A-16C045BB5DDE}"/>
              </a:ext>
            </a:extLst>
          </p:cNvPr>
          <p:cNvGrpSpPr/>
          <p:nvPr/>
        </p:nvGrpSpPr>
        <p:grpSpPr>
          <a:xfrm>
            <a:off x="5924891" y="1703993"/>
            <a:ext cx="425604" cy="425604"/>
            <a:chOff x="6140959" y="2028723"/>
            <a:chExt cx="425604" cy="425604"/>
          </a:xfrm>
        </p:grpSpPr>
        <p:sp>
          <p:nvSpPr>
            <p:cNvPr id="14" name="Rectangle: Rounded Corners 13">
              <a:extLst>
                <a:ext uri="{FF2B5EF4-FFF2-40B4-BE49-F238E27FC236}">
                  <a16:creationId xmlns:a16="http://schemas.microsoft.com/office/drawing/2014/main" id="{8A610B06-7A40-4F6F-A521-11B45F970EE1}"/>
                </a:ext>
              </a:extLst>
            </p:cNvPr>
            <p:cNvSpPr/>
            <p:nvPr/>
          </p:nvSpPr>
          <p:spPr>
            <a:xfrm rot="2700000">
              <a:off x="6140959" y="2028723"/>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5B76A10E-94D1-47D0-9B5D-8D11F72E9478}"/>
                </a:ext>
              </a:extLst>
            </p:cNvPr>
            <p:cNvSpPr txBox="1"/>
            <p:nvPr/>
          </p:nvSpPr>
          <p:spPr>
            <a:xfrm>
              <a:off x="6218146" y="2103026"/>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3</a:t>
              </a:r>
            </a:p>
          </p:txBody>
        </p:sp>
      </p:grpSp>
      <p:grpSp>
        <p:nvGrpSpPr>
          <p:cNvPr id="17" name="Group 16">
            <a:extLst>
              <a:ext uri="{FF2B5EF4-FFF2-40B4-BE49-F238E27FC236}">
                <a16:creationId xmlns:a16="http://schemas.microsoft.com/office/drawing/2014/main" id="{A4D39BE0-E2DC-E440-848B-F26684906470}"/>
              </a:ext>
            </a:extLst>
          </p:cNvPr>
          <p:cNvGrpSpPr/>
          <p:nvPr/>
        </p:nvGrpSpPr>
        <p:grpSpPr>
          <a:xfrm>
            <a:off x="5924891" y="2331185"/>
            <a:ext cx="425604" cy="425604"/>
            <a:chOff x="6140959" y="2655915"/>
            <a:chExt cx="425604" cy="425604"/>
          </a:xfrm>
        </p:grpSpPr>
        <p:sp>
          <p:nvSpPr>
            <p:cNvPr id="13" name="Rectangle: Rounded Corners 12">
              <a:extLst>
                <a:ext uri="{FF2B5EF4-FFF2-40B4-BE49-F238E27FC236}">
                  <a16:creationId xmlns:a16="http://schemas.microsoft.com/office/drawing/2014/main" id="{ABABF428-DC49-478B-802A-3BB109232740}"/>
                </a:ext>
              </a:extLst>
            </p:cNvPr>
            <p:cNvSpPr/>
            <p:nvPr/>
          </p:nvSpPr>
          <p:spPr>
            <a:xfrm rot="2700000">
              <a:off x="6140959" y="2655915"/>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934A1A6-7DEB-4107-8C28-C73B53E5F6D2}"/>
                </a:ext>
              </a:extLst>
            </p:cNvPr>
            <p:cNvSpPr txBox="1"/>
            <p:nvPr/>
          </p:nvSpPr>
          <p:spPr>
            <a:xfrm>
              <a:off x="6218146" y="2730218"/>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4</a:t>
              </a:r>
            </a:p>
          </p:txBody>
        </p:sp>
      </p:grpSp>
      <p:grpSp>
        <p:nvGrpSpPr>
          <p:cNvPr id="18" name="Group 17">
            <a:extLst>
              <a:ext uri="{FF2B5EF4-FFF2-40B4-BE49-F238E27FC236}">
                <a16:creationId xmlns:a16="http://schemas.microsoft.com/office/drawing/2014/main" id="{1BDDFE9C-4324-5E41-95B5-75143E73198F}"/>
              </a:ext>
            </a:extLst>
          </p:cNvPr>
          <p:cNvGrpSpPr/>
          <p:nvPr/>
        </p:nvGrpSpPr>
        <p:grpSpPr>
          <a:xfrm>
            <a:off x="5924891" y="2958377"/>
            <a:ext cx="425604" cy="425604"/>
            <a:chOff x="6140959" y="3283107"/>
            <a:chExt cx="425604" cy="425604"/>
          </a:xfrm>
        </p:grpSpPr>
        <p:sp>
          <p:nvSpPr>
            <p:cNvPr id="5" name="Rectangle: Rounded Corners 4">
              <a:extLst>
                <a:ext uri="{FF2B5EF4-FFF2-40B4-BE49-F238E27FC236}">
                  <a16:creationId xmlns:a16="http://schemas.microsoft.com/office/drawing/2014/main" id="{AC6BFC28-600D-42CF-9F1E-B40AE42EB03B}"/>
                </a:ext>
              </a:extLst>
            </p:cNvPr>
            <p:cNvSpPr/>
            <p:nvPr/>
          </p:nvSpPr>
          <p:spPr>
            <a:xfrm rot="2700000">
              <a:off x="6140959" y="3283107"/>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5C503B2D-0E4F-49EF-AAA5-8B31070037D7}"/>
                </a:ext>
              </a:extLst>
            </p:cNvPr>
            <p:cNvSpPr txBox="1"/>
            <p:nvPr/>
          </p:nvSpPr>
          <p:spPr>
            <a:xfrm>
              <a:off x="6218146" y="3357410"/>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5</a:t>
              </a:r>
            </a:p>
          </p:txBody>
        </p:sp>
      </p:grpSp>
      <p:grpSp>
        <p:nvGrpSpPr>
          <p:cNvPr id="19" name="Group 18">
            <a:extLst>
              <a:ext uri="{FF2B5EF4-FFF2-40B4-BE49-F238E27FC236}">
                <a16:creationId xmlns:a16="http://schemas.microsoft.com/office/drawing/2014/main" id="{940A1908-87F3-BA42-B43D-B59DD024D980}"/>
              </a:ext>
            </a:extLst>
          </p:cNvPr>
          <p:cNvGrpSpPr/>
          <p:nvPr/>
        </p:nvGrpSpPr>
        <p:grpSpPr>
          <a:xfrm>
            <a:off x="5924891" y="3585569"/>
            <a:ext cx="425604" cy="425604"/>
            <a:chOff x="6140959" y="3910299"/>
            <a:chExt cx="425604" cy="425604"/>
          </a:xfrm>
        </p:grpSpPr>
        <p:sp>
          <p:nvSpPr>
            <p:cNvPr id="8" name="Rectangle: Rounded Corners 7">
              <a:extLst>
                <a:ext uri="{FF2B5EF4-FFF2-40B4-BE49-F238E27FC236}">
                  <a16:creationId xmlns:a16="http://schemas.microsoft.com/office/drawing/2014/main" id="{8DBBB2BC-E78E-4A03-BA84-8B1FF362E191}"/>
                </a:ext>
              </a:extLst>
            </p:cNvPr>
            <p:cNvSpPr/>
            <p:nvPr/>
          </p:nvSpPr>
          <p:spPr>
            <a:xfrm rot="2700000">
              <a:off x="6140959" y="3910299"/>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75F952DF-E17F-4E3D-9668-BCC574AE8209}"/>
                </a:ext>
              </a:extLst>
            </p:cNvPr>
            <p:cNvSpPr txBox="1"/>
            <p:nvPr/>
          </p:nvSpPr>
          <p:spPr>
            <a:xfrm>
              <a:off x="6218146" y="3984602"/>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6</a:t>
              </a:r>
            </a:p>
          </p:txBody>
        </p:sp>
      </p:grpSp>
      <p:grpSp>
        <p:nvGrpSpPr>
          <p:cNvPr id="20" name="Group 19">
            <a:extLst>
              <a:ext uri="{FF2B5EF4-FFF2-40B4-BE49-F238E27FC236}">
                <a16:creationId xmlns:a16="http://schemas.microsoft.com/office/drawing/2014/main" id="{293BF78F-3ABE-DE4C-8748-C6C1C352B417}"/>
              </a:ext>
            </a:extLst>
          </p:cNvPr>
          <p:cNvGrpSpPr/>
          <p:nvPr/>
        </p:nvGrpSpPr>
        <p:grpSpPr>
          <a:xfrm>
            <a:off x="5924891" y="4212760"/>
            <a:ext cx="425604" cy="425604"/>
            <a:chOff x="6140959" y="4537490"/>
            <a:chExt cx="425604" cy="425604"/>
          </a:xfrm>
        </p:grpSpPr>
        <p:sp>
          <p:nvSpPr>
            <p:cNvPr id="10" name="Rectangle: Rounded Corners 9">
              <a:extLst>
                <a:ext uri="{FF2B5EF4-FFF2-40B4-BE49-F238E27FC236}">
                  <a16:creationId xmlns:a16="http://schemas.microsoft.com/office/drawing/2014/main" id="{D1D1846C-D0B8-402B-9BAB-A475B68FC2C3}"/>
                </a:ext>
              </a:extLst>
            </p:cNvPr>
            <p:cNvSpPr/>
            <p:nvPr/>
          </p:nvSpPr>
          <p:spPr>
            <a:xfrm rot="2700000">
              <a:off x="6140959" y="4537490"/>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040EB55D-D50C-42BB-94B2-285177ADDCAA}"/>
                </a:ext>
              </a:extLst>
            </p:cNvPr>
            <p:cNvSpPr txBox="1"/>
            <p:nvPr/>
          </p:nvSpPr>
          <p:spPr>
            <a:xfrm>
              <a:off x="6218146" y="4611794"/>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7</a:t>
              </a:r>
            </a:p>
          </p:txBody>
        </p:sp>
      </p:grpSp>
      <p:grpSp>
        <p:nvGrpSpPr>
          <p:cNvPr id="21" name="Group 20">
            <a:extLst>
              <a:ext uri="{FF2B5EF4-FFF2-40B4-BE49-F238E27FC236}">
                <a16:creationId xmlns:a16="http://schemas.microsoft.com/office/drawing/2014/main" id="{9D2995D3-919C-9E4A-B8BE-EE3107D42195}"/>
              </a:ext>
            </a:extLst>
          </p:cNvPr>
          <p:cNvGrpSpPr/>
          <p:nvPr/>
        </p:nvGrpSpPr>
        <p:grpSpPr>
          <a:xfrm>
            <a:off x="5924891" y="4839952"/>
            <a:ext cx="425604" cy="425604"/>
            <a:chOff x="6140959" y="5164682"/>
            <a:chExt cx="425604" cy="425604"/>
          </a:xfrm>
        </p:grpSpPr>
        <p:sp>
          <p:nvSpPr>
            <p:cNvPr id="9" name="Rectangle: Rounded Corners 8">
              <a:extLst>
                <a:ext uri="{FF2B5EF4-FFF2-40B4-BE49-F238E27FC236}">
                  <a16:creationId xmlns:a16="http://schemas.microsoft.com/office/drawing/2014/main" id="{2FF2BDA3-E5E9-42F3-88B6-89D527002089}"/>
                </a:ext>
              </a:extLst>
            </p:cNvPr>
            <p:cNvSpPr/>
            <p:nvPr/>
          </p:nvSpPr>
          <p:spPr>
            <a:xfrm rot="2700000">
              <a:off x="6140959" y="5164682"/>
              <a:ext cx="425604" cy="425604"/>
            </a:xfrm>
            <a:prstGeom prst="roundRect">
              <a:avLst/>
            </a:prstGeom>
            <a:gradFill>
              <a:gsLst>
                <a:gs pos="0">
                  <a:srgbClr val="F6D67A"/>
                </a:gs>
                <a:gs pos="100000">
                  <a:srgbClr val="C6A52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C632FBB2-453A-49B3-A5ED-55A61611E4DC}"/>
                </a:ext>
              </a:extLst>
            </p:cNvPr>
            <p:cNvSpPr txBox="1"/>
            <p:nvPr/>
          </p:nvSpPr>
          <p:spPr>
            <a:xfrm>
              <a:off x="6218146" y="5238986"/>
              <a:ext cx="271228" cy="276999"/>
            </a:xfrm>
            <a:prstGeom prst="rect">
              <a:avLst/>
            </a:prstGeom>
            <a:noFill/>
          </p:spPr>
          <p:txBody>
            <a:bodyPr wrap="none" rtlCol="0" anchor="ctr" anchorCtr="0">
              <a:spAutoFit/>
            </a:bodyPr>
            <a:lstStyle/>
            <a:p>
              <a:pPr algn="ctr"/>
              <a:r>
                <a:rPr lang="en-US" sz="1200" dirty="0">
                  <a:solidFill>
                    <a:srgbClr val="003B66"/>
                  </a:solidFill>
                  <a:latin typeface="Century Gothic" panose="020B0502020202020204" pitchFamily="34" charset="0"/>
                </a:rPr>
                <a:t>8</a:t>
              </a:r>
            </a:p>
          </p:txBody>
        </p:sp>
      </p:grpSp>
      <p:sp>
        <p:nvSpPr>
          <p:cNvPr id="53" name="Parallelogram 52">
            <a:extLst>
              <a:ext uri="{FF2B5EF4-FFF2-40B4-BE49-F238E27FC236}">
                <a16:creationId xmlns:a16="http://schemas.microsoft.com/office/drawing/2014/main" id="{0FECDE4F-4413-4D92-A3B6-E40ADEE8F7D3}"/>
              </a:ext>
            </a:extLst>
          </p:cNvPr>
          <p:cNvSpPr/>
          <p:nvPr/>
        </p:nvSpPr>
        <p:spPr>
          <a:xfrm rot="19800000">
            <a:off x="-372046" y="1391398"/>
            <a:ext cx="1461570" cy="1199443"/>
          </a:xfrm>
          <a:prstGeom prst="parallelogram">
            <a:avLst>
              <a:gd name="adj" fmla="val 19410"/>
            </a:avLst>
          </a:prstGeom>
          <a:noFill/>
          <a:ln>
            <a:solidFill>
              <a:srgbClr val="F0D070">
                <a:alpha val="69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Parallelogram 53">
            <a:extLst>
              <a:ext uri="{FF2B5EF4-FFF2-40B4-BE49-F238E27FC236}">
                <a16:creationId xmlns:a16="http://schemas.microsoft.com/office/drawing/2014/main" id="{090CC4D2-A76D-4AA4-A1D0-F6C6F1FC2DDA}"/>
              </a:ext>
            </a:extLst>
          </p:cNvPr>
          <p:cNvSpPr/>
          <p:nvPr/>
        </p:nvSpPr>
        <p:spPr>
          <a:xfrm>
            <a:off x="6040253" y="6635227"/>
            <a:ext cx="465381" cy="381917"/>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472510C3-98FF-1D41-9F71-AA7DBBCAEE1E}"/>
              </a:ext>
            </a:extLst>
          </p:cNvPr>
          <p:cNvGrpSpPr/>
          <p:nvPr/>
        </p:nvGrpSpPr>
        <p:grpSpPr>
          <a:xfrm>
            <a:off x="-138611" y="6300200"/>
            <a:ext cx="12471991" cy="652403"/>
            <a:chOff x="-138611" y="6300200"/>
            <a:chExt cx="12471991" cy="652403"/>
          </a:xfrm>
        </p:grpSpPr>
        <p:sp>
          <p:nvSpPr>
            <p:cNvPr id="61" name="Rectangle 60">
              <a:extLst>
                <a:ext uri="{FF2B5EF4-FFF2-40B4-BE49-F238E27FC236}">
                  <a16:creationId xmlns:a16="http://schemas.microsoft.com/office/drawing/2014/main" id="{DB4E22BF-6896-4B48-9F8F-169F1E2939EE}"/>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a:extLst>
                <a:ext uri="{FF2B5EF4-FFF2-40B4-BE49-F238E27FC236}">
                  <a16:creationId xmlns:a16="http://schemas.microsoft.com/office/drawing/2014/main" id="{ECDE2E14-8538-8A4B-8CC9-3604AC444E66}"/>
                </a:ext>
              </a:extLst>
            </p:cNvPr>
            <p:cNvCxnSpPr/>
            <p:nvPr/>
          </p:nvCxnSpPr>
          <p:spPr>
            <a:xfrm>
              <a:off x="7152269"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48B4F6F4-60FF-B541-8097-F0C2E954B72F}"/>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80" name="Rounded Rectangle 79">
              <a:extLst>
                <a:ext uri="{FF2B5EF4-FFF2-40B4-BE49-F238E27FC236}">
                  <a16:creationId xmlns:a16="http://schemas.microsoft.com/office/drawing/2014/main" id="{0BC31397-177C-4D4A-9CDE-FF1F715CD7AE}"/>
                </a:ext>
              </a:extLst>
            </p:cNvPr>
            <p:cNvSpPr/>
            <p:nvPr/>
          </p:nvSpPr>
          <p:spPr>
            <a:xfrm>
              <a:off x="7618962"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32212798-C849-274E-9A92-D9FEA66CEA44}"/>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2" name="TextBox 81">
              <a:extLst>
                <a:ext uri="{FF2B5EF4-FFF2-40B4-BE49-F238E27FC236}">
                  <a16:creationId xmlns:a16="http://schemas.microsoft.com/office/drawing/2014/main" id="{23774F1D-3113-C34B-AB00-68DF2E38537E}"/>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3" name="TextBox 82">
              <a:extLst>
                <a:ext uri="{FF2B5EF4-FFF2-40B4-BE49-F238E27FC236}">
                  <a16:creationId xmlns:a16="http://schemas.microsoft.com/office/drawing/2014/main" id="{BF0A3B65-DB3E-3646-98EB-3A52D2B89CF5}"/>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4" name="TextBox 83">
              <a:extLst>
                <a:ext uri="{FF2B5EF4-FFF2-40B4-BE49-F238E27FC236}">
                  <a16:creationId xmlns:a16="http://schemas.microsoft.com/office/drawing/2014/main" id="{EB2E9B85-C211-1843-A25F-58A658B67B1E}"/>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5" name="TextBox 84">
              <a:extLst>
                <a:ext uri="{FF2B5EF4-FFF2-40B4-BE49-F238E27FC236}">
                  <a16:creationId xmlns:a16="http://schemas.microsoft.com/office/drawing/2014/main" id="{44FE26DF-19B4-674F-859C-96B0461BCB6D}"/>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6" name="TextBox 85">
              <a:extLst>
                <a:ext uri="{FF2B5EF4-FFF2-40B4-BE49-F238E27FC236}">
                  <a16:creationId xmlns:a16="http://schemas.microsoft.com/office/drawing/2014/main" id="{5919916C-9C4F-4F41-9F56-F50C0DD4AA9D}"/>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7" name="TextBox 86">
              <a:extLst>
                <a:ext uri="{FF2B5EF4-FFF2-40B4-BE49-F238E27FC236}">
                  <a16:creationId xmlns:a16="http://schemas.microsoft.com/office/drawing/2014/main" id="{B4956427-A290-9846-B667-15216F75A7A3}"/>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8" name="TextBox 87">
              <a:extLst>
                <a:ext uri="{FF2B5EF4-FFF2-40B4-BE49-F238E27FC236}">
                  <a16:creationId xmlns:a16="http://schemas.microsoft.com/office/drawing/2014/main" id="{DA669F7A-EDAF-1045-92F8-C63FE612F4AF}"/>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89" name="TextBox 88">
              <a:extLst>
                <a:ext uri="{FF2B5EF4-FFF2-40B4-BE49-F238E27FC236}">
                  <a16:creationId xmlns:a16="http://schemas.microsoft.com/office/drawing/2014/main" id="{9EF03BBC-0400-E649-A7D0-EFBCEA1241A7}"/>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0" name="TextBox 89">
              <a:extLst>
                <a:ext uri="{FF2B5EF4-FFF2-40B4-BE49-F238E27FC236}">
                  <a16:creationId xmlns:a16="http://schemas.microsoft.com/office/drawing/2014/main" id="{11E65B32-AD6A-8C4A-B6A2-652BA591D69A}"/>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1" name="TextBox 90">
              <a:extLst>
                <a:ext uri="{FF2B5EF4-FFF2-40B4-BE49-F238E27FC236}">
                  <a16:creationId xmlns:a16="http://schemas.microsoft.com/office/drawing/2014/main" id="{8AF73B41-3FD5-A74F-933F-7103DD19C263}"/>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2" name="TextBox 91">
              <a:extLst>
                <a:ext uri="{FF2B5EF4-FFF2-40B4-BE49-F238E27FC236}">
                  <a16:creationId xmlns:a16="http://schemas.microsoft.com/office/drawing/2014/main" id="{D2081F16-3ED7-F444-AF22-E4BA65D67FA6}"/>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3" name="TextBox 92">
              <a:extLst>
                <a:ext uri="{FF2B5EF4-FFF2-40B4-BE49-F238E27FC236}">
                  <a16:creationId xmlns:a16="http://schemas.microsoft.com/office/drawing/2014/main" id="{F554489E-428F-804F-BDA0-DB6D8C7BE26D}"/>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4" name="TextBox 93">
              <a:extLst>
                <a:ext uri="{FF2B5EF4-FFF2-40B4-BE49-F238E27FC236}">
                  <a16:creationId xmlns:a16="http://schemas.microsoft.com/office/drawing/2014/main" id="{2C0AD36C-FE23-D543-A097-0F78739397DD}"/>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95" name="TextBox 94">
              <a:extLst>
                <a:ext uri="{FF2B5EF4-FFF2-40B4-BE49-F238E27FC236}">
                  <a16:creationId xmlns:a16="http://schemas.microsoft.com/office/drawing/2014/main" id="{DE492086-E2F3-FA49-8118-5C2153E3EDDF}"/>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
        <p:nvSpPr>
          <p:cNvPr id="96" name="Parallelogram 95">
            <a:extLst>
              <a:ext uri="{FF2B5EF4-FFF2-40B4-BE49-F238E27FC236}">
                <a16:creationId xmlns:a16="http://schemas.microsoft.com/office/drawing/2014/main" id="{76D755E9-592B-5343-B493-1ABB5259DAD4}"/>
              </a:ext>
            </a:extLst>
          </p:cNvPr>
          <p:cNvSpPr/>
          <p:nvPr/>
        </p:nvSpPr>
        <p:spPr>
          <a:xfrm rot="5400000">
            <a:off x="50910" y="3187141"/>
            <a:ext cx="615657" cy="505241"/>
          </a:xfrm>
          <a:prstGeom prst="parallelogram">
            <a:avLst>
              <a:gd name="adj" fmla="val 19410"/>
            </a:avLst>
          </a:prstGeom>
          <a:noFill/>
          <a:ln>
            <a:solidFill>
              <a:srgbClr val="F0D070">
                <a:alpha val="69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598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0" fill="hold"/>
                                        <p:tgtEl>
                                          <p:spTgt spid="53"/>
                                        </p:tgtEl>
                                        <p:attrNameLst>
                                          <p:attrName>ppt_x</p:attrName>
                                        </p:attrNameLst>
                                      </p:cBhvr>
                                      <p:tavLst>
                                        <p:tav tm="0">
                                          <p:val>
                                            <p:strVal val="#ppt_x"/>
                                          </p:val>
                                        </p:tav>
                                        <p:tav tm="100000">
                                          <p:val>
                                            <p:strVal val="#ppt_x"/>
                                          </p:val>
                                        </p:tav>
                                      </p:tavLst>
                                    </p:anim>
                                    <p:anim calcmode="lin" valueType="num">
                                      <p:cBhvr additive="base">
                                        <p:cTn id="8" dur="5000" fill="hold"/>
                                        <p:tgtEl>
                                          <p:spTgt spid="53"/>
                                        </p:tgtEl>
                                        <p:attrNameLst>
                                          <p:attrName>ppt_y</p:attrName>
                                        </p:attrNameLst>
                                      </p:cBhvr>
                                      <p:tavLst>
                                        <p:tav tm="0">
                                          <p:val>
                                            <p:strVal val="1+#ppt_h/2"/>
                                          </p:val>
                                        </p:tav>
                                        <p:tav tm="100000">
                                          <p:val>
                                            <p:strVal val="#ppt_y"/>
                                          </p:val>
                                        </p:tav>
                                      </p:tavLst>
                                    </p:anim>
                                  </p:childTnLst>
                                </p:cTn>
                              </p:par>
                              <p:par>
                                <p:cTn id="9" presetID="8" presetClass="emph" presetSubtype="0" fill="hold" grpId="1" nodeType="withEffect">
                                  <p:stCondLst>
                                    <p:cond delay="0"/>
                                  </p:stCondLst>
                                  <p:childTnLst>
                                    <p:animRot by="21600000">
                                      <p:cBhvr>
                                        <p:cTn id="10" dur="20000" fill="hold"/>
                                        <p:tgtEl>
                                          <p:spTgt spid="53"/>
                                        </p:tgtEl>
                                        <p:attrNameLst>
                                          <p:attrName>r</p:attrName>
                                        </p:attrNameLst>
                                      </p:cBhvr>
                                    </p:animRot>
                                  </p:childTnLst>
                                </p:cTn>
                              </p:par>
                              <p:par>
                                <p:cTn id="11" presetID="2" presetClass="entr" presetSubtype="4" decel="5000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anim calcmode="lin" valueType="num">
                                      <p:cBhvr additive="base">
                                        <p:cTn id="13" dur="5000" fill="hold"/>
                                        <p:tgtEl>
                                          <p:spTgt spid="55"/>
                                        </p:tgtEl>
                                        <p:attrNameLst>
                                          <p:attrName>ppt_x</p:attrName>
                                        </p:attrNameLst>
                                      </p:cBhvr>
                                      <p:tavLst>
                                        <p:tav tm="0">
                                          <p:val>
                                            <p:strVal val="#ppt_x"/>
                                          </p:val>
                                        </p:tav>
                                        <p:tav tm="100000">
                                          <p:val>
                                            <p:strVal val="#ppt_x"/>
                                          </p:val>
                                        </p:tav>
                                      </p:tavLst>
                                    </p:anim>
                                    <p:anim calcmode="lin" valueType="num">
                                      <p:cBhvr additive="base">
                                        <p:cTn id="14" dur="5000" fill="hold"/>
                                        <p:tgtEl>
                                          <p:spTgt spid="55"/>
                                        </p:tgtEl>
                                        <p:attrNameLst>
                                          <p:attrName>ppt_y</p:attrName>
                                        </p:attrNameLst>
                                      </p:cBhvr>
                                      <p:tavLst>
                                        <p:tav tm="0">
                                          <p:val>
                                            <p:strVal val="1+#ppt_h/2"/>
                                          </p:val>
                                        </p:tav>
                                        <p:tav tm="100000">
                                          <p:val>
                                            <p:strVal val="#ppt_y"/>
                                          </p:val>
                                        </p:tav>
                                      </p:tavLst>
                                    </p:anim>
                                  </p:childTnLst>
                                </p:cTn>
                              </p:par>
                              <p:par>
                                <p:cTn id="15" presetID="8" presetClass="emph" presetSubtype="0" fill="hold" grpId="1" nodeType="withEffect">
                                  <p:stCondLst>
                                    <p:cond delay="0"/>
                                  </p:stCondLst>
                                  <p:childTnLst>
                                    <p:animRot by="21600000">
                                      <p:cBhvr>
                                        <p:cTn id="16" dur="20000" fill="hold"/>
                                        <p:tgtEl>
                                          <p:spTgt spid="55"/>
                                        </p:tgtEl>
                                        <p:attrNameLst>
                                          <p:attrName>r</p:attrName>
                                        </p:attrNameLst>
                                      </p:cBhvr>
                                    </p:animRot>
                                  </p:childTnLst>
                                </p:cTn>
                              </p:par>
                              <p:par>
                                <p:cTn id="17" presetID="2" presetClass="entr" presetSubtype="4" decel="5000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anim calcmode="lin" valueType="num">
                                      <p:cBhvr additive="base">
                                        <p:cTn id="19" dur="5000" fill="hold"/>
                                        <p:tgtEl>
                                          <p:spTgt spid="56"/>
                                        </p:tgtEl>
                                        <p:attrNameLst>
                                          <p:attrName>ppt_x</p:attrName>
                                        </p:attrNameLst>
                                      </p:cBhvr>
                                      <p:tavLst>
                                        <p:tav tm="0">
                                          <p:val>
                                            <p:strVal val="#ppt_x"/>
                                          </p:val>
                                        </p:tav>
                                        <p:tav tm="100000">
                                          <p:val>
                                            <p:strVal val="#ppt_x"/>
                                          </p:val>
                                        </p:tav>
                                      </p:tavLst>
                                    </p:anim>
                                    <p:anim calcmode="lin" valueType="num">
                                      <p:cBhvr additive="base">
                                        <p:cTn id="20" dur="5000" fill="hold"/>
                                        <p:tgtEl>
                                          <p:spTgt spid="56"/>
                                        </p:tgtEl>
                                        <p:attrNameLst>
                                          <p:attrName>ppt_y</p:attrName>
                                        </p:attrNameLst>
                                      </p:cBhvr>
                                      <p:tavLst>
                                        <p:tav tm="0">
                                          <p:val>
                                            <p:strVal val="1+#ppt_h/2"/>
                                          </p:val>
                                        </p:tav>
                                        <p:tav tm="100000">
                                          <p:val>
                                            <p:strVal val="#ppt_y"/>
                                          </p:val>
                                        </p:tav>
                                      </p:tavLst>
                                    </p:anim>
                                  </p:childTnLst>
                                </p:cTn>
                              </p:par>
                              <p:par>
                                <p:cTn id="21" presetID="8" presetClass="emph" presetSubtype="0" fill="hold" grpId="1" nodeType="withEffect">
                                  <p:stCondLst>
                                    <p:cond delay="0"/>
                                  </p:stCondLst>
                                  <p:childTnLst>
                                    <p:animRot by="-21600000">
                                      <p:cBhvr>
                                        <p:cTn id="22" dur="20000" fill="hold"/>
                                        <p:tgtEl>
                                          <p:spTgt spid="56"/>
                                        </p:tgtEl>
                                        <p:attrNameLst>
                                          <p:attrName>r</p:attrName>
                                        </p:attrNameLst>
                                      </p:cBhvr>
                                    </p:animRot>
                                  </p:childTnLst>
                                </p:cTn>
                              </p:par>
                              <p:par>
                                <p:cTn id="23" presetID="2" presetClass="entr" presetSubtype="1" decel="50000" fill="hold" grpId="0" nodeType="withEffect">
                                  <p:stCondLst>
                                    <p:cond delay="0"/>
                                  </p:stCondLst>
                                  <p:childTnLst>
                                    <p:set>
                                      <p:cBhvr>
                                        <p:cTn id="24" dur="1" fill="hold">
                                          <p:stCondLst>
                                            <p:cond delay="0"/>
                                          </p:stCondLst>
                                        </p:cTn>
                                        <p:tgtEl>
                                          <p:spTgt spid="96"/>
                                        </p:tgtEl>
                                        <p:attrNameLst>
                                          <p:attrName>style.visibility</p:attrName>
                                        </p:attrNameLst>
                                      </p:cBhvr>
                                      <p:to>
                                        <p:strVal val="visible"/>
                                      </p:to>
                                    </p:set>
                                    <p:anim calcmode="lin" valueType="num">
                                      <p:cBhvr additive="base">
                                        <p:cTn id="25" dur="3000" fill="hold"/>
                                        <p:tgtEl>
                                          <p:spTgt spid="96"/>
                                        </p:tgtEl>
                                        <p:attrNameLst>
                                          <p:attrName>ppt_x</p:attrName>
                                        </p:attrNameLst>
                                      </p:cBhvr>
                                      <p:tavLst>
                                        <p:tav tm="0">
                                          <p:val>
                                            <p:strVal val="#ppt_x"/>
                                          </p:val>
                                        </p:tav>
                                        <p:tav tm="100000">
                                          <p:val>
                                            <p:strVal val="#ppt_x"/>
                                          </p:val>
                                        </p:tav>
                                      </p:tavLst>
                                    </p:anim>
                                    <p:anim calcmode="lin" valueType="num">
                                      <p:cBhvr additive="base">
                                        <p:cTn id="26" dur="3000" fill="hold"/>
                                        <p:tgtEl>
                                          <p:spTgt spid="96"/>
                                        </p:tgtEl>
                                        <p:attrNameLst>
                                          <p:attrName>ppt_y</p:attrName>
                                        </p:attrNameLst>
                                      </p:cBhvr>
                                      <p:tavLst>
                                        <p:tav tm="0">
                                          <p:val>
                                            <p:strVal val="0-#ppt_h/2"/>
                                          </p:val>
                                        </p:tav>
                                        <p:tav tm="100000">
                                          <p:val>
                                            <p:strVal val="#ppt_y"/>
                                          </p:val>
                                        </p:tav>
                                      </p:tavLst>
                                    </p:anim>
                                  </p:childTnLst>
                                </p:cTn>
                              </p:par>
                              <p:par>
                                <p:cTn id="27" presetID="8" presetClass="emph" presetSubtype="0" fill="hold" grpId="1" nodeType="withEffect">
                                  <p:stCondLst>
                                    <p:cond delay="0"/>
                                  </p:stCondLst>
                                  <p:childTnLst>
                                    <p:animRot by="-21600000">
                                      <p:cBhvr>
                                        <p:cTn id="28" dur="15000" fill="hold"/>
                                        <p:tgtEl>
                                          <p:spTgt spid="96"/>
                                        </p:tgtEl>
                                        <p:attrNameLst>
                                          <p:attrName>r</p:attrName>
                                        </p:attrNameLst>
                                      </p:cBhvr>
                                    </p:animRot>
                                  </p:childTnLst>
                                </p:cTn>
                              </p:par>
                              <p:par>
                                <p:cTn id="29" presetID="2" presetClass="entr" presetSubtype="1" decel="5000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4500" fill="hold"/>
                                        <p:tgtEl>
                                          <p:spTgt spid="58"/>
                                        </p:tgtEl>
                                        <p:attrNameLst>
                                          <p:attrName>ppt_x</p:attrName>
                                        </p:attrNameLst>
                                      </p:cBhvr>
                                      <p:tavLst>
                                        <p:tav tm="0">
                                          <p:val>
                                            <p:strVal val="#ppt_x"/>
                                          </p:val>
                                        </p:tav>
                                        <p:tav tm="100000">
                                          <p:val>
                                            <p:strVal val="#ppt_x"/>
                                          </p:val>
                                        </p:tav>
                                      </p:tavLst>
                                    </p:anim>
                                    <p:anim calcmode="lin" valueType="num">
                                      <p:cBhvr additive="base">
                                        <p:cTn id="32" dur="4500" fill="hold"/>
                                        <p:tgtEl>
                                          <p:spTgt spid="58"/>
                                        </p:tgtEl>
                                        <p:attrNameLst>
                                          <p:attrName>ppt_y</p:attrName>
                                        </p:attrNameLst>
                                      </p:cBhvr>
                                      <p:tavLst>
                                        <p:tav tm="0">
                                          <p:val>
                                            <p:strVal val="0-#ppt_h/2"/>
                                          </p:val>
                                        </p:tav>
                                        <p:tav tm="100000">
                                          <p:val>
                                            <p:strVal val="#ppt_y"/>
                                          </p:val>
                                        </p:tav>
                                      </p:tavLst>
                                    </p:anim>
                                  </p:childTnLst>
                                </p:cTn>
                              </p:par>
                              <p:par>
                                <p:cTn id="33" presetID="8" presetClass="emph" presetSubtype="0" fill="hold" grpId="1" nodeType="withEffect">
                                  <p:stCondLst>
                                    <p:cond delay="0"/>
                                  </p:stCondLst>
                                  <p:childTnLst>
                                    <p:animRot by="21600000">
                                      <p:cBhvr>
                                        <p:cTn id="34" dur="15000" fill="hold"/>
                                        <p:tgtEl>
                                          <p:spTgt spid="58"/>
                                        </p:tgtEl>
                                        <p:attrNameLst>
                                          <p:attrName>r</p:attrName>
                                        </p:attrNameLst>
                                      </p:cBhvr>
                                    </p:animRot>
                                  </p:childTnLst>
                                </p:cTn>
                              </p:par>
                              <p:par>
                                <p:cTn id="35" presetID="10"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childTnLst>
                                </p:cTn>
                              </p:par>
                              <p:par>
                                <p:cTn id="38" presetID="10" presetClass="entr" presetSubtype="0" fill="hold" grpId="0" nodeType="withEffect">
                                  <p:stCondLst>
                                    <p:cond delay="50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1000"/>
                                        <p:tgtEl>
                                          <p:spTgt spid="2"/>
                                        </p:tgtEl>
                                      </p:cBhvr>
                                    </p:animEffect>
                                  </p:childTnLst>
                                </p:cTn>
                              </p:par>
                              <p:par>
                                <p:cTn id="41" presetID="22" presetClass="entr" presetSubtype="8"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1000"/>
                                        <p:tgtEl>
                                          <p:spTgt spid="23"/>
                                        </p:tgtEl>
                                      </p:cBhvr>
                                    </p:animEffect>
                                  </p:childTnLst>
                                </p:cTn>
                              </p:par>
                              <p:par>
                                <p:cTn id="44" presetID="23" presetClass="entr" presetSubtype="16" fill="hold"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500" fill="hold"/>
                                        <p:tgtEl>
                                          <p:spTgt spid="3"/>
                                        </p:tgtEl>
                                        <p:attrNameLst>
                                          <p:attrName>ppt_w</p:attrName>
                                        </p:attrNameLst>
                                      </p:cBhvr>
                                      <p:tavLst>
                                        <p:tav tm="0">
                                          <p:val>
                                            <p:fltVal val="0"/>
                                          </p:val>
                                        </p:tav>
                                        <p:tav tm="100000">
                                          <p:val>
                                            <p:strVal val="#ppt_w"/>
                                          </p:val>
                                        </p:tav>
                                      </p:tavLst>
                                    </p:anim>
                                    <p:anim calcmode="lin" valueType="num">
                                      <p:cBhvr>
                                        <p:cTn id="47" dur="500" fill="hold"/>
                                        <p:tgtEl>
                                          <p:spTgt spid="3"/>
                                        </p:tgtEl>
                                        <p:attrNameLst>
                                          <p:attrName>ppt_h</p:attrName>
                                        </p:attrNameLst>
                                      </p:cBhvr>
                                      <p:tavLst>
                                        <p:tav tm="0">
                                          <p:val>
                                            <p:fltVal val="0"/>
                                          </p:val>
                                        </p:tav>
                                        <p:tav tm="100000">
                                          <p:val>
                                            <p:strVal val="#ppt_h"/>
                                          </p:val>
                                        </p:tav>
                                      </p:tavLst>
                                    </p:anim>
                                  </p:childTnLst>
                                </p:cTn>
                              </p:par>
                              <p:par>
                                <p:cTn id="48" presetID="12" presetClass="entr" presetSubtype="8" fill="hold" grpId="0" nodeType="withEffect">
                                  <p:stCondLst>
                                    <p:cond delay="50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500"/>
                                        <p:tgtEl>
                                          <p:spTgt spid="30"/>
                                        </p:tgtEl>
                                        <p:attrNameLst>
                                          <p:attrName>ppt_x</p:attrName>
                                        </p:attrNameLst>
                                      </p:cBhvr>
                                      <p:tavLst>
                                        <p:tav tm="0">
                                          <p:val>
                                            <p:strVal val="#ppt_x-#ppt_w*1.125000"/>
                                          </p:val>
                                        </p:tav>
                                        <p:tav tm="100000">
                                          <p:val>
                                            <p:strVal val="#ppt_x"/>
                                          </p:val>
                                        </p:tav>
                                      </p:tavLst>
                                    </p:anim>
                                    <p:animEffect transition="in" filter="wipe(right)">
                                      <p:cBhvr>
                                        <p:cTn id="51" dur="500"/>
                                        <p:tgtEl>
                                          <p:spTgt spid="30"/>
                                        </p:tgtEl>
                                      </p:cBhvr>
                                    </p:animEffect>
                                  </p:childTnLst>
                                </p:cTn>
                              </p:par>
                              <p:par>
                                <p:cTn id="52" presetID="22" presetClass="entr" presetSubtype="8" fill="hold" nodeType="withEffect">
                                  <p:stCondLst>
                                    <p:cond delay="500"/>
                                  </p:stCondLst>
                                  <p:childTnLst>
                                    <p:set>
                                      <p:cBhvr>
                                        <p:cTn id="53" dur="1" fill="hold">
                                          <p:stCondLst>
                                            <p:cond delay="0"/>
                                          </p:stCondLst>
                                        </p:cTn>
                                        <p:tgtEl>
                                          <p:spTgt spid="24"/>
                                        </p:tgtEl>
                                        <p:attrNameLst>
                                          <p:attrName>style.visibility</p:attrName>
                                        </p:attrNameLst>
                                      </p:cBhvr>
                                      <p:to>
                                        <p:strVal val="visible"/>
                                      </p:to>
                                    </p:set>
                                    <p:animEffect transition="in" filter="wipe(left)">
                                      <p:cBhvr>
                                        <p:cTn id="54" dur="1000"/>
                                        <p:tgtEl>
                                          <p:spTgt spid="24"/>
                                        </p:tgtEl>
                                      </p:cBhvr>
                                    </p:animEffect>
                                  </p:childTnLst>
                                </p:cTn>
                              </p:par>
                              <p:par>
                                <p:cTn id="55" presetID="23" presetClass="entr" presetSubtype="16" fill="hold" nodeType="withEffect">
                                  <p:stCondLst>
                                    <p:cond delay="500"/>
                                  </p:stCondLst>
                                  <p:childTnLst>
                                    <p:set>
                                      <p:cBhvr>
                                        <p:cTn id="56" dur="1" fill="hold">
                                          <p:stCondLst>
                                            <p:cond delay="0"/>
                                          </p:stCondLst>
                                        </p:cTn>
                                        <p:tgtEl>
                                          <p:spTgt spid="7"/>
                                        </p:tgtEl>
                                        <p:attrNameLst>
                                          <p:attrName>style.visibility</p:attrName>
                                        </p:attrNameLst>
                                      </p:cBhvr>
                                      <p:to>
                                        <p:strVal val="visible"/>
                                      </p:to>
                                    </p:set>
                                    <p:anim calcmode="lin" valueType="num">
                                      <p:cBhvr>
                                        <p:cTn id="57" dur="500" fill="hold"/>
                                        <p:tgtEl>
                                          <p:spTgt spid="7"/>
                                        </p:tgtEl>
                                        <p:attrNameLst>
                                          <p:attrName>ppt_w</p:attrName>
                                        </p:attrNameLst>
                                      </p:cBhvr>
                                      <p:tavLst>
                                        <p:tav tm="0">
                                          <p:val>
                                            <p:fltVal val="0"/>
                                          </p:val>
                                        </p:tav>
                                        <p:tav tm="100000">
                                          <p:val>
                                            <p:strVal val="#ppt_w"/>
                                          </p:val>
                                        </p:tav>
                                      </p:tavLst>
                                    </p:anim>
                                    <p:anim calcmode="lin" valueType="num">
                                      <p:cBhvr>
                                        <p:cTn id="58" dur="500" fill="hold"/>
                                        <p:tgtEl>
                                          <p:spTgt spid="7"/>
                                        </p:tgtEl>
                                        <p:attrNameLst>
                                          <p:attrName>ppt_h</p:attrName>
                                        </p:attrNameLst>
                                      </p:cBhvr>
                                      <p:tavLst>
                                        <p:tav tm="0">
                                          <p:val>
                                            <p:fltVal val="0"/>
                                          </p:val>
                                        </p:tav>
                                        <p:tav tm="100000">
                                          <p:val>
                                            <p:strVal val="#ppt_h"/>
                                          </p:val>
                                        </p:tav>
                                      </p:tavLst>
                                    </p:anim>
                                  </p:childTnLst>
                                </p:cTn>
                              </p:par>
                              <p:par>
                                <p:cTn id="59" presetID="12" presetClass="entr" presetSubtype="8" fill="hold" grpId="0" nodeType="withEffect">
                                  <p:stCondLst>
                                    <p:cond delay="100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500"/>
                                        <p:tgtEl>
                                          <p:spTgt spid="33"/>
                                        </p:tgtEl>
                                        <p:attrNameLst>
                                          <p:attrName>ppt_x</p:attrName>
                                        </p:attrNameLst>
                                      </p:cBhvr>
                                      <p:tavLst>
                                        <p:tav tm="0">
                                          <p:val>
                                            <p:strVal val="#ppt_x-#ppt_w*1.125000"/>
                                          </p:val>
                                        </p:tav>
                                        <p:tav tm="100000">
                                          <p:val>
                                            <p:strVal val="#ppt_x"/>
                                          </p:val>
                                        </p:tav>
                                      </p:tavLst>
                                    </p:anim>
                                    <p:animEffect transition="in" filter="wipe(right)">
                                      <p:cBhvr>
                                        <p:cTn id="62" dur="500"/>
                                        <p:tgtEl>
                                          <p:spTgt spid="33"/>
                                        </p:tgtEl>
                                      </p:cBhvr>
                                    </p:animEffect>
                                  </p:childTnLst>
                                </p:cTn>
                              </p:par>
                              <p:par>
                                <p:cTn id="63" presetID="22" presetClass="entr" presetSubtype="8" fill="hold" nodeType="withEffect">
                                  <p:stCondLst>
                                    <p:cond delay="1000"/>
                                  </p:stCondLst>
                                  <p:childTnLst>
                                    <p:set>
                                      <p:cBhvr>
                                        <p:cTn id="64" dur="1" fill="hold">
                                          <p:stCondLst>
                                            <p:cond delay="0"/>
                                          </p:stCondLst>
                                        </p:cTn>
                                        <p:tgtEl>
                                          <p:spTgt spid="25"/>
                                        </p:tgtEl>
                                        <p:attrNameLst>
                                          <p:attrName>style.visibility</p:attrName>
                                        </p:attrNameLst>
                                      </p:cBhvr>
                                      <p:to>
                                        <p:strVal val="visible"/>
                                      </p:to>
                                    </p:set>
                                    <p:animEffect transition="in" filter="wipe(left)">
                                      <p:cBhvr>
                                        <p:cTn id="65" dur="1000"/>
                                        <p:tgtEl>
                                          <p:spTgt spid="25"/>
                                        </p:tgtEl>
                                      </p:cBhvr>
                                    </p:animEffect>
                                  </p:childTnLst>
                                </p:cTn>
                              </p:par>
                              <p:par>
                                <p:cTn id="66" presetID="23" presetClass="entr" presetSubtype="16" fill="hold" nodeType="withEffect">
                                  <p:stCondLst>
                                    <p:cond delay="1000"/>
                                  </p:stCondLst>
                                  <p:childTnLst>
                                    <p:set>
                                      <p:cBhvr>
                                        <p:cTn id="67" dur="1" fill="hold">
                                          <p:stCondLst>
                                            <p:cond delay="0"/>
                                          </p:stCondLst>
                                        </p:cTn>
                                        <p:tgtEl>
                                          <p:spTgt spid="16"/>
                                        </p:tgtEl>
                                        <p:attrNameLst>
                                          <p:attrName>style.visibility</p:attrName>
                                        </p:attrNameLst>
                                      </p:cBhvr>
                                      <p:to>
                                        <p:strVal val="visible"/>
                                      </p:to>
                                    </p:set>
                                    <p:anim calcmode="lin" valueType="num">
                                      <p:cBhvr>
                                        <p:cTn id="68" dur="500" fill="hold"/>
                                        <p:tgtEl>
                                          <p:spTgt spid="16"/>
                                        </p:tgtEl>
                                        <p:attrNameLst>
                                          <p:attrName>ppt_w</p:attrName>
                                        </p:attrNameLst>
                                      </p:cBhvr>
                                      <p:tavLst>
                                        <p:tav tm="0">
                                          <p:val>
                                            <p:fltVal val="0"/>
                                          </p:val>
                                        </p:tav>
                                        <p:tav tm="100000">
                                          <p:val>
                                            <p:strVal val="#ppt_w"/>
                                          </p:val>
                                        </p:tav>
                                      </p:tavLst>
                                    </p:anim>
                                    <p:anim calcmode="lin" valueType="num">
                                      <p:cBhvr>
                                        <p:cTn id="69" dur="500" fill="hold"/>
                                        <p:tgtEl>
                                          <p:spTgt spid="16"/>
                                        </p:tgtEl>
                                        <p:attrNameLst>
                                          <p:attrName>ppt_h</p:attrName>
                                        </p:attrNameLst>
                                      </p:cBhvr>
                                      <p:tavLst>
                                        <p:tav tm="0">
                                          <p:val>
                                            <p:fltVal val="0"/>
                                          </p:val>
                                        </p:tav>
                                        <p:tav tm="100000">
                                          <p:val>
                                            <p:strVal val="#ppt_h"/>
                                          </p:val>
                                        </p:tav>
                                      </p:tavLst>
                                    </p:anim>
                                  </p:childTnLst>
                                </p:cTn>
                              </p:par>
                              <p:par>
                                <p:cTn id="70" presetID="12" presetClass="entr" presetSubtype="8" fill="hold" grpId="0" nodeType="withEffect">
                                  <p:stCondLst>
                                    <p:cond delay="1500"/>
                                  </p:stCondLst>
                                  <p:childTnLst>
                                    <p:set>
                                      <p:cBhvr>
                                        <p:cTn id="71" dur="1" fill="hold">
                                          <p:stCondLst>
                                            <p:cond delay="0"/>
                                          </p:stCondLst>
                                        </p:cTn>
                                        <p:tgtEl>
                                          <p:spTgt spid="32"/>
                                        </p:tgtEl>
                                        <p:attrNameLst>
                                          <p:attrName>style.visibility</p:attrName>
                                        </p:attrNameLst>
                                      </p:cBhvr>
                                      <p:to>
                                        <p:strVal val="visible"/>
                                      </p:to>
                                    </p:set>
                                    <p:anim calcmode="lin" valueType="num">
                                      <p:cBhvr additive="base">
                                        <p:cTn id="72" dur="500"/>
                                        <p:tgtEl>
                                          <p:spTgt spid="32"/>
                                        </p:tgtEl>
                                        <p:attrNameLst>
                                          <p:attrName>ppt_x</p:attrName>
                                        </p:attrNameLst>
                                      </p:cBhvr>
                                      <p:tavLst>
                                        <p:tav tm="0">
                                          <p:val>
                                            <p:strVal val="#ppt_x-#ppt_w*1.125000"/>
                                          </p:val>
                                        </p:tav>
                                        <p:tav tm="100000">
                                          <p:val>
                                            <p:strVal val="#ppt_x"/>
                                          </p:val>
                                        </p:tav>
                                      </p:tavLst>
                                    </p:anim>
                                    <p:animEffect transition="in" filter="wipe(right)">
                                      <p:cBhvr>
                                        <p:cTn id="73" dur="500"/>
                                        <p:tgtEl>
                                          <p:spTgt spid="32"/>
                                        </p:tgtEl>
                                      </p:cBhvr>
                                    </p:animEffect>
                                  </p:childTnLst>
                                </p:cTn>
                              </p:par>
                              <p:par>
                                <p:cTn id="74" presetID="22" presetClass="entr" presetSubtype="8" fill="hold" nodeType="withEffect">
                                  <p:stCondLst>
                                    <p:cond delay="1500"/>
                                  </p:stCondLst>
                                  <p:childTnLst>
                                    <p:set>
                                      <p:cBhvr>
                                        <p:cTn id="75" dur="1" fill="hold">
                                          <p:stCondLst>
                                            <p:cond delay="0"/>
                                          </p:stCondLst>
                                        </p:cTn>
                                        <p:tgtEl>
                                          <p:spTgt spid="31"/>
                                        </p:tgtEl>
                                        <p:attrNameLst>
                                          <p:attrName>style.visibility</p:attrName>
                                        </p:attrNameLst>
                                      </p:cBhvr>
                                      <p:to>
                                        <p:strVal val="visible"/>
                                      </p:to>
                                    </p:set>
                                    <p:animEffect transition="in" filter="wipe(left)">
                                      <p:cBhvr>
                                        <p:cTn id="76" dur="1000"/>
                                        <p:tgtEl>
                                          <p:spTgt spid="31"/>
                                        </p:tgtEl>
                                      </p:cBhvr>
                                    </p:animEffect>
                                  </p:childTnLst>
                                </p:cTn>
                              </p:par>
                              <p:par>
                                <p:cTn id="77" presetID="23" presetClass="entr" presetSubtype="16" fill="hold" nodeType="withEffect">
                                  <p:stCondLst>
                                    <p:cond delay="1500"/>
                                  </p:stCondLst>
                                  <p:childTnLst>
                                    <p:set>
                                      <p:cBhvr>
                                        <p:cTn id="78" dur="1" fill="hold">
                                          <p:stCondLst>
                                            <p:cond delay="0"/>
                                          </p:stCondLst>
                                        </p:cTn>
                                        <p:tgtEl>
                                          <p:spTgt spid="17"/>
                                        </p:tgtEl>
                                        <p:attrNameLst>
                                          <p:attrName>style.visibility</p:attrName>
                                        </p:attrNameLst>
                                      </p:cBhvr>
                                      <p:to>
                                        <p:strVal val="visible"/>
                                      </p:to>
                                    </p:set>
                                    <p:anim calcmode="lin" valueType="num">
                                      <p:cBhvr>
                                        <p:cTn id="79" dur="500" fill="hold"/>
                                        <p:tgtEl>
                                          <p:spTgt spid="17"/>
                                        </p:tgtEl>
                                        <p:attrNameLst>
                                          <p:attrName>ppt_w</p:attrName>
                                        </p:attrNameLst>
                                      </p:cBhvr>
                                      <p:tavLst>
                                        <p:tav tm="0">
                                          <p:val>
                                            <p:fltVal val="0"/>
                                          </p:val>
                                        </p:tav>
                                        <p:tav tm="100000">
                                          <p:val>
                                            <p:strVal val="#ppt_w"/>
                                          </p:val>
                                        </p:tav>
                                      </p:tavLst>
                                    </p:anim>
                                    <p:anim calcmode="lin" valueType="num">
                                      <p:cBhvr>
                                        <p:cTn id="80" dur="500" fill="hold"/>
                                        <p:tgtEl>
                                          <p:spTgt spid="17"/>
                                        </p:tgtEl>
                                        <p:attrNameLst>
                                          <p:attrName>ppt_h</p:attrName>
                                        </p:attrNameLst>
                                      </p:cBhvr>
                                      <p:tavLst>
                                        <p:tav tm="0">
                                          <p:val>
                                            <p:fltVal val="0"/>
                                          </p:val>
                                        </p:tav>
                                        <p:tav tm="100000">
                                          <p:val>
                                            <p:strVal val="#ppt_h"/>
                                          </p:val>
                                        </p:tav>
                                      </p:tavLst>
                                    </p:anim>
                                  </p:childTnLst>
                                </p:cTn>
                              </p:par>
                              <p:par>
                                <p:cTn id="81" presetID="12" presetClass="entr" presetSubtype="8" fill="hold" grpId="0" nodeType="withEffect">
                                  <p:stCondLst>
                                    <p:cond delay="2000"/>
                                  </p:stCondLst>
                                  <p:childTnLst>
                                    <p:set>
                                      <p:cBhvr>
                                        <p:cTn id="82" dur="1" fill="hold">
                                          <p:stCondLst>
                                            <p:cond delay="0"/>
                                          </p:stCondLst>
                                        </p:cTn>
                                        <p:tgtEl>
                                          <p:spTgt spid="27"/>
                                        </p:tgtEl>
                                        <p:attrNameLst>
                                          <p:attrName>style.visibility</p:attrName>
                                        </p:attrNameLst>
                                      </p:cBhvr>
                                      <p:to>
                                        <p:strVal val="visible"/>
                                      </p:to>
                                    </p:set>
                                    <p:anim calcmode="lin" valueType="num">
                                      <p:cBhvr additive="base">
                                        <p:cTn id="83" dur="500"/>
                                        <p:tgtEl>
                                          <p:spTgt spid="27"/>
                                        </p:tgtEl>
                                        <p:attrNameLst>
                                          <p:attrName>ppt_x</p:attrName>
                                        </p:attrNameLst>
                                      </p:cBhvr>
                                      <p:tavLst>
                                        <p:tav tm="0">
                                          <p:val>
                                            <p:strVal val="#ppt_x-#ppt_w*1.125000"/>
                                          </p:val>
                                        </p:tav>
                                        <p:tav tm="100000">
                                          <p:val>
                                            <p:strVal val="#ppt_x"/>
                                          </p:val>
                                        </p:tav>
                                      </p:tavLst>
                                    </p:anim>
                                    <p:animEffect transition="in" filter="wipe(right)">
                                      <p:cBhvr>
                                        <p:cTn id="84" dur="500"/>
                                        <p:tgtEl>
                                          <p:spTgt spid="27"/>
                                        </p:tgtEl>
                                      </p:cBhvr>
                                    </p:animEffect>
                                  </p:childTnLst>
                                </p:cTn>
                              </p:par>
                              <p:par>
                                <p:cTn id="85" presetID="22" presetClass="entr" presetSubtype="8" fill="hold" nodeType="withEffect">
                                  <p:stCondLst>
                                    <p:cond delay="2000"/>
                                  </p:stCondLst>
                                  <p:childTnLst>
                                    <p:set>
                                      <p:cBhvr>
                                        <p:cTn id="86" dur="1" fill="hold">
                                          <p:stCondLst>
                                            <p:cond delay="0"/>
                                          </p:stCondLst>
                                        </p:cTn>
                                        <p:tgtEl>
                                          <p:spTgt spid="35"/>
                                        </p:tgtEl>
                                        <p:attrNameLst>
                                          <p:attrName>style.visibility</p:attrName>
                                        </p:attrNameLst>
                                      </p:cBhvr>
                                      <p:to>
                                        <p:strVal val="visible"/>
                                      </p:to>
                                    </p:set>
                                    <p:animEffect transition="in" filter="wipe(left)">
                                      <p:cBhvr>
                                        <p:cTn id="87" dur="1000"/>
                                        <p:tgtEl>
                                          <p:spTgt spid="35"/>
                                        </p:tgtEl>
                                      </p:cBhvr>
                                    </p:animEffect>
                                  </p:childTnLst>
                                </p:cTn>
                              </p:par>
                              <p:par>
                                <p:cTn id="88" presetID="23" presetClass="entr" presetSubtype="16" fill="hold" nodeType="withEffect">
                                  <p:stCondLst>
                                    <p:cond delay="2000"/>
                                  </p:stCondLst>
                                  <p:childTnLst>
                                    <p:set>
                                      <p:cBhvr>
                                        <p:cTn id="89" dur="1" fill="hold">
                                          <p:stCondLst>
                                            <p:cond delay="0"/>
                                          </p:stCondLst>
                                        </p:cTn>
                                        <p:tgtEl>
                                          <p:spTgt spid="18"/>
                                        </p:tgtEl>
                                        <p:attrNameLst>
                                          <p:attrName>style.visibility</p:attrName>
                                        </p:attrNameLst>
                                      </p:cBhvr>
                                      <p:to>
                                        <p:strVal val="visible"/>
                                      </p:to>
                                    </p:set>
                                    <p:anim calcmode="lin" valueType="num">
                                      <p:cBhvr>
                                        <p:cTn id="90" dur="500" fill="hold"/>
                                        <p:tgtEl>
                                          <p:spTgt spid="18"/>
                                        </p:tgtEl>
                                        <p:attrNameLst>
                                          <p:attrName>ppt_w</p:attrName>
                                        </p:attrNameLst>
                                      </p:cBhvr>
                                      <p:tavLst>
                                        <p:tav tm="0">
                                          <p:val>
                                            <p:fltVal val="0"/>
                                          </p:val>
                                        </p:tav>
                                        <p:tav tm="100000">
                                          <p:val>
                                            <p:strVal val="#ppt_w"/>
                                          </p:val>
                                        </p:tav>
                                      </p:tavLst>
                                    </p:anim>
                                    <p:anim calcmode="lin" valueType="num">
                                      <p:cBhvr>
                                        <p:cTn id="91" dur="500" fill="hold"/>
                                        <p:tgtEl>
                                          <p:spTgt spid="18"/>
                                        </p:tgtEl>
                                        <p:attrNameLst>
                                          <p:attrName>ppt_h</p:attrName>
                                        </p:attrNameLst>
                                      </p:cBhvr>
                                      <p:tavLst>
                                        <p:tav tm="0">
                                          <p:val>
                                            <p:fltVal val="0"/>
                                          </p:val>
                                        </p:tav>
                                        <p:tav tm="100000">
                                          <p:val>
                                            <p:strVal val="#ppt_h"/>
                                          </p:val>
                                        </p:tav>
                                      </p:tavLst>
                                    </p:anim>
                                  </p:childTnLst>
                                </p:cTn>
                              </p:par>
                              <p:par>
                                <p:cTn id="92" presetID="12" presetClass="entr" presetSubtype="8" fill="hold" grpId="0" nodeType="withEffect">
                                  <p:stCondLst>
                                    <p:cond delay="2500"/>
                                  </p:stCondLst>
                                  <p:childTnLst>
                                    <p:set>
                                      <p:cBhvr>
                                        <p:cTn id="93" dur="1" fill="hold">
                                          <p:stCondLst>
                                            <p:cond delay="0"/>
                                          </p:stCondLst>
                                        </p:cTn>
                                        <p:tgtEl>
                                          <p:spTgt spid="26"/>
                                        </p:tgtEl>
                                        <p:attrNameLst>
                                          <p:attrName>style.visibility</p:attrName>
                                        </p:attrNameLst>
                                      </p:cBhvr>
                                      <p:to>
                                        <p:strVal val="visible"/>
                                      </p:to>
                                    </p:set>
                                    <p:anim calcmode="lin" valueType="num">
                                      <p:cBhvr additive="base">
                                        <p:cTn id="94" dur="500"/>
                                        <p:tgtEl>
                                          <p:spTgt spid="26"/>
                                        </p:tgtEl>
                                        <p:attrNameLst>
                                          <p:attrName>ppt_x</p:attrName>
                                        </p:attrNameLst>
                                      </p:cBhvr>
                                      <p:tavLst>
                                        <p:tav tm="0">
                                          <p:val>
                                            <p:strVal val="#ppt_x-#ppt_w*1.125000"/>
                                          </p:val>
                                        </p:tav>
                                        <p:tav tm="100000">
                                          <p:val>
                                            <p:strVal val="#ppt_x"/>
                                          </p:val>
                                        </p:tav>
                                      </p:tavLst>
                                    </p:anim>
                                    <p:animEffect transition="in" filter="wipe(right)">
                                      <p:cBhvr>
                                        <p:cTn id="95" dur="500"/>
                                        <p:tgtEl>
                                          <p:spTgt spid="26"/>
                                        </p:tgtEl>
                                      </p:cBhvr>
                                    </p:animEffect>
                                  </p:childTnLst>
                                </p:cTn>
                              </p:par>
                              <p:par>
                                <p:cTn id="96" presetID="22" presetClass="entr" presetSubtype="8" fill="hold" nodeType="withEffect">
                                  <p:stCondLst>
                                    <p:cond delay="2500"/>
                                  </p:stCondLst>
                                  <p:childTnLst>
                                    <p:set>
                                      <p:cBhvr>
                                        <p:cTn id="97" dur="1" fill="hold">
                                          <p:stCondLst>
                                            <p:cond delay="0"/>
                                          </p:stCondLst>
                                        </p:cTn>
                                        <p:tgtEl>
                                          <p:spTgt spid="36"/>
                                        </p:tgtEl>
                                        <p:attrNameLst>
                                          <p:attrName>style.visibility</p:attrName>
                                        </p:attrNameLst>
                                      </p:cBhvr>
                                      <p:to>
                                        <p:strVal val="visible"/>
                                      </p:to>
                                    </p:set>
                                    <p:animEffect transition="in" filter="wipe(left)">
                                      <p:cBhvr>
                                        <p:cTn id="98" dur="1000"/>
                                        <p:tgtEl>
                                          <p:spTgt spid="36"/>
                                        </p:tgtEl>
                                      </p:cBhvr>
                                    </p:animEffect>
                                  </p:childTnLst>
                                </p:cTn>
                              </p:par>
                              <p:par>
                                <p:cTn id="99" presetID="23" presetClass="entr" presetSubtype="16" fill="hold" nodeType="withEffect">
                                  <p:stCondLst>
                                    <p:cond delay="2500"/>
                                  </p:stCondLst>
                                  <p:childTnLst>
                                    <p:set>
                                      <p:cBhvr>
                                        <p:cTn id="100" dur="1" fill="hold">
                                          <p:stCondLst>
                                            <p:cond delay="0"/>
                                          </p:stCondLst>
                                        </p:cTn>
                                        <p:tgtEl>
                                          <p:spTgt spid="19"/>
                                        </p:tgtEl>
                                        <p:attrNameLst>
                                          <p:attrName>style.visibility</p:attrName>
                                        </p:attrNameLst>
                                      </p:cBhvr>
                                      <p:to>
                                        <p:strVal val="visible"/>
                                      </p:to>
                                    </p:set>
                                    <p:anim calcmode="lin" valueType="num">
                                      <p:cBhvr>
                                        <p:cTn id="101" dur="500" fill="hold"/>
                                        <p:tgtEl>
                                          <p:spTgt spid="19"/>
                                        </p:tgtEl>
                                        <p:attrNameLst>
                                          <p:attrName>ppt_w</p:attrName>
                                        </p:attrNameLst>
                                      </p:cBhvr>
                                      <p:tavLst>
                                        <p:tav tm="0">
                                          <p:val>
                                            <p:fltVal val="0"/>
                                          </p:val>
                                        </p:tav>
                                        <p:tav tm="100000">
                                          <p:val>
                                            <p:strVal val="#ppt_w"/>
                                          </p:val>
                                        </p:tav>
                                      </p:tavLst>
                                    </p:anim>
                                    <p:anim calcmode="lin" valueType="num">
                                      <p:cBhvr>
                                        <p:cTn id="102" dur="500" fill="hold"/>
                                        <p:tgtEl>
                                          <p:spTgt spid="19"/>
                                        </p:tgtEl>
                                        <p:attrNameLst>
                                          <p:attrName>ppt_h</p:attrName>
                                        </p:attrNameLst>
                                      </p:cBhvr>
                                      <p:tavLst>
                                        <p:tav tm="0">
                                          <p:val>
                                            <p:fltVal val="0"/>
                                          </p:val>
                                        </p:tav>
                                        <p:tav tm="100000">
                                          <p:val>
                                            <p:strVal val="#ppt_h"/>
                                          </p:val>
                                        </p:tav>
                                      </p:tavLst>
                                    </p:anim>
                                  </p:childTnLst>
                                </p:cTn>
                              </p:par>
                              <p:par>
                                <p:cTn id="103" presetID="12" presetClass="entr" presetSubtype="8" fill="hold" grpId="0" nodeType="withEffect">
                                  <p:stCondLst>
                                    <p:cond delay="3000"/>
                                  </p:stCondLst>
                                  <p:childTnLst>
                                    <p:set>
                                      <p:cBhvr>
                                        <p:cTn id="104" dur="1" fill="hold">
                                          <p:stCondLst>
                                            <p:cond delay="0"/>
                                          </p:stCondLst>
                                        </p:cTn>
                                        <p:tgtEl>
                                          <p:spTgt spid="29"/>
                                        </p:tgtEl>
                                        <p:attrNameLst>
                                          <p:attrName>style.visibility</p:attrName>
                                        </p:attrNameLst>
                                      </p:cBhvr>
                                      <p:to>
                                        <p:strVal val="visible"/>
                                      </p:to>
                                    </p:set>
                                    <p:anim calcmode="lin" valueType="num">
                                      <p:cBhvr additive="base">
                                        <p:cTn id="105" dur="500"/>
                                        <p:tgtEl>
                                          <p:spTgt spid="29"/>
                                        </p:tgtEl>
                                        <p:attrNameLst>
                                          <p:attrName>ppt_x</p:attrName>
                                        </p:attrNameLst>
                                      </p:cBhvr>
                                      <p:tavLst>
                                        <p:tav tm="0">
                                          <p:val>
                                            <p:strVal val="#ppt_x-#ppt_w*1.125000"/>
                                          </p:val>
                                        </p:tav>
                                        <p:tav tm="100000">
                                          <p:val>
                                            <p:strVal val="#ppt_x"/>
                                          </p:val>
                                        </p:tav>
                                      </p:tavLst>
                                    </p:anim>
                                    <p:animEffect transition="in" filter="wipe(right)">
                                      <p:cBhvr>
                                        <p:cTn id="106" dur="500"/>
                                        <p:tgtEl>
                                          <p:spTgt spid="29"/>
                                        </p:tgtEl>
                                      </p:cBhvr>
                                    </p:animEffect>
                                  </p:childTnLst>
                                </p:cTn>
                              </p:par>
                              <p:par>
                                <p:cTn id="107" presetID="22" presetClass="entr" presetSubtype="8" fill="hold" nodeType="withEffect">
                                  <p:stCondLst>
                                    <p:cond delay="3000"/>
                                  </p:stCondLst>
                                  <p:childTnLst>
                                    <p:set>
                                      <p:cBhvr>
                                        <p:cTn id="108" dur="1" fill="hold">
                                          <p:stCondLst>
                                            <p:cond delay="0"/>
                                          </p:stCondLst>
                                        </p:cTn>
                                        <p:tgtEl>
                                          <p:spTgt spid="43"/>
                                        </p:tgtEl>
                                        <p:attrNameLst>
                                          <p:attrName>style.visibility</p:attrName>
                                        </p:attrNameLst>
                                      </p:cBhvr>
                                      <p:to>
                                        <p:strVal val="visible"/>
                                      </p:to>
                                    </p:set>
                                    <p:animEffect transition="in" filter="wipe(left)">
                                      <p:cBhvr>
                                        <p:cTn id="109" dur="1000"/>
                                        <p:tgtEl>
                                          <p:spTgt spid="43"/>
                                        </p:tgtEl>
                                      </p:cBhvr>
                                    </p:animEffect>
                                  </p:childTnLst>
                                </p:cTn>
                              </p:par>
                              <p:par>
                                <p:cTn id="110" presetID="23" presetClass="entr" presetSubtype="16" fill="hold" nodeType="withEffect">
                                  <p:stCondLst>
                                    <p:cond delay="3000"/>
                                  </p:stCondLst>
                                  <p:childTnLst>
                                    <p:set>
                                      <p:cBhvr>
                                        <p:cTn id="111" dur="1" fill="hold">
                                          <p:stCondLst>
                                            <p:cond delay="0"/>
                                          </p:stCondLst>
                                        </p:cTn>
                                        <p:tgtEl>
                                          <p:spTgt spid="20"/>
                                        </p:tgtEl>
                                        <p:attrNameLst>
                                          <p:attrName>style.visibility</p:attrName>
                                        </p:attrNameLst>
                                      </p:cBhvr>
                                      <p:to>
                                        <p:strVal val="visible"/>
                                      </p:to>
                                    </p:set>
                                    <p:anim calcmode="lin" valueType="num">
                                      <p:cBhvr>
                                        <p:cTn id="112" dur="500" fill="hold"/>
                                        <p:tgtEl>
                                          <p:spTgt spid="20"/>
                                        </p:tgtEl>
                                        <p:attrNameLst>
                                          <p:attrName>ppt_w</p:attrName>
                                        </p:attrNameLst>
                                      </p:cBhvr>
                                      <p:tavLst>
                                        <p:tav tm="0">
                                          <p:val>
                                            <p:fltVal val="0"/>
                                          </p:val>
                                        </p:tav>
                                        <p:tav tm="100000">
                                          <p:val>
                                            <p:strVal val="#ppt_w"/>
                                          </p:val>
                                        </p:tav>
                                      </p:tavLst>
                                    </p:anim>
                                    <p:anim calcmode="lin" valueType="num">
                                      <p:cBhvr>
                                        <p:cTn id="113" dur="500" fill="hold"/>
                                        <p:tgtEl>
                                          <p:spTgt spid="20"/>
                                        </p:tgtEl>
                                        <p:attrNameLst>
                                          <p:attrName>ppt_h</p:attrName>
                                        </p:attrNameLst>
                                      </p:cBhvr>
                                      <p:tavLst>
                                        <p:tav tm="0">
                                          <p:val>
                                            <p:fltVal val="0"/>
                                          </p:val>
                                        </p:tav>
                                        <p:tav tm="100000">
                                          <p:val>
                                            <p:strVal val="#ppt_h"/>
                                          </p:val>
                                        </p:tav>
                                      </p:tavLst>
                                    </p:anim>
                                  </p:childTnLst>
                                </p:cTn>
                              </p:par>
                              <p:par>
                                <p:cTn id="114" presetID="12" presetClass="entr" presetSubtype="8" fill="hold" grpId="0" nodeType="withEffect">
                                  <p:stCondLst>
                                    <p:cond delay="3500"/>
                                  </p:stCondLst>
                                  <p:childTnLst>
                                    <p:set>
                                      <p:cBhvr>
                                        <p:cTn id="115" dur="1" fill="hold">
                                          <p:stCondLst>
                                            <p:cond delay="0"/>
                                          </p:stCondLst>
                                        </p:cTn>
                                        <p:tgtEl>
                                          <p:spTgt spid="28"/>
                                        </p:tgtEl>
                                        <p:attrNameLst>
                                          <p:attrName>style.visibility</p:attrName>
                                        </p:attrNameLst>
                                      </p:cBhvr>
                                      <p:to>
                                        <p:strVal val="visible"/>
                                      </p:to>
                                    </p:set>
                                    <p:anim calcmode="lin" valueType="num">
                                      <p:cBhvr additive="base">
                                        <p:cTn id="116" dur="500"/>
                                        <p:tgtEl>
                                          <p:spTgt spid="28"/>
                                        </p:tgtEl>
                                        <p:attrNameLst>
                                          <p:attrName>ppt_x</p:attrName>
                                        </p:attrNameLst>
                                      </p:cBhvr>
                                      <p:tavLst>
                                        <p:tav tm="0">
                                          <p:val>
                                            <p:strVal val="#ppt_x-#ppt_w*1.125000"/>
                                          </p:val>
                                        </p:tav>
                                        <p:tav tm="100000">
                                          <p:val>
                                            <p:strVal val="#ppt_x"/>
                                          </p:val>
                                        </p:tav>
                                      </p:tavLst>
                                    </p:anim>
                                    <p:animEffect transition="in" filter="wipe(right)">
                                      <p:cBhvr>
                                        <p:cTn id="117" dur="500"/>
                                        <p:tgtEl>
                                          <p:spTgt spid="28"/>
                                        </p:tgtEl>
                                      </p:cBhvr>
                                    </p:animEffect>
                                  </p:childTnLst>
                                </p:cTn>
                              </p:par>
                              <p:par>
                                <p:cTn id="118" presetID="22" presetClass="entr" presetSubtype="8" fill="hold" nodeType="withEffect">
                                  <p:stCondLst>
                                    <p:cond delay="3500"/>
                                  </p:stCondLst>
                                  <p:childTnLst>
                                    <p:set>
                                      <p:cBhvr>
                                        <p:cTn id="119" dur="1" fill="hold">
                                          <p:stCondLst>
                                            <p:cond delay="0"/>
                                          </p:stCondLst>
                                        </p:cTn>
                                        <p:tgtEl>
                                          <p:spTgt spid="52"/>
                                        </p:tgtEl>
                                        <p:attrNameLst>
                                          <p:attrName>style.visibility</p:attrName>
                                        </p:attrNameLst>
                                      </p:cBhvr>
                                      <p:to>
                                        <p:strVal val="visible"/>
                                      </p:to>
                                    </p:set>
                                    <p:animEffect transition="in" filter="wipe(left)">
                                      <p:cBhvr>
                                        <p:cTn id="120" dur="1000"/>
                                        <p:tgtEl>
                                          <p:spTgt spid="52"/>
                                        </p:tgtEl>
                                      </p:cBhvr>
                                    </p:animEffect>
                                  </p:childTnLst>
                                </p:cTn>
                              </p:par>
                              <p:par>
                                <p:cTn id="121" presetID="23" presetClass="entr" presetSubtype="16" fill="hold" nodeType="withEffect">
                                  <p:stCondLst>
                                    <p:cond delay="3500"/>
                                  </p:stCondLst>
                                  <p:childTnLst>
                                    <p:set>
                                      <p:cBhvr>
                                        <p:cTn id="122" dur="1" fill="hold">
                                          <p:stCondLst>
                                            <p:cond delay="0"/>
                                          </p:stCondLst>
                                        </p:cTn>
                                        <p:tgtEl>
                                          <p:spTgt spid="21"/>
                                        </p:tgtEl>
                                        <p:attrNameLst>
                                          <p:attrName>style.visibility</p:attrName>
                                        </p:attrNameLst>
                                      </p:cBhvr>
                                      <p:to>
                                        <p:strVal val="visible"/>
                                      </p:to>
                                    </p:set>
                                    <p:anim calcmode="lin" valueType="num">
                                      <p:cBhvr>
                                        <p:cTn id="123" dur="500" fill="hold"/>
                                        <p:tgtEl>
                                          <p:spTgt spid="21"/>
                                        </p:tgtEl>
                                        <p:attrNameLst>
                                          <p:attrName>ppt_w</p:attrName>
                                        </p:attrNameLst>
                                      </p:cBhvr>
                                      <p:tavLst>
                                        <p:tav tm="0">
                                          <p:val>
                                            <p:fltVal val="0"/>
                                          </p:val>
                                        </p:tav>
                                        <p:tav tm="100000">
                                          <p:val>
                                            <p:strVal val="#ppt_w"/>
                                          </p:val>
                                        </p:tav>
                                      </p:tavLst>
                                    </p:anim>
                                    <p:anim calcmode="lin" valueType="num">
                                      <p:cBhvr>
                                        <p:cTn id="124" dur="500" fill="hold"/>
                                        <p:tgtEl>
                                          <p:spTgt spid="21"/>
                                        </p:tgtEl>
                                        <p:attrNameLst>
                                          <p:attrName>ppt_h</p:attrName>
                                        </p:attrNameLst>
                                      </p:cBhvr>
                                      <p:tavLst>
                                        <p:tav tm="0">
                                          <p:val>
                                            <p:fltVal val="0"/>
                                          </p:val>
                                        </p:tav>
                                        <p:tav tm="100000">
                                          <p:val>
                                            <p:strVal val="#ppt_h"/>
                                          </p:val>
                                        </p:tav>
                                      </p:tavLst>
                                    </p:anim>
                                  </p:childTnLst>
                                </p:cTn>
                              </p:par>
                              <p:par>
                                <p:cTn id="125" presetID="12" presetClass="entr" presetSubtype="8" fill="hold" grpId="0" nodeType="withEffect">
                                  <p:stCondLst>
                                    <p:cond delay="4000"/>
                                  </p:stCondLst>
                                  <p:childTnLst>
                                    <p:set>
                                      <p:cBhvr>
                                        <p:cTn id="126" dur="1" fill="hold">
                                          <p:stCondLst>
                                            <p:cond delay="0"/>
                                          </p:stCondLst>
                                        </p:cTn>
                                        <p:tgtEl>
                                          <p:spTgt spid="34"/>
                                        </p:tgtEl>
                                        <p:attrNameLst>
                                          <p:attrName>style.visibility</p:attrName>
                                        </p:attrNameLst>
                                      </p:cBhvr>
                                      <p:to>
                                        <p:strVal val="visible"/>
                                      </p:to>
                                    </p:set>
                                    <p:anim calcmode="lin" valueType="num">
                                      <p:cBhvr additive="base">
                                        <p:cTn id="127" dur="500"/>
                                        <p:tgtEl>
                                          <p:spTgt spid="34"/>
                                        </p:tgtEl>
                                        <p:attrNameLst>
                                          <p:attrName>ppt_x</p:attrName>
                                        </p:attrNameLst>
                                      </p:cBhvr>
                                      <p:tavLst>
                                        <p:tav tm="0">
                                          <p:val>
                                            <p:strVal val="#ppt_x-#ppt_w*1.125000"/>
                                          </p:val>
                                        </p:tav>
                                        <p:tav tm="100000">
                                          <p:val>
                                            <p:strVal val="#ppt_x"/>
                                          </p:val>
                                        </p:tav>
                                      </p:tavLst>
                                    </p:anim>
                                    <p:animEffect transition="in" filter="wipe(right)">
                                      <p:cBhvr>
                                        <p:cTn id="128" dur="500"/>
                                        <p:tgtEl>
                                          <p:spTgt spid="34"/>
                                        </p:tgtEl>
                                      </p:cBhvr>
                                    </p:animEffect>
                                  </p:childTnLst>
                                </p:cTn>
                              </p:par>
                              <p:par>
                                <p:cTn id="129" presetID="22" presetClass="entr" presetSubtype="8" fill="hold" nodeType="withEffect">
                                  <p:stCondLst>
                                    <p:cond delay="4000"/>
                                  </p:stCondLst>
                                  <p:childTnLst>
                                    <p:set>
                                      <p:cBhvr>
                                        <p:cTn id="130" dur="1" fill="hold">
                                          <p:stCondLst>
                                            <p:cond delay="0"/>
                                          </p:stCondLst>
                                        </p:cTn>
                                        <p:tgtEl>
                                          <p:spTgt spid="97"/>
                                        </p:tgtEl>
                                        <p:attrNameLst>
                                          <p:attrName>style.visibility</p:attrName>
                                        </p:attrNameLst>
                                      </p:cBhvr>
                                      <p:to>
                                        <p:strVal val="visible"/>
                                      </p:to>
                                    </p:set>
                                    <p:animEffect transition="in" filter="wipe(left)">
                                      <p:cBhvr>
                                        <p:cTn id="131" dur="1000"/>
                                        <p:tgtEl>
                                          <p:spTgt spid="97"/>
                                        </p:tgtEl>
                                      </p:cBhvr>
                                    </p:animEffect>
                                  </p:childTnLst>
                                </p:cTn>
                              </p:par>
                              <p:par>
                                <p:cTn id="132" presetID="23" presetClass="entr" presetSubtype="16" fill="hold" nodeType="withEffect">
                                  <p:stCondLst>
                                    <p:cond delay="4000"/>
                                  </p:stCondLst>
                                  <p:childTnLst>
                                    <p:set>
                                      <p:cBhvr>
                                        <p:cTn id="133" dur="1" fill="hold">
                                          <p:stCondLst>
                                            <p:cond delay="0"/>
                                          </p:stCondLst>
                                        </p:cTn>
                                        <p:tgtEl>
                                          <p:spTgt spid="22"/>
                                        </p:tgtEl>
                                        <p:attrNameLst>
                                          <p:attrName>style.visibility</p:attrName>
                                        </p:attrNameLst>
                                      </p:cBhvr>
                                      <p:to>
                                        <p:strVal val="visible"/>
                                      </p:to>
                                    </p:set>
                                    <p:anim calcmode="lin" valueType="num">
                                      <p:cBhvr>
                                        <p:cTn id="134" dur="500" fill="hold"/>
                                        <p:tgtEl>
                                          <p:spTgt spid="22"/>
                                        </p:tgtEl>
                                        <p:attrNameLst>
                                          <p:attrName>ppt_w</p:attrName>
                                        </p:attrNameLst>
                                      </p:cBhvr>
                                      <p:tavLst>
                                        <p:tav tm="0">
                                          <p:val>
                                            <p:fltVal val="0"/>
                                          </p:val>
                                        </p:tav>
                                        <p:tav tm="100000">
                                          <p:val>
                                            <p:strVal val="#ppt_w"/>
                                          </p:val>
                                        </p:tav>
                                      </p:tavLst>
                                    </p:anim>
                                    <p:anim calcmode="lin" valueType="num">
                                      <p:cBhvr>
                                        <p:cTn id="135"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6" grpId="1" animBg="1"/>
      <p:bldP spid="55" grpId="0" animBg="1"/>
      <p:bldP spid="55" grpId="1" animBg="1"/>
      <p:bldP spid="58" grpId="0" animBg="1"/>
      <p:bldP spid="58" grpId="1" animBg="1"/>
      <p:bldP spid="26" grpId="0" animBg="1"/>
      <p:bldP spid="27" grpId="0" animBg="1"/>
      <p:bldP spid="28" grpId="0" animBg="1"/>
      <p:bldP spid="29" grpId="0" animBg="1"/>
      <p:bldP spid="30" grpId="0" animBg="1"/>
      <p:bldP spid="32" grpId="0" animBg="1"/>
      <p:bldP spid="33" grpId="0" animBg="1"/>
      <p:bldP spid="34" grpId="0" animBg="1"/>
      <p:bldP spid="4" grpId="0"/>
      <p:bldP spid="2" grpId="0"/>
      <p:bldP spid="53" grpId="0" animBg="1"/>
      <p:bldP spid="53" grpId="1" animBg="1"/>
      <p:bldP spid="96" grpId="0" animBg="1"/>
      <p:bldP spid="9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a:extLst>
              <a:ext uri="{FF2B5EF4-FFF2-40B4-BE49-F238E27FC236}">
                <a16:creationId xmlns:a16="http://schemas.microsoft.com/office/drawing/2014/main" id="{4F569570-7630-4457-B468-E0040DE81C15}"/>
              </a:ext>
            </a:extLst>
          </p:cNvPr>
          <p:cNvSpPr/>
          <p:nvPr/>
        </p:nvSpPr>
        <p:spPr>
          <a:xfrm rot="10800000" flipV="1">
            <a:off x="6825930" y="2234697"/>
            <a:ext cx="5362250" cy="652403"/>
          </a:xfrm>
          <a:prstGeom prst="roundRect">
            <a:avLst>
              <a:gd name="adj" fmla="val 0"/>
            </a:avLst>
          </a:prstGeom>
          <a:gradFill flip="none" rotWithShape="1">
            <a:gsLst>
              <a:gs pos="0">
                <a:srgbClr val="343635"/>
              </a:gs>
              <a:gs pos="71000">
                <a:srgbClr val="181818"/>
              </a:gs>
            </a:gsLst>
            <a:path path="circle">
              <a:fillToRect l="100000" t="100000"/>
            </a:path>
            <a:tileRect r="-100000" b="-100000"/>
          </a:gradFill>
          <a:ln w="12700" cap="flat">
            <a:noFill/>
            <a:miter lim="400000"/>
          </a:ln>
          <a:effectLst/>
        </p:spPr>
        <p:txBody>
          <a:bodyPr wrap="square" lIns="50800" tIns="50800" rIns="50800" bIns="508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a:p>
        </p:txBody>
      </p:sp>
      <p:sp>
        <p:nvSpPr>
          <p:cNvPr id="63" name="Rounded Rectangle">
            <a:extLst>
              <a:ext uri="{FF2B5EF4-FFF2-40B4-BE49-F238E27FC236}">
                <a16:creationId xmlns:a16="http://schemas.microsoft.com/office/drawing/2014/main" id="{8E64F5D4-48D0-B54A-A6DC-1570817F67A1}"/>
              </a:ext>
            </a:extLst>
          </p:cNvPr>
          <p:cNvSpPr/>
          <p:nvPr/>
        </p:nvSpPr>
        <p:spPr>
          <a:xfrm rot="10800000" flipV="1">
            <a:off x="6825928" y="2963168"/>
            <a:ext cx="5365728" cy="652403"/>
          </a:xfrm>
          <a:prstGeom prst="roundRect">
            <a:avLst>
              <a:gd name="adj" fmla="val 0"/>
            </a:avLst>
          </a:prstGeom>
          <a:gradFill flip="none" rotWithShape="1">
            <a:gsLst>
              <a:gs pos="0">
                <a:srgbClr val="343635"/>
              </a:gs>
              <a:gs pos="71000">
                <a:srgbClr val="181818"/>
              </a:gs>
            </a:gsLst>
            <a:path path="circle">
              <a:fillToRect l="100000" t="100000"/>
            </a:path>
            <a:tileRect r="-100000" b="-100000"/>
          </a:gradFill>
          <a:ln w="12700" cap="flat">
            <a:noFill/>
            <a:miter lim="400000"/>
          </a:ln>
          <a:effectLst/>
        </p:spPr>
        <p:txBody>
          <a:bodyPr wrap="square" lIns="50800" tIns="50800" rIns="50800" bIns="508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a:p>
        </p:txBody>
      </p:sp>
      <p:sp>
        <p:nvSpPr>
          <p:cNvPr id="64" name="Rounded Rectangle">
            <a:extLst>
              <a:ext uri="{FF2B5EF4-FFF2-40B4-BE49-F238E27FC236}">
                <a16:creationId xmlns:a16="http://schemas.microsoft.com/office/drawing/2014/main" id="{8FA32585-B7C7-8847-9220-0D04408E5130}"/>
              </a:ext>
            </a:extLst>
          </p:cNvPr>
          <p:cNvSpPr/>
          <p:nvPr/>
        </p:nvSpPr>
        <p:spPr>
          <a:xfrm rot="10800000" flipV="1">
            <a:off x="6825928" y="3707803"/>
            <a:ext cx="5362250" cy="652403"/>
          </a:xfrm>
          <a:prstGeom prst="roundRect">
            <a:avLst>
              <a:gd name="adj" fmla="val 0"/>
            </a:avLst>
          </a:prstGeom>
          <a:gradFill flip="none" rotWithShape="1">
            <a:gsLst>
              <a:gs pos="0">
                <a:srgbClr val="343635"/>
              </a:gs>
              <a:gs pos="71000">
                <a:srgbClr val="181818"/>
              </a:gs>
            </a:gsLst>
            <a:path path="circle">
              <a:fillToRect l="100000" t="100000"/>
            </a:path>
            <a:tileRect r="-100000" b="-100000"/>
          </a:gradFill>
          <a:ln w="12700" cap="flat">
            <a:noFill/>
            <a:miter lim="400000"/>
          </a:ln>
          <a:effectLst/>
        </p:spPr>
        <p:txBody>
          <a:bodyPr wrap="square" lIns="50800" tIns="50800" rIns="50800" bIns="508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a:p>
        </p:txBody>
      </p:sp>
      <p:sp>
        <p:nvSpPr>
          <p:cNvPr id="65" name="Rounded Rectangle">
            <a:extLst>
              <a:ext uri="{FF2B5EF4-FFF2-40B4-BE49-F238E27FC236}">
                <a16:creationId xmlns:a16="http://schemas.microsoft.com/office/drawing/2014/main" id="{C811A7F7-ACB9-0840-ADB7-4A89A31D47CE}"/>
              </a:ext>
            </a:extLst>
          </p:cNvPr>
          <p:cNvSpPr/>
          <p:nvPr/>
        </p:nvSpPr>
        <p:spPr>
          <a:xfrm rot="10800000" flipV="1">
            <a:off x="6825927" y="4446742"/>
            <a:ext cx="5362250" cy="652403"/>
          </a:xfrm>
          <a:prstGeom prst="roundRect">
            <a:avLst>
              <a:gd name="adj" fmla="val 0"/>
            </a:avLst>
          </a:prstGeom>
          <a:gradFill flip="none" rotWithShape="1">
            <a:gsLst>
              <a:gs pos="0">
                <a:srgbClr val="343635"/>
              </a:gs>
              <a:gs pos="71000">
                <a:srgbClr val="181818"/>
              </a:gs>
            </a:gsLst>
            <a:path path="circle">
              <a:fillToRect l="100000" t="100000"/>
            </a:path>
            <a:tileRect r="-100000" b="-100000"/>
          </a:gradFill>
          <a:ln w="12700" cap="flat">
            <a:noFill/>
            <a:miter lim="400000"/>
          </a:ln>
          <a:effectLst/>
        </p:spPr>
        <p:txBody>
          <a:bodyPr wrap="square" lIns="50800" tIns="50800" rIns="50800" bIns="508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a:p>
        </p:txBody>
      </p:sp>
      <p:sp>
        <p:nvSpPr>
          <p:cNvPr id="66" name="Rounded Rectangle">
            <a:extLst>
              <a:ext uri="{FF2B5EF4-FFF2-40B4-BE49-F238E27FC236}">
                <a16:creationId xmlns:a16="http://schemas.microsoft.com/office/drawing/2014/main" id="{BE08C468-59A5-F94F-B140-7FC31F508644}"/>
              </a:ext>
            </a:extLst>
          </p:cNvPr>
          <p:cNvSpPr/>
          <p:nvPr/>
        </p:nvSpPr>
        <p:spPr>
          <a:xfrm rot="10800000" flipV="1">
            <a:off x="6827838" y="5200154"/>
            <a:ext cx="5362250" cy="652403"/>
          </a:xfrm>
          <a:prstGeom prst="roundRect">
            <a:avLst>
              <a:gd name="adj" fmla="val 0"/>
            </a:avLst>
          </a:prstGeom>
          <a:gradFill flip="none" rotWithShape="1">
            <a:gsLst>
              <a:gs pos="0">
                <a:srgbClr val="343635"/>
              </a:gs>
              <a:gs pos="71000">
                <a:srgbClr val="181818"/>
              </a:gs>
            </a:gsLst>
            <a:path path="circle">
              <a:fillToRect l="100000" t="100000"/>
            </a:path>
            <a:tileRect r="-100000" b="-100000"/>
          </a:gradFill>
          <a:ln w="12700" cap="flat">
            <a:noFill/>
            <a:miter lim="400000"/>
          </a:ln>
          <a:effectLst/>
        </p:spPr>
        <p:txBody>
          <a:bodyPr wrap="square" lIns="50800" tIns="50800" rIns="50800" bIns="508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a:p>
        </p:txBody>
      </p:sp>
      <p:sp>
        <p:nvSpPr>
          <p:cNvPr id="27" name="TextBox 26">
            <a:extLst>
              <a:ext uri="{FF2B5EF4-FFF2-40B4-BE49-F238E27FC236}">
                <a16:creationId xmlns:a16="http://schemas.microsoft.com/office/drawing/2014/main" id="{1A4C2933-D9DA-42FD-9489-62BD75FED1A2}"/>
              </a:ext>
            </a:extLst>
          </p:cNvPr>
          <p:cNvSpPr txBox="1"/>
          <p:nvPr/>
        </p:nvSpPr>
        <p:spPr>
          <a:xfrm>
            <a:off x="7069637" y="552653"/>
            <a:ext cx="2961067" cy="477054"/>
          </a:xfrm>
          <a:prstGeom prst="rect">
            <a:avLst/>
          </a:prstGeom>
          <a:noFill/>
        </p:spPr>
        <p:txBody>
          <a:bodyPr wrap="none" rtlCol="0">
            <a:spAutoFit/>
          </a:bodyPr>
          <a:lstStyle/>
          <a:p>
            <a:r>
              <a:rPr lang="en-US" sz="2500" b="1" dirty="0">
                <a:solidFill>
                  <a:schemeClr val="bg1"/>
                </a:solidFill>
                <a:latin typeface="Century Gothic" panose="020B0502020202020204" pitchFamily="34" charset="0"/>
              </a:rPr>
              <a:t>Valuating Benefits</a:t>
            </a:r>
          </a:p>
        </p:txBody>
      </p:sp>
      <p:sp>
        <p:nvSpPr>
          <p:cNvPr id="21" name="Parallelogram 20">
            <a:extLst>
              <a:ext uri="{FF2B5EF4-FFF2-40B4-BE49-F238E27FC236}">
                <a16:creationId xmlns:a16="http://schemas.microsoft.com/office/drawing/2014/main" id="{8AF7D6CC-C9E8-4D59-8EEE-D03DE826891B}"/>
              </a:ext>
            </a:extLst>
          </p:cNvPr>
          <p:cNvSpPr/>
          <p:nvPr/>
        </p:nvSpPr>
        <p:spPr>
          <a:xfrm rot="19008321">
            <a:off x="9284670" y="6579534"/>
            <a:ext cx="465381" cy="381917"/>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D78A04FE-AC89-B04F-83E8-ED4596DF7111}"/>
              </a:ext>
            </a:extLst>
          </p:cNvPr>
          <p:cNvSpPr/>
          <p:nvPr/>
        </p:nvSpPr>
        <p:spPr>
          <a:xfrm>
            <a:off x="8724915" y="2354551"/>
            <a:ext cx="1989181" cy="406843"/>
          </a:xfrm>
          <a:prstGeom prst="rect">
            <a:avLst/>
          </a:prstGeom>
        </p:spPr>
        <p:txBody>
          <a:bodyPr wrap="square">
            <a:spAutoFit/>
          </a:bodyPr>
          <a:lstStyle/>
          <a:p>
            <a:pPr>
              <a:lnSpc>
                <a:spcPts val="1300"/>
              </a:lnSpc>
              <a:spcAft>
                <a:spcPts val="600"/>
              </a:spcAft>
            </a:pPr>
            <a:r>
              <a:rPr lang="en-US" sz="800" dirty="0">
                <a:solidFill>
                  <a:schemeClr val="bg1"/>
                </a:solidFill>
                <a:latin typeface="Century Gothic" panose="020B0502020202020204" pitchFamily="34" charset="0"/>
              </a:rPr>
              <a:t>Inferring a price from observing consumer behavior</a:t>
            </a:r>
          </a:p>
        </p:txBody>
      </p:sp>
      <p:sp>
        <p:nvSpPr>
          <p:cNvPr id="52" name="Rectangle 51">
            <a:extLst>
              <a:ext uri="{FF2B5EF4-FFF2-40B4-BE49-F238E27FC236}">
                <a16:creationId xmlns:a16="http://schemas.microsoft.com/office/drawing/2014/main" id="{5BAE9B80-C5CE-D54A-9A90-6B42560D31CF}"/>
              </a:ext>
            </a:extLst>
          </p:cNvPr>
          <p:cNvSpPr/>
          <p:nvPr/>
        </p:nvSpPr>
        <p:spPr>
          <a:xfrm>
            <a:off x="8724915" y="3065587"/>
            <a:ext cx="2461874" cy="406843"/>
          </a:xfrm>
          <a:prstGeom prst="rect">
            <a:avLst/>
          </a:prstGeom>
        </p:spPr>
        <p:txBody>
          <a:bodyPr wrap="square">
            <a:spAutoFit/>
          </a:bodyPr>
          <a:lstStyle/>
          <a:p>
            <a:pPr>
              <a:lnSpc>
                <a:spcPts val="1300"/>
              </a:lnSpc>
              <a:spcAft>
                <a:spcPts val="600"/>
              </a:spcAft>
            </a:pPr>
            <a:r>
              <a:rPr lang="en-US" sz="800" dirty="0">
                <a:solidFill>
                  <a:schemeClr val="bg1"/>
                </a:solidFill>
                <a:latin typeface="Century Gothic" panose="020B0502020202020204" pitchFamily="34" charset="0"/>
              </a:rPr>
              <a:t>Estimated by asking people what they would be willing to pay for a particular benefit</a:t>
            </a:r>
          </a:p>
        </p:txBody>
      </p:sp>
      <p:sp>
        <p:nvSpPr>
          <p:cNvPr id="53" name="Rectangle 52">
            <a:extLst>
              <a:ext uri="{FF2B5EF4-FFF2-40B4-BE49-F238E27FC236}">
                <a16:creationId xmlns:a16="http://schemas.microsoft.com/office/drawing/2014/main" id="{25D2887D-2F04-CA47-B558-F070C5C0D578}"/>
              </a:ext>
            </a:extLst>
          </p:cNvPr>
          <p:cNvSpPr/>
          <p:nvPr/>
        </p:nvSpPr>
        <p:spPr>
          <a:xfrm>
            <a:off x="8730857" y="5322967"/>
            <a:ext cx="2549940" cy="406843"/>
          </a:xfrm>
          <a:prstGeom prst="rect">
            <a:avLst/>
          </a:prstGeom>
        </p:spPr>
        <p:txBody>
          <a:bodyPr wrap="square">
            <a:spAutoFit/>
          </a:bodyPr>
          <a:lstStyle/>
          <a:p>
            <a:pPr>
              <a:lnSpc>
                <a:spcPts val="1300"/>
              </a:lnSpc>
              <a:spcAft>
                <a:spcPts val="600"/>
              </a:spcAft>
            </a:pPr>
            <a:r>
              <a:rPr lang="en-US" sz="800" dirty="0">
                <a:solidFill>
                  <a:schemeClr val="bg1"/>
                </a:solidFill>
                <a:latin typeface="Century Gothic" panose="020B0502020202020204" pitchFamily="34" charset="0"/>
              </a:rPr>
              <a:t>Asking consumers about value they would place on outputs/benefits through surveys</a:t>
            </a:r>
          </a:p>
        </p:txBody>
      </p:sp>
      <p:sp>
        <p:nvSpPr>
          <p:cNvPr id="56" name="Rectangle 55">
            <a:extLst>
              <a:ext uri="{FF2B5EF4-FFF2-40B4-BE49-F238E27FC236}">
                <a16:creationId xmlns:a16="http://schemas.microsoft.com/office/drawing/2014/main" id="{0B131C62-6852-3B48-BC2E-FCE3A66CF5C9}"/>
              </a:ext>
            </a:extLst>
          </p:cNvPr>
          <p:cNvSpPr/>
          <p:nvPr/>
        </p:nvSpPr>
        <p:spPr>
          <a:xfrm>
            <a:off x="8719893" y="4563030"/>
            <a:ext cx="2833546" cy="406843"/>
          </a:xfrm>
          <a:prstGeom prst="rect">
            <a:avLst/>
          </a:prstGeom>
        </p:spPr>
        <p:txBody>
          <a:bodyPr wrap="square">
            <a:spAutoFit/>
          </a:bodyPr>
          <a:lstStyle/>
          <a:p>
            <a:pPr>
              <a:lnSpc>
                <a:spcPts val="1300"/>
              </a:lnSpc>
              <a:spcAft>
                <a:spcPts val="600"/>
              </a:spcAft>
            </a:pPr>
            <a:r>
              <a:rPr lang="en-US" sz="800" dirty="0">
                <a:solidFill>
                  <a:schemeClr val="bg1"/>
                </a:solidFill>
                <a:latin typeface="Century Gothic" panose="020B0502020202020204" pitchFamily="34" charset="0"/>
              </a:rPr>
              <a:t>Using the value of traded goods and services to estimate the value of non traded goods and services</a:t>
            </a:r>
          </a:p>
        </p:txBody>
      </p:sp>
      <p:sp>
        <p:nvSpPr>
          <p:cNvPr id="57" name="Rectangle 56">
            <a:extLst>
              <a:ext uri="{FF2B5EF4-FFF2-40B4-BE49-F238E27FC236}">
                <a16:creationId xmlns:a16="http://schemas.microsoft.com/office/drawing/2014/main" id="{7FAD36C4-859B-854C-8D0B-0C3710AD81A7}"/>
              </a:ext>
            </a:extLst>
          </p:cNvPr>
          <p:cNvSpPr/>
          <p:nvPr/>
        </p:nvSpPr>
        <p:spPr>
          <a:xfrm>
            <a:off x="8724341" y="3830617"/>
            <a:ext cx="2786996" cy="406843"/>
          </a:xfrm>
          <a:prstGeom prst="rect">
            <a:avLst/>
          </a:prstGeom>
        </p:spPr>
        <p:txBody>
          <a:bodyPr wrap="square">
            <a:spAutoFit/>
          </a:bodyPr>
          <a:lstStyle/>
          <a:p>
            <a:pPr>
              <a:lnSpc>
                <a:spcPts val="1300"/>
              </a:lnSpc>
              <a:spcAft>
                <a:spcPts val="600"/>
              </a:spcAft>
            </a:pPr>
            <a:r>
              <a:rPr lang="en-US" sz="800" dirty="0">
                <a:solidFill>
                  <a:schemeClr val="bg1"/>
                </a:solidFill>
                <a:latin typeface="Century Gothic" panose="020B0502020202020204" pitchFamily="34" charset="0"/>
              </a:rPr>
              <a:t>Using the different characteristics of a traded good to establish the value of a non traded good</a:t>
            </a:r>
          </a:p>
        </p:txBody>
      </p:sp>
      <p:sp>
        <p:nvSpPr>
          <p:cNvPr id="58" name="Rectangle 57">
            <a:extLst>
              <a:ext uri="{FF2B5EF4-FFF2-40B4-BE49-F238E27FC236}">
                <a16:creationId xmlns:a16="http://schemas.microsoft.com/office/drawing/2014/main" id="{EE4A2DF3-3D10-A54D-85A3-D805C5F17E8B}"/>
              </a:ext>
            </a:extLst>
          </p:cNvPr>
          <p:cNvSpPr/>
          <p:nvPr/>
        </p:nvSpPr>
        <p:spPr>
          <a:xfrm>
            <a:off x="7138426" y="2357510"/>
            <a:ext cx="1123094" cy="406778"/>
          </a:xfrm>
          <a:prstGeom prst="rect">
            <a:avLst/>
          </a:prstGeom>
        </p:spPr>
        <p:txBody>
          <a:bodyPr wrap="square">
            <a:spAutoFit/>
          </a:bodyPr>
          <a:lstStyle/>
          <a:p>
            <a:pPr>
              <a:lnSpc>
                <a:spcPts val="1300"/>
              </a:lnSpc>
              <a:spcAft>
                <a:spcPts val="600"/>
              </a:spcAft>
            </a:pPr>
            <a:r>
              <a:rPr lang="en-US" sz="800" b="1" dirty="0">
                <a:solidFill>
                  <a:srgbClr val="F0D070"/>
                </a:solidFill>
                <a:latin typeface="Century Gothic" panose="020B0502020202020204" pitchFamily="34" charset="0"/>
              </a:rPr>
              <a:t>REVEALED PREFERENCE</a:t>
            </a:r>
            <a:endParaRPr lang="en-US" sz="800" dirty="0">
              <a:solidFill>
                <a:srgbClr val="F0D070"/>
              </a:solidFill>
              <a:latin typeface="Century Gothic" panose="020B0502020202020204" pitchFamily="34" charset="0"/>
            </a:endParaRPr>
          </a:p>
        </p:txBody>
      </p:sp>
      <p:sp>
        <p:nvSpPr>
          <p:cNvPr id="59" name="Rectangle 58">
            <a:extLst>
              <a:ext uri="{FF2B5EF4-FFF2-40B4-BE49-F238E27FC236}">
                <a16:creationId xmlns:a16="http://schemas.microsoft.com/office/drawing/2014/main" id="{FF3ABFD3-0FA3-D24B-AD90-4778FD9BDD35}"/>
              </a:ext>
            </a:extLst>
          </p:cNvPr>
          <p:cNvSpPr/>
          <p:nvPr/>
        </p:nvSpPr>
        <p:spPr>
          <a:xfrm>
            <a:off x="7138752" y="3085981"/>
            <a:ext cx="1123094" cy="406778"/>
          </a:xfrm>
          <a:prstGeom prst="rect">
            <a:avLst/>
          </a:prstGeom>
        </p:spPr>
        <p:txBody>
          <a:bodyPr wrap="square">
            <a:spAutoFit/>
          </a:bodyPr>
          <a:lstStyle/>
          <a:p>
            <a:pPr>
              <a:lnSpc>
                <a:spcPts val="1300"/>
              </a:lnSpc>
              <a:spcAft>
                <a:spcPts val="600"/>
              </a:spcAft>
            </a:pPr>
            <a:r>
              <a:rPr lang="en-US" sz="800" b="1" dirty="0">
                <a:solidFill>
                  <a:srgbClr val="F0D070"/>
                </a:solidFill>
                <a:latin typeface="Century Gothic" panose="020B0502020202020204" pitchFamily="34" charset="0"/>
              </a:rPr>
              <a:t>STATED PREFERENCE</a:t>
            </a:r>
            <a:endParaRPr lang="en-US" sz="800" dirty="0">
              <a:solidFill>
                <a:srgbClr val="F0D070"/>
              </a:solidFill>
              <a:latin typeface="Century Gothic" panose="020B0502020202020204" pitchFamily="34" charset="0"/>
            </a:endParaRPr>
          </a:p>
        </p:txBody>
      </p:sp>
      <p:sp>
        <p:nvSpPr>
          <p:cNvPr id="60" name="Rectangle 59">
            <a:extLst>
              <a:ext uri="{FF2B5EF4-FFF2-40B4-BE49-F238E27FC236}">
                <a16:creationId xmlns:a16="http://schemas.microsoft.com/office/drawing/2014/main" id="{9BF44F9D-A5F7-0D40-93ED-70E7FD547F13}"/>
              </a:ext>
            </a:extLst>
          </p:cNvPr>
          <p:cNvSpPr/>
          <p:nvPr/>
        </p:nvSpPr>
        <p:spPr>
          <a:xfrm>
            <a:off x="7140216" y="3835129"/>
            <a:ext cx="874453" cy="406778"/>
          </a:xfrm>
          <a:prstGeom prst="rect">
            <a:avLst/>
          </a:prstGeom>
        </p:spPr>
        <p:txBody>
          <a:bodyPr wrap="square">
            <a:spAutoFit/>
          </a:bodyPr>
          <a:lstStyle/>
          <a:p>
            <a:pPr>
              <a:lnSpc>
                <a:spcPts val="1300"/>
              </a:lnSpc>
              <a:spcAft>
                <a:spcPts val="600"/>
              </a:spcAft>
            </a:pPr>
            <a:r>
              <a:rPr lang="en-US" sz="800" b="1" dirty="0">
                <a:solidFill>
                  <a:srgbClr val="F0D070"/>
                </a:solidFill>
                <a:latin typeface="Century Gothic" panose="020B0502020202020204" pitchFamily="34" charset="0"/>
              </a:rPr>
              <a:t>HEDONIC PRICING</a:t>
            </a:r>
            <a:endParaRPr lang="en-US" sz="800" dirty="0">
              <a:solidFill>
                <a:srgbClr val="F0D070"/>
              </a:solidFill>
              <a:latin typeface="Century Gothic" panose="020B0502020202020204" pitchFamily="34" charset="0"/>
            </a:endParaRPr>
          </a:p>
        </p:txBody>
      </p:sp>
      <p:sp>
        <p:nvSpPr>
          <p:cNvPr id="61" name="Rectangle 60">
            <a:extLst>
              <a:ext uri="{FF2B5EF4-FFF2-40B4-BE49-F238E27FC236}">
                <a16:creationId xmlns:a16="http://schemas.microsoft.com/office/drawing/2014/main" id="{E8ACD3EE-9A4C-904F-BA7E-8DAD91F53797}"/>
              </a:ext>
            </a:extLst>
          </p:cNvPr>
          <p:cNvSpPr/>
          <p:nvPr/>
        </p:nvSpPr>
        <p:spPr>
          <a:xfrm>
            <a:off x="7147490" y="4567176"/>
            <a:ext cx="874453" cy="406778"/>
          </a:xfrm>
          <a:prstGeom prst="rect">
            <a:avLst/>
          </a:prstGeom>
        </p:spPr>
        <p:txBody>
          <a:bodyPr wrap="square">
            <a:spAutoFit/>
          </a:bodyPr>
          <a:lstStyle/>
          <a:p>
            <a:pPr>
              <a:lnSpc>
                <a:spcPts val="1300"/>
              </a:lnSpc>
              <a:spcAft>
                <a:spcPts val="600"/>
              </a:spcAft>
            </a:pPr>
            <a:r>
              <a:rPr lang="en-US" sz="800" b="1" dirty="0">
                <a:solidFill>
                  <a:srgbClr val="F0D070"/>
                </a:solidFill>
                <a:latin typeface="Century Gothic" panose="020B0502020202020204" pitchFamily="34" charset="0"/>
              </a:rPr>
              <a:t>TRAVEL COST ANALYSIS</a:t>
            </a:r>
            <a:endParaRPr lang="en-US" sz="800" dirty="0">
              <a:solidFill>
                <a:srgbClr val="F0D070"/>
              </a:solidFill>
              <a:latin typeface="Century Gothic" panose="020B0502020202020204" pitchFamily="34" charset="0"/>
            </a:endParaRPr>
          </a:p>
        </p:txBody>
      </p:sp>
      <p:sp>
        <p:nvSpPr>
          <p:cNvPr id="62" name="Rectangle 61">
            <a:extLst>
              <a:ext uri="{FF2B5EF4-FFF2-40B4-BE49-F238E27FC236}">
                <a16:creationId xmlns:a16="http://schemas.microsoft.com/office/drawing/2014/main" id="{42707AE7-D595-0A4C-A1DE-1F8F5B1576AB}"/>
              </a:ext>
            </a:extLst>
          </p:cNvPr>
          <p:cNvSpPr/>
          <p:nvPr/>
        </p:nvSpPr>
        <p:spPr>
          <a:xfrm>
            <a:off x="7147490" y="5322967"/>
            <a:ext cx="874453" cy="406778"/>
          </a:xfrm>
          <a:prstGeom prst="rect">
            <a:avLst/>
          </a:prstGeom>
        </p:spPr>
        <p:txBody>
          <a:bodyPr wrap="square">
            <a:spAutoFit/>
          </a:bodyPr>
          <a:lstStyle/>
          <a:p>
            <a:pPr>
              <a:lnSpc>
                <a:spcPts val="1300"/>
              </a:lnSpc>
              <a:spcAft>
                <a:spcPts val="600"/>
              </a:spcAft>
            </a:pPr>
            <a:r>
              <a:rPr lang="en-US" sz="800" b="1" dirty="0">
                <a:solidFill>
                  <a:srgbClr val="F0D070"/>
                </a:solidFill>
                <a:latin typeface="Century Gothic" panose="020B0502020202020204" pitchFamily="34" charset="0"/>
              </a:rPr>
              <a:t>CONTINGENT VALUATION</a:t>
            </a:r>
            <a:endParaRPr lang="en-US" sz="800" dirty="0">
              <a:solidFill>
                <a:srgbClr val="F0D070"/>
              </a:solidFill>
              <a:latin typeface="Century Gothic" panose="020B0502020202020204" pitchFamily="34" charset="0"/>
            </a:endParaRPr>
          </a:p>
        </p:txBody>
      </p:sp>
      <p:cxnSp>
        <p:nvCxnSpPr>
          <p:cNvPr id="5" name="Straight Connector 4">
            <a:extLst>
              <a:ext uri="{FF2B5EF4-FFF2-40B4-BE49-F238E27FC236}">
                <a16:creationId xmlns:a16="http://schemas.microsoft.com/office/drawing/2014/main" id="{AE7D20F5-F0BE-6545-8068-92A7431560AF}"/>
              </a:ext>
            </a:extLst>
          </p:cNvPr>
          <p:cNvCxnSpPr/>
          <p:nvPr/>
        </p:nvCxnSpPr>
        <p:spPr>
          <a:xfrm>
            <a:off x="8357772" y="1853141"/>
            <a:ext cx="0" cy="4480560"/>
          </a:xfrm>
          <a:prstGeom prst="line">
            <a:avLst/>
          </a:prstGeom>
          <a:ln w="38100">
            <a:gradFill>
              <a:gsLst>
                <a:gs pos="77000">
                  <a:srgbClr val="706C47"/>
                </a:gs>
                <a:gs pos="29000">
                  <a:srgbClr val="706C47"/>
                </a:gs>
                <a:gs pos="6000">
                  <a:srgbClr val="001938"/>
                </a:gs>
                <a:gs pos="48000">
                  <a:srgbClr val="E0BF56"/>
                </a:gs>
                <a:gs pos="93000">
                  <a:srgbClr val="001938"/>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8D820F44-4747-494E-AEC2-29F8318DAB01}"/>
              </a:ext>
            </a:extLst>
          </p:cNvPr>
          <p:cNvGrpSpPr/>
          <p:nvPr/>
        </p:nvGrpSpPr>
        <p:grpSpPr>
          <a:xfrm>
            <a:off x="6829749" y="1329073"/>
            <a:ext cx="5362251" cy="652404"/>
            <a:chOff x="6829749" y="1329073"/>
            <a:chExt cx="5362251" cy="652404"/>
          </a:xfrm>
        </p:grpSpPr>
        <p:sp>
          <p:nvSpPr>
            <p:cNvPr id="24" name="Rounded Rectangle">
              <a:extLst>
                <a:ext uri="{FF2B5EF4-FFF2-40B4-BE49-F238E27FC236}">
                  <a16:creationId xmlns:a16="http://schemas.microsoft.com/office/drawing/2014/main" id="{9431247C-5331-4CEF-9094-DA909C67CCF8}"/>
                </a:ext>
              </a:extLst>
            </p:cNvPr>
            <p:cNvSpPr/>
            <p:nvPr/>
          </p:nvSpPr>
          <p:spPr>
            <a:xfrm>
              <a:off x="6829749" y="1329073"/>
              <a:ext cx="5362251" cy="652404"/>
            </a:xfrm>
            <a:prstGeom prst="roundRect">
              <a:avLst>
                <a:gd name="adj" fmla="val 28099"/>
              </a:avLst>
            </a:prstGeom>
            <a:gradFill flip="none" rotWithShape="1">
              <a:gsLst>
                <a:gs pos="5000">
                  <a:srgbClr val="F0D070"/>
                </a:gs>
                <a:gs pos="100000">
                  <a:srgbClr val="00142D">
                    <a:alpha val="0"/>
                  </a:srgbClr>
                </a:gs>
                <a:gs pos="92000">
                  <a:srgbClr val="635D2D">
                    <a:alpha val="35000"/>
                  </a:srgbClr>
                </a:gs>
                <a:gs pos="40000">
                  <a:srgbClr val="C6A52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endParaRPr>
            </a:p>
          </p:txBody>
        </p:sp>
        <p:sp>
          <p:nvSpPr>
            <p:cNvPr id="8" name="Rectangle 7">
              <a:extLst>
                <a:ext uri="{FF2B5EF4-FFF2-40B4-BE49-F238E27FC236}">
                  <a16:creationId xmlns:a16="http://schemas.microsoft.com/office/drawing/2014/main" id="{66C1FE59-F88C-445B-981F-9634C1419EB5}"/>
                </a:ext>
              </a:extLst>
            </p:cNvPr>
            <p:cNvSpPr/>
            <p:nvPr/>
          </p:nvSpPr>
          <p:spPr>
            <a:xfrm>
              <a:off x="7127779" y="1486289"/>
              <a:ext cx="4490507" cy="293414"/>
            </a:xfrm>
            <a:prstGeom prst="rect">
              <a:avLst/>
            </a:prstGeom>
          </p:spPr>
          <p:txBody>
            <a:bodyPr wrap="square">
              <a:spAutoFit/>
            </a:bodyPr>
            <a:lstStyle/>
            <a:p>
              <a:pPr>
                <a:lnSpc>
                  <a:spcPct val="150000"/>
                </a:lnSpc>
                <a:spcAft>
                  <a:spcPts val="600"/>
                </a:spcAft>
              </a:pPr>
              <a:r>
                <a:rPr lang="en-US" sz="1000" b="1" dirty="0">
                  <a:solidFill>
                    <a:srgbClr val="002148"/>
                  </a:solidFill>
                  <a:latin typeface="Century Gothic" panose="020B0502020202020204" pitchFamily="34" charset="0"/>
                </a:rPr>
                <a:t>Benefits should always be valued based on willingness to pay. </a:t>
              </a:r>
            </a:p>
          </p:txBody>
        </p:sp>
      </p:grpSp>
      <p:sp>
        <p:nvSpPr>
          <p:cNvPr id="67" name="Rounded Rectangle">
            <a:extLst>
              <a:ext uri="{FF2B5EF4-FFF2-40B4-BE49-F238E27FC236}">
                <a16:creationId xmlns:a16="http://schemas.microsoft.com/office/drawing/2014/main" id="{C3E7298C-3825-D542-A1D1-DB401FB9A6F7}"/>
              </a:ext>
            </a:extLst>
          </p:cNvPr>
          <p:cNvSpPr/>
          <p:nvPr/>
        </p:nvSpPr>
        <p:spPr>
          <a:xfrm rot="10800000" flipH="1" flipV="1">
            <a:off x="21232" y="2230762"/>
            <a:ext cx="5365728" cy="1764792"/>
          </a:xfrm>
          <a:prstGeom prst="roundRect">
            <a:avLst>
              <a:gd name="adj" fmla="val 0"/>
            </a:avLst>
          </a:prstGeom>
          <a:gradFill flip="none" rotWithShape="1">
            <a:gsLst>
              <a:gs pos="0">
                <a:srgbClr val="343635"/>
              </a:gs>
              <a:gs pos="71000">
                <a:srgbClr val="181818"/>
              </a:gs>
            </a:gsLst>
            <a:path path="circle">
              <a:fillToRect l="100000" t="100000"/>
            </a:path>
            <a:tileRect r="-100000" b="-100000"/>
          </a:gradFill>
          <a:ln w="12700" cap="flat">
            <a:noFill/>
            <a:miter lim="400000"/>
          </a:ln>
          <a:effectLst/>
        </p:spPr>
        <p:txBody>
          <a:bodyPr wrap="square" lIns="50800" tIns="50800" rIns="50800" bIns="508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a:p>
        </p:txBody>
      </p:sp>
      <p:sp>
        <p:nvSpPr>
          <p:cNvPr id="68" name="Rounded Rectangle">
            <a:extLst>
              <a:ext uri="{FF2B5EF4-FFF2-40B4-BE49-F238E27FC236}">
                <a16:creationId xmlns:a16="http://schemas.microsoft.com/office/drawing/2014/main" id="{4AC42900-714D-B441-A1B4-8D485B9E10E2}"/>
              </a:ext>
            </a:extLst>
          </p:cNvPr>
          <p:cNvSpPr/>
          <p:nvPr/>
        </p:nvSpPr>
        <p:spPr>
          <a:xfrm rot="10800000" flipH="1" flipV="1">
            <a:off x="-2" y="4087766"/>
            <a:ext cx="5386963" cy="1764792"/>
          </a:xfrm>
          <a:prstGeom prst="roundRect">
            <a:avLst>
              <a:gd name="adj" fmla="val 0"/>
            </a:avLst>
          </a:prstGeom>
          <a:gradFill flip="none" rotWithShape="1">
            <a:gsLst>
              <a:gs pos="0">
                <a:srgbClr val="343635"/>
              </a:gs>
              <a:gs pos="71000">
                <a:srgbClr val="181818"/>
              </a:gs>
            </a:gsLst>
            <a:path path="circle">
              <a:fillToRect l="100000" t="100000"/>
            </a:path>
            <a:tileRect r="-100000" b="-100000"/>
          </a:gradFill>
          <a:ln w="12700" cap="flat">
            <a:noFill/>
            <a:miter lim="400000"/>
          </a:ln>
          <a:effectLst/>
        </p:spPr>
        <p:txBody>
          <a:bodyPr wrap="square" lIns="50800" tIns="50800" rIns="50800" bIns="50800" numCol="1" anchor="ctr">
            <a:noAutofit/>
          </a:bodyPr>
          <a:lstStyle/>
          <a:p>
            <a:pPr algn="ctr">
              <a:lnSpc>
                <a:spcPct val="100000"/>
              </a:lnSpc>
              <a:defRPr sz="3200" baseline="0">
                <a:solidFill>
                  <a:srgbClr val="FFFFFF"/>
                </a:solidFill>
                <a:latin typeface="Helvetica Light"/>
                <a:ea typeface="Helvetica Light"/>
                <a:cs typeface="Helvetica Light"/>
                <a:sym typeface="Helvetica Light"/>
              </a:defRPr>
            </a:pPr>
            <a:endParaRPr/>
          </a:p>
        </p:txBody>
      </p:sp>
      <p:sp>
        <p:nvSpPr>
          <p:cNvPr id="72" name="TextBox 71">
            <a:extLst>
              <a:ext uri="{FF2B5EF4-FFF2-40B4-BE49-F238E27FC236}">
                <a16:creationId xmlns:a16="http://schemas.microsoft.com/office/drawing/2014/main" id="{9A41A006-1BEC-574F-92EC-196EA4170A04}"/>
              </a:ext>
            </a:extLst>
          </p:cNvPr>
          <p:cNvSpPr txBox="1"/>
          <p:nvPr/>
        </p:nvSpPr>
        <p:spPr>
          <a:xfrm flipH="1">
            <a:off x="2512683" y="552654"/>
            <a:ext cx="2601994" cy="477054"/>
          </a:xfrm>
          <a:prstGeom prst="rect">
            <a:avLst/>
          </a:prstGeom>
          <a:noFill/>
        </p:spPr>
        <p:txBody>
          <a:bodyPr wrap="none" rtlCol="0">
            <a:spAutoFit/>
          </a:bodyPr>
          <a:lstStyle/>
          <a:p>
            <a:pPr algn="r"/>
            <a:r>
              <a:rPr lang="en-US" sz="2500" b="1" dirty="0">
                <a:solidFill>
                  <a:schemeClr val="bg1"/>
                </a:solidFill>
                <a:latin typeface="Century Gothic" panose="020B0502020202020204" pitchFamily="34" charset="0"/>
              </a:rPr>
              <a:t>Valuating Costs</a:t>
            </a:r>
          </a:p>
        </p:txBody>
      </p:sp>
      <p:sp>
        <p:nvSpPr>
          <p:cNvPr id="73" name="Rectangle 72">
            <a:extLst>
              <a:ext uri="{FF2B5EF4-FFF2-40B4-BE49-F238E27FC236}">
                <a16:creationId xmlns:a16="http://schemas.microsoft.com/office/drawing/2014/main" id="{52CD2E06-4A33-2949-9604-FF7ADE3D2773}"/>
              </a:ext>
            </a:extLst>
          </p:cNvPr>
          <p:cNvSpPr/>
          <p:nvPr/>
        </p:nvSpPr>
        <p:spPr>
          <a:xfrm flipH="1">
            <a:off x="494152" y="2664279"/>
            <a:ext cx="2771266" cy="906980"/>
          </a:xfrm>
          <a:prstGeom prst="rect">
            <a:avLst/>
          </a:prstGeom>
        </p:spPr>
        <p:txBody>
          <a:bodyPr wrap="square">
            <a:spAutoFit/>
          </a:bodyPr>
          <a:lstStyle/>
          <a:p>
            <a:pPr algn="r">
              <a:lnSpc>
                <a:spcPts val="1300"/>
              </a:lnSpc>
              <a:spcAft>
                <a:spcPts val="600"/>
              </a:spcAft>
            </a:pPr>
            <a:r>
              <a:rPr lang="en-US" sz="800" dirty="0">
                <a:solidFill>
                  <a:schemeClr val="bg1"/>
                </a:solidFill>
                <a:latin typeface="Century Gothic" panose="020B0502020202020204" pitchFamily="34" charset="0"/>
              </a:rPr>
              <a:t>Allowance should be made where contingencies are part of the expected costs of the proposal and included in the CBA. Projects with large initial capital outlays should include a contingency provision for escalating construction costs or delays. </a:t>
            </a:r>
          </a:p>
        </p:txBody>
      </p:sp>
      <p:sp>
        <p:nvSpPr>
          <p:cNvPr id="78" name="Rectangle 77">
            <a:extLst>
              <a:ext uri="{FF2B5EF4-FFF2-40B4-BE49-F238E27FC236}">
                <a16:creationId xmlns:a16="http://schemas.microsoft.com/office/drawing/2014/main" id="{40103DBF-CC49-564D-9060-2CF06ECA3E65}"/>
              </a:ext>
            </a:extLst>
          </p:cNvPr>
          <p:cNvSpPr/>
          <p:nvPr/>
        </p:nvSpPr>
        <p:spPr>
          <a:xfrm flipH="1">
            <a:off x="3951370" y="2909769"/>
            <a:ext cx="1123094" cy="406778"/>
          </a:xfrm>
          <a:prstGeom prst="rect">
            <a:avLst/>
          </a:prstGeom>
        </p:spPr>
        <p:txBody>
          <a:bodyPr wrap="square">
            <a:spAutoFit/>
          </a:bodyPr>
          <a:lstStyle/>
          <a:p>
            <a:pPr algn="r">
              <a:lnSpc>
                <a:spcPts val="1300"/>
              </a:lnSpc>
              <a:spcAft>
                <a:spcPts val="600"/>
              </a:spcAft>
            </a:pPr>
            <a:r>
              <a:rPr lang="en-US" sz="800" b="1" dirty="0">
                <a:solidFill>
                  <a:srgbClr val="F0D070"/>
                </a:solidFill>
                <a:latin typeface="Century Gothic" panose="020B0502020202020204" pitchFamily="34" charset="0"/>
              </a:rPr>
              <a:t>CONTINGENCY COSTS</a:t>
            </a:r>
            <a:endParaRPr lang="en-US" sz="800" dirty="0">
              <a:solidFill>
                <a:srgbClr val="F0D070"/>
              </a:solidFill>
              <a:latin typeface="Century Gothic" panose="020B0502020202020204" pitchFamily="34" charset="0"/>
            </a:endParaRPr>
          </a:p>
        </p:txBody>
      </p:sp>
      <p:sp>
        <p:nvSpPr>
          <p:cNvPr id="79" name="Rectangle 78">
            <a:extLst>
              <a:ext uri="{FF2B5EF4-FFF2-40B4-BE49-F238E27FC236}">
                <a16:creationId xmlns:a16="http://schemas.microsoft.com/office/drawing/2014/main" id="{E705327F-FF00-0540-89D4-43B1A25BB5BF}"/>
              </a:ext>
            </a:extLst>
          </p:cNvPr>
          <p:cNvSpPr/>
          <p:nvPr/>
        </p:nvSpPr>
        <p:spPr>
          <a:xfrm flipH="1">
            <a:off x="3773905" y="4766484"/>
            <a:ext cx="1300233" cy="406778"/>
          </a:xfrm>
          <a:prstGeom prst="rect">
            <a:avLst/>
          </a:prstGeom>
        </p:spPr>
        <p:txBody>
          <a:bodyPr wrap="square">
            <a:spAutoFit/>
          </a:bodyPr>
          <a:lstStyle/>
          <a:p>
            <a:pPr algn="r">
              <a:lnSpc>
                <a:spcPts val="1300"/>
              </a:lnSpc>
              <a:spcAft>
                <a:spcPts val="600"/>
              </a:spcAft>
            </a:pPr>
            <a:r>
              <a:rPr lang="en-US" sz="800" b="1" dirty="0">
                <a:solidFill>
                  <a:srgbClr val="F0D070"/>
                </a:solidFill>
                <a:latin typeface="Century Gothic" panose="020B0502020202020204" pitchFamily="34" charset="0"/>
              </a:rPr>
              <a:t>SUNK COSTS AND OPPORTUNITY COSTS</a:t>
            </a:r>
            <a:endParaRPr lang="en-US" sz="800" dirty="0">
              <a:solidFill>
                <a:srgbClr val="F0D070"/>
              </a:solidFill>
              <a:latin typeface="Century Gothic" panose="020B0502020202020204" pitchFamily="34" charset="0"/>
            </a:endParaRPr>
          </a:p>
        </p:txBody>
      </p:sp>
      <p:cxnSp>
        <p:nvCxnSpPr>
          <p:cNvPr id="85" name="Straight Connector 84">
            <a:extLst>
              <a:ext uri="{FF2B5EF4-FFF2-40B4-BE49-F238E27FC236}">
                <a16:creationId xmlns:a16="http://schemas.microsoft.com/office/drawing/2014/main" id="{F900AF40-3E06-2D4E-BDF2-6A745CDAF24F}"/>
              </a:ext>
            </a:extLst>
          </p:cNvPr>
          <p:cNvCxnSpPr/>
          <p:nvPr/>
        </p:nvCxnSpPr>
        <p:spPr>
          <a:xfrm>
            <a:off x="3633373" y="1842981"/>
            <a:ext cx="0" cy="4480560"/>
          </a:xfrm>
          <a:prstGeom prst="line">
            <a:avLst/>
          </a:prstGeom>
          <a:ln w="38100">
            <a:gradFill>
              <a:gsLst>
                <a:gs pos="77000">
                  <a:srgbClr val="706C47"/>
                </a:gs>
                <a:gs pos="29000">
                  <a:srgbClr val="706C47"/>
                </a:gs>
                <a:gs pos="4000">
                  <a:srgbClr val="00254B"/>
                </a:gs>
                <a:gs pos="48000">
                  <a:srgbClr val="E0BF56"/>
                </a:gs>
                <a:gs pos="92000">
                  <a:srgbClr val="001C3F"/>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3BC38EE-15BF-384E-B9F6-8793146E19F7}"/>
              </a:ext>
            </a:extLst>
          </p:cNvPr>
          <p:cNvGrpSpPr/>
          <p:nvPr/>
        </p:nvGrpSpPr>
        <p:grpSpPr>
          <a:xfrm>
            <a:off x="-138611" y="6300200"/>
            <a:ext cx="12471991" cy="652403"/>
            <a:chOff x="-138611" y="6300200"/>
            <a:chExt cx="12471991" cy="652403"/>
          </a:xfrm>
        </p:grpSpPr>
        <p:sp>
          <p:nvSpPr>
            <p:cNvPr id="32" name="Rectangle 31">
              <a:extLst>
                <a:ext uri="{FF2B5EF4-FFF2-40B4-BE49-F238E27FC236}">
                  <a16:creationId xmlns:a16="http://schemas.microsoft.com/office/drawing/2014/main" id="{A824E906-62C0-B64A-91F6-4F42B6DA831D}"/>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6F3CFCFF-FF4F-1F4E-8E7B-F688A99CF279}"/>
                </a:ext>
              </a:extLst>
            </p:cNvPr>
            <p:cNvCxnSpPr/>
            <p:nvPr/>
          </p:nvCxnSpPr>
          <p:spPr>
            <a:xfrm>
              <a:off x="7645078"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E701ED5-D660-0241-BA7E-7980C97E2B6C}"/>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35" name="Rounded Rectangle 34">
              <a:extLst>
                <a:ext uri="{FF2B5EF4-FFF2-40B4-BE49-F238E27FC236}">
                  <a16:creationId xmlns:a16="http://schemas.microsoft.com/office/drawing/2014/main" id="{291677EC-5124-0F43-B6D7-C473B6BD9A78}"/>
                </a:ext>
              </a:extLst>
            </p:cNvPr>
            <p:cNvSpPr/>
            <p:nvPr/>
          </p:nvSpPr>
          <p:spPr>
            <a:xfrm>
              <a:off x="8118594"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33DB75C3-205E-614C-887E-BE70148A4623}"/>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7" name="TextBox 36">
              <a:extLst>
                <a:ext uri="{FF2B5EF4-FFF2-40B4-BE49-F238E27FC236}">
                  <a16:creationId xmlns:a16="http://schemas.microsoft.com/office/drawing/2014/main" id="{B11181EA-1250-9241-BAE0-7478AAA3DE95}"/>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8" name="TextBox 37">
              <a:extLst>
                <a:ext uri="{FF2B5EF4-FFF2-40B4-BE49-F238E27FC236}">
                  <a16:creationId xmlns:a16="http://schemas.microsoft.com/office/drawing/2014/main" id="{DBECD6C2-C724-AC4B-A46B-3C34CC20CBC4}"/>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a16="http://schemas.microsoft.com/office/drawing/2014/main" id="{7E9184CF-5CF8-7346-B43A-AB9AFF6F8EBA}"/>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0" name="TextBox 39">
              <a:extLst>
                <a:ext uri="{FF2B5EF4-FFF2-40B4-BE49-F238E27FC236}">
                  <a16:creationId xmlns:a16="http://schemas.microsoft.com/office/drawing/2014/main" id="{C6661B9C-E5E7-E347-9DAA-6E1A2E8CDA92}"/>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1" name="TextBox 40">
              <a:extLst>
                <a:ext uri="{FF2B5EF4-FFF2-40B4-BE49-F238E27FC236}">
                  <a16:creationId xmlns:a16="http://schemas.microsoft.com/office/drawing/2014/main" id="{D68301F7-481A-864B-A6FE-939D75FCD5FE}"/>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2" name="TextBox 41">
              <a:extLst>
                <a:ext uri="{FF2B5EF4-FFF2-40B4-BE49-F238E27FC236}">
                  <a16:creationId xmlns:a16="http://schemas.microsoft.com/office/drawing/2014/main" id="{0B048D4C-EF6C-0D49-AEC9-E5CF625EF400}"/>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5718EA6F-C332-834A-B170-798546C2315D}"/>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101504A5-F858-5E4F-BD1D-5EC68567E639}"/>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5" name="TextBox 44">
              <a:extLst>
                <a:ext uri="{FF2B5EF4-FFF2-40B4-BE49-F238E27FC236}">
                  <a16:creationId xmlns:a16="http://schemas.microsoft.com/office/drawing/2014/main" id="{8E1802D5-AA2E-FB41-820C-CCDAC65AE29B}"/>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6" name="TextBox 45">
              <a:extLst>
                <a:ext uri="{FF2B5EF4-FFF2-40B4-BE49-F238E27FC236}">
                  <a16:creationId xmlns:a16="http://schemas.microsoft.com/office/drawing/2014/main" id="{F474C724-CD4D-944C-A2F8-4827ABFC430E}"/>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7" name="TextBox 46">
              <a:extLst>
                <a:ext uri="{FF2B5EF4-FFF2-40B4-BE49-F238E27FC236}">
                  <a16:creationId xmlns:a16="http://schemas.microsoft.com/office/drawing/2014/main" id="{427F25E6-5190-FF4A-BE9B-A43C44EED961}"/>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040074A7-7053-DC42-9CB4-974F775ACC76}"/>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9" name="TextBox 48">
              <a:extLst>
                <a:ext uri="{FF2B5EF4-FFF2-40B4-BE49-F238E27FC236}">
                  <a16:creationId xmlns:a16="http://schemas.microsoft.com/office/drawing/2014/main" id="{676A9F70-BDD0-524B-99CF-E3EEAFE9462D}"/>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50" name="TextBox 49">
              <a:extLst>
                <a:ext uri="{FF2B5EF4-FFF2-40B4-BE49-F238E27FC236}">
                  <a16:creationId xmlns:a16="http://schemas.microsoft.com/office/drawing/2014/main" id="{40020B5D-25C9-FB4A-8305-B366BA0AB6A7}"/>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grpSp>
        <p:nvGrpSpPr>
          <p:cNvPr id="7" name="Group 6">
            <a:extLst>
              <a:ext uri="{FF2B5EF4-FFF2-40B4-BE49-F238E27FC236}">
                <a16:creationId xmlns:a16="http://schemas.microsoft.com/office/drawing/2014/main" id="{CF8962D1-E74D-8947-BAE4-6E79870632B5}"/>
              </a:ext>
            </a:extLst>
          </p:cNvPr>
          <p:cNvGrpSpPr/>
          <p:nvPr/>
        </p:nvGrpSpPr>
        <p:grpSpPr>
          <a:xfrm>
            <a:off x="-1" y="1329074"/>
            <a:ext cx="5383141" cy="652404"/>
            <a:chOff x="-1" y="1329074"/>
            <a:chExt cx="5383141" cy="652404"/>
          </a:xfrm>
        </p:grpSpPr>
        <p:sp>
          <p:nvSpPr>
            <p:cNvPr id="83" name="Rounded Rectangle">
              <a:extLst>
                <a:ext uri="{FF2B5EF4-FFF2-40B4-BE49-F238E27FC236}">
                  <a16:creationId xmlns:a16="http://schemas.microsoft.com/office/drawing/2014/main" id="{41E29E9A-5666-984D-BF45-B0D82A5EFA64}"/>
                </a:ext>
              </a:extLst>
            </p:cNvPr>
            <p:cNvSpPr/>
            <p:nvPr/>
          </p:nvSpPr>
          <p:spPr>
            <a:xfrm flipH="1">
              <a:off x="-1" y="1329074"/>
              <a:ext cx="5383141" cy="652404"/>
            </a:xfrm>
            <a:prstGeom prst="roundRect">
              <a:avLst>
                <a:gd name="adj" fmla="val 28099"/>
              </a:avLst>
            </a:prstGeom>
            <a:gradFill flip="none" rotWithShape="1">
              <a:gsLst>
                <a:gs pos="5000">
                  <a:srgbClr val="F0D070"/>
                </a:gs>
                <a:gs pos="100000">
                  <a:srgbClr val="00142D">
                    <a:alpha val="0"/>
                  </a:srgbClr>
                </a:gs>
                <a:gs pos="94000">
                  <a:srgbClr val="635D2D">
                    <a:alpha val="35000"/>
                  </a:srgbClr>
                </a:gs>
                <a:gs pos="40000">
                  <a:srgbClr val="C6A52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schemeClr val="lt1"/>
                </a:solidFill>
              </a:endParaRPr>
            </a:p>
          </p:txBody>
        </p:sp>
        <p:sp>
          <p:nvSpPr>
            <p:cNvPr id="84" name="Rectangle 83">
              <a:extLst>
                <a:ext uri="{FF2B5EF4-FFF2-40B4-BE49-F238E27FC236}">
                  <a16:creationId xmlns:a16="http://schemas.microsoft.com/office/drawing/2014/main" id="{68BF70EE-035E-974B-9B30-C028E3867367}"/>
                </a:ext>
              </a:extLst>
            </p:cNvPr>
            <p:cNvSpPr/>
            <p:nvPr/>
          </p:nvSpPr>
          <p:spPr>
            <a:xfrm flipH="1">
              <a:off x="892422" y="1406080"/>
              <a:ext cx="4192688" cy="456920"/>
            </a:xfrm>
            <a:prstGeom prst="rect">
              <a:avLst/>
            </a:prstGeom>
          </p:spPr>
          <p:txBody>
            <a:bodyPr wrap="square">
              <a:spAutoFit/>
            </a:bodyPr>
            <a:lstStyle/>
            <a:p>
              <a:pPr algn="r">
                <a:lnSpc>
                  <a:spcPts val="1500"/>
                </a:lnSpc>
                <a:spcAft>
                  <a:spcPts val="600"/>
                </a:spcAft>
              </a:pPr>
              <a:r>
                <a:rPr lang="en-US" sz="1000" b="1" dirty="0">
                  <a:latin typeface="Century Gothic" panose="020B0502020202020204" pitchFamily="34" charset="0"/>
                </a:rPr>
                <a:t>Market prices normally reflect the best alternative uses to which the goods or services could be put or the opportunity cost. </a:t>
              </a:r>
            </a:p>
          </p:txBody>
        </p:sp>
      </p:grpSp>
      <p:sp>
        <p:nvSpPr>
          <p:cNvPr id="86" name="Rectangle 85">
            <a:extLst>
              <a:ext uri="{FF2B5EF4-FFF2-40B4-BE49-F238E27FC236}">
                <a16:creationId xmlns:a16="http://schemas.microsoft.com/office/drawing/2014/main" id="{BC3BB873-54C7-C34A-BA82-D639EF99CA1F}"/>
              </a:ext>
            </a:extLst>
          </p:cNvPr>
          <p:cNvSpPr/>
          <p:nvPr/>
        </p:nvSpPr>
        <p:spPr>
          <a:xfrm flipH="1">
            <a:off x="500096" y="4608163"/>
            <a:ext cx="2771266" cy="740267"/>
          </a:xfrm>
          <a:prstGeom prst="rect">
            <a:avLst/>
          </a:prstGeom>
        </p:spPr>
        <p:txBody>
          <a:bodyPr wrap="square">
            <a:spAutoFit/>
          </a:bodyPr>
          <a:lstStyle/>
          <a:p>
            <a:pPr algn="r">
              <a:lnSpc>
                <a:spcPts val="1300"/>
              </a:lnSpc>
              <a:spcAft>
                <a:spcPts val="600"/>
              </a:spcAft>
            </a:pPr>
            <a:r>
              <a:rPr lang="en-US" sz="800" dirty="0">
                <a:solidFill>
                  <a:schemeClr val="bg1"/>
                </a:solidFill>
                <a:latin typeface="Century Gothic" panose="020B0502020202020204" pitchFamily="34" charset="0"/>
              </a:rPr>
              <a:t>Sunk costs has already been incurred and cannot be recovered. Sunk costs could include expenditure on previous feasibility studies. CBA is only concerned with costs about which decisions can still be made.</a:t>
            </a:r>
          </a:p>
        </p:txBody>
      </p:sp>
    </p:spTree>
    <p:extLst>
      <p:ext uri="{BB962C8B-B14F-4D97-AF65-F5344CB8AC3E}">
        <p14:creationId xmlns:p14="http://schemas.microsoft.com/office/powerpoint/2010/main" val="59370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500"/>
                                        <p:tgtEl>
                                          <p:spTgt spid="72"/>
                                        </p:tgtEl>
                                        <p:attrNameLst>
                                          <p:attrName>ppt_x</p:attrName>
                                        </p:attrNameLst>
                                      </p:cBhvr>
                                      <p:tavLst>
                                        <p:tav tm="0">
                                          <p:val>
                                            <p:strVal val="#ppt_x+#ppt_w*1.125000"/>
                                          </p:val>
                                        </p:tav>
                                        <p:tav tm="100000">
                                          <p:val>
                                            <p:strVal val="#ppt_x"/>
                                          </p:val>
                                        </p:tav>
                                      </p:tavLst>
                                    </p:anim>
                                    <p:animEffect transition="in" filter="wipe(left)">
                                      <p:cBhvr>
                                        <p:cTn id="8" dur="1500"/>
                                        <p:tgtEl>
                                          <p:spTgt spid="72"/>
                                        </p:tgtEl>
                                      </p:cBhvr>
                                    </p:animEffect>
                                  </p:childTnLst>
                                </p:cTn>
                              </p:par>
                              <p:par>
                                <p:cTn id="9" presetID="12" presetClass="entr" presetSubtype="8"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1500"/>
                                        <p:tgtEl>
                                          <p:spTgt spid="27"/>
                                        </p:tgtEl>
                                        <p:attrNameLst>
                                          <p:attrName>ppt_x</p:attrName>
                                        </p:attrNameLst>
                                      </p:cBhvr>
                                      <p:tavLst>
                                        <p:tav tm="0">
                                          <p:val>
                                            <p:strVal val="#ppt_x-#ppt_w*1.125000"/>
                                          </p:val>
                                        </p:tav>
                                        <p:tav tm="100000">
                                          <p:val>
                                            <p:strVal val="#ppt_x"/>
                                          </p:val>
                                        </p:tav>
                                      </p:tavLst>
                                    </p:anim>
                                    <p:animEffect transition="in" filter="wipe(right)">
                                      <p:cBhvr>
                                        <p:cTn id="12" dur="1500"/>
                                        <p:tgtEl>
                                          <p:spTgt spid="27"/>
                                        </p:tgtEl>
                                      </p:cBhvr>
                                    </p:animEffect>
                                  </p:childTnLst>
                                </p:cTn>
                              </p:par>
                              <p:par>
                                <p:cTn id="13" presetID="22" presetClass="entr" presetSubtype="2"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1500"/>
                                        <p:tgtEl>
                                          <p:spTgt spid="7"/>
                                        </p:tgtEl>
                                      </p:cBhvr>
                                    </p:animEffect>
                                  </p:childTnLst>
                                </p:cTn>
                              </p:par>
                              <p:par>
                                <p:cTn id="16" presetID="22" presetClass="entr" presetSubtype="8"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1500"/>
                                        <p:tgtEl>
                                          <p:spTgt spid="12"/>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wipe(right)">
                                      <p:cBhvr>
                                        <p:cTn id="22" dur="1500"/>
                                        <p:tgtEl>
                                          <p:spTgt spid="67"/>
                                        </p:tgtEl>
                                      </p:cBhvr>
                                    </p:animEffect>
                                  </p:childTnLst>
                                </p:cTn>
                              </p:par>
                              <p:par>
                                <p:cTn id="23" presetID="12" presetClass="entr" presetSubtype="2" fill="hold" grpId="0" nodeType="withEffect">
                                  <p:stCondLst>
                                    <p:cond delay="0"/>
                                  </p:stCondLst>
                                  <p:childTnLst>
                                    <p:set>
                                      <p:cBhvr>
                                        <p:cTn id="24" dur="1" fill="hold">
                                          <p:stCondLst>
                                            <p:cond delay="0"/>
                                          </p:stCondLst>
                                        </p:cTn>
                                        <p:tgtEl>
                                          <p:spTgt spid="78"/>
                                        </p:tgtEl>
                                        <p:attrNameLst>
                                          <p:attrName>style.visibility</p:attrName>
                                        </p:attrNameLst>
                                      </p:cBhvr>
                                      <p:to>
                                        <p:strVal val="visible"/>
                                      </p:to>
                                    </p:set>
                                    <p:anim calcmode="lin" valueType="num">
                                      <p:cBhvr additive="base">
                                        <p:cTn id="25" dur="1500"/>
                                        <p:tgtEl>
                                          <p:spTgt spid="78"/>
                                        </p:tgtEl>
                                        <p:attrNameLst>
                                          <p:attrName>ppt_x</p:attrName>
                                        </p:attrNameLst>
                                      </p:cBhvr>
                                      <p:tavLst>
                                        <p:tav tm="0">
                                          <p:val>
                                            <p:strVal val="#ppt_x+#ppt_w*1.125000"/>
                                          </p:val>
                                        </p:tav>
                                        <p:tav tm="100000">
                                          <p:val>
                                            <p:strVal val="#ppt_x"/>
                                          </p:val>
                                        </p:tav>
                                      </p:tavLst>
                                    </p:anim>
                                    <p:animEffect transition="in" filter="wipe(left)">
                                      <p:cBhvr>
                                        <p:cTn id="26" dur="1500"/>
                                        <p:tgtEl>
                                          <p:spTgt spid="78"/>
                                        </p:tgtEl>
                                      </p:cBhvr>
                                    </p:animEffect>
                                  </p:childTnLst>
                                </p:cTn>
                              </p:par>
                              <p:par>
                                <p:cTn id="27" presetID="22" presetClass="entr" presetSubtype="2" fill="hold" grpId="0" nodeType="withEffect">
                                  <p:stCondLst>
                                    <p:cond delay="1500"/>
                                  </p:stCondLst>
                                  <p:childTnLst>
                                    <p:set>
                                      <p:cBhvr>
                                        <p:cTn id="28" dur="1" fill="hold">
                                          <p:stCondLst>
                                            <p:cond delay="0"/>
                                          </p:stCondLst>
                                        </p:cTn>
                                        <p:tgtEl>
                                          <p:spTgt spid="68"/>
                                        </p:tgtEl>
                                        <p:attrNameLst>
                                          <p:attrName>style.visibility</p:attrName>
                                        </p:attrNameLst>
                                      </p:cBhvr>
                                      <p:to>
                                        <p:strVal val="visible"/>
                                      </p:to>
                                    </p:set>
                                    <p:animEffect transition="in" filter="wipe(right)">
                                      <p:cBhvr>
                                        <p:cTn id="29" dur="1500"/>
                                        <p:tgtEl>
                                          <p:spTgt spid="68"/>
                                        </p:tgtEl>
                                      </p:cBhvr>
                                    </p:animEffect>
                                  </p:childTnLst>
                                </p:cTn>
                              </p:par>
                              <p:par>
                                <p:cTn id="30" presetID="12" presetClass="entr" presetSubtype="2" fill="hold" grpId="0" nodeType="withEffect">
                                  <p:stCondLst>
                                    <p:cond delay="1500"/>
                                  </p:stCondLst>
                                  <p:childTnLst>
                                    <p:set>
                                      <p:cBhvr>
                                        <p:cTn id="31" dur="1" fill="hold">
                                          <p:stCondLst>
                                            <p:cond delay="0"/>
                                          </p:stCondLst>
                                        </p:cTn>
                                        <p:tgtEl>
                                          <p:spTgt spid="79"/>
                                        </p:tgtEl>
                                        <p:attrNameLst>
                                          <p:attrName>style.visibility</p:attrName>
                                        </p:attrNameLst>
                                      </p:cBhvr>
                                      <p:to>
                                        <p:strVal val="visible"/>
                                      </p:to>
                                    </p:set>
                                    <p:anim calcmode="lin" valueType="num">
                                      <p:cBhvr additive="base">
                                        <p:cTn id="32" dur="1500"/>
                                        <p:tgtEl>
                                          <p:spTgt spid="79"/>
                                        </p:tgtEl>
                                        <p:attrNameLst>
                                          <p:attrName>ppt_x</p:attrName>
                                        </p:attrNameLst>
                                      </p:cBhvr>
                                      <p:tavLst>
                                        <p:tav tm="0">
                                          <p:val>
                                            <p:strVal val="#ppt_x+#ppt_w*1.125000"/>
                                          </p:val>
                                        </p:tav>
                                        <p:tav tm="100000">
                                          <p:val>
                                            <p:strVal val="#ppt_x"/>
                                          </p:val>
                                        </p:tav>
                                      </p:tavLst>
                                    </p:anim>
                                    <p:animEffect transition="in" filter="wipe(left)">
                                      <p:cBhvr>
                                        <p:cTn id="33" dur="1500"/>
                                        <p:tgtEl>
                                          <p:spTgt spid="79"/>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left)">
                                      <p:cBhvr>
                                        <p:cTn id="36" dur="1000"/>
                                        <p:tgtEl>
                                          <p:spTgt spid="23"/>
                                        </p:tgtEl>
                                      </p:cBhvr>
                                    </p:animEffect>
                                  </p:childTnLst>
                                </p:cTn>
                              </p:par>
                              <p:par>
                                <p:cTn id="37" presetID="12" presetClass="entr" presetSubtype="8"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anim calcmode="lin" valueType="num">
                                      <p:cBhvr additive="base">
                                        <p:cTn id="39" dur="1000"/>
                                        <p:tgtEl>
                                          <p:spTgt spid="58"/>
                                        </p:tgtEl>
                                        <p:attrNameLst>
                                          <p:attrName>ppt_x</p:attrName>
                                        </p:attrNameLst>
                                      </p:cBhvr>
                                      <p:tavLst>
                                        <p:tav tm="0">
                                          <p:val>
                                            <p:strVal val="#ppt_x-#ppt_w*1.125000"/>
                                          </p:val>
                                        </p:tav>
                                        <p:tav tm="100000">
                                          <p:val>
                                            <p:strVal val="#ppt_x"/>
                                          </p:val>
                                        </p:tav>
                                      </p:tavLst>
                                    </p:anim>
                                    <p:animEffect transition="in" filter="wipe(right)">
                                      <p:cBhvr>
                                        <p:cTn id="40" dur="1000"/>
                                        <p:tgtEl>
                                          <p:spTgt spid="58"/>
                                        </p:tgtEl>
                                      </p:cBhvr>
                                    </p:animEffect>
                                  </p:childTnLst>
                                </p:cTn>
                              </p:par>
                              <p:par>
                                <p:cTn id="41" presetID="22" presetClass="entr" presetSubtype="8" fill="hold" grpId="0" nodeType="withEffect">
                                  <p:stCondLst>
                                    <p:cond delay="500"/>
                                  </p:stCondLst>
                                  <p:childTnLst>
                                    <p:set>
                                      <p:cBhvr>
                                        <p:cTn id="42" dur="1" fill="hold">
                                          <p:stCondLst>
                                            <p:cond delay="0"/>
                                          </p:stCondLst>
                                        </p:cTn>
                                        <p:tgtEl>
                                          <p:spTgt spid="63"/>
                                        </p:tgtEl>
                                        <p:attrNameLst>
                                          <p:attrName>style.visibility</p:attrName>
                                        </p:attrNameLst>
                                      </p:cBhvr>
                                      <p:to>
                                        <p:strVal val="visible"/>
                                      </p:to>
                                    </p:set>
                                    <p:animEffect transition="in" filter="wipe(left)">
                                      <p:cBhvr>
                                        <p:cTn id="43" dur="1000"/>
                                        <p:tgtEl>
                                          <p:spTgt spid="63"/>
                                        </p:tgtEl>
                                      </p:cBhvr>
                                    </p:animEffect>
                                  </p:childTnLst>
                                </p:cTn>
                              </p:par>
                              <p:par>
                                <p:cTn id="44" presetID="12" presetClass="entr" presetSubtype="8" fill="hold" grpId="0" nodeType="withEffect">
                                  <p:stCondLst>
                                    <p:cond delay="500"/>
                                  </p:stCondLst>
                                  <p:childTnLst>
                                    <p:set>
                                      <p:cBhvr>
                                        <p:cTn id="45" dur="1" fill="hold">
                                          <p:stCondLst>
                                            <p:cond delay="0"/>
                                          </p:stCondLst>
                                        </p:cTn>
                                        <p:tgtEl>
                                          <p:spTgt spid="59"/>
                                        </p:tgtEl>
                                        <p:attrNameLst>
                                          <p:attrName>style.visibility</p:attrName>
                                        </p:attrNameLst>
                                      </p:cBhvr>
                                      <p:to>
                                        <p:strVal val="visible"/>
                                      </p:to>
                                    </p:set>
                                    <p:anim calcmode="lin" valueType="num">
                                      <p:cBhvr additive="base">
                                        <p:cTn id="46" dur="1000"/>
                                        <p:tgtEl>
                                          <p:spTgt spid="59"/>
                                        </p:tgtEl>
                                        <p:attrNameLst>
                                          <p:attrName>ppt_x</p:attrName>
                                        </p:attrNameLst>
                                      </p:cBhvr>
                                      <p:tavLst>
                                        <p:tav tm="0">
                                          <p:val>
                                            <p:strVal val="#ppt_x-#ppt_w*1.125000"/>
                                          </p:val>
                                        </p:tav>
                                        <p:tav tm="100000">
                                          <p:val>
                                            <p:strVal val="#ppt_x"/>
                                          </p:val>
                                        </p:tav>
                                      </p:tavLst>
                                    </p:anim>
                                    <p:animEffect transition="in" filter="wipe(right)">
                                      <p:cBhvr>
                                        <p:cTn id="47" dur="1000"/>
                                        <p:tgtEl>
                                          <p:spTgt spid="59"/>
                                        </p:tgtEl>
                                      </p:cBhvr>
                                    </p:animEffect>
                                  </p:childTnLst>
                                </p:cTn>
                              </p:par>
                              <p:par>
                                <p:cTn id="48" presetID="22" presetClass="entr" presetSubtype="8" fill="hold" grpId="0" nodeType="withEffect">
                                  <p:stCondLst>
                                    <p:cond delay="1000"/>
                                  </p:stCondLst>
                                  <p:childTnLst>
                                    <p:set>
                                      <p:cBhvr>
                                        <p:cTn id="49" dur="1" fill="hold">
                                          <p:stCondLst>
                                            <p:cond delay="0"/>
                                          </p:stCondLst>
                                        </p:cTn>
                                        <p:tgtEl>
                                          <p:spTgt spid="64"/>
                                        </p:tgtEl>
                                        <p:attrNameLst>
                                          <p:attrName>style.visibility</p:attrName>
                                        </p:attrNameLst>
                                      </p:cBhvr>
                                      <p:to>
                                        <p:strVal val="visible"/>
                                      </p:to>
                                    </p:set>
                                    <p:animEffect transition="in" filter="wipe(left)">
                                      <p:cBhvr>
                                        <p:cTn id="50" dur="1000"/>
                                        <p:tgtEl>
                                          <p:spTgt spid="64"/>
                                        </p:tgtEl>
                                      </p:cBhvr>
                                    </p:animEffect>
                                  </p:childTnLst>
                                </p:cTn>
                              </p:par>
                              <p:par>
                                <p:cTn id="51" presetID="12" presetClass="entr" presetSubtype="8" fill="hold" grpId="0" nodeType="withEffect">
                                  <p:stCondLst>
                                    <p:cond delay="1000"/>
                                  </p:stCondLst>
                                  <p:childTnLst>
                                    <p:set>
                                      <p:cBhvr>
                                        <p:cTn id="52" dur="1" fill="hold">
                                          <p:stCondLst>
                                            <p:cond delay="0"/>
                                          </p:stCondLst>
                                        </p:cTn>
                                        <p:tgtEl>
                                          <p:spTgt spid="60"/>
                                        </p:tgtEl>
                                        <p:attrNameLst>
                                          <p:attrName>style.visibility</p:attrName>
                                        </p:attrNameLst>
                                      </p:cBhvr>
                                      <p:to>
                                        <p:strVal val="visible"/>
                                      </p:to>
                                    </p:set>
                                    <p:anim calcmode="lin" valueType="num">
                                      <p:cBhvr additive="base">
                                        <p:cTn id="53" dur="1000"/>
                                        <p:tgtEl>
                                          <p:spTgt spid="60"/>
                                        </p:tgtEl>
                                        <p:attrNameLst>
                                          <p:attrName>ppt_x</p:attrName>
                                        </p:attrNameLst>
                                      </p:cBhvr>
                                      <p:tavLst>
                                        <p:tav tm="0">
                                          <p:val>
                                            <p:strVal val="#ppt_x-#ppt_w*1.125000"/>
                                          </p:val>
                                        </p:tav>
                                        <p:tav tm="100000">
                                          <p:val>
                                            <p:strVal val="#ppt_x"/>
                                          </p:val>
                                        </p:tav>
                                      </p:tavLst>
                                    </p:anim>
                                    <p:animEffect transition="in" filter="wipe(right)">
                                      <p:cBhvr>
                                        <p:cTn id="54" dur="1000"/>
                                        <p:tgtEl>
                                          <p:spTgt spid="60"/>
                                        </p:tgtEl>
                                      </p:cBhvr>
                                    </p:animEffect>
                                  </p:childTnLst>
                                </p:cTn>
                              </p:par>
                              <p:par>
                                <p:cTn id="55" presetID="22" presetClass="entr" presetSubtype="8" fill="hold" grpId="0" nodeType="withEffect">
                                  <p:stCondLst>
                                    <p:cond delay="1500"/>
                                  </p:stCondLst>
                                  <p:childTnLst>
                                    <p:set>
                                      <p:cBhvr>
                                        <p:cTn id="56" dur="1" fill="hold">
                                          <p:stCondLst>
                                            <p:cond delay="0"/>
                                          </p:stCondLst>
                                        </p:cTn>
                                        <p:tgtEl>
                                          <p:spTgt spid="65"/>
                                        </p:tgtEl>
                                        <p:attrNameLst>
                                          <p:attrName>style.visibility</p:attrName>
                                        </p:attrNameLst>
                                      </p:cBhvr>
                                      <p:to>
                                        <p:strVal val="visible"/>
                                      </p:to>
                                    </p:set>
                                    <p:animEffect transition="in" filter="wipe(left)">
                                      <p:cBhvr>
                                        <p:cTn id="57" dur="1000"/>
                                        <p:tgtEl>
                                          <p:spTgt spid="65"/>
                                        </p:tgtEl>
                                      </p:cBhvr>
                                    </p:animEffect>
                                  </p:childTnLst>
                                </p:cTn>
                              </p:par>
                              <p:par>
                                <p:cTn id="58" presetID="12" presetClass="entr" presetSubtype="8" fill="hold" grpId="0" nodeType="withEffect">
                                  <p:stCondLst>
                                    <p:cond delay="1500"/>
                                  </p:stCondLst>
                                  <p:childTnLst>
                                    <p:set>
                                      <p:cBhvr>
                                        <p:cTn id="59" dur="1" fill="hold">
                                          <p:stCondLst>
                                            <p:cond delay="0"/>
                                          </p:stCondLst>
                                        </p:cTn>
                                        <p:tgtEl>
                                          <p:spTgt spid="61"/>
                                        </p:tgtEl>
                                        <p:attrNameLst>
                                          <p:attrName>style.visibility</p:attrName>
                                        </p:attrNameLst>
                                      </p:cBhvr>
                                      <p:to>
                                        <p:strVal val="visible"/>
                                      </p:to>
                                    </p:set>
                                    <p:anim calcmode="lin" valueType="num">
                                      <p:cBhvr additive="base">
                                        <p:cTn id="60" dur="1000"/>
                                        <p:tgtEl>
                                          <p:spTgt spid="61"/>
                                        </p:tgtEl>
                                        <p:attrNameLst>
                                          <p:attrName>ppt_x</p:attrName>
                                        </p:attrNameLst>
                                      </p:cBhvr>
                                      <p:tavLst>
                                        <p:tav tm="0">
                                          <p:val>
                                            <p:strVal val="#ppt_x-#ppt_w*1.125000"/>
                                          </p:val>
                                        </p:tav>
                                        <p:tav tm="100000">
                                          <p:val>
                                            <p:strVal val="#ppt_x"/>
                                          </p:val>
                                        </p:tav>
                                      </p:tavLst>
                                    </p:anim>
                                    <p:animEffect transition="in" filter="wipe(right)">
                                      <p:cBhvr>
                                        <p:cTn id="61" dur="1000"/>
                                        <p:tgtEl>
                                          <p:spTgt spid="61"/>
                                        </p:tgtEl>
                                      </p:cBhvr>
                                    </p:animEffect>
                                  </p:childTnLst>
                                </p:cTn>
                              </p:par>
                              <p:par>
                                <p:cTn id="62" presetID="22" presetClass="entr" presetSubtype="8" fill="hold" grpId="0" nodeType="withEffect">
                                  <p:stCondLst>
                                    <p:cond delay="2000"/>
                                  </p:stCondLst>
                                  <p:childTnLst>
                                    <p:set>
                                      <p:cBhvr>
                                        <p:cTn id="63" dur="1" fill="hold">
                                          <p:stCondLst>
                                            <p:cond delay="0"/>
                                          </p:stCondLst>
                                        </p:cTn>
                                        <p:tgtEl>
                                          <p:spTgt spid="66"/>
                                        </p:tgtEl>
                                        <p:attrNameLst>
                                          <p:attrName>style.visibility</p:attrName>
                                        </p:attrNameLst>
                                      </p:cBhvr>
                                      <p:to>
                                        <p:strVal val="visible"/>
                                      </p:to>
                                    </p:set>
                                    <p:animEffect transition="in" filter="wipe(left)">
                                      <p:cBhvr>
                                        <p:cTn id="64" dur="1000"/>
                                        <p:tgtEl>
                                          <p:spTgt spid="66"/>
                                        </p:tgtEl>
                                      </p:cBhvr>
                                    </p:animEffect>
                                  </p:childTnLst>
                                </p:cTn>
                              </p:par>
                              <p:par>
                                <p:cTn id="65" presetID="12" presetClass="entr" presetSubtype="8" fill="hold" grpId="0" nodeType="withEffect">
                                  <p:stCondLst>
                                    <p:cond delay="2000"/>
                                  </p:stCondLst>
                                  <p:childTnLst>
                                    <p:set>
                                      <p:cBhvr>
                                        <p:cTn id="66" dur="1" fill="hold">
                                          <p:stCondLst>
                                            <p:cond delay="0"/>
                                          </p:stCondLst>
                                        </p:cTn>
                                        <p:tgtEl>
                                          <p:spTgt spid="62"/>
                                        </p:tgtEl>
                                        <p:attrNameLst>
                                          <p:attrName>style.visibility</p:attrName>
                                        </p:attrNameLst>
                                      </p:cBhvr>
                                      <p:to>
                                        <p:strVal val="visible"/>
                                      </p:to>
                                    </p:set>
                                    <p:anim calcmode="lin" valueType="num">
                                      <p:cBhvr additive="base">
                                        <p:cTn id="67" dur="1000"/>
                                        <p:tgtEl>
                                          <p:spTgt spid="62"/>
                                        </p:tgtEl>
                                        <p:attrNameLst>
                                          <p:attrName>ppt_x</p:attrName>
                                        </p:attrNameLst>
                                      </p:cBhvr>
                                      <p:tavLst>
                                        <p:tav tm="0">
                                          <p:val>
                                            <p:strVal val="#ppt_x-#ppt_w*1.125000"/>
                                          </p:val>
                                        </p:tav>
                                        <p:tav tm="100000">
                                          <p:val>
                                            <p:strVal val="#ppt_x"/>
                                          </p:val>
                                        </p:tav>
                                      </p:tavLst>
                                    </p:anim>
                                    <p:animEffect transition="in" filter="wipe(right)">
                                      <p:cBhvr>
                                        <p:cTn id="68" dur="1000"/>
                                        <p:tgtEl>
                                          <p:spTgt spid="62"/>
                                        </p:tgtEl>
                                      </p:cBhvr>
                                    </p:animEffect>
                                  </p:childTnLst>
                                </p:cTn>
                              </p:par>
                            </p:childTnLst>
                          </p:cTn>
                        </p:par>
                        <p:par>
                          <p:cTn id="69" fill="hold">
                            <p:stCondLst>
                              <p:cond delay="4500"/>
                            </p:stCondLst>
                            <p:childTnLst>
                              <p:par>
                                <p:cTn id="70" presetID="16" presetClass="entr" presetSubtype="42" fill="hold" nodeType="afterEffect">
                                  <p:stCondLst>
                                    <p:cond delay="0"/>
                                  </p:stCondLst>
                                  <p:childTnLst>
                                    <p:set>
                                      <p:cBhvr>
                                        <p:cTn id="71" dur="1" fill="hold">
                                          <p:stCondLst>
                                            <p:cond delay="0"/>
                                          </p:stCondLst>
                                        </p:cTn>
                                        <p:tgtEl>
                                          <p:spTgt spid="85"/>
                                        </p:tgtEl>
                                        <p:attrNameLst>
                                          <p:attrName>style.visibility</p:attrName>
                                        </p:attrNameLst>
                                      </p:cBhvr>
                                      <p:to>
                                        <p:strVal val="visible"/>
                                      </p:to>
                                    </p:set>
                                    <p:animEffect transition="in" filter="barn(outHorizontal)">
                                      <p:cBhvr>
                                        <p:cTn id="72" dur="1000"/>
                                        <p:tgtEl>
                                          <p:spTgt spid="85"/>
                                        </p:tgtEl>
                                      </p:cBhvr>
                                    </p:animEffect>
                                  </p:childTnLst>
                                </p:cTn>
                              </p:par>
                              <p:par>
                                <p:cTn id="73" presetID="16" presetClass="entr" presetSubtype="42" fill="hold" nodeType="with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barn(outHorizontal)">
                                      <p:cBhvr>
                                        <p:cTn id="75" dur="1000"/>
                                        <p:tgtEl>
                                          <p:spTgt spid="5"/>
                                        </p:tgtEl>
                                      </p:cBhvr>
                                    </p:animEffect>
                                  </p:childTnLst>
                                </p:cTn>
                              </p:par>
                              <p:par>
                                <p:cTn id="76" presetID="10" presetClass="entr" presetSubtype="0" fill="hold" grpId="0" nodeType="withEffect">
                                  <p:stCondLst>
                                    <p:cond delay="500"/>
                                  </p:stCondLst>
                                  <p:childTnLst>
                                    <p:set>
                                      <p:cBhvr>
                                        <p:cTn id="77" dur="1" fill="hold">
                                          <p:stCondLst>
                                            <p:cond delay="0"/>
                                          </p:stCondLst>
                                        </p:cTn>
                                        <p:tgtEl>
                                          <p:spTgt spid="73"/>
                                        </p:tgtEl>
                                        <p:attrNameLst>
                                          <p:attrName>style.visibility</p:attrName>
                                        </p:attrNameLst>
                                      </p:cBhvr>
                                      <p:to>
                                        <p:strVal val="visible"/>
                                      </p:to>
                                    </p:set>
                                    <p:animEffect transition="in" filter="fade">
                                      <p:cBhvr>
                                        <p:cTn id="78" dur="500"/>
                                        <p:tgtEl>
                                          <p:spTgt spid="73"/>
                                        </p:tgtEl>
                                      </p:cBhvr>
                                    </p:animEffect>
                                  </p:childTnLst>
                                </p:cTn>
                              </p:par>
                              <p:par>
                                <p:cTn id="79" presetID="10" presetClass="entr" presetSubtype="0" fill="hold" grpId="0" nodeType="withEffect">
                                  <p:stCondLst>
                                    <p:cond delay="500"/>
                                  </p:stCondLst>
                                  <p:childTnLst>
                                    <p:set>
                                      <p:cBhvr>
                                        <p:cTn id="80" dur="1" fill="hold">
                                          <p:stCondLst>
                                            <p:cond delay="0"/>
                                          </p:stCondLst>
                                        </p:cTn>
                                        <p:tgtEl>
                                          <p:spTgt spid="86"/>
                                        </p:tgtEl>
                                        <p:attrNameLst>
                                          <p:attrName>style.visibility</p:attrName>
                                        </p:attrNameLst>
                                      </p:cBhvr>
                                      <p:to>
                                        <p:strVal val="visible"/>
                                      </p:to>
                                    </p:set>
                                    <p:animEffect transition="in" filter="fade">
                                      <p:cBhvr>
                                        <p:cTn id="81" dur="500"/>
                                        <p:tgtEl>
                                          <p:spTgt spid="86"/>
                                        </p:tgtEl>
                                      </p:cBhvr>
                                    </p:animEffect>
                                  </p:childTnLst>
                                </p:cTn>
                              </p:par>
                              <p:par>
                                <p:cTn id="82" presetID="10" presetClass="entr" presetSubtype="0" fill="hold" grpId="0" nodeType="withEffect">
                                  <p:stCondLst>
                                    <p:cond delay="500"/>
                                  </p:stCondLst>
                                  <p:childTnLst>
                                    <p:set>
                                      <p:cBhvr>
                                        <p:cTn id="83" dur="1" fill="hold">
                                          <p:stCondLst>
                                            <p:cond delay="0"/>
                                          </p:stCondLst>
                                        </p:cTn>
                                        <p:tgtEl>
                                          <p:spTgt spid="51"/>
                                        </p:tgtEl>
                                        <p:attrNameLst>
                                          <p:attrName>style.visibility</p:attrName>
                                        </p:attrNameLst>
                                      </p:cBhvr>
                                      <p:to>
                                        <p:strVal val="visible"/>
                                      </p:to>
                                    </p:set>
                                    <p:animEffect transition="in" filter="fade">
                                      <p:cBhvr>
                                        <p:cTn id="84" dur="500"/>
                                        <p:tgtEl>
                                          <p:spTgt spid="51"/>
                                        </p:tgtEl>
                                      </p:cBhvr>
                                    </p:animEffect>
                                  </p:childTnLst>
                                </p:cTn>
                              </p:par>
                              <p:par>
                                <p:cTn id="85" presetID="10" presetClass="entr" presetSubtype="0" fill="hold" grpId="0" nodeType="withEffect">
                                  <p:stCondLst>
                                    <p:cond delay="500"/>
                                  </p:stCondLst>
                                  <p:childTnLst>
                                    <p:set>
                                      <p:cBhvr>
                                        <p:cTn id="86" dur="1" fill="hold">
                                          <p:stCondLst>
                                            <p:cond delay="0"/>
                                          </p:stCondLst>
                                        </p:cTn>
                                        <p:tgtEl>
                                          <p:spTgt spid="52"/>
                                        </p:tgtEl>
                                        <p:attrNameLst>
                                          <p:attrName>style.visibility</p:attrName>
                                        </p:attrNameLst>
                                      </p:cBhvr>
                                      <p:to>
                                        <p:strVal val="visible"/>
                                      </p:to>
                                    </p:set>
                                    <p:animEffect transition="in" filter="fade">
                                      <p:cBhvr>
                                        <p:cTn id="87" dur="500"/>
                                        <p:tgtEl>
                                          <p:spTgt spid="52"/>
                                        </p:tgtEl>
                                      </p:cBhvr>
                                    </p:animEffect>
                                  </p:childTnLst>
                                </p:cTn>
                              </p:par>
                              <p:par>
                                <p:cTn id="88" presetID="10" presetClass="entr" presetSubtype="0" fill="hold" grpId="0" nodeType="withEffect">
                                  <p:stCondLst>
                                    <p:cond delay="500"/>
                                  </p:stCondLst>
                                  <p:childTnLst>
                                    <p:set>
                                      <p:cBhvr>
                                        <p:cTn id="89" dur="1" fill="hold">
                                          <p:stCondLst>
                                            <p:cond delay="0"/>
                                          </p:stCondLst>
                                        </p:cTn>
                                        <p:tgtEl>
                                          <p:spTgt spid="57"/>
                                        </p:tgtEl>
                                        <p:attrNameLst>
                                          <p:attrName>style.visibility</p:attrName>
                                        </p:attrNameLst>
                                      </p:cBhvr>
                                      <p:to>
                                        <p:strVal val="visible"/>
                                      </p:to>
                                    </p:set>
                                    <p:animEffect transition="in" filter="fade">
                                      <p:cBhvr>
                                        <p:cTn id="90" dur="500"/>
                                        <p:tgtEl>
                                          <p:spTgt spid="57"/>
                                        </p:tgtEl>
                                      </p:cBhvr>
                                    </p:animEffect>
                                  </p:childTnLst>
                                </p:cTn>
                              </p:par>
                              <p:par>
                                <p:cTn id="91" presetID="10" presetClass="entr" presetSubtype="0" fill="hold" grpId="0" nodeType="withEffect">
                                  <p:stCondLst>
                                    <p:cond delay="500"/>
                                  </p:stCondLst>
                                  <p:childTnLst>
                                    <p:set>
                                      <p:cBhvr>
                                        <p:cTn id="92" dur="1" fill="hold">
                                          <p:stCondLst>
                                            <p:cond delay="0"/>
                                          </p:stCondLst>
                                        </p:cTn>
                                        <p:tgtEl>
                                          <p:spTgt spid="56"/>
                                        </p:tgtEl>
                                        <p:attrNameLst>
                                          <p:attrName>style.visibility</p:attrName>
                                        </p:attrNameLst>
                                      </p:cBhvr>
                                      <p:to>
                                        <p:strVal val="visible"/>
                                      </p:to>
                                    </p:set>
                                    <p:animEffect transition="in" filter="fade">
                                      <p:cBhvr>
                                        <p:cTn id="93" dur="500"/>
                                        <p:tgtEl>
                                          <p:spTgt spid="56"/>
                                        </p:tgtEl>
                                      </p:cBhvr>
                                    </p:animEffect>
                                  </p:childTnLst>
                                </p:cTn>
                              </p:par>
                              <p:par>
                                <p:cTn id="94" presetID="10" presetClass="entr" presetSubtype="0" fill="hold" grpId="0" nodeType="withEffect">
                                  <p:stCondLst>
                                    <p:cond delay="500"/>
                                  </p:stCondLst>
                                  <p:childTnLst>
                                    <p:set>
                                      <p:cBhvr>
                                        <p:cTn id="95" dur="1" fill="hold">
                                          <p:stCondLst>
                                            <p:cond delay="0"/>
                                          </p:stCondLst>
                                        </p:cTn>
                                        <p:tgtEl>
                                          <p:spTgt spid="53"/>
                                        </p:tgtEl>
                                        <p:attrNameLst>
                                          <p:attrName>style.visibility</p:attrName>
                                        </p:attrNameLst>
                                      </p:cBhvr>
                                      <p:to>
                                        <p:strVal val="visible"/>
                                      </p:to>
                                    </p:set>
                                    <p:animEffect transition="in" filter="fade">
                                      <p:cBhvr>
                                        <p:cTn id="9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3" grpId="0" animBg="1"/>
      <p:bldP spid="64" grpId="0" animBg="1"/>
      <p:bldP spid="65" grpId="0" animBg="1"/>
      <p:bldP spid="66" grpId="0" animBg="1"/>
      <p:bldP spid="27" grpId="0"/>
      <p:bldP spid="51" grpId="0"/>
      <p:bldP spid="52" grpId="0"/>
      <p:bldP spid="53" grpId="0"/>
      <p:bldP spid="56" grpId="0"/>
      <p:bldP spid="57" grpId="0"/>
      <p:bldP spid="58" grpId="0"/>
      <p:bldP spid="59" grpId="0"/>
      <p:bldP spid="60" grpId="0"/>
      <p:bldP spid="61" grpId="0"/>
      <p:bldP spid="62" grpId="0"/>
      <p:bldP spid="67" grpId="0" animBg="1"/>
      <p:bldP spid="68" grpId="0" animBg="1"/>
      <p:bldP spid="72" grpId="0"/>
      <p:bldP spid="73" grpId="0"/>
      <p:bldP spid="78" grpId="0"/>
      <p:bldP spid="79" grpId="0"/>
      <p:bldP spid="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allelogram 20">
            <a:extLst>
              <a:ext uri="{FF2B5EF4-FFF2-40B4-BE49-F238E27FC236}">
                <a16:creationId xmlns:a16="http://schemas.microsoft.com/office/drawing/2014/main" id="{20847328-22E7-4962-AA4E-9161069973F7}"/>
              </a:ext>
            </a:extLst>
          </p:cNvPr>
          <p:cNvSpPr/>
          <p:nvPr/>
        </p:nvSpPr>
        <p:spPr>
          <a:xfrm rot="20907224">
            <a:off x="575297" y="3919703"/>
            <a:ext cx="521536" cy="428000"/>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198D8103-31C0-4DEB-BB41-6D4251F5AD50}"/>
              </a:ext>
            </a:extLst>
          </p:cNvPr>
          <p:cNvSpPr/>
          <p:nvPr/>
        </p:nvSpPr>
        <p:spPr>
          <a:xfrm rot="6384234">
            <a:off x="-106875" y="2098127"/>
            <a:ext cx="911204" cy="747784"/>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4">
            <a:extLst>
              <a:ext uri="{FF2B5EF4-FFF2-40B4-BE49-F238E27FC236}">
                <a16:creationId xmlns:a16="http://schemas.microsoft.com/office/drawing/2014/main" id="{BD75299B-75A7-4405-A59B-06BC26B8D113}"/>
              </a:ext>
            </a:extLst>
          </p:cNvPr>
          <p:cNvGraphicFramePr>
            <a:graphicFrameLocks noGrp="1"/>
          </p:cNvGraphicFramePr>
          <p:nvPr>
            <p:extLst>
              <p:ext uri="{D42A27DB-BD31-4B8C-83A1-F6EECF244321}">
                <p14:modId xmlns:p14="http://schemas.microsoft.com/office/powerpoint/2010/main" val="4143243913"/>
              </p:ext>
            </p:extLst>
          </p:nvPr>
        </p:nvGraphicFramePr>
        <p:xfrm>
          <a:off x="4221551" y="441103"/>
          <a:ext cx="7108785" cy="5437914"/>
        </p:xfrm>
        <a:graphic>
          <a:graphicData uri="http://schemas.openxmlformats.org/drawingml/2006/table">
            <a:tbl>
              <a:tblPr bandRow="1">
                <a:tableStyleId>{5C22544A-7EE6-4342-B048-85BDC9FD1C3A}</a:tableStyleId>
              </a:tblPr>
              <a:tblGrid>
                <a:gridCol w="705915">
                  <a:extLst>
                    <a:ext uri="{9D8B030D-6E8A-4147-A177-3AD203B41FA5}">
                      <a16:colId xmlns:a16="http://schemas.microsoft.com/office/drawing/2014/main" val="2008136144"/>
                    </a:ext>
                  </a:extLst>
                </a:gridCol>
                <a:gridCol w="1663681">
                  <a:extLst>
                    <a:ext uri="{9D8B030D-6E8A-4147-A177-3AD203B41FA5}">
                      <a16:colId xmlns:a16="http://schemas.microsoft.com/office/drawing/2014/main" val="2184035633"/>
                    </a:ext>
                  </a:extLst>
                </a:gridCol>
                <a:gridCol w="1666495">
                  <a:extLst>
                    <a:ext uri="{9D8B030D-6E8A-4147-A177-3AD203B41FA5}">
                      <a16:colId xmlns:a16="http://schemas.microsoft.com/office/drawing/2014/main" val="2714458498"/>
                    </a:ext>
                  </a:extLst>
                </a:gridCol>
                <a:gridCol w="849198">
                  <a:extLst>
                    <a:ext uri="{9D8B030D-6E8A-4147-A177-3AD203B41FA5}">
                      <a16:colId xmlns:a16="http://schemas.microsoft.com/office/drawing/2014/main" val="1478712287"/>
                    </a:ext>
                  </a:extLst>
                </a:gridCol>
                <a:gridCol w="1038698">
                  <a:extLst>
                    <a:ext uri="{9D8B030D-6E8A-4147-A177-3AD203B41FA5}">
                      <a16:colId xmlns:a16="http://schemas.microsoft.com/office/drawing/2014/main" val="2202707299"/>
                    </a:ext>
                  </a:extLst>
                </a:gridCol>
                <a:gridCol w="1184798">
                  <a:extLst>
                    <a:ext uri="{9D8B030D-6E8A-4147-A177-3AD203B41FA5}">
                      <a16:colId xmlns:a16="http://schemas.microsoft.com/office/drawing/2014/main" val="2041106367"/>
                    </a:ext>
                  </a:extLst>
                </a:gridCol>
              </a:tblGrid>
              <a:tr h="286206">
                <a:tc rowSpan="19">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264C"/>
                          </a:solidFill>
                          <a:effectLst/>
                          <a:uLnTx/>
                          <a:uFillTx/>
                          <a:latin typeface="Century Gothic" panose="020B0502020202020204" pitchFamily="34" charset="0"/>
                          <a:ea typeface="+mn-ea"/>
                          <a:cs typeface="+mn-cs"/>
                        </a:rPr>
                        <a:t>COST BENEFIT ANALYSIS: CUSTOMER SERVICE SYSTEM</a:t>
                      </a:r>
                    </a:p>
                  </a:txBody>
                  <a:tcPr marL="0" marR="0" marT="34260" marB="34260" vert="vert270" anchor="ct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gradFill>
                      <a:gsLst>
                        <a:gs pos="0">
                          <a:srgbClr val="F6D67A"/>
                        </a:gs>
                        <a:gs pos="100000">
                          <a:srgbClr val="C6A52C"/>
                        </a:gs>
                      </a:gsLst>
                      <a:lin ang="8100000" scaled="1"/>
                    </a:gradFill>
                  </a:tcPr>
                </a:tc>
                <a:tc gridSpan="5">
                  <a:txBody>
                    <a:bodyPr/>
                    <a:lstStyle/>
                    <a:p>
                      <a:pPr algn="ctr"/>
                      <a:r>
                        <a:rPr lang="en-US" sz="900" b="1" dirty="0">
                          <a:solidFill>
                            <a:schemeClr val="bg1"/>
                          </a:solidFill>
                          <a:latin typeface="Century Gothic" panose="020B0502020202020204" pitchFamily="34" charset="0"/>
                        </a:rPr>
                        <a:t>COST</a:t>
                      </a:r>
                    </a:p>
                  </a:txBody>
                  <a:tcPr marL="0" marR="0" marT="34260" marB="3426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solidFill>
                      <a:srgbClr val="003B66"/>
                    </a:solid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extLst>
                  <a:ext uri="{0D108BD9-81ED-4DB2-BD59-A6C34878D82A}">
                    <a16:rowId xmlns:a16="http://schemas.microsoft.com/office/drawing/2014/main" val="1621191473"/>
                  </a:ext>
                </a:extLst>
              </a:tr>
              <a:tr h="286206">
                <a:tc vMerge="1">
                  <a:txBody>
                    <a:bodyPr/>
                    <a:lstStyle/>
                    <a:p>
                      <a:endParaRPr lang="en-US" sz="800" b="1"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a:txBody>
                    <a:bodyPr/>
                    <a:lstStyle/>
                    <a:p>
                      <a:r>
                        <a:rPr lang="en-US" sz="800" b="1" dirty="0">
                          <a:solidFill>
                            <a:schemeClr val="bg1"/>
                          </a:solidFill>
                          <a:latin typeface="Century Gothic" panose="020B0502020202020204" pitchFamily="34" charset="0"/>
                        </a:rPr>
                        <a:t>CATEGORY</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5098"/>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1" dirty="0">
                          <a:solidFill>
                            <a:schemeClr val="bg1"/>
                          </a:solidFill>
                          <a:latin typeface="Century Gothic" panose="020B0502020202020204" pitchFamily="34" charset="0"/>
                        </a:rPr>
                        <a:t>ITEM</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5098"/>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1" dirty="0">
                          <a:solidFill>
                            <a:schemeClr val="bg1"/>
                          </a:solidFill>
                          <a:latin typeface="Century Gothic" panose="020B0502020202020204" pitchFamily="34" charset="0"/>
                        </a:rPr>
                        <a:t>QUANTITY</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5098"/>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1" dirty="0">
                          <a:solidFill>
                            <a:schemeClr val="bg1"/>
                          </a:solidFill>
                          <a:latin typeface="Century Gothic" panose="020B0502020202020204" pitchFamily="34" charset="0"/>
                        </a:rPr>
                        <a:t>PRICE</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5098"/>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b="1" dirty="0">
                          <a:solidFill>
                            <a:schemeClr val="bg1"/>
                          </a:solidFill>
                          <a:latin typeface="Century Gothic" panose="020B0502020202020204" pitchFamily="34" charset="0"/>
                        </a:rPr>
                        <a:t>TOTAL</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5098"/>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2640936"/>
                  </a:ext>
                </a:extLst>
              </a:tr>
              <a:tr h="286206">
                <a:tc vMerge="1">
                  <a:txBody>
                    <a:bodyPr/>
                    <a:lstStyle/>
                    <a:p>
                      <a:endParaRPr lang="en-US" sz="800"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rowSpan="5">
                  <a:txBody>
                    <a:bodyPr/>
                    <a:lstStyle/>
                    <a:p>
                      <a:r>
                        <a:rPr lang="en-US" sz="800" dirty="0">
                          <a:solidFill>
                            <a:schemeClr val="bg1"/>
                          </a:solidFill>
                          <a:latin typeface="Century Gothic" panose="020B0502020202020204" pitchFamily="34" charset="0"/>
                        </a:rPr>
                        <a:t>Hardware &amp; Services</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User Workstation</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7</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$2,000</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$14,000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707132"/>
                  </a:ext>
                </a:extLst>
              </a:tr>
              <a:tr h="286206">
                <a:tc vMerge="1">
                  <a:txBody>
                    <a:bodyPr/>
                    <a:lstStyle/>
                    <a:p>
                      <a:endParaRPr lang="en-US"/>
                    </a:p>
                  </a:txBody>
                  <a:tcPr/>
                </a:tc>
                <a:tc vMerge="1">
                  <a:txBody>
                    <a:bodyPr/>
                    <a:lstStyle/>
                    <a:p>
                      <a:endParaRPr lang="en-US" sz="800" dirty="0">
                        <a:solidFill>
                          <a:schemeClr val="bg1"/>
                        </a:solidFill>
                        <a:latin typeface="Century Gothic" panose="020B0502020202020204" pitchFamily="34" charset="0"/>
                      </a:endParaRPr>
                    </a:p>
                  </a:txBody>
                  <a:tcPr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a:txBody>
                    <a:bodyPr/>
                    <a:lstStyle/>
                    <a:p>
                      <a:r>
                        <a:rPr lang="en-US" sz="800" dirty="0">
                          <a:solidFill>
                            <a:schemeClr val="bg1"/>
                          </a:solidFill>
                          <a:latin typeface="Century Gothic" panose="020B0502020202020204" pitchFamily="34" charset="0"/>
                        </a:rPr>
                        <a:t>Server System</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2</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$4,000</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#8,000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874233"/>
                  </a:ext>
                </a:extLst>
              </a:tr>
              <a:tr h="286206">
                <a:tc vMerge="1">
                  <a:txBody>
                    <a:bodyPr/>
                    <a:lstStyle/>
                    <a:p>
                      <a:endParaRPr lang="en-US"/>
                    </a:p>
                  </a:txBody>
                  <a:tcPr/>
                </a:tc>
                <a:tc vMerge="1">
                  <a:txBody>
                    <a:bodyPr/>
                    <a:lstStyle/>
                    <a:p>
                      <a:endParaRPr lang="en-US" sz="800" dirty="0">
                        <a:solidFill>
                          <a:schemeClr val="bg1"/>
                        </a:solidFill>
                        <a:latin typeface="Century Gothic" panose="020B0502020202020204" pitchFamily="34" charset="0"/>
                      </a:endParaRPr>
                    </a:p>
                  </a:txBody>
                  <a:tcPr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a:txBody>
                    <a:bodyPr/>
                    <a:lstStyle/>
                    <a:p>
                      <a:r>
                        <a:rPr lang="en-US" sz="800" dirty="0">
                          <a:solidFill>
                            <a:schemeClr val="bg1"/>
                          </a:solidFill>
                          <a:latin typeface="Century Gothic" panose="020B0502020202020204" pitchFamily="34" charset="0"/>
                        </a:rPr>
                        <a:t>Secure Networked Printers</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2</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$1,750</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$3,500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0727780"/>
                  </a:ext>
                </a:extLst>
              </a:tr>
              <a:tr h="286206">
                <a:tc vMerge="1">
                  <a:txBody>
                    <a:bodyPr/>
                    <a:lstStyle/>
                    <a:p>
                      <a:endParaRPr lang="en-US"/>
                    </a:p>
                  </a:txBody>
                  <a:tcPr/>
                </a:tc>
                <a:tc vMerge="1">
                  <a:txBody>
                    <a:bodyPr/>
                    <a:lstStyle/>
                    <a:p>
                      <a:endParaRPr lang="en-US" sz="800" dirty="0">
                        <a:solidFill>
                          <a:schemeClr val="bg1"/>
                        </a:solidFill>
                        <a:latin typeface="Century Gothic" panose="020B0502020202020204" pitchFamily="34" charset="0"/>
                      </a:endParaRPr>
                    </a:p>
                  </a:txBody>
                  <a:tcPr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a:txBody>
                    <a:bodyPr/>
                    <a:lstStyle/>
                    <a:p>
                      <a:r>
                        <a:rPr lang="en-US" sz="800" dirty="0">
                          <a:solidFill>
                            <a:schemeClr val="bg1"/>
                          </a:solidFill>
                          <a:latin typeface="Century Gothic" panose="020B0502020202020204" pitchFamily="34" charset="0"/>
                        </a:rPr>
                        <a:t>Cable Installation</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2</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$6,200</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$12,400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606174"/>
                  </a:ext>
                </a:extLst>
              </a:tr>
              <a:tr h="286206">
                <a:tc vMerge="1">
                  <a:txBody>
                    <a:bodyPr/>
                    <a:lstStyle/>
                    <a:p>
                      <a:endParaRPr lang="en-US"/>
                    </a:p>
                  </a:txBody>
                  <a:tcPr/>
                </a:tc>
                <a:tc vMerge="1">
                  <a:txBody>
                    <a:bodyPr/>
                    <a:lstStyle/>
                    <a:p>
                      <a:endParaRPr lang="en-US" sz="800" dirty="0">
                        <a:solidFill>
                          <a:schemeClr val="bg1"/>
                        </a:solidFill>
                        <a:latin typeface="Century Gothic" panose="020B0502020202020204" pitchFamily="34" charset="0"/>
                      </a:endParaRPr>
                    </a:p>
                  </a:txBody>
                  <a:tcPr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a:txBody>
                    <a:bodyPr/>
                    <a:lstStyle/>
                    <a:p>
                      <a:r>
                        <a:rPr lang="en-US" sz="800" dirty="0">
                          <a:solidFill>
                            <a:schemeClr val="bg1"/>
                          </a:solidFill>
                          <a:latin typeface="Century Gothic" panose="020B0502020202020204" pitchFamily="34" charset="0"/>
                        </a:rPr>
                        <a:t>Software Licenses</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2</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$22,000</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$44,000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8747731"/>
                  </a:ext>
                </a:extLst>
              </a:tr>
              <a:tr h="286206">
                <a:tc vMerge="1">
                  <a:txBody>
                    <a:bodyPr/>
                    <a:lstStyle/>
                    <a:p>
                      <a:endParaRPr lang="en-US" sz="800"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rowSpan="3">
                  <a:txBody>
                    <a:bodyPr/>
                    <a:lstStyle/>
                    <a:p>
                      <a:r>
                        <a:rPr lang="en-US" sz="800" dirty="0">
                          <a:solidFill>
                            <a:schemeClr val="bg1"/>
                          </a:solidFill>
                          <a:latin typeface="Century Gothic" panose="020B0502020202020204" pitchFamily="34" charset="0"/>
                        </a:rPr>
                        <a:t>System Training</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System Overview</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10</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$625</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$6,250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3694891"/>
                  </a:ext>
                </a:extLst>
              </a:tr>
              <a:tr h="286206">
                <a:tc vMerge="1">
                  <a:txBody>
                    <a:bodyPr/>
                    <a:lstStyle/>
                    <a:p>
                      <a:endParaRPr lang="en-US"/>
                    </a:p>
                  </a:txBody>
                  <a:tcPr/>
                </a:tc>
                <a:tc vMerge="1">
                  <a:txBody>
                    <a:bodyPr/>
                    <a:lstStyle/>
                    <a:p>
                      <a:endParaRPr lang="en-US" sz="800" dirty="0">
                        <a:solidFill>
                          <a:schemeClr val="bg1"/>
                        </a:solidFill>
                        <a:latin typeface="Century Gothic" panose="020B0502020202020204" pitchFamily="34" charset="0"/>
                      </a:endParaRPr>
                    </a:p>
                  </a:txBody>
                  <a:tcPr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a:txBody>
                    <a:bodyPr/>
                    <a:lstStyle/>
                    <a:p>
                      <a:r>
                        <a:rPr lang="en-US" sz="800" dirty="0">
                          <a:solidFill>
                            <a:schemeClr val="bg1"/>
                          </a:solidFill>
                          <a:latin typeface="Century Gothic" panose="020B0502020202020204" pitchFamily="34" charset="0"/>
                        </a:rPr>
                        <a:t>Software</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10</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$625</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$6,250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5561261"/>
                  </a:ext>
                </a:extLst>
              </a:tr>
              <a:tr h="286206">
                <a:tc vMerge="1">
                  <a:txBody>
                    <a:bodyPr/>
                    <a:lstStyle/>
                    <a:p>
                      <a:endParaRPr lang="en-US"/>
                    </a:p>
                  </a:txBody>
                  <a:tcPr/>
                </a:tc>
                <a:tc vMerge="1">
                  <a:txBody>
                    <a:bodyPr/>
                    <a:lstStyle/>
                    <a:p>
                      <a:endParaRPr lang="en-US" sz="800" dirty="0">
                        <a:solidFill>
                          <a:schemeClr val="bg1"/>
                        </a:solidFill>
                        <a:latin typeface="Century Gothic" panose="020B0502020202020204" pitchFamily="34" charset="0"/>
                      </a:endParaRPr>
                    </a:p>
                  </a:txBody>
                  <a:tcPr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a:txBody>
                    <a:bodyPr/>
                    <a:lstStyle/>
                    <a:p>
                      <a:r>
                        <a:rPr lang="en-US" sz="800" dirty="0">
                          <a:solidFill>
                            <a:schemeClr val="bg1"/>
                          </a:solidFill>
                          <a:latin typeface="Century Gothic" panose="020B0502020202020204" pitchFamily="34" charset="0"/>
                        </a:rPr>
                        <a:t>Tools</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15</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$875</a:t>
                      </a:r>
                    </a:p>
                  </a:txBody>
                  <a:tcPr marL="137160" marR="68520" marT="34260" marB="34260" anchor="ctr">
                    <a:lnL w="19050" cap="flat" cmpd="sng" algn="ctr">
                      <a:solidFill>
                        <a:srgbClr val="FFFFFF">
                          <a:alpha val="24706"/>
                        </a:srgbClr>
                      </a:solid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800" dirty="0">
                          <a:solidFill>
                            <a:schemeClr val="bg1"/>
                          </a:solidFill>
                          <a:latin typeface="Century Gothic" panose="020B0502020202020204" pitchFamily="34" charset="0"/>
                        </a:rPr>
                        <a:t>$13,125</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5939624"/>
                  </a:ext>
                </a:extLst>
              </a:tr>
              <a:tr h="286206">
                <a:tc vMerge="1">
                  <a:txBody>
                    <a:bodyPr/>
                    <a:lstStyle/>
                    <a:p>
                      <a:pPr algn="r"/>
                      <a:endParaRPr lang="en-US" sz="800" b="1" dirty="0">
                        <a:solidFill>
                          <a:srgbClr val="E0BF56"/>
                        </a:solidFill>
                        <a:latin typeface="Century Gothic" panose="020B0502020202020204" pitchFamily="34" charset="0"/>
                      </a:endParaRPr>
                    </a:p>
                  </a:txBody>
                  <a:tcPr marL="13716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solidFill>
                      <a:srgbClr val="0D0D0D">
                        <a:alpha val="34902"/>
                      </a:srgbClr>
                    </a:solidFill>
                  </a:tcPr>
                </a:tc>
                <a:tc gridSpan="4">
                  <a:txBody>
                    <a:bodyPr/>
                    <a:lstStyle/>
                    <a:p>
                      <a:pPr algn="r"/>
                      <a:r>
                        <a:rPr lang="en-US" sz="800" b="1" dirty="0">
                          <a:solidFill>
                            <a:srgbClr val="E0BF56"/>
                          </a:solidFill>
                          <a:latin typeface="Century Gothic" panose="020B0502020202020204" pitchFamily="34" charset="0"/>
                        </a:rPr>
                        <a:t>TOTAL COSTS</a:t>
                      </a:r>
                    </a:p>
                  </a:txBody>
                  <a:tcPr marL="13716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5098"/>
                        </a:srgb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D0D0D">
                        <a:alpha val="34902"/>
                      </a:srgbClr>
                    </a:solid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a:txBody>
                    <a:bodyPr/>
                    <a:lstStyle/>
                    <a:p>
                      <a:r>
                        <a:rPr lang="en-US" sz="800" b="1" dirty="0">
                          <a:solidFill>
                            <a:srgbClr val="E0BF56"/>
                          </a:solidFill>
                          <a:latin typeface="Century Gothic" panose="020B0502020202020204" pitchFamily="34" charset="0"/>
                        </a:rPr>
                        <a:t>$107,525</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5098"/>
                        </a:srgb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D0D0D">
                        <a:alpha val="34902"/>
                      </a:srgbClr>
                    </a:solidFill>
                  </a:tcPr>
                </a:tc>
                <a:extLst>
                  <a:ext uri="{0D108BD9-81ED-4DB2-BD59-A6C34878D82A}">
                    <a16:rowId xmlns:a16="http://schemas.microsoft.com/office/drawing/2014/main" val="4242868992"/>
                  </a:ext>
                </a:extLst>
              </a:tr>
              <a:tr h="286206">
                <a:tc vMerge="1">
                  <a:txBody>
                    <a:bodyPr/>
                    <a:lstStyle/>
                    <a:p>
                      <a:pPr algn="ctr"/>
                      <a:endParaRPr lang="en-US" sz="900" b="1" dirty="0">
                        <a:solidFill>
                          <a:schemeClr val="bg1"/>
                        </a:solidFill>
                        <a:latin typeface="Century Gothic" panose="020B0502020202020204" pitchFamily="34" charset="0"/>
                      </a:endParaRPr>
                    </a:p>
                  </a:txBody>
                  <a:tcPr marL="0" marR="0" marT="34260" marB="34260" anchor="ct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solidFill>
                      <a:srgbClr val="003B66"/>
                    </a:solidFill>
                  </a:tcPr>
                </a:tc>
                <a:tc gridSpan="5">
                  <a:txBody>
                    <a:bodyPr/>
                    <a:lstStyle/>
                    <a:p>
                      <a:pPr algn="ctr"/>
                      <a:r>
                        <a:rPr lang="en-US" sz="900" b="1" dirty="0">
                          <a:solidFill>
                            <a:schemeClr val="bg1"/>
                          </a:solidFill>
                          <a:latin typeface="Century Gothic" panose="020B0502020202020204" pitchFamily="34" charset="0"/>
                        </a:rPr>
                        <a:t>BENEFIT</a:t>
                      </a:r>
                    </a:p>
                  </a:txBody>
                  <a:tcPr marL="0" marR="0" marT="34260" marB="34260" anchor="ct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3B66"/>
                    </a:solid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extLst>
                  <a:ext uri="{0D108BD9-81ED-4DB2-BD59-A6C34878D82A}">
                    <a16:rowId xmlns:a16="http://schemas.microsoft.com/office/drawing/2014/main" val="1663004838"/>
                  </a:ext>
                </a:extLst>
              </a:tr>
              <a:tr h="286206">
                <a:tc vMerge="1">
                  <a:txBody>
                    <a:bodyPr/>
                    <a:lstStyle/>
                    <a:p>
                      <a:endParaRPr lang="en-US" sz="800"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gridSpan="4">
                  <a:txBody>
                    <a:bodyPr/>
                    <a:lstStyle/>
                    <a:p>
                      <a:r>
                        <a:rPr lang="en-US" sz="800" dirty="0">
                          <a:solidFill>
                            <a:schemeClr val="bg1"/>
                          </a:solidFill>
                          <a:latin typeface="Century Gothic" panose="020B0502020202020204" pitchFamily="34" charset="0"/>
                        </a:rPr>
                        <a:t>More effective promotion campaigns</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a:txBody>
                    <a:bodyPr/>
                    <a:lstStyle/>
                    <a:p>
                      <a:r>
                        <a:rPr lang="en-US" sz="800" dirty="0">
                          <a:solidFill>
                            <a:schemeClr val="bg1"/>
                          </a:solidFill>
                          <a:latin typeface="Century Gothic" panose="020B0502020202020204" pitchFamily="34" charset="0"/>
                        </a:rPr>
                        <a:t>$58,000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no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3935520"/>
                  </a:ext>
                </a:extLst>
              </a:tr>
              <a:tr h="286206">
                <a:tc vMerge="1">
                  <a:txBody>
                    <a:bodyPr/>
                    <a:lstStyle/>
                    <a:p>
                      <a:endParaRPr lang="en-US" sz="800"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gridSpan="4">
                  <a:txBody>
                    <a:bodyPr/>
                    <a:lstStyle/>
                    <a:p>
                      <a:r>
                        <a:rPr lang="en-US" sz="800" dirty="0">
                          <a:solidFill>
                            <a:schemeClr val="bg1"/>
                          </a:solidFill>
                          <a:latin typeface="Century Gothic" panose="020B0502020202020204" pitchFamily="34" charset="0"/>
                        </a:rPr>
                        <a:t>Improved lead conversion</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a:txBody>
                    <a:bodyPr/>
                    <a:lstStyle/>
                    <a:p>
                      <a:r>
                        <a:rPr lang="en-US" sz="800" dirty="0">
                          <a:solidFill>
                            <a:schemeClr val="bg1"/>
                          </a:solidFill>
                          <a:latin typeface="Century Gothic" panose="020B0502020202020204" pitchFamily="34" charset="0"/>
                        </a:rPr>
                        <a:t>$42,000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7411201"/>
                  </a:ext>
                </a:extLst>
              </a:tr>
              <a:tr h="286206">
                <a:tc vMerge="1">
                  <a:txBody>
                    <a:bodyPr/>
                    <a:lstStyle/>
                    <a:p>
                      <a:endParaRPr lang="en-US" sz="800"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gridSpan="4">
                  <a:txBody>
                    <a:bodyPr/>
                    <a:lstStyle/>
                    <a:p>
                      <a:r>
                        <a:rPr lang="en-US" sz="800" dirty="0">
                          <a:solidFill>
                            <a:schemeClr val="bg1"/>
                          </a:solidFill>
                          <a:latin typeface="Century Gothic" panose="020B0502020202020204" pitchFamily="34" charset="0"/>
                        </a:rPr>
                        <a:t>Better customer retention and loyalty</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a:txBody>
                    <a:bodyPr/>
                    <a:lstStyle/>
                    <a:p>
                      <a:r>
                        <a:rPr lang="en-US" sz="800" dirty="0">
                          <a:solidFill>
                            <a:schemeClr val="bg1"/>
                          </a:solidFill>
                          <a:latin typeface="Century Gothic" panose="020B0502020202020204" pitchFamily="34" charset="0"/>
                        </a:rPr>
                        <a:t>$28,000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1043506"/>
                  </a:ext>
                </a:extLst>
              </a:tr>
              <a:tr h="286206">
                <a:tc vMerge="1">
                  <a:txBody>
                    <a:bodyPr/>
                    <a:lstStyle/>
                    <a:p>
                      <a:endParaRPr lang="en-US" sz="800"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gridSpan="4">
                  <a:txBody>
                    <a:bodyPr/>
                    <a:lstStyle/>
                    <a:p>
                      <a:r>
                        <a:rPr lang="en-US" sz="800" dirty="0">
                          <a:solidFill>
                            <a:schemeClr val="bg1"/>
                          </a:solidFill>
                          <a:latin typeface="Century Gothic" panose="020B0502020202020204" pitchFamily="34" charset="0"/>
                        </a:rPr>
                        <a:t>Enhanced productivity</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a:txBody>
                    <a:bodyPr/>
                    <a:lstStyle/>
                    <a:p>
                      <a:r>
                        <a:rPr lang="en-US" sz="800" dirty="0">
                          <a:solidFill>
                            <a:schemeClr val="bg1"/>
                          </a:solidFill>
                          <a:latin typeface="Century Gothic" panose="020B0502020202020204" pitchFamily="34" charset="0"/>
                        </a:rPr>
                        <a:t>$35,000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1030844"/>
                  </a:ext>
                </a:extLst>
              </a:tr>
              <a:tr h="286206">
                <a:tc vMerge="1">
                  <a:txBody>
                    <a:bodyPr/>
                    <a:lstStyle/>
                    <a:p>
                      <a:endParaRPr lang="en-US" sz="800"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gridSpan="4">
                  <a:txBody>
                    <a:bodyPr/>
                    <a:lstStyle/>
                    <a:p>
                      <a:r>
                        <a:rPr lang="en-US" sz="800" dirty="0">
                          <a:solidFill>
                            <a:schemeClr val="bg1"/>
                          </a:solidFill>
                          <a:latin typeface="Century Gothic" panose="020B0502020202020204" pitchFamily="34" charset="0"/>
                        </a:rPr>
                        <a:t>Workflow efficiencies</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a:txBody>
                    <a:bodyPr/>
                    <a:lstStyle/>
                    <a:p>
                      <a:r>
                        <a:rPr lang="en-US" sz="800" dirty="0">
                          <a:solidFill>
                            <a:schemeClr val="bg1"/>
                          </a:solidFill>
                          <a:latin typeface="Century Gothic" panose="020B0502020202020204" pitchFamily="34" charset="0"/>
                        </a:rPr>
                        <a:t>$28,000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4706"/>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3939240"/>
                  </a:ext>
                </a:extLst>
              </a:tr>
              <a:tr h="286206">
                <a:tc vMerge="1">
                  <a:txBody>
                    <a:bodyPr/>
                    <a:lstStyle/>
                    <a:p>
                      <a:endParaRPr lang="en-US" sz="800" dirty="0">
                        <a:solidFill>
                          <a:schemeClr val="bg1"/>
                        </a:solidFill>
                        <a:latin typeface="Century Gothic" panose="020B0502020202020204" pitchFamily="34" charset="0"/>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lnB w="19050" cap="flat" cmpd="sng" algn="ctr">
                      <a:solidFill>
                        <a:srgbClr val="FFFFFF">
                          <a:alpha val="20000"/>
                        </a:srgbClr>
                      </a:solidFill>
                      <a:prstDash val="solid"/>
                      <a:round/>
                      <a:headEnd type="none" w="med" len="med"/>
                      <a:tailEnd type="none" w="med" len="med"/>
                    </a:lnB>
                    <a:noFill/>
                  </a:tcPr>
                </a:tc>
                <a:tc gridSpan="4">
                  <a:txBody>
                    <a:bodyPr/>
                    <a:lstStyle/>
                    <a:p>
                      <a:r>
                        <a:rPr lang="en-US" sz="800" dirty="0">
                          <a:solidFill>
                            <a:schemeClr val="bg1"/>
                          </a:solidFill>
                          <a:latin typeface="Century Gothic" panose="020B0502020202020204" pitchFamily="34" charset="0"/>
                        </a:rPr>
                        <a:t>Higher quality database</a:t>
                      </a:r>
                    </a:p>
                  </a:txBody>
                  <a:tcPr marL="18288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4706"/>
                        </a:srgbClr>
                      </a:solidFill>
                      <a:prstDash val="solid"/>
                      <a:round/>
                      <a:headEnd type="none" w="med" len="med"/>
                      <a:tailEnd type="none" w="med" len="med"/>
                    </a:lnT>
                    <a:lnB w="1905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a:txBody>
                    <a:bodyPr/>
                    <a:lstStyle/>
                    <a:p>
                      <a:r>
                        <a:rPr lang="en-US" sz="800" dirty="0">
                          <a:solidFill>
                            <a:schemeClr val="bg1"/>
                          </a:solidFill>
                          <a:latin typeface="Century Gothic" panose="020B0502020202020204" pitchFamily="34" charset="0"/>
                        </a:rPr>
                        <a:t>$45,000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4706"/>
                        </a:srgbClr>
                      </a:solidFill>
                      <a:prstDash val="solid"/>
                      <a:round/>
                      <a:headEnd type="none" w="med" len="med"/>
                      <a:tailEnd type="none" w="med" len="med"/>
                    </a:lnT>
                    <a:lnB w="19050" cap="flat" cmpd="sng" algn="ctr">
                      <a:solidFill>
                        <a:srgbClr val="FFFFFF">
                          <a:alpha val="25098"/>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6850022"/>
                  </a:ext>
                </a:extLst>
              </a:tr>
              <a:tr h="286206">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E0BF56"/>
                        </a:solidFill>
                        <a:effectLst/>
                        <a:uLnTx/>
                        <a:uFillTx/>
                        <a:latin typeface="Century Gothic" panose="020B0502020202020204" pitchFamily="34" charset="0"/>
                        <a:ea typeface="+mn-ea"/>
                        <a:cs typeface="+mn-cs"/>
                      </a:endParaRPr>
                    </a:p>
                  </a:txBody>
                  <a:tcPr marL="137160" marR="68520" marT="34260" marB="34260" anchor="ctr">
                    <a:lnR w="19050" cap="flat" cmpd="sng" algn="ctr">
                      <a:solidFill>
                        <a:srgbClr val="FFFFFF">
                          <a:alpha val="20000"/>
                        </a:srgbClr>
                      </a:solidFill>
                      <a:prstDash val="solid"/>
                      <a:round/>
                      <a:headEnd type="none" w="med" len="med"/>
                      <a:tailEnd type="none" w="med" len="med"/>
                    </a:lnR>
                    <a:lnT w="19050" cap="flat" cmpd="sng" algn="ctr">
                      <a:solidFill>
                        <a:srgbClr val="FFFFFF">
                          <a:alpha val="20000"/>
                        </a:srgbClr>
                      </a:solidFill>
                      <a:prstDash val="solid"/>
                      <a:round/>
                      <a:headEnd type="none" w="med" len="med"/>
                      <a:tailEnd type="none" w="med" len="med"/>
                    </a:lnT>
                    <a:solidFill>
                      <a:srgbClr val="0D0D0D">
                        <a:alpha val="34902"/>
                      </a:srgbClr>
                    </a:solidFill>
                  </a:tcPr>
                </a:tc>
                <a:tc gridSpan="4">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E0BF56"/>
                          </a:solidFill>
                          <a:effectLst/>
                          <a:uLnTx/>
                          <a:uFillTx/>
                          <a:latin typeface="Century Gothic" panose="020B0502020202020204" pitchFamily="34" charset="0"/>
                          <a:ea typeface="+mn-ea"/>
                          <a:cs typeface="+mn-cs"/>
                        </a:rPr>
                        <a:t>TOTAL COSTS</a:t>
                      </a:r>
                    </a:p>
                  </a:txBody>
                  <a:tcPr marL="137160" marR="68520" marT="34260" marB="34260" anchor="ctr">
                    <a:lnL w="19050" cap="flat" cmpd="sng" algn="ctr">
                      <a:noFill/>
                      <a:prstDash val="solid"/>
                      <a:round/>
                      <a:headEnd type="none" w="med" len="med"/>
                      <a:tailEnd type="none" w="med" len="med"/>
                    </a:lnL>
                    <a:lnR w="19050" cap="flat" cmpd="sng" algn="ctr">
                      <a:solidFill>
                        <a:srgbClr val="FFFFFF">
                          <a:alpha val="24706"/>
                        </a:srgbClr>
                      </a:solidFill>
                      <a:prstDash val="solid"/>
                      <a:round/>
                      <a:headEnd type="none" w="med" len="med"/>
                      <a:tailEnd type="none" w="med" len="med"/>
                    </a:lnR>
                    <a:lnT w="1905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D0D0D">
                        <a:alpha val="34902"/>
                      </a:srgbClr>
                    </a:solid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hMerge="1">
                  <a:txBody>
                    <a:bodyPr/>
                    <a:lstStyle/>
                    <a:p>
                      <a:endParaRPr lang="en-US" sz="1300" dirty="0"/>
                    </a:p>
                  </a:txBody>
                  <a:tcPr marL="68520" marR="68520" marT="34260" marB="342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E0BF56"/>
                          </a:solidFill>
                          <a:effectLst/>
                          <a:uLnTx/>
                          <a:uFillTx/>
                          <a:latin typeface="Century Gothic" panose="020B0502020202020204" pitchFamily="34" charset="0"/>
                          <a:ea typeface="+mn-ea"/>
                          <a:cs typeface="+mn-cs"/>
                        </a:rPr>
                        <a:t>$236,000</a:t>
                      </a:r>
                    </a:p>
                  </a:txBody>
                  <a:tcPr marL="137160" marR="68520" marT="34260" marB="34260" anchor="ctr">
                    <a:lnL w="19050" cap="flat" cmpd="sng" algn="ctr">
                      <a:solidFill>
                        <a:srgbClr val="FFFFFF">
                          <a:alpha val="24706"/>
                        </a:srgbClr>
                      </a:solidFill>
                      <a:prstDash val="solid"/>
                      <a:round/>
                      <a:headEnd type="none" w="med" len="med"/>
                      <a:tailEnd type="none" w="med" len="med"/>
                    </a:lnL>
                    <a:lnR w="12700" cmpd="sng">
                      <a:noFill/>
                    </a:lnR>
                    <a:lnT w="19050" cap="flat" cmpd="sng" algn="ctr">
                      <a:solidFill>
                        <a:srgbClr val="FFFFFF">
                          <a:alpha val="25098"/>
                        </a:srgb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D0D0D">
                        <a:alpha val="34902"/>
                      </a:srgbClr>
                    </a:solidFill>
                  </a:tcPr>
                </a:tc>
                <a:extLst>
                  <a:ext uri="{0D108BD9-81ED-4DB2-BD59-A6C34878D82A}">
                    <a16:rowId xmlns:a16="http://schemas.microsoft.com/office/drawing/2014/main" val="2660187155"/>
                  </a:ext>
                </a:extLst>
              </a:tr>
            </a:tbl>
          </a:graphicData>
        </a:graphic>
      </p:graphicFrame>
      <p:sp>
        <p:nvSpPr>
          <p:cNvPr id="14" name="TextBox 13">
            <a:extLst>
              <a:ext uri="{FF2B5EF4-FFF2-40B4-BE49-F238E27FC236}">
                <a16:creationId xmlns:a16="http://schemas.microsoft.com/office/drawing/2014/main" id="{F93E7E7B-DAC7-48C8-BC08-66058FCBC3B5}"/>
              </a:ext>
            </a:extLst>
          </p:cNvPr>
          <p:cNvSpPr txBox="1"/>
          <p:nvPr/>
        </p:nvSpPr>
        <p:spPr>
          <a:xfrm>
            <a:off x="636577" y="2713763"/>
            <a:ext cx="3331846" cy="925253"/>
          </a:xfrm>
          <a:prstGeom prst="rect">
            <a:avLst/>
          </a:prstGeom>
          <a:noFill/>
        </p:spPr>
        <p:txBody>
          <a:bodyPr wrap="square" rtlCol="0">
            <a:spAutoFit/>
          </a:bodyPr>
          <a:lstStyle/>
          <a:p>
            <a:pPr>
              <a:lnSpc>
                <a:spcPts val="3400"/>
              </a:lnSpc>
            </a:pPr>
            <a:r>
              <a:rPr lang="en-US" sz="2500" b="1" dirty="0">
                <a:solidFill>
                  <a:schemeClr val="bg1"/>
                </a:solidFill>
                <a:latin typeface="Century Gothic" panose="020B0502020202020204" pitchFamily="34" charset="0"/>
              </a:rPr>
              <a:t>Costs and Benefits Calculation</a:t>
            </a:r>
          </a:p>
        </p:txBody>
      </p:sp>
      <p:grpSp>
        <p:nvGrpSpPr>
          <p:cNvPr id="18" name="Group 17">
            <a:extLst>
              <a:ext uri="{FF2B5EF4-FFF2-40B4-BE49-F238E27FC236}">
                <a16:creationId xmlns:a16="http://schemas.microsoft.com/office/drawing/2014/main" id="{0025E7E1-5AAD-4D02-9F78-8CD360722A96}"/>
              </a:ext>
            </a:extLst>
          </p:cNvPr>
          <p:cNvGrpSpPr/>
          <p:nvPr/>
        </p:nvGrpSpPr>
        <p:grpSpPr>
          <a:xfrm>
            <a:off x="4221552" y="441103"/>
            <a:ext cx="7108783" cy="5437915"/>
            <a:chOff x="4927597" y="710043"/>
            <a:chExt cx="6402738" cy="5437915"/>
          </a:xfrm>
        </p:grpSpPr>
        <p:grpSp>
          <p:nvGrpSpPr>
            <p:cNvPr id="6" name="Group 5">
              <a:extLst>
                <a:ext uri="{FF2B5EF4-FFF2-40B4-BE49-F238E27FC236}">
                  <a16:creationId xmlns:a16="http://schemas.microsoft.com/office/drawing/2014/main" id="{F679012D-DBCA-490E-AD56-CE3E72178003}"/>
                </a:ext>
              </a:extLst>
            </p:cNvPr>
            <p:cNvGrpSpPr/>
            <p:nvPr/>
          </p:nvGrpSpPr>
          <p:grpSpPr>
            <a:xfrm>
              <a:off x="4927597" y="710044"/>
              <a:ext cx="6402738" cy="5437914"/>
              <a:chOff x="4927597" y="710044"/>
              <a:chExt cx="6402738" cy="5437914"/>
            </a:xfrm>
          </p:grpSpPr>
          <p:sp>
            <p:nvSpPr>
              <p:cNvPr id="13" name="Freeform: Shape 12">
                <a:extLst>
                  <a:ext uri="{FF2B5EF4-FFF2-40B4-BE49-F238E27FC236}">
                    <a16:creationId xmlns:a16="http://schemas.microsoft.com/office/drawing/2014/main" id="{F66A8898-F6DA-46ED-8519-2062DC60EFC1}"/>
                  </a:ext>
                </a:extLst>
              </p:cNvPr>
              <p:cNvSpPr/>
              <p:nvPr/>
            </p:nvSpPr>
            <p:spPr>
              <a:xfrm>
                <a:off x="4927597" y="710044"/>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24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6A9826D1-18A0-4275-B681-43081F9F6B6A}"/>
                  </a:ext>
                </a:extLst>
              </p:cNvPr>
              <p:cNvSpPr/>
              <p:nvPr/>
            </p:nvSpPr>
            <p:spPr>
              <a:xfrm rot="16200000">
                <a:off x="4927599" y="5917408"/>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D3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147ABFB-ED57-4C81-90EA-7DFE2268F845}"/>
                  </a:ext>
                </a:extLst>
              </p:cNvPr>
              <p:cNvSpPr/>
              <p:nvPr/>
            </p:nvSpPr>
            <p:spPr>
              <a:xfrm flipH="1" flipV="1">
                <a:off x="11099785" y="5917406"/>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32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8D802C2-62E6-4ED2-B9C2-A81CE024711D}"/>
                  </a:ext>
                </a:extLst>
              </p:cNvPr>
              <p:cNvSpPr/>
              <p:nvPr/>
            </p:nvSpPr>
            <p:spPr>
              <a:xfrm flipH="1">
                <a:off x="11099785" y="710044"/>
                <a:ext cx="230550" cy="230550"/>
              </a:xfrm>
              <a:custGeom>
                <a:avLst/>
                <a:gdLst>
                  <a:gd name="connsiteX0" fmla="*/ 0 w 122897"/>
                  <a:gd name="connsiteY0" fmla="*/ 0 h 122897"/>
                  <a:gd name="connsiteX1" fmla="*/ 122897 w 122897"/>
                  <a:gd name="connsiteY1" fmla="*/ 0 h 122897"/>
                  <a:gd name="connsiteX2" fmla="*/ 0 w 122897"/>
                  <a:gd name="connsiteY2" fmla="*/ 122897 h 122897"/>
                </a:gdLst>
                <a:ahLst/>
                <a:cxnLst>
                  <a:cxn ang="0">
                    <a:pos x="connsiteX0" y="connsiteY0"/>
                  </a:cxn>
                  <a:cxn ang="0">
                    <a:pos x="connsiteX1" y="connsiteY1"/>
                  </a:cxn>
                  <a:cxn ang="0">
                    <a:pos x="connsiteX2" y="connsiteY2"/>
                  </a:cxn>
                </a:cxnLst>
                <a:rect l="l" t="t" r="r" b="b"/>
                <a:pathLst>
                  <a:path w="122897" h="122897">
                    <a:moveTo>
                      <a:pt x="0" y="0"/>
                    </a:moveTo>
                    <a:lnTo>
                      <a:pt x="122897" y="0"/>
                    </a:lnTo>
                    <a:cubicBezTo>
                      <a:pt x="55023" y="0"/>
                      <a:pt x="0" y="55023"/>
                      <a:pt x="0" y="122897"/>
                    </a:cubicBezTo>
                    <a:close/>
                  </a:path>
                </a:pathLst>
              </a:custGeom>
              <a:solidFill>
                <a:srgbClr val="00142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Rectangle: Rounded Corners 3">
              <a:extLst>
                <a:ext uri="{FF2B5EF4-FFF2-40B4-BE49-F238E27FC236}">
                  <a16:creationId xmlns:a16="http://schemas.microsoft.com/office/drawing/2014/main" id="{02A92DCC-0EF4-472E-8BC7-2C87573B603C}"/>
                </a:ext>
              </a:extLst>
            </p:cNvPr>
            <p:cNvSpPr/>
            <p:nvPr/>
          </p:nvSpPr>
          <p:spPr>
            <a:xfrm>
              <a:off x="4927598" y="710043"/>
              <a:ext cx="6402737" cy="5437914"/>
            </a:xfrm>
            <a:prstGeom prst="roundRect">
              <a:avLst>
                <a:gd name="adj" fmla="val 4222"/>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Parallelogram 19">
            <a:extLst>
              <a:ext uri="{FF2B5EF4-FFF2-40B4-BE49-F238E27FC236}">
                <a16:creationId xmlns:a16="http://schemas.microsoft.com/office/drawing/2014/main" id="{33CA220C-DBBA-4DD3-98D9-5E05B71B62DB}"/>
              </a:ext>
            </a:extLst>
          </p:cNvPr>
          <p:cNvSpPr/>
          <p:nvPr/>
        </p:nvSpPr>
        <p:spPr>
          <a:xfrm rot="19468780">
            <a:off x="7003370" y="6667041"/>
            <a:ext cx="465381" cy="381917"/>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a:extLst>
              <a:ext uri="{FF2B5EF4-FFF2-40B4-BE49-F238E27FC236}">
                <a16:creationId xmlns:a16="http://schemas.microsoft.com/office/drawing/2014/main" id="{09EE9992-0870-4364-9EA6-ACD901BAC70F}"/>
              </a:ext>
            </a:extLst>
          </p:cNvPr>
          <p:cNvSpPr/>
          <p:nvPr/>
        </p:nvSpPr>
        <p:spPr>
          <a:xfrm rot="1424964">
            <a:off x="11764092" y="3570600"/>
            <a:ext cx="372516" cy="305706"/>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a:extLst>
              <a:ext uri="{FF2B5EF4-FFF2-40B4-BE49-F238E27FC236}">
                <a16:creationId xmlns:a16="http://schemas.microsoft.com/office/drawing/2014/main" id="{70B0C7DF-6150-48CF-AE98-5FD4FFC9DD61}"/>
              </a:ext>
            </a:extLst>
          </p:cNvPr>
          <p:cNvSpPr/>
          <p:nvPr/>
        </p:nvSpPr>
        <p:spPr>
          <a:xfrm rot="1424964">
            <a:off x="2864251" y="929385"/>
            <a:ext cx="226163" cy="185601"/>
          </a:xfrm>
          <a:prstGeom prst="parallelogram">
            <a:avLst>
              <a:gd name="adj" fmla="val 19410"/>
            </a:avLst>
          </a:prstGeom>
          <a:noFill/>
          <a:ln>
            <a:solidFill>
              <a:schemeClr val="bg1">
                <a:alpha val="3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AEE2740C-36CC-3440-A105-4991D0CC09C8}"/>
              </a:ext>
            </a:extLst>
          </p:cNvPr>
          <p:cNvGrpSpPr/>
          <p:nvPr/>
        </p:nvGrpSpPr>
        <p:grpSpPr>
          <a:xfrm>
            <a:off x="-138611" y="6300200"/>
            <a:ext cx="12471991" cy="652403"/>
            <a:chOff x="-138611" y="6300200"/>
            <a:chExt cx="12471991" cy="652403"/>
          </a:xfrm>
        </p:grpSpPr>
        <p:sp>
          <p:nvSpPr>
            <p:cNvPr id="26" name="Rectangle 25">
              <a:extLst>
                <a:ext uri="{FF2B5EF4-FFF2-40B4-BE49-F238E27FC236}">
                  <a16:creationId xmlns:a16="http://schemas.microsoft.com/office/drawing/2014/main" id="{FD2D263A-E16B-134F-AFBA-83591EAB8C73}"/>
                </a:ext>
              </a:extLst>
            </p:cNvPr>
            <p:cNvSpPr/>
            <p:nvPr/>
          </p:nvSpPr>
          <p:spPr>
            <a:xfrm>
              <a:off x="-138611" y="6300200"/>
              <a:ext cx="12471991" cy="652403"/>
            </a:xfrm>
            <a:prstGeom prst="rect">
              <a:avLst/>
            </a:prstGeom>
            <a:solidFill>
              <a:schemeClr val="tx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995325A1-557B-CD43-8DC0-3284F17DF990}"/>
                </a:ext>
              </a:extLst>
            </p:cNvPr>
            <p:cNvCxnSpPr/>
            <p:nvPr/>
          </p:nvCxnSpPr>
          <p:spPr>
            <a:xfrm>
              <a:off x="8131414" y="6300201"/>
              <a:ext cx="1371600" cy="0"/>
            </a:xfrm>
            <a:prstGeom prst="line">
              <a:avLst/>
            </a:prstGeom>
            <a:ln w="63500">
              <a:gradFill flip="none" rotWithShape="1">
                <a:gsLst>
                  <a:gs pos="48000">
                    <a:srgbClr val="E0BF56"/>
                  </a:gs>
                  <a:gs pos="65000">
                    <a:srgbClr val="F0D07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58EDEB53-41CE-C344-875D-36C644C7E793}"/>
                </a:ext>
              </a:extLst>
            </p:cNvPr>
            <p:cNvSpPr txBox="1"/>
            <p:nvPr/>
          </p:nvSpPr>
          <p:spPr>
            <a:xfrm>
              <a:off x="306313" y="6487650"/>
              <a:ext cx="1579278" cy="246221"/>
            </a:xfrm>
            <a:prstGeom prst="rect">
              <a:avLst/>
            </a:prstGeom>
            <a:noFill/>
          </p:spPr>
          <p:txBody>
            <a:bodyPr wrap="none" rtlCol="0">
              <a:spAutoFit/>
            </a:bodyPr>
            <a:lstStyle/>
            <a:p>
              <a:r>
                <a:rPr lang="en-US" sz="1000" spc="50" dirty="0">
                  <a:gradFill flip="none" rotWithShape="1">
                    <a:gsLst>
                      <a:gs pos="0">
                        <a:srgbClr val="F6D67A"/>
                      </a:gs>
                      <a:gs pos="100000">
                        <a:srgbClr val="C6A52C"/>
                      </a:gs>
                    </a:gsLst>
                    <a:lin ang="8100000" scaled="1"/>
                    <a:tileRect/>
                  </a:gradFill>
                  <a:latin typeface="Century Gothic" panose="020B0502020202020204" pitchFamily="34" charset="0"/>
                  <a:ea typeface="Roboto" panose="02000000000000000000" pitchFamily="2" charset="0"/>
                  <a:cs typeface="Poppins SemiBold" panose="00000700000000000000" pitchFamily="2" charset="0"/>
                </a:rPr>
                <a:t>Cost Benefit Analysis</a:t>
              </a:r>
            </a:p>
          </p:txBody>
        </p:sp>
        <p:sp>
          <p:nvSpPr>
            <p:cNvPr id="29" name="Rounded Rectangle 28">
              <a:extLst>
                <a:ext uri="{FF2B5EF4-FFF2-40B4-BE49-F238E27FC236}">
                  <a16:creationId xmlns:a16="http://schemas.microsoft.com/office/drawing/2014/main" id="{1A0F0E73-3DC4-0C4A-BE47-BAE1CBC9D026}"/>
                </a:ext>
              </a:extLst>
            </p:cNvPr>
            <p:cNvSpPr/>
            <p:nvPr/>
          </p:nvSpPr>
          <p:spPr>
            <a:xfrm>
              <a:off x="8602691" y="6461552"/>
              <a:ext cx="455602" cy="280107"/>
            </a:xfrm>
            <a:prstGeom prst="roundRect">
              <a:avLst/>
            </a:prstGeom>
            <a:gradFill>
              <a:gsLst>
                <a:gs pos="45000">
                  <a:srgbClr val="343635"/>
                </a:gs>
                <a:gs pos="100000">
                  <a:srgbClr val="181818"/>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FF7AE73-806F-FC46-B752-5141CA0CD6FB}"/>
                </a:ext>
              </a:extLst>
            </p:cNvPr>
            <p:cNvSpPr txBox="1"/>
            <p:nvPr/>
          </p:nvSpPr>
          <p:spPr>
            <a:xfrm>
              <a:off x="4786088" y="6494202"/>
              <a:ext cx="316112" cy="230832"/>
            </a:xfrm>
            <a:prstGeom prst="rect">
              <a:avLst/>
            </a:prstGeom>
            <a:noFill/>
          </p:spPr>
          <p:txBody>
            <a:bodyPr wrap="squar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1" name="TextBox 30">
              <a:extLst>
                <a:ext uri="{FF2B5EF4-FFF2-40B4-BE49-F238E27FC236}">
                  <a16:creationId xmlns:a16="http://schemas.microsoft.com/office/drawing/2014/main" id="{B8BB5276-A729-5F42-B35B-A45EECED6EE6}"/>
                </a:ext>
              </a:extLst>
            </p:cNvPr>
            <p:cNvSpPr txBox="1"/>
            <p:nvPr/>
          </p:nvSpPr>
          <p:spPr>
            <a:xfrm>
              <a:off x="5270997" y="6494202"/>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2" name="TextBox 31">
              <a:extLst>
                <a:ext uri="{FF2B5EF4-FFF2-40B4-BE49-F238E27FC236}">
                  <a16:creationId xmlns:a16="http://schemas.microsoft.com/office/drawing/2014/main" id="{9B608810-790C-DB4D-B3BC-7D9040CD6195}"/>
                </a:ext>
              </a:extLst>
            </p:cNvPr>
            <p:cNvSpPr txBox="1"/>
            <p:nvPr/>
          </p:nvSpPr>
          <p:spPr>
            <a:xfrm>
              <a:off x="5755906" y="6494201"/>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41D2474F-6ACD-0140-A870-232E1AE7499A}"/>
                </a:ext>
              </a:extLst>
            </p:cNvPr>
            <p:cNvSpPr txBox="1"/>
            <p:nvPr/>
          </p:nvSpPr>
          <p:spPr>
            <a:xfrm>
              <a:off x="6240815" y="6494200"/>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4" name="TextBox 33">
              <a:extLst>
                <a:ext uri="{FF2B5EF4-FFF2-40B4-BE49-F238E27FC236}">
                  <a16:creationId xmlns:a16="http://schemas.microsoft.com/office/drawing/2014/main" id="{71A5A863-BA5A-9D4F-8D5B-229AC2E9FFAD}"/>
                </a:ext>
              </a:extLst>
            </p:cNvPr>
            <p:cNvSpPr txBox="1"/>
            <p:nvPr/>
          </p:nvSpPr>
          <p:spPr>
            <a:xfrm>
              <a:off x="6725724" y="6494199"/>
              <a:ext cx="312906" cy="230832"/>
            </a:xfrm>
            <a:prstGeom prst="rect">
              <a:avLst/>
            </a:prstGeom>
            <a:noFill/>
          </p:spPr>
          <p:txBody>
            <a:bodyPr wrap="none" rtlCol="0">
              <a:spAutoFit/>
            </a:bodyPr>
            <a:lstStyle/>
            <a:p>
              <a:r>
                <a:rPr lang="en-US" sz="900" b="1">
                  <a:solidFill>
                    <a:schemeClr val="bg1"/>
                  </a:solidFill>
                  <a:latin typeface="Century Gothic" panose="020B0502020202020204" pitchFamily="34" charset="0"/>
                  <a:ea typeface="Open Sans" panose="020B0606030504020204" pitchFamily="34" charset="0"/>
                  <a:cs typeface="Open Sans" panose="020B0606030504020204" pitchFamily="34" charset="0"/>
                </a:rPr>
                <a:t>05</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5" name="TextBox 34">
              <a:extLst>
                <a:ext uri="{FF2B5EF4-FFF2-40B4-BE49-F238E27FC236}">
                  <a16:creationId xmlns:a16="http://schemas.microsoft.com/office/drawing/2014/main" id="{AD3C9C2C-08DD-9B4B-A386-D4C51132A644}"/>
                </a:ext>
              </a:extLst>
            </p:cNvPr>
            <p:cNvSpPr txBox="1"/>
            <p:nvPr/>
          </p:nvSpPr>
          <p:spPr>
            <a:xfrm>
              <a:off x="7210131"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06</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6" name="TextBox 35">
              <a:extLst>
                <a:ext uri="{FF2B5EF4-FFF2-40B4-BE49-F238E27FC236}">
                  <a16:creationId xmlns:a16="http://schemas.microsoft.com/office/drawing/2014/main" id="{A01A3B9B-6486-B648-BF3B-5871AF7351D2}"/>
                </a:ext>
              </a:extLst>
            </p:cNvPr>
            <p:cNvSpPr txBox="1"/>
            <p:nvPr/>
          </p:nvSpPr>
          <p:spPr>
            <a:xfrm>
              <a:off x="7695040" y="6494199"/>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07</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7" name="TextBox 36">
              <a:extLst>
                <a:ext uri="{FF2B5EF4-FFF2-40B4-BE49-F238E27FC236}">
                  <a16:creationId xmlns:a16="http://schemas.microsoft.com/office/drawing/2014/main" id="{AD0E4043-90A2-E545-9FED-217BCD0B5A44}"/>
                </a:ext>
              </a:extLst>
            </p:cNvPr>
            <p:cNvSpPr txBox="1"/>
            <p:nvPr/>
          </p:nvSpPr>
          <p:spPr>
            <a:xfrm>
              <a:off x="8179949" y="6494198"/>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08</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8" name="TextBox 37">
              <a:extLst>
                <a:ext uri="{FF2B5EF4-FFF2-40B4-BE49-F238E27FC236}">
                  <a16:creationId xmlns:a16="http://schemas.microsoft.com/office/drawing/2014/main" id="{4DA4A463-A905-7D41-83A9-1D85506BED78}"/>
                </a:ext>
              </a:extLst>
            </p:cNvPr>
            <p:cNvSpPr txBox="1"/>
            <p:nvPr/>
          </p:nvSpPr>
          <p:spPr>
            <a:xfrm>
              <a:off x="8664858" y="649419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09</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39" name="TextBox 38">
              <a:extLst>
                <a:ext uri="{FF2B5EF4-FFF2-40B4-BE49-F238E27FC236}">
                  <a16:creationId xmlns:a16="http://schemas.microsoft.com/office/drawing/2014/main" id="{18AFD60F-CAEC-1C49-964E-B3B5DA736D76}"/>
                </a:ext>
              </a:extLst>
            </p:cNvPr>
            <p:cNvSpPr txBox="1"/>
            <p:nvPr/>
          </p:nvSpPr>
          <p:spPr>
            <a:xfrm>
              <a:off x="9149767" y="649419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10</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0" name="TextBox 39">
              <a:extLst>
                <a:ext uri="{FF2B5EF4-FFF2-40B4-BE49-F238E27FC236}">
                  <a16:creationId xmlns:a16="http://schemas.microsoft.com/office/drawing/2014/main" id="{A57C6A5B-A360-B343-9EAB-DAB4A136E1DC}"/>
                </a:ext>
              </a:extLst>
            </p:cNvPr>
            <p:cNvSpPr txBox="1"/>
            <p:nvPr/>
          </p:nvSpPr>
          <p:spPr>
            <a:xfrm>
              <a:off x="9634174"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11</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1" name="TextBox 40">
              <a:extLst>
                <a:ext uri="{FF2B5EF4-FFF2-40B4-BE49-F238E27FC236}">
                  <a16:creationId xmlns:a16="http://schemas.microsoft.com/office/drawing/2014/main" id="{401ED4A0-3886-3448-AA69-2BE26D9D986A}"/>
                </a:ext>
              </a:extLst>
            </p:cNvPr>
            <p:cNvSpPr txBox="1"/>
            <p:nvPr/>
          </p:nvSpPr>
          <p:spPr>
            <a:xfrm>
              <a:off x="10119083" y="6490087"/>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12</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2" name="TextBox 41">
              <a:extLst>
                <a:ext uri="{FF2B5EF4-FFF2-40B4-BE49-F238E27FC236}">
                  <a16:creationId xmlns:a16="http://schemas.microsoft.com/office/drawing/2014/main" id="{0269D24E-A68C-8340-A116-30948A077A97}"/>
                </a:ext>
              </a:extLst>
            </p:cNvPr>
            <p:cNvSpPr txBox="1"/>
            <p:nvPr/>
          </p:nvSpPr>
          <p:spPr>
            <a:xfrm>
              <a:off x="10603992" y="6490086"/>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13</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15831030-F196-1F4B-A772-F1B34D9DC7D9}"/>
                </a:ext>
              </a:extLst>
            </p:cNvPr>
            <p:cNvSpPr txBox="1"/>
            <p:nvPr/>
          </p:nvSpPr>
          <p:spPr>
            <a:xfrm>
              <a:off x="11088901" y="6490085"/>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14</a:t>
              </a:r>
              <a:endParaRPr lang="en-US" sz="9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44" name="TextBox 43">
              <a:extLst>
                <a:ext uri="{FF2B5EF4-FFF2-40B4-BE49-F238E27FC236}">
                  <a16:creationId xmlns:a16="http://schemas.microsoft.com/office/drawing/2014/main" id="{1F570702-6BF1-7B4F-A034-1BFC1F6F2448}"/>
                </a:ext>
              </a:extLst>
            </p:cNvPr>
            <p:cNvSpPr txBox="1"/>
            <p:nvPr/>
          </p:nvSpPr>
          <p:spPr>
            <a:xfrm>
              <a:off x="11573810" y="6490084"/>
              <a:ext cx="312906" cy="230832"/>
            </a:xfrm>
            <a:prstGeom prst="rect">
              <a:avLst/>
            </a:prstGeom>
            <a:noFill/>
          </p:spPr>
          <p:txBody>
            <a:bodyPr wrap="none" rtlCol="0">
              <a:spAutoFit/>
            </a:bodyPr>
            <a:lstStyle/>
            <a:p>
              <a:r>
                <a:rPr lang="en-US" sz="900" b="1" dirty="0">
                  <a:solidFill>
                    <a:schemeClr val="bg1"/>
                  </a:solidFill>
                  <a:latin typeface="Century Gothic" panose="020B0502020202020204" pitchFamily="34" charset="0"/>
                  <a:ea typeface="Open Sans" panose="020B0606030504020204" pitchFamily="34" charset="0"/>
                  <a:cs typeface="Open Sans" panose="020B0606030504020204" pitchFamily="34" charset="0"/>
                </a:rPr>
                <a:t>15</a:t>
              </a:r>
            </a:p>
          </p:txBody>
        </p:sp>
      </p:grpSp>
    </p:spTree>
    <p:extLst>
      <p:ext uri="{BB962C8B-B14F-4D97-AF65-F5344CB8AC3E}">
        <p14:creationId xmlns:p14="http://schemas.microsoft.com/office/powerpoint/2010/main" val="381367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3734</TotalTime>
  <Words>2081</Words>
  <Application>Microsoft Office PowerPoint</Application>
  <PresentationFormat>Widescreen</PresentationFormat>
  <Paragraphs>696</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 Math</vt:lpstr>
      <vt:lpstr>Century Gothic</vt:lpstr>
      <vt:lpstr>Helvetica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You Exec (https://youexec.com/resources)</Manager>
  <Company>You Exec (https://youexec.com/resources)</Company>
  <LinksUpToDate>false</LinksUpToDate>
  <SharedDoc>false</SharedDoc>
  <HyperlinkBase>You Exec (https://youexec.com/resources)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Benefit Analysis</dc:title>
  <dc:subject>Cost Benefit Analysis</dc:subject>
  <dc:creator>Diversity Australia</dc:creator>
  <cp:keywords>www.diversityaustralia.com.au</cp:keywords>
  <dc:description>You Exec (https://youexec.com/resources)</dc:description>
  <cp:lastModifiedBy>Steven Asnicar</cp:lastModifiedBy>
  <cp:revision>1288</cp:revision>
  <dcterms:created xsi:type="dcterms:W3CDTF">2020-09-01T20:39:56Z</dcterms:created>
  <dcterms:modified xsi:type="dcterms:W3CDTF">2021-03-19T00:21:51Z</dcterms:modified>
  <cp:category>You Exec (https://youexec.com/resources)</cp:category>
</cp:coreProperties>
</file>